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  <p:sldMasterId id="2147483686" r:id="rId2"/>
  </p:sldMasterIdLst>
  <p:notesMasterIdLst>
    <p:notesMasterId r:id="rId64"/>
  </p:notesMasterIdLst>
  <p:sldIdLst>
    <p:sldId id="256" r:id="rId3"/>
    <p:sldId id="257" r:id="rId4"/>
    <p:sldId id="273" r:id="rId5"/>
    <p:sldId id="320" r:id="rId6"/>
    <p:sldId id="274" r:id="rId7"/>
    <p:sldId id="261" r:id="rId8"/>
    <p:sldId id="262" r:id="rId9"/>
    <p:sldId id="263" r:id="rId10"/>
    <p:sldId id="264" r:id="rId11"/>
    <p:sldId id="304" r:id="rId12"/>
    <p:sldId id="265" r:id="rId13"/>
    <p:sldId id="272" r:id="rId14"/>
    <p:sldId id="321" r:id="rId15"/>
    <p:sldId id="323" r:id="rId16"/>
    <p:sldId id="269" r:id="rId17"/>
    <p:sldId id="328" r:id="rId18"/>
    <p:sldId id="325" r:id="rId19"/>
    <p:sldId id="326" r:id="rId20"/>
    <p:sldId id="270" r:id="rId21"/>
    <p:sldId id="275" r:id="rId22"/>
    <p:sldId id="283" r:id="rId23"/>
    <p:sldId id="271" r:id="rId24"/>
    <p:sldId id="276" r:id="rId25"/>
    <p:sldId id="277" r:id="rId26"/>
    <p:sldId id="284" r:id="rId27"/>
    <p:sldId id="278" r:id="rId28"/>
    <p:sldId id="285" r:id="rId29"/>
    <p:sldId id="279" r:id="rId30"/>
    <p:sldId id="327" r:id="rId31"/>
    <p:sldId id="300" r:id="rId32"/>
    <p:sldId id="281" r:id="rId33"/>
    <p:sldId id="313" r:id="rId34"/>
    <p:sldId id="318" r:id="rId35"/>
    <p:sldId id="314" r:id="rId36"/>
    <p:sldId id="315" r:id="rId37"/>
    <p:sldId id="316" r:id="rId38"/>
    <p:sldId id="295" r:id="rId39"/>
    <p:sldId id="282" r:id="rId40"/>
    <p:sldId id="288" r:id="rId41"/>
    <p:sldId id="289" r:id="rId42"/>
    <p:sldId id="290" r:id="rId43"/>
    <p:sldId id="291" r:id="rId44"/>
    <p:sldId id="292" r:id="rId45"/>
    <p:sldId id="293" r:id="rId46"/>
    <p:sldId id="310" r:id="rId47"/>
    <p:sldId id="311" r:id="rId48"/>
    <p:sldId id="312" r:id="rId49"/>
    <p:sldId id="308" r:id="rId50"/>
    <p:sldId id="309" r:id="rId51"/>
    <p:sldId id="294" r:id="rId52"/>
    <p:sldId id="296" r:id="rId53"/>
    <p:sldId id="297" r:id="rId54"/>
    <p:sldId id="298" r:id="rId55"/>
    <p:sldId id="299" r:id="rId56"/>
    <p:sldId id="301" r:id="rId57"/>
    <p:sldId id="302" r:id="rId58"/>
    <p:sldId id="303" r:id="rId59"/>
    <p:sldId id="286" r:id="rId60"/>
    <p:sldId id="287" r:id="rId61"/>
    <p:sldId id="305" r:id="rId62"/>
    <p:sldId id="319" r:id="rId63"/>
  </p:sldIdLst>
  <p:sldSz cx="9144000" cy="6858000" type="screen4x3"/>
  <p:notesSz cx="6858000" cy="9144000"/>
  <p:embeddedFontLst>
    <p:embeddedFont>
      <p:font typeface="B Farnaz" panose="00000400000000000000" pitchFamily="2" charset="-78"/>
      <p:regular r:id="rId65"/>
    </p:embeddedFont>
    <p:embeddedFont>
      <p:font typeface="Tahoma" panose="020B0604030504040204" pitchFamily="34" charset="0"/>
      <p:regular r:id="rId66"/>
      <p:bold r:id="rId67"/>
    </p:embeddedFont>
    <p:embeddedFont>
      <p:font typeface="Georgia" panose="02040502050405020303" pitchFamily="18" charset="0"/>
      <p:regular r:id="rId68"/>
      <p:bold r:id="rId69"/>
      <p:italic r:id="rId70"/>
      <p:boldItalic r:id="rId71"/>
    </p:embeddedFont>
    <p:embeddedFont>
      <p:font typeface="Book Antiqua" panose="02040602050305030304" pitchFamily="18" charset="0"/>
      <p:regular r:id="rId72"/>
      <p:bold r:id="rId73"/>
      <p:italic r:id="rId74"/>
      <p:boldItalic r:id="rId75"/>
    </p:embeddedFont>
    <p:embeddedFont>
      <p:font typeface="Wingdings 2" panose="05020102010507070707" pitchFamily="18" charset="2"/>
      <p:regular r:id="rId76"/>
    </p:embeddedFont>
    <p:embeddedFont>
      <p:font typeface="Comic Sans MS" panose="030F0702030302020204" pitchFamily="66" charset="0"/>
      <p:regular r:id="rId77"/>
      <p:bold r:id="rId78"/>
    </p:embeddedFont>
    <p:embeddedFont>
      <p:font typeface="B Titr" panose="00000700000000000000" pitchFamily="2" charset="-78"/>
      <p:bold r:id="rId79"/>
    </p:embeddedFont>
    <p:embeddedFont>
      <p:font typeface="2  Mitra" panose="00000400000000000000" pitchFamily="2" charset="-78"/>
      <p:regular r:id="rId80"/>
      <p:bold r:id="rId81"/>
    </p:embeddedFont>
    <p:embeddedFont>
      <p:font typeface="B Mitra" panose="00000400000000000000" pitchFamily="2" charset="-78"/>
      <p:regular r:id="rId82"/>
      <p:bold r:id="rId83"/>
    </p:embeddedFont>
    <p:embeddedFont>
      <p:font typeface="B Homa" panose="00000400000000000000" pitchFamily="2" charset="-78"/>
      <p:regular r:id="rId84"/>
    </p:embeddedFont>
    <p:embeddedFont>
      <p:font typeface="B Nazanin" panose="00000400000000000000" pitchFamily="2" charset="-78"/>
      <p:regular r:id="rId85"/>
      <p:bold r:id="rId86"/>
    </p:embeddedFont>
    <p:embeddedFont>
      <p:font typeface="IRNazanin" panose="02000506000000020002" pitchFamily="2" charset="-78"/>
      <p:regular r:id="rId87"/>
      <p:bold r:id="rId88"/>
      <p:italic r:id="rId89"/>
    </p:embeddedFont>
    <p:embeddedFont>
      <p:font typeface="B Yagut" panose="00000400000000000000" pitchFamily="2" charset="-78"/>
      <p:regular r:id="rId90"/>
      <p:bold r:id="rId91"/>
    </p:embeddedFont>
    <p:embeddedFont>
      <p:font typeface="Calibri" panose="020F0502020204030204" pitchFamily="34" charset="0"/>
      <p:regular r:id="rId92"/>
      <p:bold r:id="rId93"/>
      <p:italic r:id="rId94"/>
      <p:boldItalic r:id="rId95"/>
    </p:embeddedFont>
    <p:embeddedFont>
      <p:font typeface="Century Gothic" panose="020B0502020202020204" pitchFamily="34" charset="0"/>
      <p:regular r:id="rId96"/>
      <p:bold r:id="rId97"/>
      <p:italic r:id="rId98"/>
      <p:boldItalic r:id="rId9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5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font" Target="fonts/font4.fntdata"/><Relationship Id="rId84" Type="http://schemas.openxmlformats.org/officeDocument/2006/relationships/font" Target="fonts/font20.fntdata"/><Relationship Id="rId89" Type="http://schemas.openxmlformats.org/officeDocument/2006/relationships/font" Target="fonts/font25.fntdata"/><Relationship Id="rId7" Type="http://schemas.openxmlformats.org/officeDocument/2006/relationships/slide" Target="slides/slide5.xml"/><Relationship Id="rId71" Type="http://schemas.openxmlformats.org/officeDocument/2006/relationships/font" Target="fonts/font7.fntdata"/><Relationship Id="rId92" Type="http://schemas.openxmlformats.org/officeDocument/2006/relationships/font" Target="fonts/font2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font" Target="fonts/font2.fntdata"/><Relationship Id="rId74" Type="http://schemas.openxmlformats.org/officeDocument/2006/relationships/font" Target="fonts/font10.fntdata"/><Relationship Id="rId79" Type="http://schemas.openxmlformats.org/officeDocument/2006/relationships/font" Target="fonts/font15.fntdata"/><Relationship Id="rId87" Type="http://schemas.openxmlformats.org/officeDocument/2006/relationships/font" Target="fonts/font23.fntdata"/><Relationship Id="rId102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font" Target="fonts/font18.fntdata"/><Relationship Id="rId90" Type="http://schemas.openxmlformats.org/officeDocument/2006/relationships/font" Target="fonts/font26.fntdata"/><Relationship Id="rId95" Type="http://schemas.openxmlformats.org/officeDocument/2006/relationships/font" Target="fonts/font31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notesMaster" Target="notesMasters/notesMaster1.xml"/><Relationship Id="rId69" Type="http://schemas.openxmlformats.org/officeDocument/2006/relationships/font" Target="fonts/font5.fntdata"/><Relationship Id="rId77" Type="http://schemas.openxmlformats.org/officeDocument/2006/relationships/font" Target="fonts/font13.fntdata"/><Relationship Id="rId100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font" Target="fonts/font8.fntdata"/><Relationship Id="rId80" Type="http://schemas.openxmlformats.org/officeDocument/2006/relationships/font" Target="fonts/font16.fntdata"/><Relationship Id="rId85" Type="http://schemas.openxmlformats.org/officeDocument/2006/relationships/font" Target="fonts/font21.fntdata"/><Relationship Id="rId93" Type="http://schemas.openxmlformats.org/officeDocument/2006/relationships/font" Target="fonts/font29.fntdata"/><Relationship Id="rId98" Type="http://schemas.openxmlformats.org/officeDocument/2006/relationships/font" Target="fonts/font34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font" Target="fonts/font3.fntdata"/><Relationship Id="rId103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font" Target="fonts/font6.fntdata"/><Relationship Id="rId75" Type="http://schemas.openxmlformats.org/officeDocument/2006/relationships/font" Target="fonts/font11.fntdata"/><Relationship Id="rId83" Type="http://schemas.openxmlformats.org/officeDocument/2006/relationships/font" Target="fonts/font19.fntdata"/><Relationship Id="rId88" Type="http://schemas.openxmlformats.org/officeDocument/2006/relationships/font" Target="fonts/font24.fntdata"/><Relationship Id="rId91" Type="http://schemas.openxmlformats.org/officeDocument/2006/relationships/font" Target="fonts/font27.fntdata"/><Relationship Id="rId96" Type="http://schemas.openxmlformats.org/officeDocument/2006/relationships/font" Target="fonts/font3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font" Target="fonts/font1.fntdata"/><Relationship Id="rId73" Type="http://schemas.openxmlformats.org/officeDocument/2006/relationships/font" Target="fonts/font9.fntdata"/><Relationship Id="rId78" Type="http://schemas.openxmlformats.org/officeDocument/2006/relationships/font" Target="fonts/font14.fntdata"/><Relationship Id="rId81" Type="http://schemas.openxmlformats.org/officeDocument/2006/relationships/font" Target="fonts/font17.fntdata"/><Relationship Id="rId86" Type="http://schemas.openxmlformats.org/officeDocument/2006/relationships/font" Target="fonts/font22.fntdata"/><Relationship Id="rId94" Type="http://schemas.openxmlformats.org/officeDocument/2006/relationships/font" Target="fonts/font30.fntdata"/><Relationship Id="rId99" Type="http://schemas.openxmlformats.org/officeDocument/2006/relationships/font" Target="fonts/font35.fntdata"/><Relationship Id="rId10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font" Target="fonts/font12.fntdata"/><Relationship Id="rId97" Type="http://schemas.openxmlformats.org/officeDocument/2006/relationships/font" Target="fonts/font33.fntdata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haddadi\Desktop\&#1662;&#1586;&#1588;&#1603;&#1610;%20&#1602;&#1575;&#1606;&#1608;&#1606;&#1610;.xls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Book1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1.8974846894138326E-2"/>
                  <c:y val="4.0511081948090399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6.9726377952756796E-2"/>
                  <c:y val="-6.1820501603966183E-2"/>
                </c:manualLayout>
              </c:layout>
              <c:spPr/>
              <c:txPr>
                <a:bodyPr/>
                <a:lstStyle/>
                <a:p>
                  <a:pPr algn="ctr" rtl="0">
                    <a:defRPr lang="en-US" sz="1600" b="0" i="0" u="none" strike="noStrike" kern="1200" baseline="0" dirty="0">
                      <a:solidFill>
                        <a:prstClr val="black"/>
                      </a:solidFill>
                      <a:latin typeface="+mn-lt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020893803715712"/>
                  <c:y val="-1.9304461942257405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3.1864422471577329E-2"/>
                  <c:y val="0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9.6634951881015244E-2"/>
                  <c:y val="-8.997047244094502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6.1107830271216303E-3"/>
                  <c:y val="-0.1037306794983960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n-US" sz="1600" b="0" i="0" u="none" strike="noStrike" kern="1200" baseline="0">
                    <a:solidFill>
                      <a:prstClr val="black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fa-I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Sheet7!$A$1:$A$7</c:f>
              <c:strCache>
                <c:ptCount val="7"/>
                <c:pt idx="0">
                  <c:v>سوانح ترافيكي</c:v>
                </c:pt>
                <c:pt idx="1">
                  <c:v>غرق شدگي</c:v>
                </c:pt>
                <c:pt idx="2">
                  <c:v>سوختگي با آتش</c:v>
                </c:pt>
                <c:pt idx="3">
                  <c:v>سقوط</c:v>
                </c:pt>
                <c:pt idx="4">
                  <c:v>مسموميت</c:v>
                </c:pt>
                <c:pt idx="5">
                  <c:v>مصدوميتهاي عمدي</c:v>
                </c:pt>
                <c:pt idx="6">
                  <c:v>ساير مصدوميتهاي غير عمدي</c:v>
                </c:pt>
              </c:strCache>
            </c:strRef>
          </c:cat>
          <c:val>
            <c:numRef>
              <c:f>Sheet7!$B$1:$B$7</c:f>
              <c:numCache>
                <c:formatCode>General</c:formatCode>
                <c:ptCount val="7"/>
                <c:pt idx="0">
                  <c:v>22.3</c:v>
                </c:pt>
                <c:pt idx="1">
                  <c:v>16.8</c:v>
                </c:pt>
                <c:pt idx="2">
                  <c:v>9.1</c:v>
                </c:pt>
                <c:pt idx="3">
                  <c:v>4.2</c:v>
                </c:pt>
                <c:pt idx="4">
                  <c:v>3.9</c:v>
                </c:pt>
                <c:pt idx="5">
                  <c:v>12.5</c:v>
                </c:pt>
                <c:pt idx="6">
                  <c:v>31.2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360"/>
      </c:pieChart>
    </c:plotArea>
    <c:plotVisOnly val="1"/>
    <c:dispBlanksAs val="zero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2.9538935619395794E-2"/>
                  <c:y val="-0.30660479940007596"/>
                </c:manualLayout>
              </c:layout>
              <c:tx>
                <c:rich>
                  <a:bodyPr/>
                  <a:lstStyle/>
                  <a:p>
                    <a:r>
                      <a:rPr lang="fa-IR" sz="1600">
                        <a:cs typeface="B Titr" panose="00000700000000000000" pitchFamily="2" charset="-78"/>
                      </a:rPr>
                      <a:t>آسيبهاي ترافيكي
43.3%</a:t>
                    </a:r>
                    <a:endParaRPr lang="fa-IR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8891813357020889E-2"/>
                  <c:y val="1.9386535134233964E-2"/>
                </c:manualLayout>
              </c:layout>
              <c:tx>
                <c:rich>
                  <a:bodyPr/>
                  <a:lstStyle/>
                  <a:p>
                    <a:r>
                      <a:rPr lang="fa-IR" sz="1600">
                        <a:cs typeface="B Titr" panose="00000700000000000000" pitchFamily="2" charset="-78"/>
                      </a:rPr>
                      <a:t>غرق شدگي
10.6%</a:t>
                    </a:r>
                    <a:endParaRPr lang="fa-IR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6.8815948006184134E-4"/>
                  <c:y val="4.784248810517332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6.4483789524470342E-2"/>
                  <c:y val="3.3395538412286936E-2"/>
                </c:manualLayout>
              </c:layout>
              <c:tx>
                <c:rich>
                  <a:bodyPr/>
                  <a:lstStyle/>
                  <a:p>
                    <a:r>
                      <a:rPr lang="fa-IR" sz="1600">
                        <a:cs typeface="B Titr" panose="00000700000000000000" pitchFamily="2" charset="-78"/>
                      </a:rPr>
                      <a:t>سقوط
6.3%</a:t>
                    </a:r>
                    <a:endParaRPr lang="fa-IR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fa-IR" sz="1600">
                        <a:cs typeface="B Titr" panose="00000700000000000000" pitchFamily="2" charset="-78"/>
                      </a:rPr>
                      <a:t>سوختگي با آب داغ
5.6%</a:t>
                    </a:r>
                    <a:endParaRPr lang="fa-IR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7.4590398896383914E-2"/>
                  <c:y val="9.9206349206349656E-4"/>
                </c:manualLayout>
              </c:layout>
              <c:tx>
                <c:rich>
                  <a:bodyPr/>
                  <a:lstStyle/>
                  <a:p>
                    <a:r>
                      <a:rPr lang="fa-IR" sz="1600">
                        <a:cs typeface="B Titr" panose="00000700000000000000" pitchFamily="2" charset="-78"/>
                      </a:rPr>
                      <a:t>خفگي با دود
2.3%</a:t>
                    </a:r>
                    <a:endParaRPr lang="fa-IR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fa-IR" sz="1600">
                        <a:cs typeface="B Titr" panose="00000700000000000000" pitchFamily="2" charset="-78"/>
                      </a:rPr>
                      <a:t>ساير
10.9%</a:t>
                    </a:r>
                    <a:endParaRPr lang="fa-IR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0">
                    <a:cs typeface="B Titr" panose="00000700000000000000" pitchFamily="2" charset="-78"/>
                  </a:defRPr>
                </a:pPr>
                <a:endParaRPr lang="fa-I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Sheet1!$M$2:$M$10</c:f>
              <c:strCache>
                <c:ptCount val="9"/>
                <c:pt idx="0">
                  <c:v>آسيبهاي ترافيكي</c:v>
                </c:pt>
                <c:pt idx="1">
                  <c:v>انسداد راه هوايي</c:v>
                </c:pt>
                <c:pt idx="2">
                  <c:v>غرق شدگي</c:v>
                </c:pt>
                <c:pt idx="3">
                  <c:v>مسموميت</c:v>
                </c:pt>
                <c:pt idx="4">
                  <c:v>سقوط</c:v>
                </c:pt>
                <c:pt idx="5">
                  <c:v>سوختگي با آب داغ</c:v>
                </c:pt>
                <c:pt idx="6">
                  <c:v>خفگي با دود</c:v>
                </c:pt>
                <c:pt idx="7">
                  <c:v>گزيدگي</c:v>
                </c:pt>
                <c:pt idx="8">
                  <c:v>ساير</c:v>
                </c:pt>
              </c:strCache>
            </c:strRef>
          </c:cat>
          <c:val>
            <c:numRef>
              <c:f>Sheet1!$N$2:$N$10</c:f>
              <c:numCache>
                <c:formatCode>General</c:formatCode>
                <c:ptCount val="9"/>
                <c:pt idx="0">
                  <c:v>43.3</c:v>
                </c:pt>
                <c:pt idx="1">
                  <c:v>12</c:v>
                </c:pt>
                <c:pt idx="2">
                  <c:v>10.6</c:v>
                </c:pt>
                <c:pt idx="3">
                  <c:v>7</c:v>
                </c:pt>
                <c:pt idx="4">
                  <c:v>6.3</c:v>
                </c:pt>
                <c:pt idx="5">
                  <c:v>5.6</c:v>
                </c:pt>
                <c:pt idx="6">
                  <c:v>2.2999999999999998</c:v>
                </c:pt>
                <c:pt idx="7">
                  <c:v>2</c:v>
                </c:pt>
                <c:pt idx="8">
                  <c:v>10.9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360"/>
      </c:pieChart>
    </c:plotArea>
    <c:plotVisOnly val="1"/>
    <c:dispBlanksAs val="zero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8208CE-DB0A-4302-A6AF-6826D429985D}" type="doc">
      <dgm:prSet loTypeId="urn:microsoft.com/office/officeart/2005/8/layout/vList2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pPr rtl="1"/>
          <a:endParaRPr lang="fa-IR"/>
        </a:p>
      </dgm:t>
    </dgm:pt>
    <dgm:pt modelId="{3A8CC1F3-44A8-443D-9340-54124A3BA296}">
      <dgm:prSet/>
      <dgm:spPr>
        <a:solidFill>
          <a:srgbClr val="FF0000"/>
        </a:solidFill>
      </dgm:spPr>
      <dgm:t>
        <a:bodyPr/>
        <a:lstStyle/>
        <a:p>
          <a:pPr rtl="1"/>
          <a:r>
            <a:rPr lang="en-US" b="1" i="0" dirty="0" smtClean="0">
              <a:solidFill>
                <a:srgbClr val="FFFF00"/>
              </a:solidFill>
              <a:latin typeface="+mj-lt"/>
            </a:rPr>
            <a:t>C</a:t>
          </a:r>
          <a:r>
            <a:rPr lang="en-US" b="1" i="0" dirty="0" smtClean="0">
              <a:latin typeface="+mj-lt"/>
            </a:rPr>
            <a:t>ompressions</a:t>
          </a:r>
          <a:endParaRPr lang="fa-IR" dirty="0">
            <a:latin typeface="+mj-lt"/>
          </a:endParaRPr>
        </a:p>
      </dgm:t>
    </dgm:pt>
    <dgm:pt modelId="{D16372B8-35BB-4B4B-82AB-D2061B35D0EC}" type="parTrans" cxnId="{26C77145-4F4A-438A-BA08-914C5F5FD291}">
      <dgm:prSet/>
      <dgm:spPr/>
      <dgm:t>
        <a:bodyPr/>
        <a:lstStyle/>
        <a:p>
          <a:pPr rtl="1"/>
          <a:endParaRPr lang="fa-IR"/>
        </a:p>
      </dgm:t>
    </dgm:pt>
    <dgm:pt modelId="{6C2254BF-3E97-4D90-A986-A786175B2669}" type="sibTrans" cxnId="{26C77145-4F4A-438A-BA08-914C5F5FD291}">
      <dgm:prSet/>
      <dgm:spPr/>
      <dgm:t>
        <a:bodyPr/>
        <a:lstStyle/>
        <a:p>
          <a:pPr rtl="1"/>
          <a:endParaRPr lang="fa-IR"/>
        </a:p>
      </dgm:t>
    </dgm:pt>
    <dgm:pt modelId="{6E9B5F00-A4B8-40BC-9D23-D8371B9843FD}" type="pres">
      <dgm:prSet presAssocID="{8B8208CE-DB0A-4302-A6AF-6826D429985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22DF95FE-10FB-465B-B9BF-9CB9D84DAD0A}" type="pres">
      <dgm:prSet presAssocID="{3A8CC1F3-44A8-443D-9340-54124A3BA296}" presName="parentText" presStyleLbl="node1" presStyleIdx="0" presStyleCnt="1" custLinFactNeighborY="3892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3FB07745-6BE8-4A46-B583-C947F8F1083E}" type="presOf" srcId="{8B8208CE-DB0A-4302-A6AF-6826D429985D}" destId="{6E9B5F00-A4B8-40BC-9D23-D8371B9843FD}" srcOrd="0" destOrd="0" presId="urn:microsoft.com/office/officeart/2005/8/layout/vList2"/>
    <dgm:cxn modelId="{929E7305-9703-4FFC-BD80-A04F5DCC054A}" type="presOf" srcId="{3A8CC1F3-44A8-443D-9340-54124A3BA296}" destId="{22DF95FE-10FB-465B-B9BF-9CB9D84DAD0A}" srcOrd="0" destOrd="0" presId="urn:microsoft.com/office/officeart/2005/8/layout/vList2"/>
    <dgm:cxn modelId="{26C77145-4F4A-438A-BA08-914C5F5FD291}" srcId="{8B8208CE-DB0A-4302-A6AF-6826D429985D}" destId="{3A8CC1F3-44A8-443D-9340-54124A3BA296}" srcOrd="0" destOrd="0" parTransId="{D16372B8-35BB-4B4B-82AB-D2061B35D0EC}" sibTransId="{6C2254BF-3E97-4D90-A986-A786175B2669}"/>
    <dgm:cxn modelId="{4F404359-7DDD-4742-8713-B7C760DF545F}" type="presParOf" srcId="{6E9B5F00-A4B8-40BC-9D23-D8371B9843FD}" destId="{22DF95FE-10FB-465B-B9BF-9CB9D84DAD0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675DB2-8B3F-4061-8A74-47FF7CFE3556}" type="doc">
      <dgm:prSet loTypeId="urn:microsoft.com/office/officeart/2005/8/layout/vList2" loCatId="list" qsTypeId="urn:microsoft.com/office/officeart/2009/2/quickstyle/3d8" qsCatId="3D" csTypeId="urn:microsoft.com/office/officeart/2005/8/colors/accent6_5" csCatId="accent6" phldr="1"/>
      <dgm:spPr>
        <a:scene3d>
          <a:camera prst="orthographicFront" zoom="82000">
            <a:rot lat="0" lon="0" rev="0"/>
          </a:camera>
          <a:lightRig rig="balanced" dir="t">
            <a:rot lat="0" lon="0" rev="8700000"/>
          </a:lightRig>
        </a:scene3d>
      </dgm:spPr>
      <dgm:t>
        <a:bodyPr/>
        <a:lstStyle/>
        <a:p>
          <a:pPr rtl="1"/>
          <a:endParaRPr lang="fa-IR"/>
        </a:p>
      </dgm:t>
    </dgm:pt>
    <dgm:pt modelId="{E846729F-7C68-468B-B3C2-5217C7D7EA49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pPr algn="ctr" rtl="1"/>
          <a:r>
            <a:rPr lang="en-US" sz="2800" b="1" i="0" dirty="0" smtClean="0">
              <a:solidFill>
                <a:srgbClr val="FFC000"/>
              </a:solidFill>
            </a:rPr>
            <a:t>ASYSTOLE</a:t>
          </a:r>
          <a:endParaRPr lang="fa-IR" sz="2800" dirty="0">
            <a:solidFill>
              <a:srgbClr val="FFC000"/>
            </a:solidFill>
          </a:endParaRPr>
        </a:p>
      </dgm:t>
    </dgm:pt>
    <dgm:pt modelId="{F34F8119-3706-475F-9359-C5CF0D59DFB7}" type="parTrans" cxnId="{1072D2F7-BF5A-4C88-A68B-6FC6949804EC}">
      <dgm:prSet/>
      <dgm:spPr/>
      <dgm:t>
        <a:bodyPr/>
        <a:lstStyle/>
        <a:p>
          <a:pPr rtl="1"/>
          <a:endParaRPr lang="fa-IR"/>
        </a:p>
      </dgm:t>
    </dgm:pt>
    <dgm:pt modelId="{6653A3F4-8042-4DAB-AA6F-19A2B6B61641}" type="sibTrans" cxnId="{1072D2F7-BF5A-4C88-A68B-6FC6949804EC}">
      <dgm:prSet/>
      <dgm:spPr/>
      <dgm:t>
        <a:bodyPr/>
        <a:lstStyle/>
        <a:p>
          <a:pPr rtl="1"/>
          <a:endParaRPr lang="fa-IR"/>
        </a:p>
      </dgm:t>
    </dgm:pt>
    <dgm:pt modelId="{A582E24D-04ED-43E5-A81E-20A295C7DC5D}" type="pres">
      <dgm:prSet presAssocID="{FB675DB2-8B3F-4061-8A74-47FF7CFE35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B4C51DC9-2197-45B0-87F2-B512AAF12B67}" type="pres">
      <dgm:prSet presAssocID="{E846729F-7C68-468B-B3C2-5217C7D7EA4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1072D2F7-BF5A-4C88-A68B-6FC6949804EC}" srcId="{FB675DB2-8B3F-4061-8A74-47FF7CFE3556}" destId="{E846729F-7C68-468B-B3C2-5217C7D7EA49}" srcOrd="0" destOrd="0" parTransId="{F34F8119-3706-475F-9359-C5CF0D59DFB7}" sibTransId="{6653A3F4-8042-4DAB-AA6F-19A2B6B61641}"/>
    <dgm:cxn modelId="{BEB8E519-651F-4F05-963C-73D0BD975763}" type="presOf" srcId="{FB675DB2-8B3F-4061-8A74-47FF7CFE3556}" destId="{A582E24D-04ED-43E5-A81E-20A295C7DC5D}" srcOrd="0" destOrd="0" presId="urn:microsoft.com/office/officeart/2005/8/layout/vList2"/>
    <dgm:cxn modelId="{E1AF5F11-8961-469C-8E3C-B91CA5C6211B}" type="presOf" srcId="{E846729F-7C68-468B-B3C2-5217C7D7EA49}" destId="{B4C51DC9-2197-45B0-87F2-B512AAF12B67}" srcOrd="0" destOrd="0" presId="urn:microsoft.com/office/officeart/2005/8/layout/vList2"/>
    <dgm:cxn modelId="{E4CAB318-DA49-44BA-A0E9-2918D9BF6B3F}" type="presParOf" srcId="{A582E24D-04ED-43E5-A81E-20A295C7DC5D}" destId="{B4C51DC9-2197-45B0-87F2-B512AAF12B6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DF95FE-10FB-465B-B9BF-9CB9D84DAD0A}">
      <dsp:nvSpPr>
        <dsp:cNvPr id="0" name=""/>
        <dsp:cNvSpPr/>
      </dsp:nvSpPr>
      <dsp:spPr>
        <a:xfrm>
          <a:off x="0" y="111060"/>
          <a:ext cx="3962399" cy="1031939"/>
        </a:xfrm>
        <a:prstGeom prst="roundRect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r" defTabSz="1866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b="1" i="0" kern="1200" dirty="0" smtClean="0">
              <a:solidFill>
                <a:srgbClr val="FFFF00"/>
              </a:solidFill>
              <a:latin typeface="+mj-lt"/>
            </a:rPr>
            <a:t>C</a:t>
          </a:r>
          <a:r>
            <a:rPr lang="en-US" sz="4200" b="1" i="0" kern="1200" dirty="0" smtClean="0">
              <a:latin typeface="+mj-lt"/>
            </a:rPr>
            <a:t>ompressions</a:t>
          </a:r>
          <a:endParaRPr lang="fa-IR" sz="4200" kern="1200" dirty="0">
            <a:latin typeface="+mj-lt"/>
          </a:endParaRPr>
        </a:p>
      </dsp:txBody>
      <dsp:txXfrm>
        <a:off x="50375" y="161435"/>
        <a:ext cx="3861649" cy="9311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C51DC9-2197-45B0-87F2-B512AAF12B67}">
      <dsp:nvSpPr>
        <dsp:cNvPr id="0" name=""/>
        <dsp:cNvSpPr/>
      </dsp:nvSpPr>
      <dsp:spPr>
        <a:xfrm>
          <a:off x="0" y="1710"/>
          <a:ext cx="3429000" cy="842400"/>
        </a:xfrm>
        <a:prstGeom prst="roundRect">
          <a:avLst/>
        </a:prstGeom>
        <a:gradFill rotWithShape="1">
          <a:gsLst>
            <a:gs pos="0">
              <a:schemeClr val="accent1">
                <a:tint val="73000"/>
                <a:shade val="100000"/>
                <a:satMod val="150000"/>
              </a:schemeClr>
            </a:gs>
            <a:gs pos="25000">
              <a:schemeClr val="accent1">
                <a:tint val="96000"/>
                <a:shade val="80000"/>
                <a:satMod val="105000"/>
              </a:schemeClr>
            </a:gs>
            <a:gs pos="38000">
              <a:schemeClr val="accent1">
                <a:tint val="96000"/>
                <a:shade val="59000"/>
                <a:satMod val="120000"/>
              </a:schemeClr>
            </a:gs>
            <a:gs pos="55000">
              <a:schemeClr val="accent1">
                <a:tint val="100000"/>
                <a:shade val="57000"/>
                <a:satMod val="120000"/>
              </a:schemeClr>
            </a:gs>
            <a:gs pos="80000">
              <a:schemeClr val="accent1">
                <a:tint val="100000"/>
                <a:shade val="56000"/>
                <a:satMod val="145000"/>
              </a:schemeClr>
            </a:gs>
            <a:gs pos="88000">
              <a:schemeClr val="accent1">
                <a:tint val="100000"/>
                <a:shade val="63000"/>
                <a:satMod val="160000"/>
              </a:schemeClr>
            </a:gs>
            <a:gs pos="100000">
              <a:schemeClr val="accent1"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>
          <a:glow rad="50800">
            <a:schemeClr val="accent1">
              <a:tint val="68000"/>
              <a:shade val="93000"/>
              <a:alpha val="37000"/>
              <a:satMod val="250000"/>
            </a:schemeClr>
          </a:glow>
        </a:effectLst>
        <a:scene3d>
          <a:camera prst="orthographicFront" zoom="82000">
            <a:rot lat="0" lon="0" rev="0"/>
          </a:camera>
          <a:lightRig rig="balanced" dir="t">
            <a:rot lat="0" lon="0" rev="8700000"/>
          </a:lightRig>
        </a:scene3d>
        <a:sp3d extrusionH="190500" contourW="10160" prstMaterial="dkEdge">
          <a:bevelT w="20320" h="19050" prst="angle"/>
          <a:contourClr>
            <a:schemeClr val="accent1">
              <a:shade val="30000"/>
              <a:satMod val="15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i="0" kern="1200" dirty="0" smtClean="0">
              <a:solidFill>
                <a:srgbClr val="FFC000"/>
              </a:solidFill>
            </a:rPr>
            <a:t>ASYSTOLE</a:t>
          </a:r>
          <a:endParaRPr lang="fa-IR" sz="2800" kern="1200" dirty="0">
            <a:solidFill>
              <a:srgbClr val="FFC000"/>
            </a:solidFill>
          </a:endParaRPr>
        </a:p>
      </dsp:txBody>
      <dsp:txXfrm>
        <a:off x="41123" y="42833"/>
        <a:ext cx="3346754" cy="760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59E3D2E-1374-400A-ACF9-0A5512E773B1}" type="datetimeFigureOut">
              <a:rPr lang="fa-IR" smtClean="0"/>
              <a:t>04/07/1441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93877A1-57ED-4EA4-97ED-38492566C34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08754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r" rtl="1" eaLnBrk="1" hangingPunct="1">
              <a:spcBef>
                <a:spcPct val="0"/>
              </a:spcBef>
            </a:pPr>
            <a:endParaRPr lang="en-US" dirty="0" smtClean="0">
              <a:cs typeface="Arial" charset="0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03D4E2C-086E-4876-A9BA-B155D119181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0686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نقش‌های</a:t>
            </a:r>
            <a:r>
              <a:rPr lang="fa-I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افراد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 rtl="1"/>
            <a:r>
              <a:rPr lang="fa-IR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نقش‌ها</a:t>
            </a:r>
            <a:r>
              <a:rPr lang="fa-I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و </a:t>
            </a:r>
            <a:r>
              <a:rPr lang="fa-IR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مسؤولیت‌های</a:t>
            </a:r>
            <a:r>
              <a:rPr lang="fa-I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افراد را شفاف مشخص کنید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/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در طی یک عملیات احیاء به سرعت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نقش‌ها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و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مسؤولیت‌های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افراد باید به صورت شفاف تعریف شود. رهبر تیم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می‌بایست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وظایف را بر اساس سطح مهارت هر یک از اعضای تیم به صورت شفاف مشخص و به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آن‌ها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محول کند. وقتی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همه‌ی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اعضای تیم از وظایف و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مسؤولیت‌های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خودشان آگاه باشند، تیم عملکرد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هماهنگ‌تری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خواهد داشت.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 rtl="1"/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محدودیت‌های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خود را بدانید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 rtl="1"/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هر یک از اعضای تیم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می‌بایست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محدودیت‌های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خود را بداند و رهبر تیم نیز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می‌باید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از این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محدودیت‌ها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مطلع باشد. هر کدام از اعضای تیم در صورت احساس نیاز، خیلی زود و قبل از اینکه کار به جاهای باریک بکشد،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می‌بایست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از سایر افراد کمک یا راهنمایی بخواهد.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 rtl="1"/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مداخلات سازنده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 rtl="1"/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گاهی اوقات رهبر یا یکی از اعضای تیم کار اشتباه یا نامناسبی را انجام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می‌دهد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که باید تصحیح شود. در زمان تذکر به افراد مخصوصاً در زمانی که یک اقدام اشتباه در حال انجام است،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می‌باید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مودب بود و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صحبت‌ها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را بسیار محترمانه انجام داد.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هرکدام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از اعضای تیم فارغ از اینکه چه نقشی را در تیم بر عهده دارد، باید جلوی اشتباه سایر افراد را بگیرد.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 rtl="1"/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513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ارتباط در یک حلقه بسته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 rtl="1"/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ارتباط در قالب یک حلقه بسته هم برای رهبر و هم اعضای تیم مفید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می‌باشد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برای اجرای این شیوه رهبر و اعضای تیم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می‌بایست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کارهای زیر را انجام دهند: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 rtl="1"/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رهبر تیم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algn="r" rtl="1"/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رهبر در زمان ارائه دستورات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هرکدام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از اعضای تیم را که مخاطب هستند، به اسم صدا می زند و با وی تماس چشمی برقرار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می‌کند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algn="r" rtl="1"/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رهبر فقط زمانی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وظیفه‌ی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جدیدی را به یک فرد تیم محول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می‌کند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که مطمئن باشد، وی دستورات را متوجه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می‌شود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 rtl="1"/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اعضای تیم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algn="r" rtl="1"/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پس از محول شدن هر وظیفه از طرف رهبر تیم، با تایید کلامی رهبر را از درک خود مطمئن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می‌کند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algn="r" rtl="1"/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وقتی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وظیفه‌ای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را به اتمام رساند، به رهبر تیم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می‌گوید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 rtl="1"/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 rtl="1"/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پیام‌های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شفاف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 rtl="1"/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رهبر و اعضای تیم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می‌بایست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صحبت‌هایشان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را شفاف بیان کنند. برای جلوگیری از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سوءبرداشت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می‌بایست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از بیانی دقیق و واضح استفاده شود. سخن گفتن با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تون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صدای قاطع اما آرام و مطمئن باعث جلب توجه و تمرکز تمام اعضای تیم خواهد شد.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 rtl="1"/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احترام متقابل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 rtl="1"/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تمام اعضای تیم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می‌بایست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بدون در نظر گرفتن سطح سواد و مهارت، نسبت به سایر اعضاء رفتاری محترمانه و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حرفه‌ای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را در پیش گیرند. معمولاً احساسات افراد در حین عملیات احیاء تحریک شده و شدت هیجانات ظاهر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می‌شوند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از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این‌رو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ضروری است که رهبر تیم با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تون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صدای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کنترل‌شده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و به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شیوه‌ای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دوستانه با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اعضاء‌صحبت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کند و از فریاد کشیدن بر سر سایر اعضاء یا رفتار پرخاشگرانه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اکیداً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خودداری کند.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 rtl="1"/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 rtl="1"/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 rtl="1"/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گفتگوی انتقادی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 rtl="1"/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گفتگوی انتقادی وقایع هم در طی عملیات احیاء و هم بعد از آن بخش مهمی از هر عملیات احیاء محسوب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می‌شود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این بحث و گفتگو فرصتی است برای تبادل اطلاعات و مشخص شدن چرایی انجام برخی اقدامات برای اعضای تیم. همچنین چنین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بحث‌هایی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باعث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می‌شود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تا اعضای تیم عملکرد خود را بهبود دهند. علاوه بر این به تشخیص نقاط ضعف و قوت هر سیستم کمک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می‌کنند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اجرای این گزارش انتقادی حتی </a:t>
            </a:r>
            <a:r>
              <a:rPr lang="fa-I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می‌تواند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شانس  پیامد بهتر بیماران ایست قلبی را افزایش دهد.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r"/>
            <a:endParaRPr lang="en-US" dirty="0" smtClean="0"/>
          </a:p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595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2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5" y="3055625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80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2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7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7" y="351413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31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3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744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8775A-C029-4C7E-A4B0-7D87B53E4343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04/07/1441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C34B-10AD-49D7-ADB0-2F5A930116DC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483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rgbClr val="FF0000"/>
                </a:solidFill>
                <a:cs typeface="B Titr" panose="00000700000000000000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 b="1">
                <a:cs typeface="B Nazanin" panose="00000400000000000000" pitchFamily="2" charset="-78"/>
              </a:defRPr>
            </a:lvl1pPr>
            <a:lvl2pPr>
              <a:defRPr sz="2600" b="1">
                <a:cs typeface="B Nazanin" panose="00000400000000000000" pitchFamily="2" charset="-78"/>
              </a:defRPr>
            </a:lvl2pPr>
            <a:lvl3pPr>
              <a:defRPr b="1">
                <a:cs typeface="B Nazanin" panose="00000400000000000000" pitchFamily="2" charset="-78"/>
              </a:defRPr>
            </a:lvl3pPr>
            <a:lvl4pPr>
              <a:defRPr b="1">
                <a:cs typeface="B Nazanin" panose="00000400000000000000" pitchFamily="2" charset="-78"/>
              </a:defRPr>
            </a:lvl4pPr>
            <a:lvl5pPr>
              <a:defRPr b="1"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a-I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8775A-C029-4C7E-A4B0-7D87B53E4343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04/07/1441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C34B-10AD-49D7-ADB0-2F5A930116DC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2" y="-63962"/>
            <a:ext cx="1047172" cy="1527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861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125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8775A-C029-4C7E-A4B0-7D87B53E4343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04/07/1441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C34B-10AD-49D7-ADB0-2F5A930116DC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8048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8775A-C029-4C7E-A4B0-7D87B53E4343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04/07/1441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C34B-10AD-49D7-ADB0-2F5A930116DC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9046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8775A-C029-4C7E-A4B0-7D87B53E4343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04/07/1441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C34B-10AD-49D7-ADB0-2F5A930116DC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3288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8775A-C029-4C7E-A4B0-7D87B53E4343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04/07/1441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C34B-10AD-49D7-ADB0-2F5A930116DC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422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8775A-C029-4C7E-A4B0-7D87B53E4343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04/07/1441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C34B-10AD-49D7-ADB0-2F5A930116DC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9267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8775A-C029-4C7E-A4B0-7D87B53E4343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04/07/1441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C34B-10AD-49D7-ADB0-2F5A930116DC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5728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8775A-C029-4C7E-A4B0-7D87B53E4343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04/07/1441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C34B-10AD-49D7-ADB0-2F5A930116DC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4136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4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4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8775A-C029-4C7E-A4B0-7D87B53E4343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04/07/1441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C34B-10AD-49D7-ADB0-2F5A930116DC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81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12/4/2019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7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7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403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4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4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9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9" y="408376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9" y="408376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9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9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2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2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2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2001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60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4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2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5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9" y="408376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slow">
    <p:pull/>
  </p:transition>
  <p:txStyles>
    <p:titleStyle>
      <a:lvl1pPr algn="ctr" defTabSz="914400" rtl="1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r" defTabSz="914400" rtl="1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r" defTabSz="914400" rtl="1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r" defTabSz="914400" rtl="1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r" defTabSz="914400" rtl="1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r" defTabSz="914400" rtl="1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r" defTabSz="914400" rtl="1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"/>
            <a:lum/>
          </a:blip>
          <a:srcRect/>
          <a:stretch>
            <a:fillRect l="24000" t="5000" r="15000" b="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DF38775A-C029-4C7E-A4B0-7D87B53E4343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04/07/1441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CE5AC34B-10AD-49D7-ADB0-2F5A930116DC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69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5.emf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png"/><Relationship Id="rId4" Type="http://schemas.openxmlformats.org/officeDocument/2006/relationships/image" Target="../media/image10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40.e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diagramLayout" Target="../diagrams/layout2.xml"/><Relationship Id="rId7" Type="http://schemas.openxmlformats.org/officeDocument/2006/relationships/image" Target="../media/image4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9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43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46.em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114300" lvl="0">
              <a:buClr>
                <a:srgbClr val="FF0000"/>
              </a:buClr>
            </a:pPr>
            <a:r>
              <a:rPr lang="fa-IR" b="1" cap="none" spc="0" dirty="0" smtClean="0">
                <a:solidFill>
                  <a:srgbClr val="FFFF00"/>
                </a:solidFill>
                <a:cs typeface="B Nazanin" panose="00000400000000000000" pitchFamily="2" charset="-78"/>
              </a:rPr>
              <a:t>تهیه و تنظیم: کریم </a:t>
            </a:r>
            <a:r>
              <a:rPr lang="fa-IR" b="1" cap="none" spc="0" dirty="0">
                <a:solidFill>
                  <a:srgbClr val="FFFF00"/>
                </a:solidFill>
                <a:cs typeface="B Nazanin" panose="00000400000000000000" pitchFamily="2" charset="-78"/>
              </a:rPr>
              <a:t>فخاری   کارشناسی فوریت های </a:t>
            </a:r>
            <a:r>
              <a:rPr lang="fa-IR" b="1" cap="none" spc="0" dirty="0" smtClean="0">
                <a:solidFill>
                  <a:srgbClr val="FFFF00"/>
                </a:solidFill>
                <a:cs typeface="B Nazanin" panose="00000400000000000000" pitchFamily="2" charset="-78"/>
              </a:rPr>
              <a:t>پزشکی</a:t>
            </a:r>
            <a:endParaRPr lang="fa-IR" b="1" cap="none" spc="0" dirty="0">
              <a:solidFill>
                <a:srgbClr val="FFFF00"/>
              </a:solidFill>
              <a:cs typeface="B Nazanin" panose="000004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342900" lvl="0" indent="-228600">
              <a:spcBef>
                <a:spcPct val="20000"/>
              </a:spcBef>
            </a:pP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حمایت های حیاتی پیشرفته اطفال</a:t>
            </a:r>
            <a:r>
              <a:rPr lang="fa-IR" dirty="0" smtClean="0">
                <a:cs typeface="B Titr" panose="00000700000000000000" pitchFamily="2" charset="-78"/>
              </a:rPr>
              <a:t/>
            </a:r>
            <a:br>
              <a:rPr lang="fa-IR" dirty="0" smtClean="0">
                <a:cs typeface="B Titr" panose="00000700000000000000" pitchFamily="2" charset="-78"/>
              </a:rPr>
            </a:br>
            <a:r>
              <a:rPr lang="en-US" sz="2800" b="1" cap="none" dirty="0">
                <a:solidFill>
                  <a:srgbClr val="FF0000"/>
                </a:solidFill>
                <a:latin typeface="Century Gothic"/>
                <a:ea typeface="+mn-ea"/>
                <a:cs typeface="B Titr" panose="00000700000000000000" pitchFamily="2" charset="-78"/>
              </a:rPr>
              <a:t>P</a:t>
            </a:r>
            <a:r>
              <a:rPr lang="en-US" sz="2800" b="1" cap="none" dirty="0">
                <a:solidFill>
                  <a:srgbClr val="564B3C"/>
                </a:solidFill>
                <a:latin typeface="Century Gothic"/>
                <a:ea typeface="+mn-ea"/>
                <a:cs typeface="B Titr" panose="00000700000000000000" pitchFamily="2" charset="-78"/>
              </a:rPr>
              <a:t>ediatric </a:t>
            </a:r>
            <a:r>
              <a:rPr lang="en-US" sz="2800" b="1" cap="none" dirty="0">
                <a:solidFill>
                  <a:srgbClr val="FF0000"/>
                </a:solidFill>
                <a:latin typeface="Century Gothic"/>
                <a:ea typeface="+mn-ea"/>
                <a:cs typeface="B Titr" panose="00000700000000000000" pitchFamily="2" charset="-78"/>
              </a:rPr>
              <a:t>A</a:t>
            </a:r>
            <a:r>
              <a:rPr lang="en-US" sz="2800" b="1" cap="none" dirty="0">
                <a:solidFill>
                  <a:srgbClr val="564B3C"/>
                </a:solidFill>
                <a:latin typeface="Century Gothic"/>
                <a:ea typeface="+mn-ea"/>
                <a:cs typeface="B Titr" panose="00000700000000000000" pitchFamily="2" charset="-78"/>
              </a:rPr>
              <a:t>dvanced </a:t>
            </a:r>
            <a:r>
              <a:rPr lang="en-US" sz="2800" b="1" cap="none" dirty="0">
                <a:solidFill>
                  <a:srgbClr val="FF0000"/>
                </a:solidFill>
                <a:latin typeface="Century Gothic"/>
                <a:ea typeface="+mn-ea"/>
                <a:cs typeface="B Titr" panose="00000700000000000000" pitchFamily="2" charset="-78"/>
              </a:rPr>
              <a:t>L</a:t>
            </a:r>
            <a:r>
              <a:rPr lang="en-US" sz="2800" b="1" cap="none" dirty="0">
                <a:solidFill>
                  <a:srgbClr val="564B3C"/>
                </a:solidFill>
                <a:latin typeface="Century Gothic"/>
                <a:ea typeface="+mn-ea"/>
                <a:cs typeface="B Titr" panose="00000700000000000000" pitchFamily="2" charset="-78"/>
              </a:rPr>
              <a:t>ife </a:t>
            </a:r>
            <a:r>
              <a:rPr lang="en-US" sz="2800" b="1" cap="none" dirty="0" smtClean="0">
                <a:solidFill>
                  <a:srgbClr val="FF0000"/>
                </a:solidFill>
                <a:latin typeface="Century Gothic"/>
                <a:ea typeface="+mn-ea"/>
                <a:cs typeface="B Titr" panose="00000700000000000000" pitchFamily="2" charset="-78"/>
              </a:rPr>
              <a:t>S</a:t>
            </a:r>
            <a:r>
              <a:rPr lang="en-US" sz="2800" b="1" cap="none" dirty="0" smtClean="0">
                <a:solidFill>
                  <a:srgbClr val="564B3C"/>
                </a:solidFill>
                <a:latin typeface="Century Gothic"/>
                <a:ea typeface="+mn-ea"/>
                <a:cs typeface="B Titr" panose="00000700000000000000" pitchFamily="2" charset="-78"/>
              </a:rPr>
              <a:t>upport</a:t>
            </a:r>
            <a:endParaRPr lang="fa-IR" sz="2800" b="1" dirty="0">
              <a:cs typeface="B Titr" panose="00000700000000000000" pitchFamily="2" charset="-78"/>
            </a:endParaRPr>
          </a:p>
        </p:txBody>
      </p:sp>
      <p:pic>
        <p:nvPicPr>
          <p:cNvPr id="4" name="Picture 2" descr="Image result for ‫آناتومی راههای هوایی‬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356" y="257044"/>
            <a:ext cx="6201641" cy="1924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410200"/>
            <a:ext cx="25146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5305425"/>
            <a:ext cx="184785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37053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7030A0"/>
                </a:solidFill>
                <a:cs typeface="B Titr" panose="00000700000000000000" pitchFamily="2" charset="-78"/>
              </a:rPr>
              <a:t>بدون شرح</a:t>
            </a:r>
            <a:endParaRPr lang="fa-IR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1" y="1676404"/>
            <a:ext cx="4119482" cy="505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96795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7402" y="1653400"/>
            <a:ext cx="2674937" cy="3311517"/>
          </a:xfrm>
          <a:ln>
            <a:solidFill>
              <a:srgbClr val="0070C0"/>
            </a:solidFill>
          </a:ln>
        </p:spPr>
        <p:txBody>
          <a:bodyPr rtlCol="1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a-IR" sz="4800" b="1" dirty="0" smtClean="0">
                <a:solidFill>
                  <a:srgbClr val="FF0000"/>
                </a:solidFill>
                <a:latin typeface="+mn-lt"/>
                <a:ea typeface="+mn-ea"/>
                <a:cs typeface="B Titr" panose="00000700000000000000" pitchFamily="2" charset="-78"/>
              </a:rPr>
              <a:t>همه</a:t>
            </a:r>
            <a:r>
              <a:rPr lang="fa-IR" sz="4800" b="1" dirty="0" smtClean="0">
                <a:solidFill>
                  <a:srgbClr val="0070C0"/>
                </a:solidFill>
                <a:latin typeface="+mn-lt"/>
                <a:ea typeface="+mn-ea"/>
                <a:cs typeface="B Titr" panose="00000700000000000000" pitchFamily="2" charset="-78"/>
              </a:rPr>
              <a:t> </a:t>
            </a:r>
            <a:r>
              <a:rPr lang="fa-IR" sz="4800" b="1" dirty="0" smtClean="0">
                <a:solidFill>
                  <a:srgbClr val="002060"/>
                </a:solidFill>
                <a:latin typeface="+mn-lt"/>
                <a:ea typeface="+mn-ea"/>
                <a:cs typeface="B Titr" panose="00000700000000000000" pitchFamily="2" charset="-78"/>
              </a:rPr>
              <a:t>آسیب ها قابل پیشگیری هستند.</a:t>
            </a:r>
          </a:p>
        </p:txBody>
      </p:sp>
      <p:pic>
        <p:nvPicPr>
          <p:cNvPr id="29699" name="Content Placeholder 3" descr="jeld morabian 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6983" y="260351"/>
            <a:ext cx="4818130" cy="6097608"/>
          </a:xfrm>
          <a:ln>
            <a:solidFill>
              <a:srgbClr val="0070C0"/>
            </a:solidFill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3B7EB7-78DF-4EE7-90FA-814DC17EDA2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299282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2236788" y="3513138"/>
            <a:ext cx="2706688" cy="2706688"/>
          </a:xfrm>
          <a:prstGeom prst="ellipse">
            <a:avLst/>
          </a:prstGeom>
          <a:solidFill>
            <a:srgbClr val="FFFFCC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fa-IR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3575050" y="2286000"/>
            <a:ext cx="1138238" cy="2668588"/>
          </a:xfrm>
          <a:custGeom>
            <a:avLst/>
            <a:gdLst>
              <a:gd name="T0" fmla="*/ 0 w 424"/>
              <a:gd name="T1" fmla="*/ 2147483647 h 994"/>
              <a:gd name="T2" fmla="*/ 0 w 424"/>
              <a:gd name="T3" fmla="*/ 0 h 994"/>
              <a:gd name="T4" fmla="*/ 2147483647 w 424"/>
              <a:gd name="T5" fmla="*/ 2147483647 h 994"/>
              <a:gd name="T6" fmla="*/ 2147483647 w 424"/>
              <a:gd name="T7" fmla="*/ 2147483647 h 994"/>
              <a:gd name="T8" fmla="*/ 2147483647 w 424"/>
              <a:gd name="T9" fmla="*/ 2147483647 h 994"/>
              <a:gd name="T10" fmla="*/ 2147483647 w 424"/>
              <a:gd name="T11" fmla="*/ 2147483647 h 994"/>
              <a:gd name="T12" fmla="*/ 2147483647 w 424"/>
              <a:gd name="T13" fmla="*/ 2147483647 h 994"/>
              <a:gd name="T14" fmla="*/ 2147483647 w 424"/>
              <a:gd name="T15" fmla="*/ 2147483647 h 994"/>
              <a:gd name="T16" fmla="*/ 2147483647 w 424"/>
              <a:gd name="T17" fmla="*/ 2147483647 h 994"/>
              <a:gd name="T18" fmla="*/ 0 w 424"/>
              <a:gd name="T19" fmla="*/ 2147483647 h 994"/>
              <a:gd name="T20" fmla="*/ 0 w 424"/>
              <a:gd name="T21" fmla="*/ 2147483647 h 99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24"/>
              <a:gd name="T34" fmla="*/ 0 h 994"/>
              <a:gd name="T35" fmla="*/ 424 w 424"/>
              <a:gd name="T36" fmla="*/ 994 h 99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24" h="994">
                <a:moveTo>
                  <a:pt x="0" y="966"/>
                </a:moveTo>
                <a:lnTo>
                  <a:pt x="0" y="0"/>
                </a:lnTo>
                <a:lnTo>
                  <a:pt x="82" y="2"/>
                </a:lnTo>
                <a:lnTo>
                  <a:pt x="130" y="6"/>
                </a:lnTo>
                <a:lnTo>
                  <a:pt x="236" y="24"/>
                </a:lnTo>
                <a:lnTo>
                  <a:pt x="282" y="34"/>
                </a:lnTo>
                <a:lnTo>
                  <a:pt x="352" y="56"/>
                </a:lnTo>
                <a:lnTo>
                  <a:pt x="424" y="84"/>
                </a:lnTo>
                <a:lnTo>
                  <a:pt x="4" y="994"/>
                </a:lnTo>
                <a:lnTo>
                  <a:pt x="0" y="820"/>
                </a:lnTo>
                <a:lnTo>
                  <a:pt x="0" y="712"/>
                </a:lnTo>
              </a:path>
            </a:pathLst>
          </a:cu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81401" y="2514600"/>
            <a:ext cx="1728788" cy="2438400"/>
          </a:xfrm>
          <a:custGeom>
            <a:avLst/>
            <a:gdLst>
              <a:gd name="T0" fmla="*/ 0 w 644"/>
              <a:gd name="T1" fmla="*/ 2147483647 h 908"/>
              <a:gd name="T2" fmla="*/ 2147483647 w 644"/>
              <a:gd name="T3" fmla="*/ 0 h 908"/>
              <a:gd name="T4" fmla="*/ 2147483647 w 644"/>
              <a:gd name="T5" fmla="*/ 2147483647 h 908"/>
              <a:gd name="T6" fmla="*/ 2147483647 w 644"/>
              <a:gd name="T7" fmla="*/ 2147483647 h 908"/>
              <a:gd name="T8" fmla="*/ 2147483647 w 644"/>
              <a:gd name="T9" fmla="*/ 2147483647 h 908"/>
              <a:gd name="T10" fmla="*/ 2147483647 w 644"/>
              <a:gd name="T11" fmla="*/ 2147483647 h 908"/>
              <a:gd name="T12" fmla="*/ 2147483647 w 644"/>
              <a:gd name="T13" fmla="*/ 2147483647 h 908"/>
              <a:gd name="T14" fmla="*/ 2147483647 w 644"/>
              <a:gd name="T15" fmla="*/ 2147483647 h 908"/>
              <a:gd name="T16" fmla="*/ 2147483647 w 644"/>
              <a:gd name="T17" fmla="*/ 2147483647 h 908"/>
              <a:gd name="T18" fmla="*/ 0 w 644"/>
              <a:gd name="T19" fmla="*/ 2147483647 h 9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44"/>
              <a:gd name="T31" fmla="*/ 0 h 908"/>
              <a:gd name="T32" fmla="*/ 644 w 644"/>
              <a:gd name="T33" fmla="*/ 908 h 9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44" h="908">
                <a:moveTo>
                  <a:pt x="0" y="908"/>
                </a:moveTo>
                <a:lnTo>
                  <a:pt x="424" y="0"/>
                </a:lnTo>
                <a:lnTo>
                  <a:pt x="464" y="16"/>
                </a:lnTo>
                <a:lnTo>
                  <a:pt x="520" y="46"/>
                </a:lnTo>
                <a:lnTo>
                  <a:pt x="556" y="68"/>
                </a:lnTo>
                <a:lnTo>
                  <a:pt x="580" y="82"/>
                </a:lnTo>
                <a:lnTo>
                  <a:pt x="612" y="104"/>
                </a:lnTo>
                <a:lnTo>
                  <a:pt x="644" y="124"/>
                </a:lnTo>
                <a:lnTo>
                  <a:pt x="530" y="262"/>
                </a:lnTo>
                <a:lnTo>
                  <a:pt x="0" y="908"/>
                </a:lnTo>
                <a:close/>
              </a:path>
            </a:pathLst>
          </a:custGeom>
          <a:solidFill>
            <a:srgbClr val="FFA5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586165" y="2846392"/>
            <a:ext cx="2332037" cy="2092325"/>
          </a:xfrm>
          <a:custGeom>
            <a:avLst/>
            <a:gdLst>
              <a:gd name="T0" fmla="*/ 0 w 1469"/>
              <a:gd name="T1" fmla="*/ 2147483647 h 1318"/>
              <a:gd name="T2" fmla="*/ 2147483647 w 1469"/>
              <a:gd name="T3" fmla="*/ 0 h 1318"/>
              <a:gd name="T4" fmla="*/ 2147483647 w 1469"/>
              <a:gd name="T5" fmla="*/ 2147483647 h 1318"/>
              <a:gd name="T6" fmla="*/ 2147483647 w 1469"/>
              <a:gd name="T7" fmla="*/ 2147483647 h 1318"/>
              <a:gd name="T8" fmla="*/ 2147483647 w 1469"/>
              <a:gd name="T9" fmla="*/ 2147483647 h 1318"/>
              <a:gd name="T10" fmla="*/ 2147483647 w 1469"/>
              <a:gd name="T11" fmla="*/ 2147483647 h 1318"/>
              <a:gd name="T12" fmla="*/ 2147483647 w 1469"/>
              <a:gd name="T13" fmla="*/ 2147483647 h 1318"/>
              <a:gd name="T14" fmla="*/ 2147483647 w 1469"/>
              <a:gd name="T15" fmla="*/ 2147483647 h 1318"/>
              <a:gd name="T16" fmla="*/ 2147483647 w 1469"/>
              <a:gd name="T17" fmla="*/ 2147483647 h 1318"/>
              <a:gd name="T18" fmla="*/ 2147483647 w 1469"/>
              <a:gd name="T19" fmla="*/ 2147483647 h 1318"/>
              <a:gd name="T20" fmla="*/ 0 w 1469"/>
              <a:gd name="T21" fmla="*/ 2147483647 h 131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469"/>
              <a:gd name="T34" fmla="*/ 0 h 1318"/>
              <a:gd name="T35" fmla="*/ 1469 w 1469"/>
              <a:gd name="T36" fmla="*/ 1318 h 131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469" h="1318">
                <a:moveTo>
                  <a:pt x="0" y="1318"/>
                </a:moveTo>
                <a:lnTo>
                  <a:pt x="1080" y="0"/>
                </a:lnTo>
                <a:lnTo>
                  <a:pt x="1120" y="25"/>
                </a:lnTo>
                <a:lnTo>
                  <a:pt x="1194" y="90"/>
                </a:lnTo>
                <a:lnTo>
                  <a:pt x="1250" y="141"/>
                </a:lnTo>
                <a:lnTo>
                  <a:pt x="1310" y="202"/>
                </a:lnTo>
                <a:lnTo>
                  <a:pt x="1346" y="255"/>
                </a:lnTo>
                <a:lnTo>
                  <a:pt x="1395" y="312"/>
                </a:lnTo>
                <a:lnTo>
                  <a:pt x="1469" y="417"/>
                </a:lnTo>
                <a:lnTo>
                  <a:pt x="1353" y="492"/>
                </a:lnTo>
                <a:lnTo>
                  <a:pt x="0" y="1318"/>
                </a:lnTo>
                <a:close/>
              </a:path>
            </a:pathLst>
          </a:custGeom>
          <a:solidFill>
            <a:srgbClr val="FA0000">
              <a:alpha val="7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8" name="WordArt 8"/>
          <p:cNvSpPr>
            <a:spLocks noChangeArrowheads="1" noChangeShapeType="1" noTextEdit="1"/>
          </p:cNvSpPr>
          <p:nvPr/>
        </p:nvSpPr>
        <p:spPr bwMode="auto">
          <a:xfrm>
            <a:off x="3505200" y="3424238"/>
            <a:ext cx="152400" cy="1571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fa-IR" sz="3600" kern="10"/>
              <a:t>0</a:t>
            </a:r>
          </a:p>
        </p:txBody>
      </p:sp>
      <p:sp>
        <p:nvSpPr>
          <p:cNvPr id="9" name="WordArt 9"/>
          <p:cNvSpPr>
            <a:spLocks noChangeArrowheads="1" noChangeShapeType="1" noTextEdit="1"/>
          </p:cNvSpPr>
          <p:nvPr/>
        </p:nvSpPr>
        <p:spPr bwMode="auto">
          <a:xfrm>
            <a:off x="4648202" y="4794250"/>
            <a:ext cx="200025" cy="3111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fa-IR" sz="3600" kern="10"/>
              <a:t>10</a:t>
            </a:r>
          </a:p>
        </p:txBody>
      </p:sp>
      <p:sp>
        <p:nvSpPr>
          <p:cNvPr id="10" name="WordArt 10"/>
          <p:cNvSpPr>
            <a:spLocks noChangeArrowheads="1" noChangeShapeType="1" noTextEdit="1"/>
          </p:cNvSpPr>
          <p:nvPr/>
        </p:nvSpPr>
        <p:spPr bwMode="auto">
          <a:xfrm>
            <a:off x="4191001" y="3581400"/>
            <a:ext cx="128588" cy="233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fa-IR" sz="3600" kern="10"/>
              <a:t>4</a:t>
            </a:r>
          </a:p>
        </p:txBody>
      </p:sp>
      <p:sp>
        <p:nvSpPr>
          <p:cNvPr id="11" name="WordArt 11"/>
          <p:cNvSpPr>
            <a:spLocks noChangeArrowheads="1" noChangeShapeType="1" noTextEdit="1"/>
          </p:cNvSpPr>
          <p:nvPr/>
        </p:nvSpPr>
        <p:spPr bwMode="auto">
          <a:xfrm>
            <a:off x="4519615" y="3957638"/>
            <a:ext cx="128587" cy="2333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fa-IR" sz="3600" kern="10"/>
              <a:t>6</a:t>
            </a:r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2209800" y="1143000"/>
            <a:ext cx="1981200" cy="762000"/>
          </a:xfrm>
          <a:prstGeom prst="wedgeRoundRectCallout">
            <a:avLst>
              <a:gd name="adj1" fmla="val 35338"/>
              <a:gd name="adj2" fmla="val 11708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 eaLnBrk="1" hangingPunct="1">
              <a:lnSpc>
                <a:spcPct val="110000"/>
              </a:lnSpc>
              <a:spcBef>
                <a:spcPct val="0"/>
              </a:spcBef>
            </a:pPr>
            <a:r>
              <a:rPr lang="fa-IR" sz="1400" b="1">
                <a:solidFill>
                  <a:srgbClr val="000000"/>
                </a:solidFill>
                <a:cs typeface="B Mitra" panose="00000400000000000000" pitchFamily="2" charset="-78"/>
              </a:rPr>
              <a:t>4-0 دقیقه</a:t>
            </a:r>
          </a:p>
          <a:p>
            <a:pPr rtl="0" eaLnBrk="1" hangingPunct="1">
              <a:lnSpc>
                <a:spcPct val="110000"/>
              </a:lnSpc>
              <a:spcBef>
                <a:spcPct val="0"/>
              </a:spcBef>
            </a:pPr>
            <a:r>
              <a:rPr lang="fa-IR" sz="1400" b="1">
                <a:solidFill>
                  <a:srgbClr val="000000"/>
                </a:solidFill>
                <a:cs typeface="B Mitra" panose="00000400000000000000" pitchFamily="2" charset="-78"/>
              </a:rPr>
              <a:t>اگر احیاء شروع شود احتمال آسیب مغزی کم  است</a:t>
            </a:r>
            <a:endParaRPr lang="en-US" sz="1400" b="1">
              <a:solidFill>
                <a:srgbClr val="000000"/>
              </a:solidFill>
              <a:cs typeface="B Mitra" panose="00000400000000000000" pitchFamily="2" charset="-78"/>
            </a:endParaRPr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auto">
          <a:xfrm>
            <a:off x="4648200" y="1219200"/>
            <a:ext cx="1981200" cy="762000"/>
          </a:xfrm>
          <a:prstGeom prst="wedgeRoundRectCallout">
            <a:avLst>
              <a:gd name="adj1" fmla="val -39662"/>
              <a:gd name="adj2" fmla="val 15041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 eaLnBrk="1" hangingPunct="1">
              <a:lnSpc>
                <a:spcPct val="120000"/>
              </a:lnSpc>
              <a:spcBef>
                <a:spcPct val="0"/>
              </a:spcBef>
            </a:pPr>
            <a:r>
              <a:rPr lang="fa-IR" sz="1400" b="1">
                <a:solidFill>
                  <a:srgbClr val="000000"/>
                </a:solidFill>
                <a:cs typeface="B Mitra" panose="00000400000000000000" pitchFamily="2" charset="-78"/>
              </a:rPr>
              <a:t>6-4 دقیقه</a:t>
            </a:r>
          </a:p>
          <a:p>
            <a:pPr rtl="0" eaLnBrk="1" hangingPunct="1">
              <a:lnSpc>
                <a:spcPct val="120000"/>
              </a:lnSpc>
              <a:spcBef>
                <a:spcPct val="0"/>
              </a:spcBef>
            </a:pPr>
            <a:r>
              <a:rPr lang="fa-IR" sz="1400" b="1">
                <a:solidFill>
                  <a:srgbClr val="000000"/>
                </a:solidFill>
                <a:cs typeface="B Mitra" panose="00000400000000000000" pitchFamily="2" charset="-78"/>
              </a:rPr>
              <a:t>آسیب</a:t>
            </a:r>
            <a:r>
              <a:rPr lang="fa-IR" sz="1400">
                <a:solidFill>
                  <a:srgbClr val="000000"/>
                </a:solidFill>
                <a:cs typeface="B Mitra" panose="00000400000000000000" pitchFamily="2" charset="-78"/>
              </a:rPr>
              <a:t> </a:t>
            </a:r>
            <a:r>
              <a:rPr lang="fa-IR" sz="1400" b="1">
                <a:solidFill>
                  <a:srgbClr val="000000"/>
                </a:solidFill>
                <a:cs typeface="B Mitra" panose="00000400000000000000" pitchFamily="2" charset="-78"/>
              </a:rPr>
              <a:t>مغزی ممکن است</a:t>
            </a:r>
            <a:endParaRPr lang="en-US" sz="1400" b="1">
              <a:solidFill>
                <a:srgbClr val="000000"/>
              </a:solidFill>
              <a:cs typeface="B Mitra" panose="00000400000000000000" pitchFamily="2" charset="-78"/>
            </a:endParaRPr>
          </a:p>
        </p:txBody>
      </p:sp>
      <p:sp>
        <p:nvSpPr>
          <p:cNvPr id="14" name="AutoShape 14"/>
          <p:cNvSpPr>
            <a:spLocks noChangeArrowheads="1"/>
          </p:cNvSpPr>
          <p:nvPr/>
        </p:nvSpPr>
        <p:spPr bwMode="auto">
          <a:xfrm>
            <a:off x="6248400" y="2438400"/>
            <a:ext cx="1981200" cy="762000"/>
          </a:xfrm>
          <a:prstGeom prst="wedgeRoundRectCallout">
            <a:avLst>
              <a:gd name="adj1" fmla="val -86458"/>
              <a:gd name="adj2" fmla="val 5541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 eaLnBrk="1" hangingPunct="1">
              <a:lnSpc>
                <a:spcPct val="120000"/>
              </a:lnSpc>
              <a:spcBef>
                <a:spcPct val="0"/>
              </a:spcBef>
            </a:pPr>
            <a:r>
              <a:rPr lang="fa-IR" sz="1400" b="1">
                <a:solidFill>
                  <a:srgbClr val="000000"/>
                </a:solidFill>
                <a:cs typeface="B Mitra" panose="00000400000000000000" pitchFamily="2" charset="-78"/>
              </a:rPr>
              <a:t>10-6 دقیقه</a:t>
            </a:r>
          </a:p>
          <a:p>
            <a:pPr rtl="0" eaLnBrk="1" hangingPunct="1">
              <a:lnSpc>
                <a:spcPct val="120000"/>
              </a:lnSpc>
              <a:spcBef>
                <a:spcPct val="0"/>
              </a:spcBef>
            </a:pPr>
            <a:r>
              <a:rPr lang="fa-IR" sz="1400" b="1">
                <a:solidFill>
                  <a:srgbClr val="000000"/>
                </a:solidFill>
                <a:cs typeface="B Mitra" panose="00000400000000000000" pitchFamily="2" charset="-78"/>
              </a:rPr>
              <a:t>آسیب مغزی احتمال  دارد</a:t>
            </a:r>
            <a:endParaRPr lang="en-US" sz="1400" b="1">
              <a:solidFill>
                <a:srgbClr val="000000"/>
              </a:solidFill>
              <a:cs typeface="B Mitra" panose="00000400000000000000" pitchFamily="2" charset="-78"/>
            </a:endParaRPr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3581400" y="3513138"/>
            <a:ext cx="2724150" cy="2640012"/>
          </a:xfrm>
          <a:custGeom>
            <a:avLst/>
            <a:gdLst>
              <a:gd name="T0" fmla="*/ 0 w 1716"/>
              <a:gd name="T1" fmla="*/ 2147483647 h 1663"/>
              <a:gd name="T2" fmla="*/ 2147483647 w 1716"/>
              <a:gd name="T3" fmla="*/ 0 h 1663"/>
              <a:gd name="T4" fmla="*/ 2147483647 w 1716"/>
              <a:gd name="T5" fmla="*/ 2147483647 h 1663"/>
              <a:gd name="T6" fmla="*/ 2147483647 w 1716"/>
              <a:gd name="T7" fmla="*/ 2147483647 h 1663"/>
              <a:gd name="T8" fmla="*/ 2147483647 w 1716"/>
              <a:gd name="T9" fmla="*/ 2147483647 h 1663"/>
              <a:gd name="T10" fmla="*/ 2147483647 w 1716"/>
              <a:gd name="T11" fmla="*/ 2147483647 h 1663"/>
              <a:gd name="T12" fmla="*/ 2147483647 w 1716"/>
              <a:gd name="T13" fmla="*/ 2147483647 h 1663"/>
              <a:gd name="T14" fmla="*/ 2147483647 w 1716"/>
              <a:gd name="T15" fmla="*/ 2147483647 h 1663"/>
              <a:gd name="T16" fmla="*/ 2147483647 w 1716"/>
              <a:gd name="T17" fmla="*/ 2147483647 h 1663"/>
              <a:gd name="T18" fmla="*/ 2147483647 w 1716"/>
              <a:gd name="T19" fmla="*/ 2147483647 h 1663"/>
              <a:gd name="T20" fmla="*/ 2147483647 w 1716"/>
              <a:gd name="T21" fmla="*/ 2147483647 h 1663"/>
              <a:gd name="T22" fmla="*/ 2147483647 w 1716"/>
              <a:gd name="T23" fmla="*/ 2147483647 h 1663"/>
              <a:gd name="T24" fmla="*/ 2147483647 w 1716"/>
              <a:gd name="T25" fmla="*/ 2147483647 h 1663"/>
              <a:gd name="T26" fmla="*/ 2147483647 w 1716"/>
              <a:gd name="T27" fmla="*/ 2147483647 h 1663"/>
              <a:gd name="T28" fmla="*/ 2147483647 w 1716"/>
              <a:gd name="T29" fmla="*/ 2147483647 h 1663"/>
              <a:gd name="T30" fmla="*/ 2147483647 w 1716"/>
              <a:gd name="T31" fmla="*/ 2147483647 h 1663"/>
              <a:gd name="T32" fmla="*/ 2147483647 w 1716"/>
              <a:gd name="T33" fmla="*/ 2147483647 h 1663"/>
              <a:gd name="T34" fmla="*/ 0 w 1716"/>
              <a:gd name="T35" fmla="*/ 2147483647 h 166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716"/>
              <a:gd name="T55" fmla="*/ 0 h 1663"/>
              <a:gd name="T56" fmla="*/ 1716 w 1716"/>
              <a:gd name="T57" fmla="*/ 1663 h 1663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716" h="1663">
                <a:moveTo>
                  <a:pt x="0" y="899"/>
                </a:moveTo>
                <a:lnTo>
                  <a:pt x="1477" y="0"/>
                </a:lnTo>
                <a:lnTo>
                  <a:pt x="1533" y="88"/>
                </a:lnTo>
                <a:lnTo>
                  <a:pt x="1582" y="190"/>
                </a:lnTo>
                <a:lnTo>
                  <a:pt x="1612" y="276"/>
                </a:lnTo>
                <a:lnTo>
                  <a:pt x="1636" y="331"/>
                </a:lnTo>
                <a:lnTo>
                  <a:pt x="1648" y="379"/>
                </a:lnTo>
                <a:lnTo>
                  <a:pt x="1672" y="443"/>
                </a:lnTo>
                <a:lnTo>
                  <a:pt x="1687" y="525"/>
                </a:lnTo>
                <a:lnTo>
                  <a:pt x="1696" y="577"/>
                </a:lnTo>
                <a:lnTo>
                  <a:pt x="1708" y="671"/>
                </a:lnTo>
                <a:lnTo>
                  <a:pt x="1716" y="791"/>
                </a:lnTo>
                <a:lnTo>
                  <a:pt x="1716" y="867"/>
                </a:lnTo>
                <a:lnTo>
                  <a:pt x="1708" y="1003"/>
                </a:lnTo>
                <a:lnTo>
                  <a:pt x="1668" y="1203"/>
                </a:lnTo>
                <a:lnTo>
                  <a:pt x="1582" y="1453"/>
                </a:lnTo>
                <a:lnTo>
                  <a:pt x="1486" y="1663"/>
                </a:lnTo>
                <a:lnTo>
                  <a:pt x="0" y="899"/>
                </a:lnTo>
                <a:close/>
              </a:path>
            </a:pathLst>
          </a:custGeom>
          <a:gradFill rotWithShape="1">
            <a:gsLst>
              <a:gs pos="0">
                <a:srgbClr val="333333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>
            <a:off x="6553202" y="4267200"/>
            <a:ext cx="2168525" cy="979488"/>
          </a:xfrm>
          <a:prstGeom prst="wedgeRoundRectCallout">
            <a:avLst>
              <a:gd name="adj1" fmla="val -75403"/>
              <a:gd name="adj2" fmla="val -1758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 eaLnBrk="1" hangingPunct="1">
              <a:lnSpc>
                <a:spcPct val="130000"/>
              </a:lnSpc>
              <a:spcBef>
                <a:spcPct val="0"/>
              </a:spcBef>
            </a:pPr>
            <a:r>
              <a:rPr lang="fa-IR" sz="1400" b="1">
                <a:solidFill>
                  <a:srgbClr val="000000"/>
                </a:solidFill>
                <a:cs typeface="B Mitra" panose="00000400000000000000" pitchFamily="2" charset="-78"/>
              </a:rPr>
              <a:t>بیش از 10دقیقه</a:t>
            </a:r>
          </a:p>
          <a:p>
            <a:pPr rtl="0" eaLnBrk="1" hangingPunct="1">
              <a:lnSpc>
                <a:spcPct val="130000"/>
              </a:lnSpc>
              <a:spcBef>
                <a:spcPct val="0"/>
              </a:spcBef>
            </a:pPr>
            <a:r>
              <a:rPr lang="fa-IR" sz="1400" b="1">
                <a:solidFill>
                  <a:srgbClr val="000000"/>
                </a:solidFill>
                <a:cs typeface="B Mitra" panose="00000400000000000000" pitchFamily="2" charset="-78"/>
              </a:rPr>
              <a:t>آسیب شدید مغزی یا مرگ مغزی</a:t>
            </a:r>
            <a:endParaRPr lang="en-US" sz="1400" b="1">
              <a:solidFill>
                <a:srgbClr val="000000"/>
              </a:solidFill>
              <a:cs typeface="B Mitra" panose="00000400000000000000" pitchFamily="2" charset="-78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1611711" y="542865"/>
            <a:ext cx="6473031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 eaLnBrk="1" hangingPunct="1">
              <a:spcBef>
                <a:spcPct val="50000"/>
              </a:spcBef>
            </a:pP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شانس زنده ماندن به ازاء هر دقیقه عدم درمان به شدت کاهش می یابد</a:t>
            </a:r>
            <a:endParaRPr lang="en-US" sz="20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20419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1738536" cy="1143000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 </a:t>
            </a:r>
            <a:r>
              <a:rPr lang="fa-IR" altLang="en-US" b="1" cap="all" dirty="0">
                <a:ln w="6600">
                  <a:solidFill>
                    <a:schemeClr val="accent6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قدم اول ...</a:t>
            </a:r>
            <a:endParaRPr lang="en-US" b="1" cap="all" dirty="0">
              <a:ln w="6600">
                <a:solidFill>
                  <a:schemeClr val="accent6"/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56998" y="3942184"/>
            <a:ext cx="5926072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algn="ctr" rtl="1">
              <a:buFont typeface="Arial" panose="020B0604020202090204" pitchFamily="34" charset="0"/>
              <a:buChar char="•"/>
            </a:pPr>
            <a:r>
              <a:rPr lang="fa-IR" altLang="ar-SA" sz="2700" b="1" dirty="0">
                <a:latin typeface="Comic Sans MS" pitchFamily="66" charset="0"/>
                <a:cs typeface="B Titr" pitchFamily="2" charset="-78"/>
              </a:rPr>
              <a:t>قبل از شروع هر اقدام :</a:t>
            </a:r>
            <a:r>
              <a:rPr lang="en-US" altLang="ar-SA" sz="1350" dirty="0">
                <a:latin typeface="Comic Sans MS" pitchFamily="66" charset="0"/>
                <a:cs typeface="B Titr" pitchFamily="2" charset="-78"/>
              </a:rPr>
              <a:t/>
            </a:r>
            <a:br>
              <a:rPr lang="en-US" altLang="ar-SA" sz="1350" dirty="0">
                <a:latin typeface="Comic Sans MS" pitchFamily="66" charset="0"/>
                <a:cs typeface="B Titr" pitchFamily="2" charset="-78"/>
              </a:rPr>
            </a:br>
            <a:r>
              <a:rPr lang="en-US" altLang="ar-SA" sz="1350" dirty="0">
                <a:cs typeface="B Titr" pitchFamily="2" charset="-78"/>
              </a:rPr>
              <a:t>                                                           </a:t>
            </a:r>
            <a:endParaRPr lang="en-US" altLang="ar-SA" sz="1350" dirty="0">
              <a:latin typeface="Comic Sans MS" pitchFamily="66" charset="0"/>
              <a:cs typeface="B Titr" pitchFamily="2" charset="-78"/>
            </a:endParaRPr>
          </a:p>
          <a:p>
            <a:pPr algn="ctr" rtl="1"/>
            <a:endParaRPr lang="fa-IR" sz="1350" b="1" kern="10" dirty="0">
              <a:ln w="9525">
                <a:noFill/>
                <a:round/>
                <a:headEnd type="none" w="sm" len="sm"/>
                <a:tailEnd type="none" w="sm" len="sm"/>
              </a:ln>
              <a:effectLst>
                <a:outerShdw dist="35921" dir="2700000" algn="ctr" rotWithShape="0">
                  <a:srgbClr val="C0C0C0"/>
                </a:outerShdw>
              </a:effectLst>
              <a:latin typeface="B Titr" pitchFamily="2" charset="-78"/>
              <a:cs typeface="B Titr" pitchFamily="2" charset="-78"/>
            </a:endParaRPr>
          </a:p>
          <a:p>
            <a:pPr marL="214313" indent="-214313" algn="ctr" rtl="1">
              <a:buFont typeface="Arial" panose="020B0604020202090204" pitchFamily="34" charset="0"/>
              <a:buChar char="•"/>
            </a:pPr>
            <a:r>
              <a:rPr lang="fa-IR" sz="2000" b="1" kern="10" dirty="0">
                <a:ln w="9525">
                  <a:noFill/>
                  <a:round/>
                  <a:headEnd type="none" w="sm" len="sm"/>
                  <a:tailEnd type="none" w="sm" len="sm"/>
                </a:ln>
                <a:effectLst>
                  <a:outerShdw dist="35921" dir="2700000" algn="ctr" rotWithShape="0">
                    <a:srgbClr val="C0C0C0"/>
                  </a:outerShdw>
                </a:effectLst>
                <a:latin typeface="B Titr" pitchFamily="2" charset="-78"/>
                <a:cs typeface="B Titr" pitchFamily="2" charset="-78"/>
              </a:rPr>
              <a:t>از امنیت خود اطمینان حاصل کنید</a:t>
            </a:r>
            <a:endParaRPr lang="en-US" sz="2000" b="1" kern="10" dirty="0">
              <a:ln w="9525">
                <a:noFill/>
                <a:round/>
                <a:headEnd type="none" w="sm" len="sm"/>
                <a:tailEnd type="none" w="sm" len="sm"/>
              </a:ln>
              <a:effectLst>
                <a:outerShdw dist="35921" dir="2700000" algn="ctr" rotWithShape="0">
                  <a:srgbClr val="C0C0C0"/>
                </a:outerShdw>
              </a:effectLst>
              <a:latin typeface="B Titr" pitchFamily="2" charset="-78"/>
              <a:cs typeface="B Titr" pitchFamily="2" charset="-78"/>
            </a:endParaRPr>
          </a:p>
          <a:p>
            <a:pPr algn="r" rtl="1"/>
            <a:endParaRPr lang="fa-IR" sz="1350" dirty="0"/>
          </a:p>
          <a:p>
            <a:pPr algn="ctr" rtl="1"/>
            <a:r>
              <a:rPr lang="fa-IR" sz="3300" b="1" kern="10" dirty="0">
                <a:ln w="9525">
                  <a:noFill/>
                  <a:round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dist="35921" dir="2700000" algn="ctr" rotWithShape="0">
                    <a:srgbClr val="C0C0C0"/>
                  </a:outerShdw>
                </a:effectLst>
                <a:latin typeface="B Nazanin" pitchFamily="2" charset="-78"/>
                <a:cs typeface="B Nazanin" pitchFamily="2" charset="-78"/>
              </a:rPr>
              <a:t>مراقب باشید قربانی دوم نباشید</a:t>
            </a:r>
            <a:endParaRPr lang="en-US" sz="3300" b="1" kern="10" dirty="0">
              <a:ln w="9525">
                <a:noFill/>
                <a:round/>
                <a:headEnd type="none" w="sm" len="sm"/>
                <a:tailEnd type="none" w="sm" len="sm"/>
              </a:ln>
              <a:solidFill>
                <a:srgbClr val="FF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dist="35921" dir="2700000" algn="ctr" rotWithShape="0">
                  <a:srgbClr val="C0C0C0"/>
                </a:outerShdw>
              </a:effectLst>
              <a:latin typeface="B Nazanin" pitchFamily="2" charset="-78"/>
              <a:cs typeface="B Nazanin" pitchFamily="2" charset="-78"/>
            </a:endParaRPr>
          </a:p>
          <a:p>
            <a:pPr algn="r" rtl="1"/>
            <a:endParaRPr lang="en-US" sz="1350" dirty="0"/>
          </a:p>
        </p:txBody>
      </p:sp>
      <p:sp>
        <p:nvSpPr>
          <p:cNvPr id="7" name="Rounded Rectangle 6"/>
          <p:cNvSpPr/>
          <p:nvPr/>
        </p:nvSpPr>
        <p:spPr>
          <a:xfrm>
            <a:off x="3545888" y="2060848"/>
            <a:ext cx="2348297" cy="129614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بررسی ایمنی صحنه</a:t>
            </a:r>
            <a:endParaRPr lang="en-US" sz="32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120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608516" y="548687"/>
            <a:ext cx="2806823" cy="1362075"/>
          </a:xfrm>
        </p:spPr>
        <p:txBody>
          <a:bodyPr>
            <a:normAutofit fontScale="90000"/>
          </a:bodyPr>
          <a:lstStyle/>
          <a:p>
            <a:pPr algn="r"/>
            <a:r>
              <a:rPr lang="fa-IR" sz="3600" dirty="0">
                <a:ln w="6600">
                  <a:solidFill>
                    <a:schemeClr val="accent6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قدم 2:</a:t>
            </a:r>
            <a:r>
              <a:rPr lang="en-US" sz="3600" dirty="0">
                <a:ln w="6600">
                  <a:solidFill>
                    <a:schemeClr val="accent6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/>
            </a:r>
            <a:br>
              <a:rPr lang="en-US" sz="3600" dirty="0">
                <a:ln w="6600">
                  <a:solidFill>
                    <a:schemeClr val="accent6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</a:br>
            <a:r>
              <a:rPr lang="fa-IR" sz="3600" dirty="0">
                <a:ln w="6600">
                  <a:solidFill>
                    <a:schemeClr val="accent6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 </a:t>
            </a:r>
            <a:r>
              <a:rPr lang="fa-IR" sz="3600" dirty="0" err="1">
                <a:ln w="6600">
                  <a:solidFill>
                    <a:schemeClr val="accent6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ارزيابي</a:t>
            </a:r>
            <a:r>
              <a:rPr lang="fa-IR" sz="3600" dirty="0">
                <a:ln w="6600">
                  <a:solidFill>
                    <a:schemeClr val="accent6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 پاسخ </a:t>
            </a:r>
            <a:r>
              <a:rPr lang="fa-IR" sz="3600" dirty="0" err="1">
                <a:ln w="6600">
                  <a:solidFill>
                    <a:schemeClr val="accent6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دهي</a:t>
            </a:r>
            <a:endParaRPr lang="en-US" sz="3600" dirty="0">
              <a:ln w="6600">
                <a:solidFill>
                  <a:schemeClr val="accent6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4294967295"/>
          </p:nvPr>
        </p:nvSpPr>
        <p:spPr>
          <a:xfrm>
            <a:off x="3275856" y="2400851"/>
            <a:ext cx="4045986" cy="4138069"/>
          </a:xfrm>
        </p:spPr>
        <p:txBody>
          <a:bodyPr>
            <a:noAutofit/>
          </a:bodyPr>
          <a:lstStyle/>
          <a:p>
            <a:pPr lvl="1" algn="r" rtl="1">
              <a:buFont typeface="Arial" panose="020B0604020202020204" pitchFamily="34" charset="0"/>
              <a:buChar char="•"/>
              <a:defRPr/>
            </a:pPr>
            <a:r>
              <a:rPr lang="fa-IR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  <a:ea typeface="Calibri"/>
                <a:cs typeface="B Nazanin" panose="00000400000000000000" pitchFamily="2" charset="-78"/>
              </a:rPr>
              <a:t>کودکان:</a:t>
            </a:r>
          </a:p>
          <a:p>
            <a:pPr lvl="3">
              <a:defRPr/>
            </a:pPr>
            <a:r>
              <a:rPr lang="fa-IR" sz="2800" b="1" dirty="0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شانه </a:t>
            </a:r>
            <a:r>
              <a:rPr lang="fa-IR" sz="2800" b="1" dirty="0" err="1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هاي</a:t>
            </a:r>
            <a:r>
              <a:rPr lang="fa-IR" sz="2800" b="1" dirty="0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بيمار</a:t>
            </a:r>
            <a:r>
              <a:rPr lang="fa-IR" sz="2800" b="1" dirty="0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 را </a:t>
            </a:r>
            <a:r>
              <a:rPr lang="fa-IR" sz="2800" b="1" dirty="0" err="1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تكان</a:t>
            </a:r>
            <a:r>
              <a:rPr lang="fa-IR" sz="2800" b="1" dirty="0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دهيد</a:t>
            </a:r>
            <a:endParaRPr lang="fa-IR" sz="2800" b="1" dirty="0">
              <a:solidFill>
                <a:schemeClr val="tx1"/>
              </a:solidFill>
              <a:latin typeface="Calibri"/>
              <a:ea typeface="Calibri"/>
              <a:cs typeface="B Nazanin" panose="00000400000000000000" pitchFamily="2" charset="-78"/>
            </a:endParaRPr>
          </a:p>
          <a:p>
            <a:pPr lvl="3">
              <a:defRPr/>
            </a:pPr>
            <a:r>
              <a:rPr lang="fa-IR" sz="2800" b="1" dirty="0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او را بلند صدا </a:t>
            </a:r>
            <a:r>
              <a:rPr lang="fa-IR" sz="2800" b="1" dirty="0" err="1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بزنيد</a:t>
            </a:r>
            <a:endParaRPr lang="fa-IR" sz="2800" b="1" dirty="0">
              <a:solidFill>
                <a:schemeClr val="tx1"/>
              </a:solidFill>
              <a:latin typeface="Calibri"/>
              <a:ea typeface="Calibri"/>
              <a:cs typeface="B Nazanin" panose="00000400000000000000" pitchFamily="2" charset="-78"/>
            </a:endParaRPr>
          </a:p>
          <a:p>
            <a:pPr lvl="1" algn="r" rtl="1">
              <a:buFont typeface="Arial" panose="020B0604020202020204" pitchFamily="34" charset="0"/>
              <a:buChar char="•"/>
              <a:defRPr/>
            </a:pPr>
            <a:r>
              <a:rPr lang="fa-IR" b="1" dirty="0" err="1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  <a:ea typeface="Calibri"/>
                <a:cs typeface="B Nazanin" panose="00000400000000000000" pitchFamily="2" charset="-78"/>
              </a:rPr>
              <a:t>شيرخواران</a:t>
            </a:r>
            <a:r>
              <a:rPr lang="fa-IR" b="1" dirty="0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:</a:t>
            </a:r>
          </a:p>
          <a:p>
            <a:pPr lvl="3">
              <a:defRPr/>
            </a:pPr>
            <a:r>
              <a:rPr lang="fa-IR" sz="2800" b="1" dirty="0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 به </a:t>
            </a:r>
            <a:r>
              <a:rPr lang="fa-IR" sz="2800" b="1" dirty="0" err="1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آهستگي</a:t>
            </a:r>
            <a:r>
              <a:rPr lang="fa-IR" sz="2800" b="1" dirty="0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 به </a:t>
            </a:r>
            <a:r>
              <a:rPr lang="fa-IR" sz="2800" b="1" dirty="0" err="1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پاي</a:t>
            </a:r>
            <a:r>
              <a:rPr lang="fa-IR" sz="2800" b="1" dirty="0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شيرخوار</a:t>
            </a:r>
            <a:r>
              <a:rPr lang="fa-IR" sz="2800" b="1" dirty="0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بزنيد</a:t>
            </a:r>
            <a:r>
              <a:rPr lang="fa-IR" sz="2800" b="1" dirty="0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 </a:t>
            </a:r>
          </a:p>
          <a:p>
            <a:pPr lvl="3">
              <a:defRPr/>
            </a:pPr>
            <a:r>
              <a:rPr lang="fa-IR" sz="2800" b="1" dirty="0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 صدا </a:t>
            </a:r>
            <a:r>
              <a:rPr lang="fa-IR" sz="2800" b="1" dirty="0" err="1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بزنيد</a:t>
            </a:r>
            <a:r>
              <a:rPr lang="fa-IR" sz="2800" b="1" dirty="0">
                <a:solidFill>
                  <a:schemeClr val="tx1"/>
                </a:solidFill>
                <a:latin typeface="Calibri"/>
                <a:ea typeface="Calibri"/>
                <a:cs typeface="B Nazanin" panose="00000400000000000000" pitchFamily="2" charset="-78"/>
              </a:rPr>
              <a:t> </a:t>
            </a:r>
            <a:endParaRPr lang="en-US" sz="28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/>
            <a:endParaRPr lang="en-US" sz="28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8"/>
            <a:ext cx="2133600" cy="365125"/>
          </a:xfrm>
        </p:spPr>
        <p:txBody>
          <a:bodyPr/>
          <a:lstStyle/>
          <a:p>
            <a:fld id="{6D22F896-40B5-4ADD-8801-0D06FADFA0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09" y="3964501"/>
            <a:ext cx="3240360" cy="23762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61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ارزیابی همزمان تنفس و نبض</a:t>
            </a:r>
            <a:endParaRPr lang="fa-IR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b="1" dirty="0">
                <a:cs typeface="B Nazanin" pitchFamily="2" charset="-78"/>
              </a:rPr>
              <a:t>مصدوم دارای 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Gasping </a:t>
            </a:r>
            <a:r>
              <a:rPr lang="fa-IR" b="1" dirty="0">
                <a:cs typeface="B Nazanin" pitchFamily="2" charset="-78"/>
              </a:rPr>
              <a:t> را مانند حالتی که تنفس وجود ندارد درمان  کنید.</a:t>
            </a:r>
            <a:endParaRPr lang="fa-IR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b="1" dirty="0" smtClean="0">
                <a:cs typeface="B Nazanin" panose="00000400000000000000" pitchFamily="2" charset="-78"/>
              </a:rPr>
              <a:t>کنترل نبض کاروتید و فمورال در اطفال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b="1" dirty="0" smtClean="0">
                <a:cs typeface="B Nazanin" panose="00000400000000000000" pitchFamily="2" charset="-78"/>
              </a:rPr>
              <a:t>کنترل نبض براکیال در شیرخواران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fa-IR" b="1" dirty="0" smtClean="0">
              <a:cs typeface="B Nazanin" panose="00000400000000000000" pitchFamily="2" charset="-78"/>
            </a:endParaRPr>
          </a:p>
          <a:p>
            <a:pPr marL="114300" indent="0">
              <a:buClr>
                <a:srgbClr val="FF0000"/>
              </a:buClr>
              <a:buNone/>
            </a:pPr>
            <a:r>
              <a:rPr lang="fa-IR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توجه:</a:t>
            </a:r>
            <a:r>
              <a:rPr lang="fa-IR" b="1" dirty="0" smtClean="0">
                <a:solidFill>
                  <a:srgbClr val="00B050"/>
                </a:solidFill>
                <a:cs typeface="B Titr" panose="00000700000000000000" pitchFamily="2" charset="-78"/>
              </a:rPr>
              <a:t>در صورت نداشتن نبض و تنفس بلافاصله احیا قلبی را شروع کنید</a:t>
            </a:r>
            <a:endParaRPr lang="fa-IR" b="1" dirty="0">
              <a:solidFill>
                <a:srgbClr val="00B05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14" y="4561468"/>
            <a:ext cx="9073009" cy="22246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790059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b="1" cap="all" dirty="0">
                <a:ln w="6600">
                  <a:solidFill>
                    <a:schemeClr val="accent6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درخواست کمک</a:t>
            </a:r>
            <a:endParaRPr lang="en-US" sz="3600" b="1" cap="all" dirty="0">
              <a:ln w="6600">
                <a:solidFill>
                  <a:schemeClr val="accent6"/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385647" y="2060849"/>
            <a:ext cx="4259672" cy="1548626"/>
          </a:xfrm>
          <a:prstGeom prst="roundRect">
            <a:avLst/>
          </a:prstGeom>
          <a:gradFill rotWithShape="1">
            <a:gsLst>
              <a:gs pos="0">
                <a:srgbClr val="0BD0D9">
                  <a:tint val="50000"/>
                  <a:satMod val="300000"/>
                </a:srgbClr>
              </a:gs>
              <a:gs pos="35000">
                <a:srgbClr val="0BD0D9">
                  <a:tint val="37000"/>
                  <a:satMod val="300000"/>
                </a:srgbClr>
              </a:gs>
              <a:gs pos="100000">
                <a:srgbClr val="0BD0D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0BD0D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Titr" panose="00000700000000000000" pitchFamily="2" charset="-78"/>
              </a:rPr>
              <a:t>عدم پاسخ در قربانی </a:t>
            </a: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Titr" panose="00000700000000000000" pitchFamily="2" charset="-78"/>
              </a:rPr>
              <a:t>درخواست کمک از اطرافیان</a:t>
            </a: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Titr" panose="00000700000000000000" pitchFamily="2" charset="-78"/>
              </a:rPr>
              <a:t>درخواست کمک از سیستم اورژانس(115) بوسیله موبایل (در صورت مقتضی)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Titr" panose="00000700000000000000" pitchFamily="2" charset="-78"/>
            </a:endParaRPr>
          </a:p>
        </p:txBody>
      </p:sp>
      <p:sp>
        <p:nvSpPr>
          <p:cNvPr id="7" name="Left Arrow 6"/>
          <p:cNvSpPr/>
          <p:nvPr/>
        </p:nvSpPr>
        <p:spPr>
          <a:xfrm>
            <a:off x="5903459" y="2420894"/>
            <a:ext cx="1368843" cy="767013"/>
          </a:xfrm>
          <a:prstGeom prst="leftArrow">
            <a:avLst/>
          </a:prstGeom>
          <a:solidFill>
            <a:srgbClr val="0F6FC6"/>
          </a:solidFill>
          <a:ln w="25400" cap="flat" cmpd="sng" algn="ctr">
            <a:solidFill>
              <a:srgbClr val="0F6FC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3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B Titr" panose="00000700000000000000" pitchFamily="2" charset="-78"/>
              </a:rPr>
              <a:t>توسط یک امدادگر</a:t>
            </a:r>
            <a:endParaRPr kumimoji="0" lang="en-US" sz="135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B Titr" panose="00000700000000000000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385647" y="4029074"/>
            <a:ext cx="4259672" cy="1560166"/>
          </a:xfrm>
          <a:prstGeom prst="roundRect">
            <a:avLst/>
          </a:prstGeom>
          <a:gradFill rotWithShape="1">
            <a:gsLst>
              <a:gs pos="0">
                <a:srgbClr val="0BD0D9">
                  <a:tint val="50000"/>
                  <a:satMod val="300000"/>
                </a:srgbClr>
              </a:gs>
              <a:gs pos="35000">
                <a:srgbClr val="0BD0D9">
                  <a:tint val="37000"/>
                  <a:satMod val="300000"/>
                </a:srgbClr>
              </a:gs>
              <a:gs pos="100000">
                <a:srgbClr val="0BD0D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0BD0D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Titr" panose="00000700000000000000" pitchFamily="2" charset="-78"/>
              </a:rPr>
              <a:t>عدم پاسخ در قربانی </a:t>
            </a: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Titr" panose="00000700000000000000" pitchFamily="2" charset="-78"/>
              </a:rPr>
              <a:t>درخواست کمک از اطرافیان</a:t>
            </a:r>
          </a:p>
          <a:p>
            <a:pPr marL="0" marR="0" lvl="0" indent="0" algn="ct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Titr" panose="00000700000000000000" pitchFamily="2" charset="-78"/>
              </a:rPr>
              <a:t>نفر دوم درخواست کمک از سیستم  اورژانس(115) می کند و 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Titr" panose="00000700000000000000" pitchFamily="2" charset="-78"/>
              </a:rPr>
              <a:t>AED</a:t>
            </a:r>
            <a:r>
              <a:rPr kumimoji="0" lang="fa-IR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Titr" panose="00000700000000000000" pitchFamily="2" charset="-78"/>
              </a:rPr>
              <a:t> و تجهیزات اورژانس را تهیه می کند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Titr" panose="00000700000000000000" pitchFamily="2" charset="-78"/>
            </a:endParaRPr>
          </a:p>
        </p:txBody>
      </p:sp>
      <p:sp>
        <p:nvSpPr>
          <p:cNvPr id="9" name="Left Arrow 8"/>
          <p:cNvSpPr/>
          <p:nvPr/>
        </p:nvSpPr>
        <p:spPr>
          <a:xfrm>
            <a:off x="5922152" y="4390185"/>
            <a:ext cx="1368843" cy="767013"/>
          </a:xfrm>
          <a:prstGeom prst="leftArrow">
            <a:avLst/>
          </a:prstGeom>
          <a:solidFill>
            <a:srgbClr val="0F6FC6"/>
          </a:solidFill>
          <a:ln w="25400" cap="flat" cmpd="sng" algn="ctr">
            <a:solidFill>
              <a:srgbClr val="0F6FC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3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B Titr" panose="00000700000000000000" pitchFamily="2" charset="-78"/>
              </a:rPr>
              <a:t>توسط دو امدادگر</a:t>
            </a:r>
            <a:endParaRPr kumimoji="0" lang="en-US" sz="135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B Titr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400942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>
                <a:ln w="6600">
                  <a:solidFill>
                    <a:schemeClr val="accent6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بررسی نبض و تنفس (یک امدادگر)</a:t>
            </a:r>
            <a:endParaRPr lang="en-US" sz="3600" dirty="0">
              <a:ln w="6600">
                <a:solidFill>
                  <a:schemeClr val="accent6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17</a:t>
            </a:fld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1485900" y="1556798"/>
            <a:ext cx="3356130" cy="184023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1600" dirty="0">
                <a:cs typeface="B Titr" panose="00000700000000000000" pitchFamily="2" charset="-78"/>
              </a:rPr>
              <a:t>در خواست کمک از سیستم  اورژانس 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cs typeface="B Titr" panose="00000700000000000000" pitchFamily="2" charset="-78"/>
              </a:rPr>
              <a:t>(اگر تا کنون انجام نشده) 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cs typeface="B Titr" panose="00000700000000000000" pitchFamily="2" charset="-78"/>
              </a:rPr>
              <a:t>بازگشت به بیمار و مانیتورینگ و تحت نظر بودن بیمار تا رسیدن تیم اورژانس</a:t>
            </a:r>
            <a:endParaRPr lang="en-US" sz="1600" dirty="0">
              <a:cs typeface="B Titr" panose="00000700000000000000" pitchFamily="2" charset="-78"/>
            </a:endParaRPr>
          </a:p>
        </p:txBody>
      </p:sp>
      <p:sp>
        <p:nvSpPr>
          <p:cNvPr id="6" name="Left Arrow 5"/>
          <p:cNvSpPr/>
          <p:nvPr/>
        </p:nvSpPr>
        <p:spPr>
          <a:xfrm>
            <a:off x="4950043" y="1844824"/>
            <a:ext cx="2705024" cy="124322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b="1" dirty="0">
                <a:solidFill>
                  <a:schemeClr val="bg1"/>
                </a:solidFill>
                <a:cs typeface="B Titr" panose="00000700000000000000" pitchFamily="2" charset="-78"/>
              </a:rPr>
              <a:t>تنفس طبیعی است و نبض وجود دارد</a:t>
            </a:r>
            <a:endParaRPr lang="en-US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" name="Left Arrow 6"/>
          <p:cNvSpPr/>
          <p:nvPr/>
        </p:nvSpPr>
        <p:spPr>
          <a:xfrm>
            <a:off x="4950043" y="4331885"/>
            <a:ext cx="2705024" cy="13257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b="1" dirty="0">
                <a:solidFill>
                  <a:schemeClr val="bg1"/>
                </a:solidFill>
                <a:cs typeface="B Titr" panose="00000700000000000000" pitchFamily="2" charset="-78"/>
              </a:rPr>
              <a:t>تنفس طبیعی نیست اما نبض وجود دارد</a:t>
            </a:r>
            <a:endParaRPr lang="en-US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482868" y="3536183"/>
            <a:ext cx="3359165" cy="291715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1600" dirty="0">
                <a:cs typeface="B Titr" panose="00000700000000000000" pitchFamily="2" charset="-78"/>
              </a:rPr>
              <a:t>دادن یک تنفس هر 5-3 ثانیه و یا 20-12 تنفس در دقیقه</a:t>
            </a:r>
          </a:p>
          <a:p>
            <a:pPr algn="ctr" rtl="1"/>
            <a:r>
              <a:rPr lang="fa-IR" sz="1600" dirty="0">
                <a:cs typeface="B Titr" panose="00000700000000000000" pitchFamily="2" charset="-78"/>
              </a:rPr>
              <a:t>انجام ماساژ قلبی در صورت ضربان قلب کمتر از 60 بار در دقیقه یا وجود علائم خونرساتی ناکافی. </a:t>
            </a:r>
          </a:p>
          <a:p>
            <a:pPr algn="ctr" rtl="1"/>
            <a:r>
              <a:rPr lang="fa-IR" sz="1600" dirty="0">
                <a:cs typeface="B Titr" panose="00000700000000000000" pitchFamily="2" charset="-78"/>
              </a:rPr>
              <a:t>فعال کردن سیستم اورژانس</a:t>
            </a:r>
          </a:p>
          <a:p>
            <a:pPr algn="ctr" rtl="1"/>
            <a:r>
              <a:rPr lang="fa-IR" sz="1600" dirty="0">
                <a:cs typeface="B Titr" panose="00000700000000000000" pitchFamily="2" charset="-78"/>
              </a:rPr>
              <a:t>ادامه تهویه مصدوم </a:t>
            </a:r>
          </a:p>
          <a:p>
            <a:pPr algn="ctr" rtl="1"/>
            <a:r>
              <a:rPr lang="fa-IR" sz="1600" dirty="0">
                <a:cs typeface="B Titr" panose="00000700000000000000" pitchFamily="2" charset="-78"/>
              </a:rPr>
              <a:t>ارزیابی مداوم نبض هر 2 دقیقه یکبار</a:t>
            </a:r>
          </a:p>
          <a:p>
            <a:pPr algn="ctr" rtl="1"/>
            <a:r>
              <a:rPr lang="fa-IR" sz="1600" dirty="0">
                <a:cs typeface="B Titr" panose="00000700000000000000" pitchFamily="2" charset="-78"/>
              </a:rPr>
              <a:t> در صورت فقدان نبض شروع </a:t>
            </a:r>
            <a:r>
              <a:rPr lang="en-US" sz="1600" b="1" dirty="0">
                <a:latin typeface="_PDMS_Saleem_QuranFont" panose="02010000000000000000" pitchFamily="2" charset="-78"/>
                <a:cs typeface="_PDMS_Saleem_QuranFont" panose="02010000000000000000" pitchFamily="2" charset="-78"/>
              </a:rPr>
              <a:t>CPR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60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7750" y="381000"/>
            <a:ext cx="5724636" cy="1143000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ln w="6600">
                  <a:solidFill>
                    <a:schemeClr val="accent6"/>
                  </a:solidFill>
                  <a:prstDash val="solid"/>
                </a:ln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	</a:t>
            </a:r>
            <a:r>
              <a:rPr lang="fa-IR" sz="3600" dirty="0">
                <a:ln w="6600">
                  <a:solidFill>
                    <a:schemeClr val="accent6"/>
                  </a:solidFill>
                  <a:prstDash val="solid"/>
                </a:ln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عدم وجود نبض و تنفس </a:t>
            </a:r>
            <a:r>
              <a:rPr lang="en-US" sz="3600" dirty="0">
                <a:ln w="6600">
                  <a:solidFill>
                    <a:schemeClr val="accent6"/>
                  </a:solidFill>
                  <a:prstDash val="solid"/>
                </a:ln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(gasping)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18</a:t>
            </a:fld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5785613" y="2563570"/>
            <a:ext cx="664996" cy="5684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>
                <a:cs typeface="B Titr" panose="00000700000000000000" pitchFamily="2" charset="-78"/>
              </a:rPr>
              <a:t>بله</a:t>
            </a:r>
            <a:endParaRPr lang="en-US" sz="1050" dirty="0">
              <a:cs typeface="B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245239" y="2563571"/>
            <a:ext cx="676275" cy="5684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>
                <a:cs typeface="B Titr" panose="00000700000000000000" pitchFamily="2" charset="-78"/>
              </a:rPr>
              <a:t>خیر</a:t>
            </a:r>
            <a:endParaRPr lang="en-US" sz="1050" dirty="0">
              <a:cs typeface="B Titr" panose="000007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111804" y="3773662"/>
            <a:ext cx="2158917" cy="197176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dirty="0">
                <a:cs typeface="B Titr" panose="00000700000000000000" pitchFamily="2" charset="-78"/>
              </a:rPr>
              <a:t>سیستم پاسخ دهی اورژانس را فعال کنید </a:t>
            </a:r>
            <a:endParaRPr lang="en-US" dirty="0"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dirty="0">
                <a:cs typeface="B Titr" panose="00000700000000000000" pitchFamily="2" charset="-78"/>
              </a:rPr>
              <a:t>(اگر تا کنون تماس نگرفته اید)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73388" y="3754696"/>
            <a:ext cx="3402378" cy="199072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dirty="0">
                <a:cs typeface="B Titr" panose="00000700000000000000" pitchFamily="2" charset="-78"/>
              </a:rPr>
              <a:t>یک امدادگر: آغاز چرخه احیا با 30 ماساژ و 2 تنفس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Titr" panose="00000700000000000000" pitchFamily="2" charset="-78"/>
              </a:rPr>
              <a:t>دو امدادگر:</a:t>
            </a:r>
            <a:r>
              <a:rPr lang="en-US" dirty="0">
                <a:cs typeface="B Titr" panose="00000700000000000000" pitchFamily="2" charset="-78"/>
              </a:rPr>
              <a:t> </a:t>
            </a:r>
            <a:r>
              <a:rPr lang="fa-IR" dirty="0">
                <a:cs typeface="B Titr" panose="00000700000000000000" pitchFamily="2" charset="-78"/>
              </a:rPr>
              <a:t>آغاز چرخه احیا با 15ماساژ و 2 تنفس</a:t>
            </a:r>
          </a:p>
          <a:p>
            <a:pPr algn="ctr" rtl="1">
              <a:lnSpc>
                <a:spcPct val="150000"/>
              </a:lnSpc>
            </a:pPr>
            <a:r>
              <a:rPr lang="fa-IR" dirty="0">
                <a:cs typeface="B Titr" panose="00000700000000000000" pitchFamily="2" charset="-78"/>
              </a:rPr>
              <a:t>(استفاده از </a:t>
            </a:r>
            <a:r>
              <a:rPr lang="en-US" b="1" dirty="0">
                <a:cs typeface="_PDMS_Saleem_QuranFont" panose="02010000000000000000" pitchFamily="2" charset="-78"/>
              </a:rPr>
              <a:t>AED</a:t>
            </a:r>
            <a:r>
              <a:rPr lang="fa-IR" dirty="0">
                <a:cs typeface="B Titr" panose="00000700000000000000" pitchFamily="2" charset="-78"/>
              </a:rPr>
              <a:t> در اسرع وقت)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0" name="Straight Arrow Connector 9"/>
          <p:cNvCxnSpPr>
            <a:stCxn id="6" idx="2"/>
          </p:cNvCxnSpPr>
          <p:nvPr/>
        </p:nvCxnSpPr>
        <p:spPr>
          <a:xfrm>
            <a:off x="2583376" y="3132062"/>
            <a:ext cx="0" cy="62263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6155378" y="3132062"/>
            <a:ext cx="0" cy="62263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4275766" y="4731100"/>
            <a:ext cx="828604" cy="948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3469266" y="2362200"/>
            <a:ext cx="1800226" cy="103300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000" b="1" dirty="0">
                <a:cs typeface="B Titr" panose="00000700000000000000" pitchFamily="2" charset="-78"/>
              </a:rPr>
              <a:t>آیا ایست قلبی شاهد است؟</a:t>
            </a:r>
            <a:endParaRPr lang="en-US" sz="2000" b="1" dirty="0">
              <a:cs typeface="B Titr" panose="00000700000000000000" pitchFamily="2" charset="-78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H="1" flipV="1">
            <a:off x="2921515" y="2870378"/>
            <a:ext cx="547751" cy="301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5276257" y="2865871"/>
            <a:ext cx="518424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6032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+mn-lt"/>
                <a:cs typeface="B Titr" panose="00000700000000000000" pitchFamily="2" charset="-78"/>
              </a:rPr>
              <a:t> ABC </a:t>
            </a:r>
            <a:r>
              <a:rPr lang="fa-IR" b="1" dirty="0" smtClean="0">
                <a:solidFill>
                  <a:srgbClr val="FF0000"/>
                </a:solidFill>
                <a:latin typeface="+mn-lt"/>
                <a:cs typeface="B Titr" panose="00000700000000000000" pitchFamily="2" charset="-78"/>
              </a:rPr>
              <a:t>یا </a:t>
            </a:r>
            <a:r>
              <a:rPr lang="en-US" b="1" dirty="0" smtClean="0">
                <a:solidFill>
                  <a:srgbClr val="FF0000"/>
                </a:solidFill>
                <a:latin typeface="+mn-lt"/>
                <a:cs typeface="B Titr" panose="00000700000000000000" pitchFamily="2" charset="-78"/>
              </a:rPr>
              <a:t>CAB</a:t>
            </a:r>
            <a:endParaRPr lang="fa-IR" b="1" dirty="0">
              <a:solidFill>
                <a:srgbClr val="FF0000"/>
              </a:solidFill>
              <a:latin typeface="+mn-lt"/>
              <a:cs typeface="B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1828804"/>
            <a:ext cx="7772400" cy="49069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790059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اهداف</a:t>
            </a:r>
            <a:endParaRPr lang="fa-IR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lnSpc>
                <a:spcPct val="200000"/>
              </a:lnSpc>
              <a:buClr>
                <a:srgbClr val="FF0000"/>
              </a:buClr>
              <a:buNone/>
            </a:pPr>
            <a:r>
              <a:rPr lang="fa-IR" b="1" dirty="0">
                <a:solidFill>
                  <a:srgbClr val="7030A0"/>
                </a:solidFill>
                <a:cs typeface="B Nazanin"/>
              </a:rPr>
              <a:t>در پایان این مبحث از فراگیران انتظار </a:t>
            </a:r>
            <a:r>
              <a:rPr lang="fa-IR" b="1" dirty="0" smtClean="0">
                <a:solidFill>
                  <a:srgbClr val="7030A0"/>
                </a:solidFill>
                <a:cs typeface="B Nazanin"/>
              </a:rPr>
              <a:t>می رود:</a:t>
            </a:r>
          </a:p>
          <a:p>
            <a:pPr marL="571500" indent="-457200">
              <a:lnSpc>
                <a:spcPct val="20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b="1" dirty="0">
                <a:cs typeface="B Nazanin"/>
              </a:rPr>
              <a:t>اهمیت حمایتهای حیاتی </a:t>
            </a:r>
            <a:r>
              <a:rPr lang="fa-IR" b="1" dirty="0" smtClean="0">
                <a:cs typeface="B Nazanin"/>
              </a:rPr>
              <a:t>پایه در اطفال را بیان نمایند.</a:t>
            </a:r>
          </a:p>
          <a:p>
            <a:pPr marL="571500" indent="-457200">
              <a:lnSpc>
                <a:spcPct val="20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b="1" dirty="0" smtClean="0">
                <a:cs typeface="B Nazanin"/>
              </a:rPr>
              <a:t>نکات مهم احیای باکیفیت را شرح دهند.</a:t>
            </a:r>
          </a:p>
          <a:p>
            <a:pPr marL="571500" indent="-457200">
              <a:lnSpc>
                <a:spcPct val="20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b="1" dirty="0" smtClean="0">
                <a:cs typeface="B Nazanin"/>
              </a:rPr>
              <a:t>فرایند احیای پیشرفته در اطفال را شرح دهند.</a:t>
            </a:r>
          </a:p>
          <a:p>
            <a:pPr marL="571500" indent="-457200">
              <a:lnSpc>
                <a:spcPct val="20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b="1" dirty="0">
                <a:cs typeface="B Nazanin"/>
              </a:rPr>
              <a:t>نکات مهم و دوز داروها در ایست قلبی </a:t>
            </a:r>
            <a:r>
              <a:rPr lang="fa-IR" b="1" dirty="0" smtClean="0">
                <a:cs typeface="B Nazanin"/>
              </a:rPr>
              <a:t>اطفال </a:t>
            </a:r>
            <a:r>
              <a:rPr lang="fa-IR" b="1" dirty="0">
                <a:cs typeface="B Nazanin"/>
              </a:rPr>
              <a:t>را بیان نمایند.</a:t>
            </a:r>
            <a:endParaRPr lang="fa-IR" b="1" dirty="0" smtClean="0">
              <a:cs typeface="B Nazanin"/>
            </a:endParaRPr>
          </a:p>
          <a:p>
            <a:pPr marL="114300" indent="0">
              <a:buClr>
                <a:srgbClr val="FF0000"/>
              </a:buClr>
              <a:buNone/>
            </a:pPr>
            <a:endParaRPr lang="fa-IR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788333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783828878"/>
              </p:ext>
            </p:extLst>
          </p:nvPr>
        </p:nvGraphicFramePr>
        <p:xfrm>
          <a:off x="2590800" y="304800"/>
          <a:ext cx="39624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0" y="1905000"/>
            <a:ext cx="5703570" cy="4800600"/>
          </a:xfrm>
        </p:spPr>
        <p:txBody>
          <a:bodyPr>
            <a:normAutofit/>
          </a:bodyPr>
          <a:lstStyle/>
          <a:p>
            <a:pPr marL="342900" lvl="0" indent="-342900" fontAlgn="base">
              <a:lnSpc>
                <a:spcPct val="200000"/>
              </a:lnSpc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</a:pPr>
            <a:r>
              <a:rPr lang="fa-IR" sz="2400" b="1" kern="0" dirty="0">
                <a:solidFill>
                  <a:srgbClr val="000000"/>
                </a:solidFill>
                <a:latin typeface="Arial"/>
                <a:cs typeface="B Titr" panose="00000700000000000000" pitchFamily="2" charset="-78"/>
              </a:rPr>
              <a:t>انتهای جناغ را مشخص کنید</a:t>
            </a:r>
          </a:p>
          <a:p>
            <a:pPr marL="342900" lvl="0" indent="-342900" fontAlgn="base">
              <a:lnSpc>
                <a:spcPct val="200000"/>
              </a:lnSpc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</a:pPr>
            <a:r>
              <a:rPr lang="fa-IR" sz="2400" b="1" kern="0" dirty="0" smtClean="0">
                <a:solidFill>
                  <a:srgbClr val="000000"/>
                </a:solidFill>
                <a:latin typeface="Arial"/>
                <a:cs typeface="B Titr" panose="00000700000000000000" pitchFamily="2" charset="-78"/>
              </a:rPr>
              <a:t>پاشنه </a:t>
            </a:r>
            <a:r>
              <a:rPr lang="fa-IR" sz="2400" b="1" kern="0" dirty="0">
                <a:solidFill>
                  <a:srgbClr val="000000"/>
                </a:solidFill>
                <a:latin typeface="Arial"/>
                <a:cs typeface="B Titr" panose="00000700000000000000" pitchFamily="2" charset="-78"/>
              </a:rPr>
              <a:t>دست را روی نیمه تحتانی جناغ قرار دهید</a:t>
            </a:r>
          </a:p>
          <a:p>
            <a:pPr marL="342900" lvl="0" indent="-342900" fontAlgn="base">
              <a:lnSpc>
                <a:spcPct val="200000"/>
              </a:lnSpc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</a:pPr>
            <a:r>
              <a:rPr lang="fa-IR" sz="2400" b="1" kern="0" dirty="0">
                <a:solidFill>
                  <a:srgbClr val="000000"/>
                </a:solidFill>
                <a:latin typeface="Arial"/>
                <a:cs typeface="B Titr" panose="00000700000000000000" pitchFamily="2" charset="-78"/>
              </a:rPr>
              <a:t>دست دیگر روی دست اول</a:t>
            </a:r>
          </a:p>
          <a:p>
            <a:pPr marL="342900" lvl="0" indent="-342900" fontAlgn="base">
              <a:lnSpc>
                <a:spcPct val="200000"/>
              </a:lnSpc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</a:pPr>
            <a:r>
              <a:rPr lang="fa-IR" sz="2400" b="1" kern="0" dirty="0">
                <a:solidFill>
                  <a:srgbClr val="000000"/>
                </a:solidFill>
                <a:latin typeface="Arial"/>
                <a:cs typeface="B Titr" panose="00000700000000000000" pitchFamily="2" charset="-78"/>
              </a:rPr>
              <a:t>انگشتان لابلای هم یا باز</a:t>
            </a:r>
          </a:p>
          <a:p>
            <a:pPr marL="342900" lvl="0" indent="-342900" fontAlgn="base">
              <a:lnSpc>
                <a:spcPct val="200000"/>
              </a:lnSpc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</a:pPr>
            <a:r>
              <a:rPr lang="fa-IR" sz="2400" b="1" kern="0" dirty="0">
                <a:solidFill>
                  <a:srgbClr val="000000"/>
                </a:solidFill>
                <a:latin typeface="Arial"/>
                <a:cs typeface="B Titr" panose="00000700000000000000" pitchFamily="2" charset="-78"/>
              </a:rPr>
              <a:t>بازوها صاف ،آرنج قفل،شانه ها در امتداد دستان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587" y="1752600"/>
            <a:ext cx="3581399" cy="45236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10172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2" y="1434658"/>
            <a:ext cx="8686799" cy="5347142"/>
          </a:xfrm>
        </p:spPr>
        <p:txBody>
          <a:bodyPr>
            <a:noAutofit/>
          </a:bodyPr>
          <a:lstStyle/>
          <a:p>
            <a:pPr marL="0" indent="0" fontAlgn="base">
              <a:lnSpc>
                <a:spcPct val="210000"/>
              </a:lnSpc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</a:pPr>
            <a:r>
              <a:rPr lang="fa-IR" sz="2000" b="1" dirty="0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محکم و سریع فشار </a:t>
            </a:r>
            <a:r>
              <a:rPr lang="fa-IR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دهید</a:t>
            </a:r>
          </a:p>
          <a:p>
            <a:pPr marL="0" indent="0" fontAlgn="base">
              <a:lnSpc>
                <a:spcPct val="210000"/>
              </a:lnSpc>
              <a:spcAft>
                <a:spcPct val="0"/>
              </a:spcAft>
              <a:buClr>
                <a:srgbClr val="FF0000"/>
              </a:buClr>
              <a:buSzTx/>
              <a:buNone/>
            </a:pPr>
            <a:r>
              <a:rPr lang="fa-IR" sz="2000" b="1" dirty="0" smtClean="0">
                <a:solidFill>
                  <a:srgbClr val="7030A0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1- سرعت </a:t>
            </a:r>
            <a:r>
              <a:rPr lang="fa-IR" sz="2000" b="1" dirty="0">
                <a:solidFill>
                  <a:srgbClr val="7030A0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: </a:t>
            </a:r>
            <a:r>
              <a:rPr lang="fa-IR" sz="2000" b="1" dirty="0" smtClean="0">
                <a:solidFill>
                  <a:srgbClr val="7030A0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100 تا 120 </a:t>
            </a:r>
            <a:r>
              <a:rPr lang="fa-IR" sz="2000" b="1" dirty="0">
                <a:solidFill>
                  <a:srgbClr val="7030A0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ماساژ در دقیقه</a:t>
            </a:r>
          </a:p>
          <a:p>
            <a:pPr marL="0" indent="0" fontAlgn="base">
              <a:lnSpc>
                <a:spcPct val="210000"/>
              </a:lnSpc>
              <a:spcAft>
                <a:spcPct val="0"/>
              </a:spcAft>
              <a:buClr>
                <a:srgbClr val="FF0000"/>
              </a:buClr>
              <a:buSzTx/>
              <a:buNone/>
            </a:pPr>
            <a:r>
              <a:rPr lang="fa-IR" sz="2000" b="1" kern="0" dirty="0" smtClean="0">
                <a:solidFill>
                  <a:srgbClr val="7030A0"/>
                </a:solidFill>
                <a:latin typeface="Arial"/>
                <a:cs typeface="B Titr" panose="00000700000000000000" pitchFamily="2" charset="-78"/>
              </a:rPr>
              <a:t>2- عمق </a:t>
            </a:r>
            <a:r>
              <a:rPr lang="fa-IR" sz="2000" b="1" kern="0" dirty="0">
                <a:solidFill>
                  <a:srgbClr val="7030A0"/>
                </a:solidFill>
                <a:latin typeface="Arial"/>
                <a:cs typeface="B Titr" panose="00000700000000000000" pitchFamily="2" charset="-78"/>
              </a:rPr>
              <a:t>حداقل 5 </a:t>
            </a:r>
            <a:r>
              <a:rPr lang="fa-IR" sz="2000" b="1" kern="0" dirty="0" smtClean="0">
                <a:solidFill>
                  <a:srgbClr val="7030A0"/>
                </a:solidFill>
                <a:latin typeface="Arial"/>
                <a:cs typeface="B Titr" panose="00000700000000000000" pitchFamily="2" charset="-78"/>
              </a:rPr>
              <a:t>تا 6 </a:t>
            </a:r>
            <a:r>
              <a:rPr lang="fa-IR" sz="2000" b="1" kern="0" dirty="0">
                <a:solidFill>
                  <a:srgbClr val="7030A0"/>
                </a:solidFill>
                <a:latin typeface="Arial"/>
                <a:cs typeface="B Titr" panose="00000700000000000000" pitchFamily="2" charset="-78"/>
              </a:rPr>
              <a:t>سانتي </a:t>
            </a:r>
            <a:r>
              <a:rPr lang="fa-IR" sz="2000" b="1" kern="0" dirty="0" smtClean="0">
                <a:solidFill>
                  <a:srgbClr val="7030A0"/>
                </a:solidFill>
                <a:latin typeface="Arial"/>
                <a:cs typeface="B Titr" panose="00000700000000000000" pitchFamily="2" charset="-78"/>
              </a:rPr>
              <a:t>متر</a:t>
            </a:r>
          </a:p>
          <a:p>
            <a:pPr marL="0" lvl="0" indent="0" fontAlgn="base">
              <a:lnSpc>
                <a:spcPct val="210000"/>
              </a:lnSpc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</a:pPr>
            <a:r>
              <a:rPr lang="fa-IR" sz="1800" b="1" dirty="0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در بالغین 5 تا 6 سانتی متر به داخل فشار دهید و در </a:t>
            </a:r>
            <a:r>
              <a:rPr lang="fa-IR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کودکان حدود 5 سانتیمتر،در شیرخواران 4 سانتیمتر و در نوزادان  </a:t>
            </a:r>
            <a:r>
              <a:rPr lang="fa-IR" sz="1800" b="1" dirty="0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2/1 تا 3/1 قطر قدامی خلفی قفسه </a:t>
            </a:r>
            <a:r>
              <a:rPr lang="fa-IR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سینه</a:t>
            </a:r>
            <a:endParaRPr lang="fa-IR" sz="1800" b="1" kern="0" dirty="0" smtClean="0">
              <a:solidFill>
                <a:schemeClr val="tx1"/>
              </a:solidFill>
              <a:latin typeface="Arial"/>
              <a:cs typeface="B Titr" panose="00000700000000000000" pitchFamily="2" charset="-78"/>
            </a:endParaRPr>
          </a:p>
          <a:p>
            <a:pPr marL="0" indent="0" fontAlgn="base">
              <a:lnSpc>
                <a:spcPct val="210000"/>
              </a:lnSpc>
              <a:spcAft>
                <a:spcPct val="0"/>
              </a:spcAft>
              <a:buClr>
                <a:srgbClr val="FF0000"/>
              </a:buClr>
              <a:buSzTx/>
              <a:buNone/>
            </a:pPr>
            <a:r>
              <a:rPr lang="fa-IR" sz="2000" b="1" dirty="0" smtClean="0">
                <a:solidFill>
                  <a:srgbClr val="7030A0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3- بدون وقفه </a:t>
            </a:r>
            <a:r>
              <a:rPr lang="fa-IR" sz="1600" b="1" dirty="0" smtClean="0">
                <a:solidFill>
                  <a:srgbClr val="7030A0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(هر </a:t>
            </a:r>
            <a:r>
              <a:rPr lang="fa-IR" sz="1600" b="1" dirty="0">
                <a:solidFill>
                  <a:srgbClr val="7030A0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2 دقیقه جابجا شویم/حداکثر 10 ثانیه </a:t>
            </a:r>
            <a:r>
              <a:rPr lang="fa-IR" sz="1600" b="1" dirty="0" smtClean="0">
                <a:solidFill>
                  <a:srgbClr val="7030A0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تاخیر)</a:t>
            </a:r>
            <a:endParaRPr lang="fa-IR" sz="1600" b="1" dirty="0">
              <a:solidFill>
                <a:srgbClr val="7030A0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  <a:p>
            <a:pPr marL="0" indent="0" fontAlgn="base">
              <a:lnSpc>
                <a:spcPct val="210000"/>
              </a:lnSpc>
              <a:spcAft>
                <a:spcPct val="0"/>
              </a:spcAft>
              <a:buClr>
                <a:srgbClr val="FF0000"/>
              </a:buClr>
              <a:buSzTx/>
              <a:buNone/>
            </a:pPr>
            <a:r>
              <a:rPr lang="fa-IR" sz="2000" b="1" dirty="0" smtClean="0">
                <a:solidFill>
                  <a:srgbClr val="7030A0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4- اجازه </a:t>
            </a:r>
            <a:r>
              <a:rPr lang="fa-IR" sz="2000" b="1" dirty="0">
                <a:solidFill>
                  <a:srgbClr val="7030A0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دهید قفسه سینه به حالت اول باز </a:t>
            </a:r>
            <a:r>
              <a:rPr lang="fa-IR" sz="2000" b="1" dirty="0" smtClean="0">
                <a:solidFill>
                  <a:srgbClr val="7030A0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گردد</a:t>
            </a:r>
          </a:p>
          <a:p>
            <a:pPr marL="0" indent="0" fontAlgn="base">
              <a:lnSpc>
                <a:spcPct val="210000"/>
              </a:lnSpc>
              <a:spcAft>
                <a:spcPct val="0"/>
              </a:spcAft>
              <a:buClr>
                <a:srgbClr val="FF0000"/>
              </a:buClr>
              <a:buSzTx/>
              <a:buNone/>
            </a:pPr>
            <a:r>
              <a:rPr lang="fa-IR" sz="20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5- از </a:t>
            </a:r>
            <a:r>
              <a:rPr lang="fa-IR" sz="2000" b="1" dirty="0">
                <a:solidFill>
                  <a:srgbClr val="7030A0"/>
                </a:solidFill>
                <a:cs typeface="B Titr" panose="00000700000000000000" pitchFamily="2" charset="-78"/>
              </a:rPr>
              <a:t>هایپرونتیله کردن و دادن تنفس های عمیق خودداری کنید</a:t>
            </a:r>
            <a:r>
              <a:rPr lang="fa-IR" sz="20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.</a:t>
            </a:r>
            <a:endParaRPr lang="fa-IR" sz="2000" b="1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3"/>
            <a:ext cx="4343400" cy="3541885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724400" y="381000"/>
            <a:ext cx="3048000" cy="1039427"/>
          </a:xfrm>
        </p:spPr>
        <p:txBody>
          <a:bodyPr>
            <a:normAutofit/>
          </a:bodyPr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احیای</a:t>
            </a:r>
            <a:r>
              <a:rPr lang="fa-IR" dirty="0" smtClean="0"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باکیفیت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07039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3050" y="408376"/>
            <a:ext cx="7143750" cy="1039427"/>
          </a:xfrm>
        </p:spPr>
        <p:txBody>
          <a:bodyPr>
            <a:normAutofit fontScale="90000"/>
          </a:bodyPr>
          <a:lstStyle/>
          <a:p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مقایسه برون ده قلبی در احیای بدون وقفه و با وقفه</a:t>
            </a:r>
            <a:endParaRPr lang="fa-IR" sz="32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13545"/>
            <a:ext cx="8229600" cy="3851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790059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فشردن قفسه سینه در شیرخواران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7" name="Picture 4" descr="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505204"/>
            <a:ext cx="3886200" cy="2590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6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505201"/>
            <a:ext cx="3886200" cy="2590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752601"/>
            <a:ext cx="8229600" cy="1600200"/>
          </a:xfrm>
        </p:spPr>
        <p:txBody>
          <a:bodyPr/>
          <a:lstStyle/>
          <a:p>
            <a:pPr>
              <a:buClr>
                <a:srgbClr val="FF0000"/>
              </a:buClr>
            </a:pPr>
            <a:r>
              <a:rPr lang="fa-IR" b="1" dirty="0" smtClean="0">
                <a:cs typeface="B Nazanin" panose="00000400000000000000" pitchFamily="2" charset="-78"/>
              </a:rPr>
              <a:t>مقایسه روش دوشصتی و دو انگشتی</a:t>
            </a:r>
          </a:p>
          <a:p>
            <a:pPr>
              <a:buClr>
                <a:srgbClr val="FF0000"/>
              </a:buClr>
            </a:pPr>
            <a:r>
              <a:rPr lang="fa-IR" b="1" dirty="0" smtClean="0">
                <a:cs typeface="B Nazanin" panose="00000400000000000000" pitchFamily="2" charset="-78"/>
              </a:rPr>
              <a:t>محل قرار دادن انگشتان: </a:t>
            </a:r>
            <a:r>
              <a:rPr lang="fa-IR" b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درست زیر خط فرضی بین دو نیپل</a:t>
            </a:r>
            <a:endParaRPr lang="fa-IR" b="1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" y="3124200"/>
            <a:ext cx="4412166" cy="3692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2" y="3124200"/>
            <a:ext cx="4443761" cy="3692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79927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199" y="408376"/>
            <a:ext cx="7086601" cy="1039427"/>
          </a:xfrm>
        </p:spPr>
        <p:txBody>
          <a:bodyPr>
            <a:normAutofit/>
          </a:bodyPr>
          <a:lstStyle/>
          <a:p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نسبت فشردن قفسه سینه و دادن تنفس در اطفال و شیرخواران</a:t>
            </a:r>
            <a:endParaRPr lang="fa-IR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b="1" dirty="0" smtClean="0">
                <a:cs typeface="B Nazanin" panose="00000400000000000000" pitchFamily="2" charset="-78"/>
              </a:rPr>
              <a:t>در احیای یکنفره 30 به 2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b="1" dirty="0" smtClean="0">
                <a:cs typeface="B Nazanin" panose="00000400000000000000" pitchFamily="2" charset="-78"/>
              </a:rPr>
              <a:t>در احیای دو نفره 15 به 2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b="1" dirty="0" smtClean="0">
                <a:cs typeface="B Nazanin" panose="00000400000000000000" pitchFamily="2" charset="-78"/>
              </a:rPr>
              <a:t>روش یک دستی و دو دستی</a:t>
            </a:r>
            <a:endParaRPr lang="fa-IR" b="1" dirty="0">
              <a:cs typeface="B Nazanin" panose="00000400000000000000" pitchFamily="2" charset="-78"/>
            </a:endParaRPr>
          </a:p>
        </p:txBody>
      </p:sp>
      <p:pic>
        <p:nvPicPr>
          <p:cNvPr id="4" name="Picture 2" descr="http://www.firstai.de/iphone/images/aid0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438404"/>
            <a:ext cx="3505200" cy="4038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6802" y="4114804"/>
            <a:ext cx="3552825" cy="23621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79927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09600" y="6096001"/>
            <a:ext cx="358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    </a:t>
            </a: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Head </a:t>
            </a:r>
            <a:r>
              <a:rPr lang="en-US" sz="2400" b="1" dirty="0">
                <a:solidFill>
                  <a:srgbClr val="FF0000"/>
                </a:solidFill>
                <a:latin typeface="+mj-lt"/>
              </a:rPr>
              <a:t>tilt – chin lift</a:t>
            </a:r>
            <a:endParaRPr lang="fa-IR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62600" y="6096002"/>
            <a:ext cx="2362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+mj-lt"/>
              </a:rPr>
              <a:t>     Jaw </a:t>
            </a:r>
            <a:r>
              <a:rPr lang="en-US" sz="2400" b="1" dirty="0">
                <a:solidFill>
                  <a:srgbClr val="7030A0"/>
                </a:solidFill>
                <a:latin typeface="+mj-lt"/>
              </a:rPr>
              <a:t>Thrust</a:t>
            </a:r>
            <a:endParaRPr lang="fa-IR" sz="2400" b="1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10" name="Picture 1026" descr="AABTBCE0.jpg                                                   00052A63G4A01                          BA8D06F7: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2" y="2590800"/>
            <a:ext cx="4593771" cy="3537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26" descr="AABTBCC0.jpg                                                   00052A63G4A01                          BA8D06F7: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90800"/>
            <a:ext cx="45720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باز کردن راه هوایی</a:t>
            </a:r>
            <a:endParaRPr lang="fa-IR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60645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799" y="408376"/>
            <a:ext cx="7239001" cy="1039427"/>
          </a:xfrm>
        </p:spPr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باز کردن راه هوایی و ونتیلاسیون در شیرخواران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ctr">
              <a:buNone/>
            </a:pPr>
            <a:r>
              <a:rPr lang="fa-IR" b="1" dirty="0" smtClean="0">
                <a:cs typeface="B Nazanin" panose="00000400000000000000" pitchFamily="2" charset="-78"/>
              </a:rPr>
              <a:t>قرار دادن یک پد زیر شانه های مصدوم</a:t>
            </a:r>
            <a:endParaRPr lang="fa-IR" b="1" dirty="0">
              <a:cs typeface="B Nazanin" panose="00000400000000000000" pitchFamily="2" charset="-78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2438400"/>
            <a:ext cx="549592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79927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47900" y="533400"/>
            <a:ext cx="4724400" cy="762000"/>
          </a:xfr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روش دادن تنفس توسط </a:t>
            </a:r>
            <a:r>
              <a:rPr lang="en-US" sz="3200" b="1" dirty="0" smtClean="0">
                <a:solidFill>
                  <a:srgbClr val="FF0000"/>
                </a:solidFill>
                <a:latin typeface="+mj-lt"/>
                <a:cs typeface="B Titr" panose="00000700000000000000" pitchFamily="2" charset="-78"/>
              </a:rPr>
              <a:t>BVM</a:t>
            </a:r>
            <a:endParaRPr lang="fa-IR" sz="3200" b="1" dirty="0">
              <a:solidFill>
                <a:srgbClr val="FF0000"/>
              </a:solidFill>
              <a:latin typeface="+mj-lt"/>
              <a:cs typeface="B Titr" panose="00000700000000000000" pitchFamily="2" charset="-78"/>
            </a:endParaRPr>
          </a:p>
        </p:txBody>
      </p:sp>
      <p:pic>
        <p:nvPicPr>
          <p:cNvPr id="6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504950"/>
            <a:ext cx="6477000" cy="5257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46711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بعد از  دو دقیقه احیا در عرض 10 ثانیه نبض بیمار را چک کنید.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طی </a:t>
            </a:r>
            <a:r>
              <a:rPr lang="en-US" b="1" dirty="0">
                <a:solidFill>
                  <a:schemeClr val="tx1"/>
                </a:solidFill>
                <a:cs typeface="B Nazanin" pitchFamily="2" charset="-78"/>
              </a:rPr>
              <a:t>CPR</a:t>
            </a:r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 برون ده قلبی تقریبا برابر با 25 تا 33 درصد حالت طبیعی می باشد.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تهویه بیش از حد فشار داخل قفسه سینه را افزایش,بازگشت وریدی به قلب را کاهش و برون ده قلبی و بقا را کاهش می دهد</a:t>
            </a: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fa-IR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79927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0233" y="1600200"/>
            <a:ext cx="3780420" cy="1143000"/>
          </a:xfrm>
        </p:spPr>
        <p:txBody>
          <a:bodyPr>
            <a:normAutofit fontScale="90000"/>
          </a:bodyPr>
          <a:lstStyle/>
          <a:p>
            <a:pPr rtl="1"/>
            <a:r>
              <a:rPr lang="fa-IR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	</a:t>
            </a:r>
            <a:r>
              <a:rPr lang="fa-IR" sz="3600" dirty="0" smtClean="0">
                <a:ln w="6600">
                  <a:solidFill>
                    <a:schemeClr val="accent6"/>
                  </a:solidFill>
                  <a:prstDash val="solid"/>
                </a:ln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چک </a:t>
            </a:r>
            <a:r>
              <a:rPr lang="fa-IR" sz="3600" dirty="0">
                <a:ln w="6600">
                  <a:solidFill>
                    <a:schemeClr val="accent6"/>
                  </a:solidFill>
                  <a:prstDash val="solid"/>
                </a:ln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کردن ریتم توسط </a:t>
            </a:r>
            <a:r>
              <a:rPr lang="en-US" sz="3600" dirty="0">
                <a:ln w="6600">
                  <a:solidFill>
                    <a:schemeClr val="accent6"/>
                  </a:solidFill>
                  <a:prstDash val="solid"/>
                </a:ln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AED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29</a:t>
            </a:fld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3276501" y="2667000"/>
            <a:ext cx="2429627" cy="137055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en-US" sz="1500" dirty="0">
                <a:solidFill>
                  <a:schemeClr val="tx1"/>
                </a:solidFill>
                <a:cs typeface="B Titr" panose="00000700000000000000" pitchFamily="2" charset="-78"/>
              </a:rPr>
              <a:t>AED</a:t>
            </a:r>
            <a:r>
              <a:rPr lang="fa-IR" sz="1500" dirty="0">
                <a:solidFill>
                  <a:schemeClr val="tx1"/>
                </a:solidFill>
                <a:cs typeface="B Titr" panose="00000700000000000000" pitchFamily="2" charset="-78"/>
              </a:rPr>
              <a:t> ریتم را چک می کند.</a:t>
            </a:r>
          </a:p>
          <a:p>
            <a:pPr algn="ctr" rtl="1"/>
            <a:r>
              <a:rPr lang="fa-IR" sz="1500" dirty="0">
                <a:solidFill>
                  <a:schemeClr val="tx1"/>
                </a:solidFill>
                <a:cs typeface="B Titr" panose="00000700000000000000" pitchFamily="2" charset="-78"/>
              </a:rPr>
              <a:t>آیا ریتم قابل شوک است؟</a:t>
            </a:r>
            <a:endParaRPr lang="en-US" sz="15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860898" y="4911746"/>
            <a:ext cx="2656505" cy="171765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1500" dirty="0">
                <a:solidFill>
                  <a:schemeClr val="tx1"/>
                </a:solidFill>
                <a:cs typeface="B Titr" panose="00000700000000000000" pitchFamily="2" charset="-78"/>
              </a:rPr>
              <a:t>فورا به مدت 2 دقیقه اقدام به </a:t>
            </a:r>
            <a:r>
              <a:rPr lang="en-US" sz="1500" dirty="0">
                <a:solidFill>
                  <a:schemeClr val="tx1"/>
                </a:solidFill>
                <a:cs typeface="B Titr" panose="00000700000000000000" pitchFamily="2" charset="-78"/>
              </a:rPr>
              <a:t>CPR</a:t>
            </a:r>
            <a:r>
              <a:rPr lang="fa-IR" sz="1500" dirty="0">
                <a:solidFill>
                  <a:schemeClr val="tx1"/>
                </a:solidFill>
                <a:cs typeface="B Titr" panose="00000700000000000000" pitchFamily="2" charset="-78"/>
              </a:rPr>
              <a:t> نمایید(تا به وسیله </a:t>
            </a:r>
            <a:r>
              <a:rPr lang="en-US" sz="1500" dirty="0">
                <a:solidFill>
                  <a:schemeClr val="tx1"/>
                </a:solidFill>
                <a:cs typeface="B Titr" panose="00000700000000000000" pitchFamily="2" charset="-78"/>
              </a:rPr>
              <a:t>AED</a:t>
            </a:r>
            <a:r>
              <a:rPr lang="fa-IR" sz="1500" dirty="0">
                <a:solidFill>
                  <a:schemeClr val="tx1"/>
                </a:solidFill>
                <a:cs typeface="B Titr" panose="00000700000000000000" pitchFamily="2" charset="-78"/>
              </a:rPr>
              <a:t> اجازه چک ریتم اعلام گردد).</a:t>
            </a:r>
          </a:p>
          <a:p>
            <a:pPr algn="ctr" rtl="1"/>
            <a:r>
              <a:rPr lang="fa-IR" sz="1500" dirty="0">
                <a:solidFill>
                  <a:schemeClr val="tx1"/>
                </a:solidFill>
                <a:cs typeface="B Titr" panose="00000700000000000000" pitchFamily="2" charset="-78"/>
              </a:rPr>
              <a:t>این کار را تا زمان رسیدن تیم </a:t>
            </a:r>
            <a:r>
              <a:rPr lang="en-US" sz="1500" dirty="0">
                <a:solidFill>
                  <a:schemeClr val="tx1"/>
                </a:solidFill>
                <a:cs typeface="B Titr" panose="00000700000000000000" pitchFamily="2" charset="-78"/>
              </a:rPr>
              <a:t>ALS</a:t>
            </a:r>
            <a:r>
              <a:rPr lang="fa-IR" sz="1500" dirty="0">
                <a:solidFill>
                  <a:schemeClr val="tx1"/>
                </a:solidFill>
                <a:cs typeface="B Titr" panose="00000700000000000000" pitchFamily="2" charset="-78"/>
              </a:rPr>
              <a:t> و </a:t>
            </a:r>
            <a:r>
              <a:rPr lang="fa-IR" sz="1500" dirty="0" err="1">
                <a:solidFill>
                  <a:schemeClr val="tx1"/>
                </a:solidFill>
                <a:cs typeface="B Titr" panose="00000700000000000000" pitchFamily="2" charset="-78"/>
              </a:rPr>
              <a:t>نحویل</a:t>
            </a:r>
            <a:r>
              <a:rPr lang="fa-IR" sz="1500" dirty="0">
                <a:solidFill>
                  <a:schemeClr val="tx1"/>
                </a:solidFill>
                <a:cs typeface="B Titr" panose="00000700000000000000" pitchFamily="2" charset="-78"/>
              </a:rPr>
              <a:t> بیمار و یا قربانی اقدام به حرکت کند ادامه دهید</a:t>
            </a:r>
            <a:endParaRPr lang="en-US" sz="15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619957" y="4911746"/>
            <a:ext cx="2700881" cy="171765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1500" dirty="0">
                <a:solidFill>
                  <a:schemeClr val="tx1"/>
                </a:solidFill>
                <a:cs typeface="B Titr" panose="00000700000000000000" pitchFamily="2" charset="-78"/>
              </a:rPr>
              <a:t>یک شوک بدهید </a:t>
            </a:r>
          </a:p>
          <a:p>
            <a:pPr algn="ctr" rtl="1"/>
            <a:r>
              <a:rPr lang="fa-IR" sz="1500" dirty="0">
                <a:solidFill>
                  <a:schemeClr val="tx1"/>
                </a:solidFill>
                <a:cs typeface="B Titr" panose="00000700000000000000" pitchFamily="2" charset="-78"/>
              </a:rPr>
              <a:t>فورا به مدت 2 دقیقه اقدام به </a:t>
            </a:r>
            <a:r>
              <a:rPr lang="en-US" sz="1500" dirty="0">
                <a:solidFill>
                  <a:schemeClr val="tx1"/>
                </a:solidFill>
                <a:cs typeface="B Titr" panose="00000700000000000000" pitchFamily="2" charset="-78"/>
              </a:rPr>
              <a:t>CPR</a:t>
            </a:r>
            <a:r>
              <a:rPr lang="fa-IR" sz="1500" dirty="0">
                <a:solidFill>
                  <a:schemeClr val="tx1"/>
                </a:solidFill>
                <a:cs typeface="B Titr" panose="00000700000000000000" pitchFamily="2" charset="-78"/>
              </a:rPr>
              <a:t> نمایید(تا به وسیله </a:t>
            </a:r>
            <a:r>
              <a:rPr lang="en-US" sz="1500" dirty="0">
                <a:solidFill>
                  <a:schemeClr val="tx1"/>
                </a:solidFill>
                <a:cs typeface="B Titr" panose="00000700000000000000" pitchFamily="2" charset="-78"/>
              </a:rPr>
              <a:t>AED</a:t>
            </a:r>
            <a:r>
              <a:rPr lang="fa-IR" sz="1500" dirty="0">
                <a:solidFill>
                  <a:schemeClr val="tx1"/>
                </a:solidFill>
                <a:cs typeface="B Titr" panose="00000700000000000000" pitchFamily="2" charset="-78"/>
              </a:rPr>
              <a:t> اجازه چک ریتم اعلام گردد).</a:t>
            </a:r>
          </a:p>
          <a:p>
            <a:pPr algn="ctr" rtl="1"/>
            <a:r>
              <a:rPr lang="fa-IR" sz="1500" dirty="0">
                <a:solidFill>
                  <a:schemeClr val="tx1"/>
                </a:solidFill>
                <a:cs typeface="B Titr" panose="00000700000000000000" pitchFamily="2" charset="-78"/>
              </a:rPr>
              <a:t>این کار را تا زمان رسیدن تیم </a:t>
            </a:r>
            <a:r>
              <a:rPr lang="en-US" sz="1500" dirty="0">
                <a:solidFill>
                  <a:schemeClr val="tx1"/>
                </a:solidFill>
                <a:cs typeface="B Titr" panose="00000700000000000000" pitchFamily="2" charset="-78"/>
              </a:rPr>
              <a:t>ALS</a:t>
            </a:r>
            <a:r>
              <a:rPr lang="fa-IR" sz="1500" dirty="0">
                <a:solidFill>
                  <a:schemeClr val="tx1"/>
                </a:solidFill>
                <a:cs typeface="B Titr" panose="00000700000000000000" pitchFamily="2" charset="-78"/>
              </a:rPr>
              <a:t> و </a:t>
            </a:r>
            <a:r>
              <a:rPr lang="fa-IR" sz="1500" dirty="0" err="1">
                <a:solidFill>
                  <a:schemeClr val="tx1"/>
                </a:solidFill>
                <a:cs typeface="B Titr" panose="00000700000000000000" pitchFamily="2" charset="-78"/>
              </a:rPr>
              <a:t>نحویل</a:t>
            </a:r>
            <a:r>
              <a:rPr lang="fa-IR" sz="1500" dirty="0">
                <a:solidFill>
                  <a:schemeClr val="tx1"/>
                </a:solidFill>
                <a:cs typeface="B Titr" panose="00000700000000000000" pitchFamily="2" charset="-78"/>
              </a:rPr>
              <a:t> بیمار و یا قربانی اقدام به حرکت کند ادامه دهید</a:t>
            </a:r>
            <a:endParaRPr lang="en-US" sz="15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cxnSp>
        <p:nvCxnSpPr>
          <p:cNvPr id="10" name="Straight Arrow Connector 9"/>
          <p:cNvCxnSpPr>
            <a:stCxn id="6" idx="4"/>
            <a:endCxn id="7" idx="0"/>
          </p:cNvCxnSpPr>
          <p:nvPr/>
        </p:nvCxnSpPr>
        <p:spPr>
          <a:xfrm>
            <a:off x="4491315" y="4037554"/>
            <a:ext cx="1697836" cy="87419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6" idx="4"/>
            <a:endCxn id="8" idx="0"/>
          </p:cNvCxnSpPr>
          <p:nvPr/>
        </p:nvCxnSpPr>
        <p:spPr>
          <a:xfrm flipH="1">
            <a:off x="2970398" y="4037554"/>
            <a:ext cx="1520917" cy="87419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522183" y="4246209"/>
            <a:ext cx="44435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500" dirty="0">
                <a:cs typeface="B Titr" panose="00000700000000000000" pitchFamily="2" charset="-78"/>
              </a:rPr>
              <a:t>خیر</a:t>
            </a:r>
            <a:endParaRPr lang="en-US" sz="2100" dirty="0"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9832" y="4264257"/>
            <a:ext cx="37061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500" dirty="0">
                <a:cs typeface="B Titr" panose="00000700000000000000" pitchFamily="2" charset="-78"/>
              </a:rPr>
              <a:t>بله</a:t>
            </a:r>
            <a:endParaRPr lang="en-US" sz="2100" dirty="0">
              <a:cs typeface="B Titr" panose="00000700000000000000" pitchFamily="2" charset="-78"/>
            </a:endParaRPr>
          </a:p>
        </p:txBody>
      </p:sp>
      <p:cxnSp>
        <p:nvCxnSpPr>
          <p:cNvPr id="16" name="Elbow Connector 15"/>
          <p:cNvCxnSpPr>
            <a:stCxn id="8" idx="1"/>
            <a:endCxn id="6" idx="2"/>
          </p:cNvCxnSpPr>
          <p:nvPr/>
        </p:nvCxnSpPr>
        <p:spPr>
          <a:xfrm rot="10800000" flipH="1">
            <a:off x="1619957" y="3352277"/>
            <a:ext cx="1656544" cy="2418296"/>
          </a:xfrm>
          <a:prstGeom prst="bentConnector3">
            <a:avLst>
              <a:gd name="adj1" fmla="val -13800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7" idx="3"/>
            <a:endCxn id="6" idx="6"/>
          </p:cNvCxnSpPr>
          <p:nvPr/>
        </p:nvCxnSpPr>
        <p:spPr>
          <a:xfrm flipH="1" flipV="1">
            <a:off x="5706128" y="3352277"/>
            <a:ext cx="1811275" cy="2418296"/>
          </a:xfrm>
          <a:prstGeom prst="bentConnector3">
            <a:avLst>
              <a:gd name="adj1" fmla="val -12621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3465139" y="381000"/>
            <a:ext cx="211468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6000" dirty="0">
                <a:ln w="6600">
                  <a:solidFill>
                    <a:schemeClr val="accent6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قدم5: </a:t>
            </a:r>
            <a:endParaRPr lang="en-US" sz="6000" dirty="0">
              <a:ln w="6600">
                <a:solidFill>
                  <a:schemeClr val="accent6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latin typeface="+mj-lt"/>
              <a:ea typeface="+mj-ea"/>
              <a:cs typeface="B Titr" panose="00000700000000000000" pitchFamily="2" charset="-78"/>
            </a:endParaRPr>
          </a:p>
        </p:txBody>
      </p: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029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تعریف گروه های سنی در احیای قلبی</a:t>
            </a:r>
            <a:endParaRPr lang="fa-IR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dirty="0" smtClean="0">
                <a:solidFill>
                  <a:srgbClr val="7030A0"/>
                </a:solidFill>
                <a:cs typeface="B Titr" panose="00000700000000000000" pitchFamily="2" charset="-78"/>
              </a:rPr>
              <a:t>نوزادان</a:t>
            </a:r>
            <a:r>
              <a:rPr lang="fa-IR" dirty="0" smtClean="0">
                <a:solidFill>
                  <a:srgbClr val="00B0F0"/>
                </a:solidFill>
                <a:cs typeface="B Titr" panose="00000700000000000000" pitchFamily="2" charset="-78"/>
              </a:rPr>
              <a:t> (بدو تولد تا 28 روز)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dirty="0" smtClean="0">
                <a:solidFill>
                  <a:srgbClr val="7030A0"/>
                </a:solidFill>
                <a:cs typeface="B Titr" panose="00000700000000000000" pitchFamily="2" charset="-78"/>
              </a:rPr>
              <a:t>شیرخواران </a:t>
            </a:r>
            <a:r>
              <a:rPr lang="fa-IR" dirty="0" smtClean="0">
                <a:solidFill>
                  <a:srgbClr val="00B0F0"/>
                </a:solidFill>
                <a:cs typeface="B Titr" panose="00000700000000000000" pitchFamily="2" charset="-78"/>
              </a:rPr>
              <a:t>(یک ماه تا یکسال)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کودکان</a:t>
            </a:r>
            <a:r>
              <a:rPr lang="fa-IR" dirty="0">
                <a:solidFill>
                  <a:srgbClr val="00B0F0"/>
                </a:solidFill>
                <a:cs typeface="B Titr" panose="00000700000000000000" pitchFamily="2" charset="-78"/>
              </a:rPr>
              <a:t> (بلوغ، ايجاد جوانه پستاني در كودكان مونث و ظهور موهاي زير بغل در كودكان مذكر مي </a:t>
            </a:r>
            <a:r>
              <a:rPr lang="fa-IR" dirty="0" smtClean="0">
                <a:solidFill>
                  <a:srgbClr val="00B0F0"/>
                </a:solidFill>
                <a:cs typeface="B Titr" panose="00000700000000000000" pitchFamily="2" charset="-78"/>
              </a:rPr>
              <a:t>باشد)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dirty="0" smtClean="0">
                <a:solidFill>
                  <a:srgbClr val="7030A0"/>
                </a:solidFill>
                <a:cs typeface="B Titr" panose="00000700000000000000" pitchFamily="2" charset="-78"/>
              </a:rPr>
              <a:t>بزرگسالان</a:t>
            </a:r>
            <a:endParaRPr lang="fa-IR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88620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349291"/>
            <a:ext cx="6515099" cy="1219200"/>
          </a:xfr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/>
            <a:r>
              <a:rPr lang="fa-IR" altLang="en-US" dirty="0">
                <a:solidFill>
                  <a:schemeClr val="accent6">
                    <a:lumMod val="75000"/>
                  </a:schemeClr>
                </a:solidFill>
                <a:cs typeface="B Farnaz" panose="00000400000000000000" pitchFamily="2" charset="-78"/>
              </a:rPr>
              <a:t>دستگاه شوک الکتریکی اتوماتیک</a:t>
            </a:r>
            <a:br>
              <a:rPr lang="fa-IR" altLang="en-US" dirty="0">
                <a:solidFill>
                  <a:schemeClr val="accent6">
                    <a:lumMod val="75000"/>
                  </a:schemeClr>
                </a:solidFill>
                <a:cs typeface="B Farnaz" panose="00000400000000000000" pitchFamily="2" charset="-78"/>
              </a:rPr>
            </a:br>
            <a:r>
              <a:rPr lang="en-US" altLang="en-US" sz="2400" dirty="0">
                <a:solidFill>
                  <a:schemeClr val="accent6">
                    <a:lumMod val="75000"/>
                  </a:schemeClr>
                </a:solidFill>
                <a:cs typeface="B Farnaz" panose="00000400000000000000" pitchFamily="2" charset="-78"/>
              </a:rPr>
              <a:t>Automated External Defibrillator (AED)</a:t>
            </a:r>
            <a:br>
              <a:rPr lang="en-US" altLang="en-US" sz="2400" dirty="0">
                <a:solidFill>
                  <a:schemeClr val="accent6">
                    <a:lumMod val="75000"/>
                  </a:schemeClr>
                </a:solidFill>
                <a:cs typeface="B Farnaz" panose="00000400000000000000" pitchFamily="2" charset="-78"/>
              </a:rPr>
            </a:br>
            <a:endParaRPr lang="en-US" altLang="en-US" sz="2400" dirty="0">
              <a:solidFill>
                <a:schemeClr val="accent6">
                  <a:lumMod val="75000"/>
                </a:schemeClr>
              </a:solidFill>
              <a:cs typeface="B Farnaz" panose="00000400000000000000" pitchFamily="2" charset="-78"/>
            </a:endParaRPr>
          </a:p>
        </p:txBody>
      </p:sp>
      <p:pic>
        <p:nvPicPr>
          <p:cNvPr id="161795" name="Picture 2" descr="J:\DC shock\New Folder\happy-aed-defibrilla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905004"/>
            <a:ext cx="4267200" cy="4576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357305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anose="00000700000000000000" pitchFamily="2" charset="-78"/>
              </a:rPr>
              <a:t>الگوریتم احیای پایه اطفال</a:t>
            </a:r>
            <a:endParaRPr lang="fa-IR" dirty="0">
              <a:cs typeface="B Titr" panose="00000700000000000000" pitchFamily="2" charset="-78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3000" y="152400"/>
            <a:ext cx="6781800" cy="6705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2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79927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" y="304800"/>
            <a:ext cx="8915400" cy="609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70278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34" b="9486"/>
          <a:stretch/>
        </p:blipFill>
        <p:spPr>
          <a:xfrm>
            <a:off x="1" y="0"/>
            <a:ext cx="9121952" cy="6858000"/>
          </a:xfrm>
        </p:spPr>
      </p:pic>
    </p:spTree>
    <p:extLst>
      <p:ext uri="{BB962C8B-B14F-4D97-AF65-F5344CB8AC3E}">
        <p14:creationId xmlns:p14="http://schemas.microsoft.com/office/powerpoint/2010/main" val="328665818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752601"/>
            <a:ext cx="82296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en-US" altLang="en-US" sz="4800" b="1" dirty="0">
                <a:ln w="6600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Team Working</a:t>
            </a:r>
            <a:endParaRPr lang="fa-IR" altLang="en-US" sz="4800" b="1" dirty="0">
              <a:ln w="6600">
                <a:solidFill>
                  <a:srgbClr val="FFFF0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latin typeface="+mj-lt"/>
              <a:ea typeface="+mj-ea"/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4800" b="1" dirty="0">
                <a:ln w="6600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تیم احیاء</a:t>
            </a:r>
            <a:endParaRPr lang="en-US" altLang="en-US" sz="4800" b="1" dirty="0">
              <a:ln w="6600">
                <a:solidFill>
                  <a:srgbClr val="FFFF0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latin typeface="+mj-lt"/>
              <a:ea typeface="+mj-ea"/>
              <a:cs typeface="B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44626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819402" y="228600"/>
            <a:ext cx="3067273" cy="1357380"/>
          </a:xfrm>
        </p:spPr>
        <p:txBody>
          <a:bodyPr>
            <a:noAutofit/>
          </a:bodyPr>
          <a:lstStyle/>
          <a:p>
            <a:r>
              <a:rPr lang="fa-IR" b="1" dirty="0">
                <a:ln w="6600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نقش‌های افراد</a:t>
            </a:r>
            <a:endParaRPr lang="en-US" b="1" dirty="0">
              <a:ln w="6600">
                <a:solidFill>
                  <a:srgbClr val="FFFF0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645344" y="2261115"/>
            <a:ext cx="5421478" cy="3480927"/>
          </a:xfrm>
        </p:spPr>
        <p:txBody>
          <a:bodyPr>
            <a:noAutofit/>
          </a:bodyPr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نقش‌ها و مسؤولیت‌های افراد را شفاف مشخص کنید</a:t>
            </a:r>
            <a:r>
              <a:rPr lang="en-US" b="1" dirty="0">
                <a:cs typeface="B Nazanin" panose="00000400000000000000" pitchFamily="2" charset="-78"/>
              </a:rPr>
              <a:t>.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محدودیت‌های خود را بدانید</a:t>
            </a:r>
            <a:r>
              <a:rPr lang="en-US" b="1" dirty="0">
                <a:cs typeface="B Nazanin" panose="00000400000000000000" pitchFamily="2" charset="-78"/>
              </a:rPr>
              <a:t>.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مداخلات سازنده</a:t>
            </a:r>
            <a:endParaRPr lang="en-US" b="1" dirty="0"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88473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352802" y="304804"/>
            <a:ext cx="2316357" cy="1018035"/>
          </a:xfrm>
        </p:spPr>
        <p:txBody>
          <a:bodyPr>
            <a:normAutofit/>
          </a:bodyPr>
          <a:lstStyle/>
          <a:p>
            <a:r>
              <a:rPr lang="fa-IR" b="1" dirty="0">
                <a:ln w="6600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شیوه ارتباط</a:t>
            </a:r>
            <a:endParaRPr lang="en-US" b="1" dirty="0">
              <a:ln w="6600">
                <a:solidFill>
                  <a:srgbClr val="FFFF0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6" name="Content Placeholder 6"/>
          <p:cNvSpPr>
            <a:spLocks noGrp="1"/>
          </p:cNvSpPr>
          <p:nvPr>
            <p:ph idx="1"/>
          </p:nvPr>
        </p:nvSpPr>
        <p:spPr>
          <a:xfrm>
            <a:off x="1295400" y="1600204"/>
            <a:ext cx="2503170" cy="1444295"/>
          </a:xfrm>
        </p:spPr>
        <p:txBody>
          <a:bodyPr>
            <a:normAutofit/>
          </a:bodyPr>
          <a:lstStyle/>
          <a:p>
            <a:pPr marL="457200" indent="-45720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en-US" sz="2400" b="1" dirty="0">
                <a:solidFill>
                  <a:srgbClr val="000000"/>
                </a:solidFill>
                <a:latin typeface="xbniloofar" charset="0"/>
                <a:ea typeface="Calibri" panose="020F0502020204030204" pitchFamily="34" charset="0"/>
                <a:cs typeface="B Nazanin" panose="00000400000000000000" pitchFamily="2" charset="-78"/>
              </a:rPr>
              <a:t>احترام متقابل</a:t>
            </a:r>
            <a:endParaRPr lang="en-US" altLang="en-US" sz="2400" b="1" dirty="0">
              <a:cs typeface="B Nazanin" panose="00000400000000000000" pitchFamily="2" charset="-78"/>
            </a:endParaRPr>
          </a:p>
          <a:p>
            <a:pPr marL="457200" indent="-45720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en-US" sz="2400" b="1" dirty="0">
                <a:solidFill>
                  <a:srgbClr val="000000"/>
                </a:solidFill>
                <a:latin typeface="xbniloofar" charset="0"/>
                <a:ea typeface="Calibri" panose="020F0502020204030204" pitchFamily="34" charset="0"/>
                <a:cs typeface="B Nazanin" panose="00000400000000000000" pitchFamily="2" charset="-78"/>
              </a:rPr>
              <a:t>گفتگوی انتقادی</a:t>
            </a:r>
            <a:endParaRPr lang="en-US" altLang="en-US" sz="2400" b="1" dirty="0">
              <a:cs typeface="B Nazanin" panose="00000400000000000000" pitchFamily="2" charset="-78"/>
            </a:endParaRPr>
          </a:p>
          <a:p>
            <a:endParaRPr lang="en-US" dirty="0"/>
          </a:p>
        </p:txBody>
      </p:sp>
      <p:sp>
        <p:nvSpPr>
          <p:cNvPr id="7" name="Content Placeholder 5"/>
          <p:cNvSpPr txBox="1">
            <a:spLocks/>
          </p:cNvSpPr>
          <p:nvPr/>
        </p:nvSpPr>
        <p:spPr>
          <a:xfrm>
            <a:off x="5464238" y="1600204"/>
            <a:ext cx="3644490" cy="144429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en-US" sz="2400" b="1" dirty="0" smtClean="0">
                <a:solidFill>
                  <a:srgbClr val="000000"/>
                </a:solidFill>
                <a:latin typeface="xbniloofar" charset="0"/>
                <a:ea typeface="Calibri" panose="020F0502020204030204" pitchFamily="34" charset="0"/>
                <a:cs typeface="B Nazanin" panose="00000400000000000000" pitchFamily="2" charset="-78"/>
              </a:rPr>
              <a:t>ارتباط در یک حلقه بسته</a:t>
            </a:r>
            <a:endParaRPr lang="en-US" altLang="en-US" sz="2400" b="1" dirty="0" smtClean="0">
              <a:cs typeface="B Nazanin" panose="00000400000000000000" pitchFamily="2" charset="-78"/>
            </a:endParaRPr>
          </a:p>
          <a:p>
            <a:pPr marL="457200" indent="-45720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en-US" sz="2400" b="1" dirty="0" err="1" smtClean="0">
                <a:solidFill>
                  <a:srgbClr val="000000"/>
                </a:solidFill>
                <a:latin typeface="xbniloofar" charset="0"/>
                <a:ea typeface="Calibri" panose="020F0502020204030204" pitchFamily="34" charset="0"/>
                <a:cs typeface="B Nazanin" panose="00000400000000000000" pitchFamily="2" charset="-78"/>
              </a:rPr>
              <a:t>پیام‌های</a:t>
            </a:r>
            <a:r>
              <a:rPr lang="fa-IR" altLang="en-US" sz="2400" b="1" dirty="0" smtClean="0">
                <a:solidFill>
                  <a:srgbClr val="000000"/>
                </a:solidFill>
                <a:latin typeface="xbniloofar" charset="0"/>
                <a:ea typeface="Calibri" panose="020F0502020204030204" pitchFamily="34" charset="0"/>
                <a:cs typeface="B Nazanin" panose="00000400000000000000" pitchFamily="2" charset="-78"/>
              </a:rPr>
              <a:t> شفاف</a:t>
            </a:r>
            <a:endParaRPr lang="en-US" altLang="en-US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682342"/>
              </p:ext>
            </p:extLst>
          </p:nvPr>
        </p:nvGraphicFramePr>
        <p:xfrm>
          <a:off x="76201" y="2934629"/>
          <a:ext cx="8880128" cy="388620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531908">
                  <a:extLst>
                    <a:ext uri="{9D8B030D-6E8A-4147-A177-3AD203B41FA5}">
                      <a16:colId xmlns="" xmlns:a16="http://schemas.microsoft.com/office/drawing/2014/main" val="3596116795"/>
                    </a:ext>
                  </a:extLst>
                </a:gridCol>
                <a:gridCol w="7348220">
                  <a:extLst>
                    <a:ext uri="{9D8B030D-6E8A-4147-A177-3AD203B41FA5}">
                      <a16:colId xmlns="" xmlns:a16="http://schemas.microsoft.com/office/drawing/2014/main" val="2231807410"/>
                    </a:ext>
                  </a:extLst>
                </a:gridCol>
              </a:tblGrid>
              <a:tr h="231959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endParaRPr lang="en-US" sz="2400" b="1" dirty="0" smtClean="0">
                        <a:effectLst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a-IR" sz="2400" b="1" dirty="0" smtClean="0">
                          <a:effectLst/>
                          <a:cs typeface="B Nazanin" panose="00000400000000000000" pitchFamily="2" charset="-78"/>
                        </a:rPr>
                        <a:t>رهبر </a:t>
                      </a:r>
                      <a:r>
                        <a:rPr lang="fa-IR" sz="2400" b="1" dirty="0">
                          <a:effectLst/>
                          <a:cs typeface="B Nazanin" panose="00000400000000000000" pitchFamily="2" charset="-78"/>
                        </a:rPr>
                        <a:t>تیم</a:t>
                      </a:r>
                      <a:endParaRPr lang="en-US" sz="2400" b="1" dirty="0">
                        <a:effectLst/>
                        <a:latin typeface="XB Niloofar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a-IR" sz="2400" b="1" baseline="0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رهبر در زمان ارائه دستورات هرکدام از اعضای تیم را که مخاطب هستند، به اسم صدا می زند و با وی تماس چشمی برقرار می‌کند.</a:t>
                      </a:r>
                      <a:endParaRPr lang="en-US" sz="2400" b="1" baseline="0" dirty="0">
                        <a:solidFill>
                          <a:schemeClr val="tx1"/>
                        </a:solidFill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a-IR" sz="2400" b="1" baseline="0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رهبر فقط زمانی وظیفه‌ی جدیدی را به یک فرد تیم محول می‌کند که مطمئن باشد، وی دستورات را متوجه می‌شود.</a:t>
                      </a:r>
                      <a:endParaRPr lang="en-US" sz="2400" b="1" baseline="0" dirty="0">
                        <a:solidFill>
                          <a:schemeClr val="tx1"/>
                        </a:solidFill>
                        <a:effectLst/>
                        <a:latin typeface="XB Niloofar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90934865"/>
                  </a:ext>
                </a:extLst>
              </a:tr>
              <a:tr h="156660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a-IR" sz="2400" b="1" dirty="0">
                          <a:effectLst/>
                          <a:cs typeface="B Nazanin" panose="00000400000000000000" pitchFamily="2" charset="-78"/>
                        </a:rPr>
                        <a:t>اعضای تیم</a:t>
                      </a:r>
                      <a:endParaRPr lang="en-US" sz="2400" b="1" dirty="0">
                        <a:effectLst/>
                        <a:latin typeface="XB Niloofar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a-IR" sz="2400" b="1" baseline="0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پس از محول شدن هر وظیفه از طرف رهبر تیم، با تایید کلامی رهبر را از درک خود مطمئن می‌کند. </a:t>
                      </a:r>
                      <a:endParaRPr lang="en-US" sz="2400" b="1" baseline="0" dirty="0">
                        <a:solidFill>
                          <a:schemeClr val="tx1"/>
                        </a:solidFill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a-IR" sz="2400" b="1" baseline="0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وقتی وظیفه‌ای را به اتمام رساند، به رهبر تیم می‌گوید.</a:t>
                      </a:r>
                      <a:endParaRPr lang="en-US" sz="2400" b="1" baseline="0" dirty="0">
                        <a:solidFill>
                          <a:schemeClr val="tx1"/>
                        </a:solidFill>
                        <a:effectLst/>
                        <a:latin typeface="XB Niloofar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80408055"/>
                  </a:ext>
                </a:extLst>
              </a:tr>
            </a:tbl>
          </a:graphicData>
        </a:graphic>
      </p:graphicFrame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620266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>
              <a:cs typeface="B Titr" panose="00000700000000000000" pitchFamily="2" charset="-78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04800"/>
            <a:ext cx="51816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96604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54" y="685804"/>
            <a:ext cx="7934892" cy="544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fa-IR" dirty="0" smtClean="0">
                <a:solidFill>
                  <a:srgbClr val="00B0F0"/>
                </a:solidFill>
                <a:cs typeface="B Titr" panose="00000700000000000000" pitchFamily="2" charset="-78"/>
              </a:rPr>
              <a:t>الگوریتم احیای پیشرفته اطفال</a:t>
            </a:r>
            <a:endParaRPr lang="fa-IR" dirty="0">
              <a:solidFill>
                <a:srgbClr val="00B0F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129" y="1445967"/>
            <a:ext cx="8336872" cy="54101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79927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 txBox="1">
            <a:spLocks/>
          </p:cNvSpPr>
          <p:nvPr/>
        </p:nvSpPr>
        <p:spPr bwMode="auto">
          <a:xfrm>
            <a:off x="381000" y="1371600"/>
            <a:ext cx="8229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4888" indent="-228600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B37732"/>
              </a:buClr>
              <a:buSzPct val="85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79525" indent="-228600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itchFamily="18" charset="2"/>
              <a:buChar char="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163" indent="-228600" algn="l" rtl="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itchFamily="18" charset="2"/>
              <a:buChar char="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C0504D"/>
              </a:buClr>
              <a:buSzPct val="85000"/>
              <a:buNone/>
              <a:tabLst/>
              <a:defRPr/>
            </a:pPr>
            <a:r>
              <a:rPr kumimoji="0" lang="en-US" sz="4000" b="1" i="1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kumimoji="0" lang="en-US" sz="4000" b="1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 rhythms</a:t>
            </a:r>
            <a:r>
              <a:rPr kumimoji="0" lang="en-US" sz="4000" b="1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produce pulseless cardiac arrest: </a:t>
            </a:r>
          </a:p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C0504D"/>
              </a:buClr>
              <a:buSzPct val="85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Ventricular fibrillation (VF) </a:t>
            </a:r>
          </a:p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C0504D"/>
              </a:buClr>
              <a:buSzPct val="85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Rapid ventricular tachycardia(VT)</a:t>
            </a:r>
          </a:p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C0504D"/>
              </a:buClr>
              <a:buSzPct val="85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Pulseless electrical activity (PEA)</a:t>
            </a:r>
          </a:p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C0504D"/>
              </a:buClr>
              <a:buSzPct val="85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Asystole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048000" y="457200"/>
            <a:ext cx="3048000" cy="7924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45720" indent="0">
              <a:buNone/>
            </a:pPr>
            <a:r>
              <a:rPr lang="en-US" sz="3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Monitoring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fa-IR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02013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689437"/>
            <a:ext cx="7772400" cy="1362075"/>
          </a:xfrm>
        </p:spPr>
        <p:txBody>
          <a:bodyPr>
            <a:normAutofit/>
          </a:bodyPr>
          <a:lstStyle/>
          <a:p>
            <a:pPr algn="r"/>
            <a:r>
              <a:rPr lang="fa-IR" sz="3600" dirty="0">
                <a:ln w="6600">
                  <a:solidFill>
                    <a:schemeClr val="accent6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علل ایست قلبی تنفسی در اطفال</a:t>
            </a:r>
            <a:endParaRPr lang="en-US" sz="3600" dirty="0">
              <a:ln w="6600">
                <a:solidFill>
                  <a:schemeClr val="accent6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6"/>
            <a:ext cx="2133600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4</a:t>
            </a:fld>
            <a:endParaRPr lang="en-US" dirty="0"/>
          </a:p>
        </p:txBody>
      </p:sp>
      <p:graphicFrame>
        <p:nvGraphicFramePr>
          <p:cNvPr id="5" name="Object 3">
            <a:hlinkClick r:id="" action="ppaction://ole?verb=0"/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159955082"/>
              </p:ext>
            </p:extLst>
          </p:nvPr>
        </p:nvGraphicFramePr>
        <p:xfrm>
          <a:off x="0" y="2426376"/>
          <a:ext cx="6172200" cy="385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Chart" r:id="rId3" imgW="7934257" imgH="3857625" progId="MSGraph.Chart.8">
                  <p:embed followColorScheme="full"/>
                </p:oleObj>
              </mc:Choice>
              <mc:Fallback>
                <p:oleObj name="Chart" r:id="rId3" imgW="7934257" imgH="3857625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426376"/>
                        <a:ext cx="6172200" cy="3857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07763" dir="2700000" algn="ctr" rotWithShape="0">
                          <a:srgbClr val="000000"/>
                        </a:outerShdw>
                      </a:effectLst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599892" y="5528631"/>
            <a:ext cx="483306" cy="275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866" tIns="33338" rIns="67866" bIns="333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9pPr>
          </a:lstStyle>
          <a:p>
            <a:pPr eaLnBrk="1" hangingPunct="1"/>
            <a:r>
              <a:rPr lang="en-US" altLang="en-US" sz="1350" b="1" dirty="0">
                <a:solidFill>
                  <a:srgbClr val="3B3B3B"/>
                </a:solidFill>
              </a:rPr>
              <a:t>10%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656958" y="4355185"/>
            <a:ext cx="483306" cy="275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866" tIns="33338" rIns="67866" bIns="333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9pPr>
          </a:lstStyle>
          <a:p>
            <a:pPr eaLnBrk="1" hangingPunct="1"/>
            <a:r>
              <a:rPr lang="en-US" altLang="en-US" sz="1350" b="1" dirty="0">
                <a:solidFill>
                  <a:srgbClr val="3B3B3B"/>
                </a:solidFill>
              </a:rPr>
              <a:t>10%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656958" y="3044201"/>
            <a:ext cx="483306" cy="275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866" tIns="33338" rIns="67866" bIns="333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cs typeface="B Yagut" panose="00000400000000000000" pitchFamily="2" charset="-78"/>
              </a:defRPr>
            </a:lvl9pPr>
          </a:lstStyle>
          <a:p>
            <a:pPr eaLnBrk="1" hangingPunct="1"/>
            <a:r>
              <a:rPr lang="en-US" altLang="en-US" sz="1350" b="1" dirty="0">
                <a:solidFill>
                  <a:srgbClr val="3B3B3B"/>
                </a:solidFill>
              </a:rPr>
              <a:t>80%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482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457200"/>
            <a:ext cx="6294727" cy="920576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1" y="2667000"/>
            <a:ext cx="8266892" cy="30177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171" y="2072301"/>
            <a:ext cx="8476922" cy="36124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480821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19139186"/>
              </p:ext>
            </p:extLst>
          </p:nvPr>
        </p:nvGraphicFramePr>
        <p:xfrm>
          <a:off x="2895600" y="-76200"/>
          <a:ext cx="3429000" cy="8458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800" y="1344878"/>
            <a:ext cx="8535140" cy="25908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70" y="5943600"/>
            <a:ext cx="7162800" cy="914400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172" y="4828371"/>
            <a:ext cx="6248399" cy="1093458"/>
          </a:xfrm>
        </p:spPr>
      </p:pic>
      <p:grpSp>
        <p:nvGrpSpPr>
          <p:cNvPr id="9" name="Diagram group"/>
          <p:cNvGrpSpPr/>
          <p:nvPr/>
        </p:nvGrpSpPr>
        <p:grpSpPr>
          <a:xfrm>
            <a:off x="2857870" y="3887122"/>
            <a:ext cx="3429000" cy="842400"/>
            <a:chOff x="0" y="1710"/>
            <a:chExt cx="3429000" cy="842400"/>
          </a:xfrm>
          <a:scene3d>
            <a:camera prst="orthographicFront" zoom="82000">
              <a:rot lat="0" lon="0" rev="0"/>
            </a:camera>
            <a:lightRig rig="balanced" dir="t">
              <a:rot lat="0" lon="0" rev="8700000"/>
            </a:lightRig>
          </a:scene3d>
        </p:grpSpPr>
        <p:grpSp>
          <p:nvGrpSpPr>
            <p:cNvPr id="11" name="Group 10"/>
            <p:cNvGrpSpPr/>
            <p:nvPr/>
          </p:nvGrpSpPr>
          <p:grpSpPr>
            <a:xfrm>
              <a:off x="0" y="1710"/>
              <a:ext cx="3429000" cy="842400"/>
              <a:chOff x="0" y="1710"/>
              <a:chExt cx="3429000" cy="842400"/>
            </a:xfrm>
            <a:scene3d>
              <a:camera prst="orthographicFront" zoom="82000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2" name="Rounded Rectangle 11"/>
              <p:cNvSpPr/>
              <p:nvPr/>
            </p:nvSpPr>
            <p:spPr>
              <a:xfrm>
                <a:off x="0" y="1710"/>
                <a:ext cx="3429000" cy="842400"/>
              </a:xfrm>
              <a:prstGeom prst="roundRect">
                <a:avLst/>
              </a:prstGeom>
              <a:ln/>
              <a:sp3d extrusionH="190500" prstMaterial="matte">
                <a:bevelT w="120650" h="38100" prst="relaxedInset"/>
                <a:bevelB w="120650" h="57150" prst="relaxedInset"/>
                <a:contourClr>
                  <a:schemeClr val="bg1"/>
                </a:contourClr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13" name="Rounded Rectangle 4"/>
              <p:cNvSpPr/>
              <p:nvPr/>
            </p:nvSpPr>
            <p:spPr>
              <a:xfrm>
                <a:off x="41123" y="42833"/>
                <a:ext cx="3346754" cy="76015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lvl="0" algn="ctr" defTabSz="1244600" rtl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800" b="1" i="0" kern="1200" dirty="0" smtClean="0">
                    <a:solidFill>
                      <a:srgbClr val="FFFF00"/>
                    </a:solidFill>
                  </a:rPr>
                  <a:t>PEA  </a:t>
                </a:r>
                <a:endParaRPr lang="fa-IR" sz="2800" kern="1200" dirty="0">
                  <a:solidFill>
                    <a:srgbClr val="FFFF00"/>
                  </a:solidFill>
                </a:endParaRPr>
              </a:p>
            </p:txBody>
          </p:sp>
        </p:grpSp>
      </p:grpSp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69885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52400"/>
            <a:ext cx="7163514" cy="12193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1600200"/>
            <a:ext cx="4876800" cy="885632"/>
          </a:xfrm>
          <a:solidFill>
            <a:srgbClr val="FFFF00"/>
          </a:solidFill>
        </p:spPr>
        <p:txBody>
          <a:bodyPr anchor="ctr"/>
          <a:lstStyle/>
          <a:p>
            <a:pPr marL="45720" lvl="0" indent="0" algn="ctr">
              <a:spcBef>
                <a:spcPct val="20000"/>
              </a:spcBef>
              <a:spcAft>
                <a:spcPts val="300"/>
              </a:spcAft>
              <a:buNone/>
            </a:pPr>
            <a:r>
              <a:rPr lang="fa-IR" sz="3600" b="1" dirty="0">
                <a:solidFill>
                  <a:srgbClr val="FF0000"/>
                </a:solidFill>
                <a:ea typeface="+mn-ea"/>
                <a:cs typeface="B Titr" panose="00000700000000000000" pitchFamily="2" charset="-78"/>
              </a:rPr>
              <a:t>فعالیت </a:t>
            </a:r>
            <a:r>
              <a:rPr lang="fa-IR" sz="3600" b="1" dirty="0" smtClean="0">
                <a:solidFill>
                  <a:srgbClr val="FF0000"/>
                </a:solidFill>
                <a:ea typeface="+mn-ea"/>
                <a:cs typeface="B Titr" panose="00000700000000000000" pitchFamily="2" charset="-78"/>
              </a:rPr>
              <a:t>الکتریکی </a:t>
            </a:r>
            <a:r>
              <a:rPr lang="fa-IR" sz="3600" b="1" dirty="0">
                <a:solidFill>
                  <a:srgbClr val="FF0000"/>
                </a:solidFill>
                <a:ea typeface="+mn-ea"/>
                <a:cs typeface="B Titr" panose="00000700000000000000" pitchFamily="2" charset="-78"/>
              </a:rPr>
              <a:t>بدون </a:t>
            </a:r>
            <a:r>
              <a:rPr lang="fa-IR" sz="3600" b="1" dirty="0" smtClean="0">
                <a:solidFill>
                  <a:srgbClr val="FF0000"/>
                </a:solidFill>
                <a:ea typeface="+mn-ea"/>
                <a:cs typeface="B Titr" panose="00000700000000000000" pitchFamily="2" charset="-78"/>
              </a:rPr>
              <a:t>نبض</a:t>
            </a:r>
            <a:endParaRPr lang="fa-IR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6" name="Subtitle 5"/>
          <p:cNvSpPr>
            <a:spLocks noGrp="1"/>
          </p:cNvSpPr>
          <p:nvPr>
            <p:ph idx="1"/>
          </p:nvPr>
        </p:nvSpPr>
        <p:spPr>
          <a:xfrm>
            <a:off x="776868" y="2514600"/>
            <a:ext cx="7620000" cy="3931920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pPr marL="45720" indent="0">
              <a:lnSpc>
                <a:spcPct val="200000"/>
              </a:lnSpc>
              <a:buNone/>
            </a:pP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ریتمی که در مانیتورینگ مصدوم فعالیت الکتریکی وجود داشته ولی قلب فعالیت مکانیکی ندارد و هیچ خونی توسط قلب پمپ نمی شود(</a:t>
            </a: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نبض وجود ندارد</a:t>
            </a:r>
            <a:r>
              <a:rPr lang="fa-IR" sz="2400" b="1" dirty="0" smtClean="0">
                <a:solidFill>
                  <a:schemeClr val="tx1"/>
                </a:solidFill>
                <a:cs typeface="B Nazanin" pitchFamily="2" charset="-78"/>
              </a:rPr>
              <a:t>)</a:t>
            </a:r>
          </a:p>
          <a:p>
            <a:pPr marL="45720" indent="0" algn="ctr">
              <a:lnSpc>
                <a:spcPct val="200000"/>
              </a:lnSpc>
              <a:buNone/>
            </a:pPr>
            <a:r>
              <a:rPr lang="fa-IR" sz="3600" b="1" dirty="0" smtClean="0">
                <a:solidFill>
                  <a:srgbClr val="7030A0"/>
                </a:solidFill>
                <a:cs typeface="B Nazanin" pitchFamily="2" charset="-78"/>
              </a:rPr>
              <a:t>درمان این ریتم هم مانند آسیستول می باشد.</a:t>
            </a:r>
            <a:endParaRPr lang="fa-IR" sz="3600" b="1" dirty="0">
              <a:solidFill>
                <a:srgbClr val="7030A0"/>
              </a:solidFill>
              <a:cs typeface="B Nazanin" pitchFamily="2" charset="-78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84911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495800"/>
          </a:xfrm>
        </p:spPr>
        <p:txBody>
          <a:bodyPr/>
          <a:lstStyle/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fa-IR" b="1" dirty="0" smtClean="0">
                <a:solidFill>
                  <a:schemeClr val="tx1"/>
                </a:solidFill>
                <a:latin typeface="2  Mitra"/>
                <a:cs typeface="B Titr" panose="00000700000000000000" pitchFamily="2" charset="-78"/>
              </a:rPr>
              <a:t>برقراری راه وریدی مناسب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fa-IR" b="1" dirty="0" smtClean="0">
                <a:solidFill>
                  <a:schemeClr val="tx1"/>
                </a:solidFill>
                <a:latin typeface="2  Mitra"/>
                <a:cs typeface="B Titr" panose="00000700000000000000" pitchFamily="2" charset="-78"/>
              </a:rPr>
              <a:t>اپی نفرین 1 میلی گرم هر 3 تا 5 دقیقه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fa-IR" b="1" dirty="0" smtClean="0">
                <a:solidFill>
                  <a:schemeClr val="tx1"/>
                </a:solidFill>
                <a:latin typeface="2  Mitra"/>
                <a:cs typeface="B Titr" panose="00000700000000000000" pitchFamily="2" charset="-78"/>
              </a:rPr>
              <a:t>برقراری راه هوایی پیشرفته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fa-IR" b="1" dirty="0" smtClean="0">
                <a:solidFill>
                  <a:schemeClr val="tx1"/>
                </a:solidFill>
                <a:latin typeface="2  Mitra"/>
                <a:cs typeface="B Titr" panose="00000700000000000000" pitchFamily="2" charset="-78"/>
              </a:rPr>
              <a:t>کاپنوگرافی</a:t>
            </a:r>
            <a:endParaRPr lang="fa-IR" b="1" dirty="0">
              <a:solidFill>
                <a:schemeClr val="tx1"/>
              </a:solidFill>
              <a:latin typeface="2  Mitra"/>
              <a:cs typeface="B Titr" panose="00000700000000000000" pitchFamily="2" charset="-78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612900"/>
            <a:ext cx="3603625" cy="524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457200"/>
            <a:ext cx="6218527" cy="920576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" y="1398892"/>
            <a:ext cx="3809998" cy="54591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88" y="178924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71883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457200"/>
            <a:ext cx="4876800" cy="73323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fa-IR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anose="00000700000000000000" pitchFamily="2" charset="-78"/>
              </a:rPr>
              <a:t>نکاتی در مورد تزریقات در حین </a:t>
            </a:r>
            <a:r>
              <a:rPr lang="en-US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anose="00000700000000000000" pitchFamily="2" charset="-78"/>
              </a:rPr>
              <a:t>CPR</a:t>
            </a:r>
            <a:endParaRPr lang="fa-IR" sz="28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00200"/>
            <a:ext cx="7696200" cy="50292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fa-IR" sz="1800" b="1" dirty="0" smtClean="0">
                <a:cs typeface="B Titr" panose="00000700000000000000" pitchFamily="2" charset="-78"/>
              </a:rPr>
              <a:t>برقراری سرم نرمال سالین </a:t>
            </a:r>
            <a:r>
              <a:rPr lang="en-US" sz="1800" b="1" dirty="0" smtClean="0">
                <a:cs typeface="B Titr" panose="00000700000000000000" pitchFamily="2" charset="-78"/>
              </a:rPr>
              <a:t>KVO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fa-IR" sz="1800" b="1" dirty="0" smtClean="0">
                <a:cs typeface="B Titr" panose="00000700000000000000" pitchFamily="2" charset="-78"/>
              </a:rPr>
              <a:t>تزریق اپینفرین هر 3تا 5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fa-IR" sz="1800" b="1" dirty="0" smtClean="0">
                <a:cs typeface="B Titr" panose="00000700000000000000" pitchFamily="2" charset="-78"/>
              </a:rPr>
              <a:t>تزریق اپینفرین با دوز 0/01</a:t>
            </a:r>
            <a:r>
              <a:rPr lang="en-US" sz="1800" b="1" dirty="0" smtClean="0">
                <a:cs typeface="B Titr" panose="00000700000000000000" pitchFamily="2" charset="-78"/>
              </a:rPr>
              <a:t>mg/kg</a:t>
            </a:r>
            <a:r>
              <a:rPr lang="fa-IR" sz="1800" b="1" dirty="0" smtClean="0">
                <a:cs typeface="B Titr" panose="00000700000000000000" pitchFamily="2" charset="-78"/>
              </a:rPr>
              <a:t> از1/10000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fa-IR" sz="1800" b="1" dirty="0" smtClean="0">
                <a:cs typeface="B Titr" panose="00000700000000000000" pitchFamily="2" charset="-78"/>
              </a:rPr>
              <a:t>اپینفرین داخل لوله تراشه 0/1</a:t>
            </a:r>
            <a:r>
              <a:rPr lang="en-US" sz="1800" b="1" dirty="0" smtClean="0">
                <a:cs typeface="B Titr" panose="00000700000000000000" pitchFamily="2" charset="-78"/>
              </a:rPr>
              <a:t>cc/kg </a:t>
            </a:r>
            <a:r>
              <a:rPr lang="fa-IR" sz="1800" b="1" dirty="0" smtClean="0">
                <a:cs typeface="B Titr" panose="00000700000000000000" pitchFamily="2" charset="-78"/>
              </a:rPr>
              <a:t> ازآمپول 1/1000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fa-IR" sz="1800" b="1" dirty="0" smtClean="0">
                <a:cs typeface="B Titr" panose="00000700000000000000" pitchFamily="2" charset="-78"/>
              </a:rPr>
              <a:t>بعد از تزریق دارو </a:t>
            </a:r>
            <a:r>
              <a:rPr lang="en-US" sz="1800" b="1" dirty="0" smtClean="0">
                <a:cs typeface="B Titr" panose="00000700000000000000" pitchFamily="2" charset="-78"/>
              </a:rPr>
              <a:t>20ml</a:t>
            </a:r>
            <a:r>
              <a:rPr lang="fa-IR" sz="1800" b="1" dirty="0" smtClean="0">
                <a:cs typeface="B Titr" panose="00000700000000000000" pitchFamily="2" charset="-78"/>
              </a:rPr>
              <a:t> سرم نرمال سالین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fa-IR" sz="1800" b="1" dirty="0" smtClean="0">
                <a:cs typeface="B Titr" panose="00000700000000000000" pitchFamily="2" charset="-78"/>
              </a:rPr>
              <a:t>بالا نگه داشتن عضو به منظور رسیدن دارو به گردش خون مرکزی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fa-IR" sz="1800" b="1" dirty="0" smtClean="0">
                <a:cs typeface="B Titr" panose="00000700000000000000" pitchFamily="2" charset="-78"/>
              </a:rPr>
              <a:t>دوز دارو برای روش اندوتراکئال 2 تا 2/5 برابر دوز </a:t>
            </a:r>
            <a:r>
              <a:rPr lang="en-US" sz="1800" b="1" dirty="0" smtClean="0">
                <a:cs typeface="B Titr" panose="00000700000000000000" pitchFamily="2" charset="-78"/>
              </a:rPr>
              <a:t>IV</a:t>
            </a:r>
            <a:r>
              <a:rPr lang="fa-IR" sz="1800" b="1" dirty="0" smtClean="0">
                <a:cs typeface="B Titr" panose="00000700000000000000" pitchFamily="2" charset="-78"/>
              </a:rPr>
              <a:t> </a:t>
            </a: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fa-IR" sz="1800" b="1" dirty="0" smtClean="0">
                <a:cs typeface="B Titr" panose="00000700000000000000" pitchFamily="2" charset="-78"/>
              </a:rPr>
              <a:t>در روش </a:t>
            </a:r>
            <a:r>
              <a:rPr lang="en-US" sz="1800" b="1" dirty="0" smtClean="0">
                <a:cs typeface="B Titr" panose="00000700000000000000" pitchFamily="2" charset="-78"/>
              </a:rPr>
              <a:t>ET</a:t>
            </a:r>
            <a:r>
              <a:rPr lang="fa-IR" sz="1800" b="1" dirty="0" smtClean="0">
                <a:cs typeface="B Titr" panose="00000700000000000000" pitchFamily="2" charset="-78"/>
              </a:rPr>
              <a:t> حجم دارو را با آب مقطر یا نرمال سالین به </a:t>
            </a:r>
            <a:r>
              <a:rPr lang="en-US" sz="1800" b="1" dirty="0" smtClean="0">
                <a:cs typeface="B Titr" panose="00000700000000000000" pitchFamily="2" charset="-78"/>
              </a:rPr>
              <a:t>10ml</a:t>
            </a:r>
            <a:r>
              <a:rPr lang="fa-IR" sz="1800" b="1" dirty="0" smtClean="0">
                <a:cs typeface="B Titr" panose="00000700000000000000" pitchFamily="2" charset="-78"/>
              </a:rPr>
              <a:t> رسانده و داخل لوله تراشه ریخته می شود.</a:t>
            </a:r>
            <a:endParaRPr lang="fa-IR" sz="1800" b="1" dirty="0"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290907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65" name="Group 4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779125584"/>
              </p:ext>
            </p:extLst>
          </p:nvPr>
        </p:nvGraphicFramePr>
        <p:xfrm>
          <a:off x="4743128" y="1305339"/>
          <a:ext cx="3581400" cy="5562603"/>
        </p:xfrm>
        <a:graphic>
          <a:graphicData uri="http://schemas.openxmlformats.org/drawingml/2006/table">
            <a:tbl>
              <a:tblPr/>
              <a:tblGrid>
                <a:gridCol w="1790700"/>
                <a:gridCol w="1790700"/>
              </a:tblGrid>
              <a:tr h="618067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SIZE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PATIENT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8067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&lt;5 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8067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5-10kg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8067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10-20kg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8067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2.5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20-30kg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8067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30-50kg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8067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50-70kg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8067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70-100kg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8067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&gt;100kg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9122" name="Picture 44" descr="3039F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95400"/>
            <a:ext cx="4419600" cy="5562600"/>
          </a:xfrm>
          <a:prstGeom prst="rect">
            <a:avLst/>
          </a:prstGeom>
          <a:noFill/>
          <a:ln w="28575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486871" y="76204"/>
            <a:ext cx="6512511" cy="12191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algn="ctr" defTabSz="914400" rtl="1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FF0000"/>
                </a:solidFill>
                <a:cs typeface="B Mitra" panose="00000400000000000000" pitchFamily="2" charset="-78"/>
              </a:rPr>
              <a:t>Laryngeal mask airway </a:t>
            </a:r>
            <a:r>
              <a:rPr lang="en-US" dirty="0" smtClean="0">
                <a:solidFill>
                  <a:srgbClr val="00B050"/>
                </a:solidFill>
                <a:cs typeface="B Mitra" panose="00000400000000000000" pitchFamily="2" charset="-78"/>
              </a:rPr>
              <a:t>(LMA) </a:t>
            </a:r>
            <a:endParaRPr lang="en-US" dirty="0">
              <a:cs typeface="B Hom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3828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22523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781" y="304800"/>
            <a:ext cx="6512511" cy="1295400"/>
          </a:xfrm>
        </p:spPr>
        <p:txBody>
          <a:bodyPr/>
          <a:lstStyle/>
          <a:p>
            <a:pPr marL="0" indent="0" algn="ctr" rtl="1">
              <a:buClrTx/>
              <a:buNone/>
            </a:pPr>
            <a:r>
              <a:rPr lang="en-US" dirty="0">
                <a:solidFill>
                  <a:srgbClr val="FF0000"/>
                </a:solidFill>
                <a:cs typeface="B Mitra" panose="00000400000000000000" pitchFamily="2" charset="-78"/>
              </a:rPr>
              <a:t>Laryngeal mask airway </a:t>
            </a:r>
            <a:r>
              <a:rPr lang="en-US" dirty="0">
                <a:solidFill>
                  <a:srgbClr val="00B050"/>
                </a:solidFill>
                <a:cs typeface="B Mitra" panose="00000400000000000000" pitchFamily="2" charset="-78"/>
              </a:rPr>
              <a:t>(LMA) </a:t>
            </a:r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880199" y="2708920"/>
            <a:ext cx="6400800" cy="3474720"/>
          </a:xfrm>
          <a:prstGeom prst="rect">
            <a:avLst/>
          </a:prstGeom>
        </p:spPr>
        <p:txBody>
          <a:bodyPr/>
          <a:lstStyle/>
          <a:p>
            <a:pPr marL="45720" indent="0" algn="r" rtl="1">
              <a:buClrTx/>
              <a:buNone/>
            </a:pPr>
            <a:endParaRPr lang="en-US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76" y="2204866"/>
            <a:ext cx="4381331" cy="39051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6" y="2199186"/>
            <a:ext cx="4788024" cy="390900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83570" y="6269714"/>
            <a:ext cx="3156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Open mouth and </a:t>
            </a:r>
            <a:r>
              <a:rPr lang="en-US" dirty="0" smtClean="0"/>
              <a:t>insert</a:t>
            </a:r>
            <a:r>
              <a:rPr lang="fa-IR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(1)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704745" y="6242909"/>
            <a:ext cx="2755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Push against </a:t>
            </a:r>
            <a:r>
              <a:rPr lang="en-US" dirty="0" smtClean="0"/>
              <a:t>palate </a:t>
            </a:r>
            <a:r>
              <a:rPr lang="en-US" dirty="0" smtClean="0">
                <a:solidFill>
                  <a:srgbClr val="FF0000"/>
                </a:solidFill>
              </a:rPr>
              <a:t>(2)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83937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3801" y="257175"/>
            <a:ext cx="6466121" cy="1371600"/>
          </a:xfrm>
        </p:spPr>
        <p:txBody>
          <a:bodyPr/>
          <a:lstStyle/>
          <a:p>
            <a:pPr marL="0" indent="0" algn="ctr" rtl="1">
              <a:buClrTx/>
              <a:buNone/>
            </a:pPr>
            <a:r>
              <a:rPr lang="en-US" dirty="0">
                <a:solidFill>
                  <a:srgbClr val="FF0000"/>
                </a:solidFill>
                <a:cs typeface="B Mitra" panose="00000400000000000000" pitchFamily="2" charset="-78"/>
              </a:rPr>
              <a:t>Laryngeal mask airway </a:t>
            </a:r>
            <a:r>
              <a:rPr lang="en-US" dirty="0">
                <a:solidFill>
                  <a:srgbClr val="00B050"/>
                </a:solidFill>
                <a:cs typeface="B Mitra" panose="00000400000000000000" pitchFamily="2" charset="-78"/>
              </a:rPr>
              <a:t>(LMA) </a:t>
            </a:r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880199" y="2708920"/>
            <a:ext cx="6400800" cy="3474720"/>
          </a:xfrm>
          <a:prstGeom prst="rect">
            <a:avLst/>
          </a:prstGeom>
        </p:spPr>
        <p:txBody>
          <a:bodyPr/>
          <a:lstStyle/>
          <a:p>
            <a:pPr marL="45720" indent="0" algn="r" rtl="1">
              <a:buClrTx/>
              <a:buNone/>
            </a:pPr>
            <a:endParaRPr lang="en-US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2268"/>
            <a:ext cx="4651648" cy="38309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7668" y="2146851"/>
            <a:ext cx="4499992" cy="384633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4858" y="6260427"/>
            <a:ext cx="3150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Push deeper with </a:t>
            </a:r>
            <a:r>
              <a:rPr lang="en-US" dirty="0" smtClean="0"/>
              <a:t>index </a:t>
            </a:r>
            <a:r>
              <a:rPr lang="en-US" dirty="0" smtClean="0">
                <a:solidFill>
                  <a:srgbClr val="FF0000"/>
                </a:solidFill>
              </a:rPr>
              <a:t>(3)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516216" y="6285376"/>
            <a:ext cx="1593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Inflat</a:t>
            </a:r>
            <a:r>
              <a:rPr lang="en-US" dirty="0"/>
              <a:t> </a:t>
            </a:r>
            <a:r>
              <a:rPr lang="en-US" dirty="0" smtClean="0"/>
              <a:t>cuff</a:t>
            </a:r>
            <a:r>
              <a:rPr lang="en-US" dirty="0" smtClean="0">
                <a:solidFill>
                  <a:srgbClr val="FF0000"/>
                </a:solidFill>
              </a:rPr>
              <a:t> (4)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13244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43050" y="381000"/>
            <a:ext cx="6361730" cy="11430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روش اندازه گیری قطر و طول لوله تراشه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" y="2132856"/>
            <a:ext cx="3995936" cy="2593404"/>
          </a:xfrm>
          <a:prstGeom prst="rect">
            <a:avLst/>
          </a:prstGeom>
        </p:spPr>
        <p:txBody>
          <a:bodyPr/>
          <a:lstStyle/>
          <a:p>
            <a:pPr marL="45720" indent="0" algn="r" rtl="1">
              <a:buClrTx/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سایز لوله تراشه </a:t>
            </a:r>
            <a:r>
              <a:rPr lang="fa-IR" b="1" dirty="0" err="1">
                <a:solidFill>
                  <a:srgbClr val="00B050"/>
                </a:solidFill>
                <a:cs typeface="B Nazanin" panose="00000400000000000000" pitchFamily="2" charset="-78"/>
              </a:rPr>
              <a:t>کاف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 دار :</a:t>
            </a:r>
          </a:p>
          <a:p>
            <a:pPr marL="45720" indent="0" algn="r" rtl="1">
              <a:buClrTx/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در شیرخواران </a:t>
            </a:r>
            <a:r>
              <a:rPr lang="fa-IR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سایز  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3</a:t>
            </a:r>
          </a:p>
          <a:p>
            <a:pPr marL="45720" indent="0" algn="r" rtl="1">
              <a:buClrTx/>
              <a:buNone/>
            </a:pPr>
            <a:r>
              <a:rPr lang="fa-IR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در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بین 1 تا 2 سال </a:t>
            </a:r>
            <a:r>
              <a:rPr lang="fa-IR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سایز   3/5</a:t>
            </a:r>
          </a:p>
          <a:p>
            <a:pPr marL="45720" indent="0" algn="r" rtl="1">
              <a:buClrTx/>
              <a:buNone/>
            </a:pPr>
            <a:r>
              <a:rPr lang="fa-IR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در </a:t>
            </a:r>
            <a:r>
              <a:rPr lang="fa-IR" b="1" dirty="0" err="1">
                <a:solidFill>
                  <a:srgbClr val="00B050"/>
                </a:solidFill>
                <a:cs typeface="B Nazanin" panose="00000400000000000000" pitchFamily="2" charset="-78"/>
              </a:rPr>
              <a:t>بالاي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 2 سال از فرمول استفاده می شود</a:t>
            </a:r>
            <a:endParaRPr lang="en-US" b="1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5004049" y="2132856"/>
            <a:ext cx="4113110" cy="25934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 algn="r">
              <a:buNone/>
            </a:pPr>
            <a:r>
              <a:rPr lang="fa-IR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سایز </a:t>
            </a:r>
            <a:r>
              <a:rPr lang="fa-IR" b="1" dirty="0">
                <a:solidFill>
                  <a:srgbClr val="7030A0"/>
                </a:solidFill>
                <a:cs typeface="B Nazanin" panose="00000400000000000000" pitchFamily="2" charset="-78"/>
              </a:rPr>
              <a:t>لوله تراشه بدون </a:t>
            </a:r>
            <a:r>
              <a:rPr lang="fa-IR" b="1" dirty="0" err="1">
                <a:solidFill>
                  <a:srgbClr val="7030A0"/>
                </a:solidFill>
                <a:cs typeface="B Nazanin" panose="00000400000000000000" pitchFamily="2" charset="-78"/>
              </a:rPr>
              <a:t>کاف</a:t>
            </a:r>
            <a:r>
              <a:rPr lang="fa-IR" b="1" dirty="0">
                <a:solidFill>
                  <a:srgbClr val="7030A0"/>
                </a:solidFill>
                <a:cs typeface="B Nazanin" panose="00000400000000000000" pitchFamily="2" charset="-78"/>
              </a:rPr>
              <a:t> :</a:t>
            </a:r>
          </a:p>
          <a:p>
            <a:pPr marL="45720" indent="0" algn="r">
              <a:buNone/>
            </a:pPr>
            <a:r>
              <a:rPr lang="fa-IR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در </a:t>
            </a:r>
            <a:r>
              <a:rPr lang="fa-IR" b="1" dirty="0">
                <a:solidFill>
                  <a:srgbClr val="7030A0"/>
                </a:solidFill>
                <a:cs typeface="B Nazanin" panose="00000400000000000000" pitchFamily="2" charset="-78"/>
              </a:rPr>
              <a:t>شیرخواران </a:t>
            </a:r>
            <a:r>
              <a:rPr lang="fa-IR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سایز   3/5</a:t>
            </a:r>
            <a:endParaRPr lang="fa-IR" b="1" dirty="0">
              <a:solidFill>
                <a:srgbClr val="7030A0"/>
              </a:solidFill>
              <a:cs typeface="B Nazanin" panose="00000400000000000000" pitchFamily="2" charset="-78"/>
            </a:endParaRPr>
          </a:p>
          <a:p>
            <a:pPr marL="45720" indent="0" algn="r">
              <a:buNone/>
            </a:pPr>
            <a:r>
              <a:rPr lang="fa-IR" b="1" dirty="0">
                <a:solidFill>
                  <a:srgbClr val="7030A0"/>
                </a:solidFill>
                <a:cs typeface="B Nazanin" panose="00000400000000000000" pitchFamily="2" charset="-78"/>
              </a:rPr>
              <a:t>در 1 تا 2 سال </a:t>
            </a:r>
            <a:r>
              <a:rPr lang="fa-IR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سایز    </a:t>
            </a:r>
            <a:r>
              <a:rPr lang="fa-IR" b="1" dirty="0">
                <a:solidFill>
                  <a:srgbClr val="7030A0"/>
                </a:solidFill>
                <a:cs typeface="B Nazanin" panose="00000400000000000000" pitchFamily="2" charset="-78"/>
              </a:rPr>
              <a:t>4</a:t>
            </a:r>
          </a:p>
          <a:p>
            <a:pPr marL="45720" indent="0" algn="r">
              <a:buNone/>
            </a:pPr>
            <a:r>
              <a:rPr lang="fa-IR" b="1" dirty="0" err="1">
                <a:solidFill>
                  <a:srgbClr val="7030A0"/>
                </a:solidFill>
                <a:cs typeface="B Nazanin" panose="00000400000000000000" pitchFamily="2" charset="-78"/>
              </a:rPr>
              <a:t>بالاي</a:t>
            </a:r>
            <a:r>
              <a:rPr lang="fa-IR" b="1" dirty="0">
                <a:solidFill>
                  <a:srgbClr val="7030A0"/>
                </a:solidFill>
                <a:cs typeface="B Nazanin" panose="00000400000000000000" pitchFamily="2" charset="-78"/>
              </a:rPr>
              <a:t> 2 سال از فرمول استفاده می شود</a:t>
            </a:r>
            <a:endParaRPr lang="en-US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2" y="5373220"/>
            <a:ext cx="7468247" cy="10303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675713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029" y="345368"/>
            <a:ext cx="6512511" cy="1138064"/>
          </a:xfrm>
        </p:spPr>
        <p:txBody>
          <a:bodyPr/>
          <a:lstStyle/>
          <a:p>
            <a:pPr marL="0" indent="0" algn="ctr" rtl="1">
              <a:buClrTx/>
              <a:buNone/>
            </a:pP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روش اندازه گیری قطر و طول لوله تراشه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403648" y="2564904"/>
            <a:ext cx="6400800" cy="347472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 algn="ctr" rtl="1">
              <a:buClrTx/>
              <a:buNone/>
            </a:pPr>
            <a:r>
              <a:rPr lang="en-US" sz="3600" b="1" dirty="0">
                <a:latin typeface="Times New Roman" panose="02020603050405020304" pitchFamily="18" charset="0"/>
              </a:rPr>
              <a:t>Children </a:t>
            </a:r>
            <a:r>
              <a:rPr lang="en-US" sz="3600" b="1" dirty="0">
                <a:solidFill>
                  <a:srgbClr val="FFC000"/>
                </a:solidFill>
                <a:latin typeface="Times New Roman" panose="02020603050405020304" pitchFamily="18" charset="0"/>
              </a:rPr>
              <a:t>&gt; 2 </a:t>
            </a:r>
            <a:r>
              <a:rPr lang="en-US" sz="3600" b="1" dirty="0">
                <a:latin typeface="Times New Roman" panose="02020603050405020304" pitchFamily="18" charset="0"/>
              </a:rPr>
              <a:t>years</a:t>
            </a:r>
            <a:r>
              <a:rPr lang="en-US" sz="3600" b="1" dirty="0" smtClean="0">
                <a:latin typeface="Times New Roman" panose="02020603050405020304" pitchFamily="18" charset="0"/>
              </a:rPr>
              <a:t>:</a:t>
            </a:r>
          </a:p>
          <a:p>
            <a:pPr marL="45720" indent="0" algn="ctr" rtl="1">
              <a:buClrTx/>
              <a:buNone/>
            </a:pPr>
            <a:r>
              <a:rPr lang="en-US" sz="3600" b="1" dirty="0" smtClean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Uncuffed</a:t>
            </a:r>
            <a:r>
              <a:rPr lang="en-US" sz="3600" b="1" dirty="0">
                <a:latin typeface="Times New Roman" panose="02020603050405020304" pitchFamily="18" charset="0"/>
              </a:rPr>
              <a:t> ETT size: </a:t>
            </a:r>
            <a:r>
              <a:rPr lang="en-US" sz="3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</a:rPr>
              <a:t>(Age/4)+</a:t>
            </a:r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</a:rPr>
              <a:t>4</a:t>
            </a:r>
          </a:p>
          <a:p>
            <a:pPr marL="45720" indent="0" algn="ctr" rtl="1">
              <a:buClrTx/>
              <a:buNone/>
            </a:pPr>
            <a:r>
              <a:rPr lang="en-US" sz="3600" b="1" dirty="0" smtClean="0">
                <a:latin typeface="Times New Roman" panose="02020603050405020304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</a:rPr>
              <a:t>Cuffed ETT size: </a:t>
            </a: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(Age/4)+</a:t>
            </a:r>
            <a:r>
              <a:rPr lang="en-US" sz="3600" b="1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3/5</a:t>
            </a:r>
          </a:p>
          <a:p>
            <a:pPr marL="45720" indent="0" algn="ctr" rtl="1">
              <a:buClrTx/>
              <a:buNone/>
            </a:pPr>
            <a:r>
              <a:rPr lang="en-US" sz="3600" b="1" dirty="0" smtClean="0">
                <a:latin typeface="Times New Roman" panose="02020603050405020304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</a:rPr>
              <a:t>ETT depth (lip):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</a:rPr>
              <a:t>ETTsize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 x 3</a:t>
            </a:r>
            <a:endParaRPr lang="en-US" sz="3600" dirty="0">
              <a:solidFill>
                <a:srgbClr val="7030A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18196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زنجیره بقا در </a:t>
            </a: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اطفال</a:t>
            </a: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en-US" b="1" dirty="0">
                <a:solidFill>
                  <a:schemeClr val="tx1"/>
                </a:solidFill>
                <a:cs typeface="B Titr" panose="00000700000000000000" pitchFamily="2" charset="-78"/>
              </a:rPr>
              <a:t>Chain Of Survival </a:t>
            </a: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" y="2057404"/>
            <a:ext cx="4800600" cy="1586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اقدامات اصلی در احیای قلبی اطفال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b="1" dirty="0" smtClean="0">
                <a:cs typeface="B Nazanin" panose="00000400000000000000" pitchFamily="2" charset="-78"/>
              </a:rPr>
              <a:t>پیشگیری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شروع سریع اقدامات </a:t>
            </a:r>
            <a:r>
              <a:rPr lang="en-US" sz="2400" b="1" dirty="0" smtClean="0">
                <a:cs typeface="B Nazanin" panose="00000400000000000000" pitchFamily="2" charset="-78"/>
              </a:rPr>
              <a:t>BLS</a:t>
            </a:r>
            <a:endParaRPr lang="fa-IR" sz="2400" b="1" dirty="0" smtClean="0">
              <a:cs typeface="B Nazanin" panose="00000400000000000000" pitchFamily="2" charset="-78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b="1" dirty="0" smtClean="0">
                <a:cs typeface="B Nazanin" panose="00000400000000000000" pitchFamily="2" charset="-78"/>
              </a:rPr>
              <a:t>تشخیص فوری ایست قلبی (درخواست کمک و فعال کردن سیستم اورژانس یا کد احیا)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b="1" dirty="0" smtClean="0">
                <a:cs typeface="B Nazanin" panose="00000400000000000000" pitchFamily="2" charset="-78"/>
              </a:rPr>
              <a:t>اقدامات پیشرفته حیات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b="1" dirty="0" smtClean="0">
                <a:cs typeface="B Nazanin" panose="00000400000000000000" pitchFamily="2" charset="-78"/>
              </a:rPr>
              <a:t>مراقبت های جامع بعد از ایست قلبی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114805"/>
            <a:ext cx="4800600" cy="137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0005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22661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2" y="2514600"/>
            <a:ext cx="4197427" cy="106680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جستجو در مورد علت های قابل برگشت ارست قلبی</a:t>
            </a:r>
            <a:endParaRPr lang="en-US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648200" cy="6781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76121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87556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733" y="1676404"/>
            <a:ext cx="5412538" cy="5181599"/>
          </a:xfrm>
          <a:noFill/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200400" y="381000"/>
            <a:ext cx="2743200" cy="11430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indent="0" algn="ctr">
              <a:buNone/>
            </a:pPr>
            <a:r>
              <a:rPr lang="en-US" b="1" dirty="0" smtClean="0">
                <a:solidFill>
                  <a:srgbClr val="FF0000"/>
                </a:solidFill>
                <a:latin typeface="+mj-lt"/>
              </a:rPr>
              <a:t>VF-VT </a:t>
            </a:r>
            <a:endParaRPr lang="fa-IR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19" y="1676404"/>
            <a:ext cx="8933762" cy="53050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478203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3886" y="304800"/>
            <a:ext cx="2743200" cy="11430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indent="0" algn="ctr">
              <a:buNone/>
            </a:pPr>
            <a:r>
              <a:rPr lang="en-US" b="1" dirty="0" smtClean="0">
                <a:solidFill>
                  <a:srgbClr val="FF0000"/>
                </a:solidFill>
                <a:latin typeface="+mj-lt"/>
              </a:rPr>
              <a:t>VF-VT </a:t>
            </a:r>
            <a:endParaRPr lang="fa-IR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2743200"/>
            <a:ext cx="6400800" cy="3474720"/>
          </a:xfrm>
        </p:spPr>
        <p:txBody>
          <a:bodyPr/>
          <a:lstStyle/>
          <a:p>
            <a:pPr marL="45720" indent="0">
              <a:buNone/>
            </a:pPr>
            <a:endParaRPr lang="fa-I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828800"/>
            <a:ext cx="7851775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381796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>محل گذاشتن پدهای الکتروشوک</a:t>
            </a:r>
            <a:endParaRPr lang="fa-IR" sz="36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>
          <a:xfrm>
            <a:off x="4724402" y="2209804"/>
            <a:ext cx="4041775" cy="654843"/>
          </a:xfrm>
        </p:spPr>
        <p:txBody>
          <a:bodyPr/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احتیاطات در هنگام دادن شوک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2" descr="http://codingnews.inhealthcare.com/files/2009/08/defibrillation_electrode_position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201" y="2057404"/>
            <a:ext cx="2979830" cy="384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724402" y="3048000"/>
            <a:ext cx="4041775" cy="243840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b="1" dirty="0" smtClean="0">
                <a:cs typeface="B Nazanin" panose="00000400000000000000" pitchFamily="2" charset="-78"/>
              </a:rPr>
              <a:t>بستن اکسیژن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b="1" dirty="0" smtClean="0">
                <a:cs typeface="B Nazanin" panose="00000400000000000000" pitchFamily="2" charset="-78"/>
              </a:rPr>
              <a:t>استفاده از ژل مخصوص الکتروشوک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b="1" dirty="0" smtClean="0">
                <a:cs typeface="B Nazanin" panose="00000400000000000000" pitchFamily="2" charset="-78"/>
              </a:rPr>
              <a:t>فاصله گرفتن از مصدوم</a:t>
            </a:r>
            <a:endParaRPr lang="fa-IR" b="1" dirty="0">
              <a:cs typeface="B Nazanin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097072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دفیبریلاسیون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2" descr="http://www.buzzle.com/img/articleImages/417729-28413-4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676400"/>
            <a:ext cx="4191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codingnews.inhealthcare.com/files/2009/08/defibrillation_electrode_posi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2" y="3276600"/>
            <a:ext cx="3152775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4357107" y="1319565"/>
            <a:ext cx="4572000" cy="190205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228600" algn="r" rtl="1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b="1" dirty="0">
                <a:solidFill>
                  <a:prstClr val="black"/>
                </a:solidFill>
                <a:cs typeface="B Nazanin" pitchFamily="2" charset="-78"/>
              </a:rPr>
              <a:t>میزان انرژی الکتروشوک:</a:t>
            </a:r>
          </a:p>
          <a:p>
            <a:pPr marL="114300" lvl="0" algn="r" rtl="1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fa-IR" sz="2400" b="1" dirty="0">
                <a:solidFill>
                  <a:srgbClr val="0070C0"/>
                </a:solidFill>
                <a:cs typeface="B Nazanin" pitchFamily="2" charset="-78"/>
              </a:rPr>
              <a:t>شوک </a:t>
            </a:r>
            <a:r>
              <a:rPr lang="fa-IR" sz="2400" b="1" dirty="0" smtClean="0">
                <a:solidFill>
                  <a:srgbClr val="0070C0"/>
                </a:solidFill>
                <a:cs typeface="B Nazanin" pitchFamily="2" charset="-78"/>
              </a:rPr>
              <a:t>اول: </a:t>
            </a:r>
            <a:r>
              <a:rPr lang="en-US" sz="2400" b="1" dirty="0">
                <a:solidFill>
                  <a:srgbClr val="FF0000"/>
                </a:solidFill>
                <a:cs typeface="B Nazanin" pitchFamily="2" charset="-78"/>
              </a:rPr>
              <a:t>2</a:t>
            </a:r>
            <a:r>
              <a:rPr lang="en-US" sz="2400" b="1" dirty="0">
                <a:solidFill>
                  <a:srgbClr val="0070C0"/>
                </a:solidFill>
                <a:cs typeface="B Nazanin" pitchFamily="2" charset="-78"/>
              </a:rPr>
              <a:t>j/kg</a:t>
            </a:r>
          </a:p>
          <a:p>
            <a:pPr marL="114300" lvl="0" algn="r" rtl="1">
              <a:lnSpc>
                <a:spcPct val="15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fa-IR" sz="2400" b="1" dirty="0">
                <a:solidFill>
                  <a:srgbClr val="0070C0"/>
                </a:solidFill>
                <a:cs typeface="B Nazanin" pitchFamily="2" charset="-78"/>
              </a:rPr>
              <a:t>شوک های بعدی: </a:t>
            </a:r>
            <a:r>
              <a:rPr lang="en-US" sz="2400" b="1" dirty="0">
                <a:solidFill>
                  <a:srgbClr val="FF0000"/>
                </a:solidFill>
                <a:cs typeface="B Nazanin" pitchFamily="2" charset="-78"/>
              </a:rPr>
              <a:t>4</a:t>
            </a:r>
            <a:r>
              <a:rPr lang="en-US" sz="2400" b="1" dirty="0">
                <a:solidFill>
                  <a:srgbClr val="0070C0"/>
                </a:solidFill>
                <a:cs typeface="B Nazanin" pitchFamily="2" charset="-78"/>
              </a:rPr>
              <a:t>j/kg</a:t>
            </a:r>
            <a:endParaRPr lang="fa-IR" sz="2400" b="1" dirty="0">
              <a:solidFill>
                <a:srgbClr val="0070C0"/>
              </a:solidFill>
              <a:cs typeface="B Nazanin" pitchFamily="2" charset="-78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409110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183673" y="381000"/>
            <a:ext cx="2743200" cy="1143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0" rIns="0" bIns="0" anchor="ctr">
            <a:normAutofit/>
          </a:bodyPr>
          <a:lstStyle>
            <a:lvl1pPr algn="l" rtl="1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+mj-lt"/>
                <a:cs typeface="B Titr" panose="00000700000000000000" pitchFamily="2" charset="-78"/>
              </a:rPr>
              <a:t>VF-VT </a:t>
            </a:r>
            <a:endParaRPr lang="fa-IR" sz="4000" b="1" dirty="0">
              <a:solidFill>
                <a:srgbClr val="FF0000"/>
              </a:solidFill>
              <a:latin typeface="+mj-lt"/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212" y="1676401"/>
            <a:ext cx="4416121" cy="51815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93841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200400" y="304800"/>
            <a:ext cx="2743200" cy="1143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0" rIns="0" bIns="0" anchor="ctr">
            <a:normAutofit/>
          </a:bodyPr>
          <a:lstStyle>
            <a:lvl1pPr algn="l" rtl="1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>
                <a:solidFill>
                  <a:srgbClr val="FF0000"/>
                </a:solidFill>
                <a:latin typeface="+mj-lt"/>
              </a:rPr>
              <a:t>VF-VT </a:t>
            </a:r>
            <a:endParaRPr lang="fa-IR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61832" y="1676400"/>
            <a:ext cx="4020336" cy="5105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114220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Rectangle 6"/>
          <p:cNvSpPr>
            <a:spLocks noGrp="1"/>
          </p:cNvSpPr>
          <p:nvPr>
            <p:ph type="title"/>
          </p:nvPr>
        </p:nvSpPr>
        <p:spPr bwMode="auto">
          <a:xfrm>
            <a:off x="1524000" y="381000"/>
            <a:ext cx="7162800" cy="1143000"/>
          </a:xfrm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  <a:normAutofit fontScale="90000"/>
          </a:bodyPr>
          <a:lstStyle/>
          <a:p>
            <a:pPr marL="0" indent="0" algn="ctr" rtl="0">
              <a:buNone/>
              <a:defRPr/>
            </a:pPr>
            <a:r>
              <a:rPr sz="2800" b="1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Treatable Causes of Cardiac Arrest:</a:t>
            </a:r>
            <a:br>
              <a:rPr sz="2800" b="1" dirty="0" smtClean="0">
                <a:ln>
                  <a:noFill/>
                </a:ln>
                <a:solidFill>
                  <a:schemeClr val="tx1"/>
                </a:solidFill>
                <a:effectLst/>
              </a:rPr>
            </a:br>
            <a:r>
              <a:rPr sz="2800" b="1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The </a:t>
            </a:r>
            <a:r>
              <a:rPr sz="2800" b="1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H's</a:t>
            </a:r>
            <a:r>
              <a:rPr sz="2800" b="1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and </a:t>
            </a:r>
            <a:r>
              <a:rPr sz="2800" b="1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T's</a:t>
            </a:r>
            <a:r>
              <a:rPr sz="2800" b="1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71" y="1447800"/>
            <a:ext cx="4800600" cy="5410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742950" indent="-742950" algn="l" rtl="0"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en-US" sz="2800" b="1" dirty="0" smtClean="0">
                <a:solidFill>
                  <a:srgbClr val="00B050"/>
                </a:solidFill>
                <a:latin typeface="+mj-lt"/>
                <a:cs typeface="B Titr" panose="00000700000000000000" pitchFamily="2" charset="-78"/>
              </a:rPr>
              <a:t>1. Hypoxia</a:t>
            </a:r>
          </a:p>
          <a:p>
            <a:pPr marL="742950" indent="-742950" algn="l" rtl="0"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en-US" sz="2800" b="1" dirty="0" smtClean="0">
                <a:solidFill>
                  <a:srgbClr val="00B050"/>
                </a:solidFill>
                <a:latin typeface="+mj-lt"/>
                <a:cs typeface="B Titr" panose="00000700000000000000" pitchFamily="2" charset="-78"/>
              </a:rPr>
              <a:t>2. Hypovolemia</a:t>
            </a:r>
          </a:p>
          <a:p>
            <a:pPr marL="742950" indent="-742950" algn="l" rtl="0"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en-US" sz="2800" b="1" dirty="0" smtClean="0">
                <a:solidFill>
                  <a:srgbClr val="00B050"/>
                </a:solidFill>
                <a:latin typeface="+mj-lt"/>
                <a:cs typeface="B Titr" panose="00000700000000000000" pitchFamily="2" charset="-78"/>
              </a:rPr>
              <a:t>3. </a:t>
            </a:r>
            <a:r>
              <a:rPr lang="en-US" sz="2800" b="1" dirty="0" err="1" smtClean="0">
                <a:solidFill>
                  <a:srgbClr val="00B050"/>
                </a:solidFill>
                <a:latin typeface="+mj-lt"/>
                <a:cs typeface="B Titr" panose="00000700000000000000" pitchFamily="2" charset="-78"/>
              </a:rPr>
              <a:t>Hydroge</a:t>
            </a:r>
            <a:r>
              <a:rPr lang="en-US" sz="2800" b="1" dirty="0" smtClean="0">
                <a:solidFill>
                  <a:srgbClr val="00B050"/>
                </a:solidFill>
                <a:latin typeface="+mj-lt"/>
                <a:cs typeface="B Titr" panose="00000700000000000000" pitchFamily="2" charset="-78"/>
              </a:rPr>
              <a:t> Ion(Acidosis)</a:t>
            </a:r>
          </a:p>
          <a:p>
            <a:pPr marL="742950" indent="-742950" algn="l" rtl="0"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en-US" sz="2800" b="1" dirty="0" smtClean="0">
                <a:solidFill>
                  <a:srgbClr val="00B050"/>
                </a:solidFill>
                <a:latin typeface="+mj-lt"/>
                <a:cs typeface="B Titr" panose="00000700000000000000" pitchFamily="2" charset="-78"/>
              </a:rPr>
              <a:t>4. Hypo/ Hyper </a:t>
            </a:r>
            <a:r>
              <a:rPr lang="en-US" sz="2800" b="1" dirty="0" err="1" smtClean="0">
                <a:solidFill>
                  <a:srgbClr val="00B050"/>
                </a:solidFill>
                <a:latin typeface="+mj-lt"/>
                <a:cs typeface="B Titr" panose="00000700000000000000" pitchFamily="2" charset="-78"/>
              </a:rPr>
              <a:t>Kalemia</a:t>
            </a:r>
            <a:endParaRPr lang="en-US" sz="2800" b="1" dirty="0" smtClean="0">
              <a:solidFill>
                <a:srgbClr val="00B050"/>
              </a:solidFill>
              <a:latin typeface="+mj-lt"/>
              <a:cs typeface="B Titr" panose="00000700000000000000" pitchFamily="2" charset="-78"/>
            </a:endParaRPr>
          </a:p>
          <a:p>
            <a:pPr marL="742950" indent="-742950" algn="l" rtl="0"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en-US" sz="2800" b="1" dirty="0" smtClean="0">
                <a:solidFill>
                  <a:srgbClr val="00B050"/>
                </a:solidFill>
                <a:latin typeface="+mj-lt"/>
                <a:cs typeface="B Titr" panose="00000700000000000000" pitchFamily="2" charset="-78"/>
              </a:rPr>
              <a:t>5. Hypothermia</a:t>
            </a:r>
          </a:p>
          <a:p>
            <a:pPr marL="742950" indent="-742950" algn="l" rtl="0"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en-US" sz="2800" b="1" dirty="0" smtClean="0">
                <a:solidFill>
                  <a:srgbClr val="00B050"/>
                </a:solidFill>
                <a:latin typeface="+mj-lt"/>
                <a:cs typeface="B Titr" panose="00000700000000000000" pitchFamily="2" charset="-78"/>
              </a:rPr>
              <a:t>6. Hypoglycemia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 bwMode="auto">
          <a:xfrm>
            <a:off x="4572001" y="1676400"/>
            <a:ext cx="4572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4888" indent="-228600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B37732"/>
              </a:buClr>
              <a:buSzPct val="85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79525" indent="-228600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itchFamily="18" charset="2"/>
              <a:buChar char="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163" indent="-228600" algn="l" rtl="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itchFamily="18" charset="2"/>
              <a:buChar char="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5000"/>
              <a:buFont typeface="+mj-lt"/>
              <a:buAutoNum type="arabicPeriod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cs typeface="B Titr" panose="00000700000000000000" pitchFamily="2" charset="-78"/>
              </a:rPr>
              <a:t>Toxins</a:t>
            </a:r>
          </a:p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5000"/>
              <a:buFont typeface="+mj-lt"/>
              <a:buAutoNum type="arabicPeriod"/>
              <a:tabLst/>
              <a:defRPr/>
            </a:pP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cs typeface="B Titr" panose="00000700000000000000" pitchFamily="2" charset="-78"/>
              </a:rPr>
              <a:t>Tamponad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cs typeface="B Titr" panose="00000700000000000000" pitchFamily="2" charset="-78"/>
              </a:rPr>
              <a:t>(cardiac) </a:t>
            </a:r>
          </a:p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5000"/>
              <a:buFont typeface="+mj-lt"/>
              <a:buAutoNum type="arabicPeriod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cs typeface="B Titr" panose="00000700000000000000" pitchFamily="2" charset="-78"/>
              </a:rPr>
              <a:t>Tension Pneumothorax</a:t>
            </a:r>
          </a:p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5000"/>
              <a:buFont typeface="+mj-lt"/>
              <a:buAutoNum type="arabicPeriod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cs typeface="B Titr" panose="00000700000000000000" pitchFamily="2" charset="-78"/>
              </a:rPr>
              <a:t>Thrombosis(coronary) </a:t>
            </a:r>
          </a:p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5000"/>
              <a:buFont typeface="+mj-lt"/>
              <a:buAutoNum type="arabicPeriod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cs typeface="B Titr" panose="00000700000000000000" pitchFamily="2" charset="-78"/>
              </a:rPr>
              <a:t>Thrombosis(pulmonary)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87547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براديكاردي با پرفيوژن ناچيز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14300" indent="0">
              <a:lnSpc>
                <a:spcPct val="150000"/>
              </a:lnSpc>
              <a:buClr>
                <a:srgbClr val="FF0000"/>
              </a:buClr>
              <a:buNone/>
            </a:pPr>
            <a:r>
              <a:rPr lang="fa-IR" dirty="0">
                <a:cs typeface="B Nazanin" panose="00000400000000000000" pitchFamily="2" charset="-78"/>
              </a:rPr>
              <a:t/>
            </a:r>
            <a:br>
              <a:rPr lang="fa-IR" dirty="0">
                <a:cs typeface="B Nazanin" panose="00000400000000000000" pitchFamily="2" charset="-78"/>
              </a:rPr>
            </a:br>
            <a:r>
              <a:rPr lang="fa-IR" b="1" dirty="0">
                <a:cs typeface="B Nazanin" panose="00000400000000000000" pitchFamily="2" charset="-78"/>
              </a:rPr>
              <a:t>اگر نبض از 60 تا در دقيقه كمتر است و عليرغم فراهم كردن اكسيژناسيون و تهويه، كماكان علائمي از گردش خون ناچيز( مثل رنگ پريدگي، سيانوز) وجود دارد؛ بايد ماساژ قلبي را شروع كرد. با توجه به اينكه برون ده قلبي در كودكان و شيرخواران وابسته به ضربان قلب مي باشد، در صورت وجود براديكاردي شديدكه همراه پرفيوژن ناچيزباشد، بايد به كودك ماساژ قلبي داد؛ زيرا ايست قلبي قريب الوقوع بوده و شروع احيا قبل ازايست قلبي كامل منجر به بقاي عمر بهتري خواهد 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9188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فایل های آموزشی\CPR 2015\actualizacin-aha-2018-de-acls-y-pals-highlights-7-63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4"/>
            <a:ext cx="5715000" cy="6659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867400" y="381000"/>
            <a:ext cx="2971800" cy="1039427"/>
          </a:xfrm>
        </p:spPr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الگوریتم احیای پیشرفته اطفال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69188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fa-IR" altLang="fa-IR" sz="3600" dirty="0" smtClean="0">
                <a:solidFill>
                  <a:schemeClr val="tx1"/>
                </a:solidFill>
                <a:cs typeface="B Titr" pitchFamily="2" charset="-78"/>
              </a:rPr>
              <a:t>آسيب هاي كودكان،معضلي جهاني</a:t>
            </a:r>
            <a:endParaRPr lang="en-US" altLang="fa-IR" sz="3600" dirty="0" smtClean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57200" y="1524004"/>
            <a:ext cx="8229600" cy="4562475"/>
          </a:xfrm>
        </p:spPr>
        <p:txBody>
          <a:bodyPr/>
          <a:lstStyle/>
          <a:p>
            <a:pPr algn="justLow">
              <a:lnSpc>
                <a:spcPct val="150000"/>
              </a:lnSpc>
            </a:pPr>
            <a:r>
              <a:rPr lang="fa-IR" altLang="fa-IR" sz="2000" b="1" dirty="0" smtClean="0">
                <a:cs typeface="B Titr" panose="00000700000000000000" pitchFamily="2" charset="-78"/>
              </a:rPr>
              <a:t>اگرچه میزان آسيب هاي غیرعمدی منجر به مرگ کودکان کشورهای توسعه یافته خیلی کمتر است اما این آسیب ها </a:t>
            </a:r>
            <a:r>
              <a:rPr lang="fa-IR" altLang="fa-IR" sz="2000" b="1" dirty="0" smtClean="0">
                <a:solidFill>
                  <a:srgbClr val="00B0F0"/>
                </a:solidFill>
                <a:cs typeface="B Titr" panose="00000700000000000000" pitchFamily="2" charset="-78"/>
              </a:rPr>
              <a:t>همچنان اصلی‏‏‏ترین </a:t>
            </a:r>
            <a:r>
              <a:rPr lang="fa-IR" altLang="fa-IR" sz="2000" b="1" dirty="0" smtClean="0">
                <a:cs typeface="B Titr" panose="00000700000000000000" pitchFamily="2" charset="-78"/>
              </a:rPr>
              <a:t>عامل مرگ کودکان محسوب می‏‏‏شوند به طوری که مسوول 40 درصد مرگ و میر کودکان هستند.</a:t>
            </a:r>
            <a:endParaRPr lang="en-US" altLang="fa-IR" sz="2000" b="1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justLow">
              <a:lnSpc>
                <a:spcPct val="150000"/>
              </a:lnSpc>
            </a:pPr>
            <a:endParaRPr lang="en-US" altLang="fa-IR" sz="2000" b="1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altLang="fa-IR" sz="20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آسيب های کودکان اجتناب‏ناپذیر نیستند </a:t>
            </a:r>
            <a:r>
              <a:rPr lang="fa-IR" altLang="fa-IR" sz="2000" b="1" dirty="0" smtClean="0">
                <a:cs typeface="B Titr" panose="00000700000000000000" pitchFamily="2" charset="-78"/>
              </a:rPr>
              <a:t>و می‏‏‏توان از وقوع آن ها پیشگیری نمود و کنترل شان کرد. </a:t>
            </a:r>
            <a:r>
              <a:rPr lang="fa-IR" altLang="fa-IR" sz="20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برای مثال میزان آسيب هاي منجر به فوت کودکان زیر 15 سال در برخی از کشورهای مرفه طی سال‏‏‏های 1970 تا 1995 به نصف رسیده است. </a:t>
            </a:r>
            <a:endParaRPr lang="en-US" altLang="fa-IR" sz="2000" b="1" dirty="0" smtClean="0"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63147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2" y="1676400"/>
            <a:ext cx="3627521" cy="4038600"/>
          </a:xfr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01062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61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40" b="8420"/>
          <a:stretch/>
        </p:blipFill>
        <p:spPr>
          <a:xfrm>
            <a:off x="22852" y="0"/>
            <a:ext cx="9121151" cy="689140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975194" y="4440041"/>
            <a:ext cx="4168806" cy="10180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rgbClr val="FF0000"/>
                </a:solidFill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r>
              <a:rPr lang="fa-IR" sz="7200" b="1" dirty="0" smtClean="0">
                <a:ln w="660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</a:rPr>
              <a:t>موفق باشید</a:t>
            </a:r>
            <a:endParaRPr lang="en-US" sz="7200" b="1" dirty="0">
              <a:ln w="6600">
                <a:solidFill>
                  <a:srgbClr val="FFFF00"/>
                </a:solidFill>
                <a:prstDash val="solid"/>
              </a:ln>
              <a:solidFill>
                <a:srgbClr val="00B05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latin typeface="+mn-lt"/>
              <a:ea typeface="+mn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28602" y="4564832"/>
            <a:ext cx="3694043" cy="76845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vert="horz" lIns="91440" tIns="45720" rIns="91440" bIns="45720" rtlCol="0" anchor="t" anchorCtr="0">
            <a:norm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r>
              <a:rPr lang="fa-IR" altLang="en-US" sz="4000" dirty="0" smtClean="0">
                <a:solidFill>
                  <a:srgbClr val="FF0000"/>
                </a:solidFill>
                <a:effectLst/>
                <a:latin typeface="IRNazanin" panose="02000506000000020002" pitchFamily="2" charset="-78"/>
                <a:cs typeface="B Nazanin" panose="00000400000000000000" pitchFamily="2" charset="-78"/>
              </a:rPr>
              <a:t>با تشکر از توجه شما</a:t>
            </a:r>
            <a:endParaRPr lang="en-US" altLang="en-US" sz="4000" dirty="0" smtClean="0">
              <a:solidFill>
                <a:srgbClr val="FF0000"/>
              </a:solidFill>
              <a:effectLst/>
              <a:latin typeface="IRNazanin" panose="02000506000000020002" pitchFamily="2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5910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  <a:alpha val="3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a-IR" sz="3200" b="1" dirty="0" smtClean="0">
                <a:solidFill>
                  <a:srgbClr val="0070C0"/>
                </a:solidFill>
                <a:cs typeface="B Titr" panose="00000700000000000000" pitchFamily="2" charset="-78"/>
              </a:rPr>
              <a:t>اپيدميولوژي آسيب‌ها:</a:t>
            </a:r>
            <a:endParaRPr lang="fa-IR" sz="3200" dirty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  <a:solidFill>
            <a:schemeClr val="accent1">
              <a:lumMod val="20000"/>
              <a:lumOff val="80000"/>
              <a:alpha val="3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>
            <a:noAutofit/>
          </a:bodyPr>
          <a:lstStyle/>
          <a:p>
            <a:pPr eaLnBrk="1" fontAlgn="auto" hangingPunct="1">
              <a:lnSpc>
                <a:spcPct val="20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fa-IR" sz="2400" dirty="0" smtClean="0">
                <a:cs typeface="B Nazanin" pitchFamily="2" charset="-78"/>
              </a:rPr>
              <a:t> </a:t>
            </a:r>
            <a:r>
              <a:rPr lang="fa-IR" sz="2400" dirty="0" smtClean="0">
                <a:cs typeface="B Titr" panose="00000700000000000000" pitchFamily="2" charset="-78"/>
              </a:rPr>
              <a:t>به گزارش سازمان جهاني بهداشت سالانه بيش از 950 هزار كودك در اثر </a:t>
            </a:r>
            <a:r>
              <a:rPr lang="fa-IR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حوادث</a:t>
            </a:r>
            <a:r>
              <a:rPr lang="fa-IR" sz="2400" dirty="0" smtClean="0">
                <a:cs typeface="B Titr" panose="00000700000000000000" pitchFamily="2" charset="-78"/>
              </a:rPr>
              <a:t> مي ميرند.</a:t>
            </a:r>
          </a:p>
          <a:p>
            <a:pPr eaLnBrk="1" fontAlgn="auto" hangingPunct="1">
              <a:lnSpc>
                <a:spcPct val="20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fa-IR" sz="2400" dirty="0" smtClean="0">
                <a:cs typeface="B Titr" panose="00000700000000000000" pitchFamily="2" charset="-78"/>
              </a:rPr>
              <a:t>علت اصلي مرگ ناشي از آسيب در كودكان 1-4 سال، </a:t>
            </a:r>
            <a:r>
              <a:rPr lang="ar-SA" sz="2400" dirty="0" smtClean="0">
                <a:cs typeface="B Titr" panose="00000700000000000000" pitchFamily="2" charset="-78"/>
              </a:rPr>
              <a:t> </a:t>
            </a:r>
            <a:r>
              <a:rPr lang="ar-SA" sz="2400" dirty="0">
                <a:solidFill>
                  <a:srgbClr val="FF0000"/>
                </a:solidFill>
                <a:cs typeface="B Titr" panose="00000700000000000000" pitchFamily="2" charset="-78"/>
              </a:rPr>
              <a:t>غرق شدگي </a:t>
            </a:r>
            <a:r>
              <a:rPr lang="fa-IR" sz="2400" dirty="0" smtClean="0">
                <a:cs typeface="B Titr" panose="00000700000000000000" pitchFamily="2" charset="-78"/>
              </a:rPr>
              <a:t>و </a:t>
            </a:r>
            <a:r>
              <a:rPr lang="ar-SA" sz="2400" dirty="0" smtClean="0">
                <a:cs typeface="B Titr" panose="00000700000000000000" pitchFamily="2" charset="-78"/>
              </a:rPr>
              <a:t>بعد </a:t>
            </a:r>
            <a:r>
              <a:rPr lang="ar-SA" sz="2400" dirty="0">
                <a:cs typeface="B Titr" panose="00000700000000000000" pitchFamily="2" charset="-78"/>
              </a:rPr>
              <a:t>از آن </a:t>
            </a:r>
            <a:r>
              <a:rPr lang="ar-SA" sz="2400" dirty="0">
                <a:solidFill>
                  <a:srgbClr val="FF0000"/>
                </a:solidFill>
                <a:cs typeface="B Titr" panose="00000700000000000000" pitchFamily="2" charset="-78"/>
              </a:rPr>
              <a:t>تصادفات جاده‌اي و سوختگي </a:t>
            </a:r>
            <a:r>
              <a:rPr lang="fa-IR" sz="2400" dirty="0" smtClean="0">
                <a:cs typeface="B Titr" panose="00000700000000000000" pitchFamily="2" charset="-78"/>
              </a:rPr>
              <a:t>است</a:t>
            </a:r>
            <a:r>
              <a:rPr lang="ar-SA" sz="2400" dirty="0" smtClean="0">
                <a:cs typeface="B Titr" panose="00000700000000000000" pitchFamily="2" charset="-78"/>
              </a:rPr>
              <a:t>. </a:t>
            </a:r>
            <a:endParaRPr lang="fa-IR" sz="2400" dirty="0" smtClean="0">
              <a:cs typeface="B Titr" panose="00000700000000000000" pitchFamily="2" charset="-78"/>
            </a:endParaRPr>
          </a:p>
          <a:p>
            <a:pPr eaLnBrk="1" fontAlgn="auto" hangingPunct="1">
              <a:lnSpc>
                <a:spcPct val="20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ar-SA" sz="2400" dirty="0" smtClean="0">
                <a:cs typeface="B Titr" panose="00000700000000000000" pitchFamily="2" charset="-78"/>
              </a:rPr>
              <a:t>در </a:t>
            </a:r>
            <a:r>
              <a:rPr lang="ar-SA" sz="2400" dirty="0">
                <a:cs typeface="B Titr" panose="00000700000000000000" pitchFamily="2" charset="-78"/>
              </a:rPr>
              <a:t>سنين بالاتر از 5 سال نيز </a:t>
            </a:r>
            <a:r>
              <a:rPr lang="ar-SA" sz="2400" dirty="0">
                <a:solidFill>
                  <a:srgbClr val="FF0000"/>
                </a:solidFill>
                <a:cs typeface="B Titr" panose="00000700000000000000" pitchFamily="2" charset="-78"/>
              </a:rPr>
              <a:t>آسيب‌هاي </a:t>
            </a:r>
            <a:r>
              <a:rPr lang="ar-SA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ترافيكي</a:t>
            </a:r>
            <a:r>
              <a:rPr lang="fa-IR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، </a:t>
            </a:r>
            <a:r>
              <a:rPr lang="ar-SA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غرق شدگي</a:t>
            </a:r>
            <a:r>
              <a:rPr lang="fa-IR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 و سوختگي</a:t>
            </a:r>
            <a:r>
              <a:rPr lang="ar-SA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ar-SA" sz="2400" dirty="0">
                <a:cs typeface="B Titr" panose="00000700000000000000" pitchFamily="2" charset="-78"/>
              </a:rPr>
              <a:t>از دلايل اصلي مرگ كودكان هستند.                                </a:t>
            </a: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3B7EB7-78DF-4EE7-90FA-814DC17EDA2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13637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9" y="274638"/>
            <a:ext cx="8291512" cy="1143000"/>
          </a:xfrm>
          <a:solidFill>
            <a:schemeClr val="tx2">
              <a:lumMod val="20000"/>
              <a:lumOff val="80000"/>
              <a:alpha val="3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a-IR" sz="2800" b="1" dirty="0" smtClean="0">
                <a:solidFill>
                  <a:srgbClr val="0070C0"/>
                </a:solidFill>
                <a:cs typeface="B Titr" panose="00000700000000000000" pitchFamily="2" charset="-78"/>
              </a:rPr>
              <a:t>توزيع جهاني علل مرگ ناشي از مصدوميت ها:</a:t>
            </a:r>
            <a:endParaRPr lang="fa-IR" sz="2800" b="1" dirty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9" y="1600204"/>
            <a:ext cx="8291512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cs typeface="B Nazanin" pitchFamily="2" charset="-78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fa-IR" dirty="0"/>
          </a:p>
        </p:txBody>
      </p:sp>
      <p:sp>
        <p:nvSpPr>
          <p:cNvPr id="7" name="Rectangle 6"/>
          <p:cNvSpPr/>
          <p:nvPr/>
        </p:nvSpPr>
        <p:spPr>
          <a:xfrm>
            <a:off x="468314" y="5661025"/>
            <a:ext cx="7991475" cy="431800"/>
          </a:xfrm>
          <a:prstGeom prst="rect">
            <a:avLst/>
          </a:prstGeom>
          <a:solidFill>
            <a:schemeClr val="tx2">
              <a:lumMod val="20000"/>
              <a:lumOff val="80000"/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b="1" dirty="0">
                <a:solidFill>
                  <a:prstClr val="black">
                    <a:lumMod val="95000"/>
                    <a:lumOff val="5000"/>
                  </a:prstClr>
                </a:solidFill>
                <a:cs typeface="B Titr" panose="00000700000000000000" pitchFamily="2" charset="-78"/>
              </a:rPr>
              <a:t>نمودار مربوط به گروه سني  </a:t>
            </a:r>
            <a:r>
              <a:rPr lang="fa-IR" b="1" dirty="0">
                <a:solidFill>
                  <a:srgbClr val="FF0000"/>
                </a:solidFill>
                <a:cs typeface="B Titr" panose="00000700000000000000" pitchFamily="2" charset="-78"/>
              </a:rPr>
              <a:t>زير 17 سال </a:t>
            </a:r>
            <a:r>
              <a:rPr lang="fa-IR" b="1" dirty="0">
                <a:solidFill>
                  <a:prstClr val="black">
                    <a:lumMod val="95000"/>
                    <a:lumOff val="5000"/>
                  </a:prstClr>
                </a:solidFill>
                <a:cs typeface="B Titr" panose="00000700000000000000" pitchFamily="2" charset="-78"/>
              </a:rPr>
              <a:t>است.</a:t>
            </a:r>
            <a:endParaRPr lang="en-US" b="1" dirty="0">
              <a:solidFill>
                <a:prstClr val="black">
                  <a:lumMod val="95000"/>
                  <a:lumOff val="5000"/>
                </a:prstClr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1953228"/>
              </p:ext>
            </p:extLst>
          </p:nvPr>
        </p:nvGraphicFramePr>
        <p:xfrm>
          <a:off x="827584" y="1700812"/>
          <a:ext cx="7632848" cy="38164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3B7EB7-78DF-4EE7-90FA-814DC17EDA2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1218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9" y="274638"/>
            <a:ext cx="8291512" cy="1143000"/>
          </a:xfrm>
          <a:solidFill>
            <a:schemeClr val="tx2">
              <a:lumMod val="20000"/>
              <a:lumOff val="80000"/>
              <a:alpha val="3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a-IR" sz="2800" b="1" dirty="0" smtClean="0">
                <a:solidFill>
                  <a:srgbClr val="0070C0"/>
                </a:solidFill>
                <a:cs typeface="B Titr" panose="00000700000000000000" pitchFamily="2" charset="-78"/>
              </a:rPr>
              <a:t>مرگ ناشي از سوانح غيرعمدي در كشور:</a:t>
            </a:r>
            <a:endParaRPr lang="fa-IR" sz="2800" b="1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9" y="1600204"/>
            <a:ext cx="8291512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cs typeface="B Nazanin" pitchFamily="2" charset="-78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fa-IR" dirty="0"/>
          </a:p>
        </p:txBody>
      </p:sp>
      <p:sp>
        <p:nvSpPr>
          <p:cNvPr id="7" name="Rectangle 6"/>
          <p:cNvSpPr/>
          <p:nvPr/>
        </p:nvSpPr>
        <p:spPr>
          <a:xfrm>
            <a:off x="7235827" y="1989142"/>
            <a:ext cx="1368425" cy="2808287"/>
          </a:xfrm>
          <a:prstGeom prst="rect">
            <a:avLst/>
          </a:prstGeom>
          <a:solidFill>
            <a:schemeClr val="tx2">
              <a:lumMod val="20000"/>
              <a:lumOff val="80000"/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b="1" dirty="0">
                <a:solidFill>
                  <a:prstClr val="black">
                    <a:lumMod val="95000"/>
                    <a:lumOff val="5000"/>
                  </a:prstClr>
                </a:solidFill>
                <a:cs typeface="B Titr" panose="00000700000000000000" pitchFamily="2" charset="-78"/>
              </a:rPr>
              <a:t>در كشور 20.2% موارد مرگ كودكان 59-1 ماهه به دليل سوانح و حوادث غير عمدي</a:t>
            </a:r>
            <a:endParaRPr lang="en-US" b="1" dirty="0">
              <a:solidFill>
                <a:prstClr val="black">
                  <a:lumMod val="95000"/>
                  <a:lumOff val="5000"/>
                </a:prstClr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1786938323"/>
              </p:ext>
            </p:extLst>
          </p:nvPr>
        </p:nvGraphicFramePr>
        <p:xfrm>
          <a:off x="539554" y="1666874"/>
          <a:ext cx="6823273" cy="3778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Rectangle 9"/>
          <p:cNvSpPr/>
          <p:nvPr/>
        </p:nvSpPr>
        <p:spPr>
          <a:xfrm>
            <a:off x="1835150" y="5661025"/>
            <a:ext cx="5400675" cy="431800"/>
          </a:xfrm>
          <a:prstGeom prst="rect">
            <a:avLst/>
          </a:prstGeom>
          <a:solidFill>
            <a:schemeClr val="tx2">
              <a:lumMod val="20000"/>
              <a:lumOff val="80000"/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b="1" dirty="0">
                <a:solidFill>
                  <a:prstClr val="black">
                    <a:lumMod val="95000"/>
                    <a:lumOff val="5000"/>
                  </a:prstClr>
                </a:solidFill>
                <a:cs typeface="B Titr" panose="00000700000000000000" pitchFamily="2" charset="-78"/>
              </a:rPr>
              <a:t>نمودار مربوط به گروه سني  </a:t>
            </a:r>
            <a:r>
              <a:rPr lang="fa-IR" b="1" dirty="0">
                <a:solidFill>
                  <a:srgbClr val="FF0000"/>
                </a:solidFill>
                <a:cs typeface="B Titr" panose="00000700000000000000" pitchFamily="2" charset="-78"/>
              </a:rPr>
              <a:t>1تا 59 ماه </a:t>
            </a:r>
            <a:r>
              <a:rPr lang="fa-IR" b="1" dirty="0">
                <a:solidFill>
                  <a:prstClr val="black">
                    <a:lumMod val="95000"/>
                    <a:lumOff val="5000"/>
                  </a:prstClr>
                </a:solidFill>
                <a:cs typeface="B Titr" panose="00000700000000000000" pitchFamily="2" charset="-78"/>
              </a:rPr>
              <a:t>در سالهاي 86 تا  </a:t>
            </a:r>
            <a:r>
              <a:rPr lang="fa-IR" b="1" dirty="0" smtClean="0">
                <a:solidFill>
                  <a:prstClr val="black">
                    <a:lumMod val="95000"/>
                    <a:lumOff val="5000"/>
                  </a:prstClr>
                </a:solidFill>
                <a:cs typeface="B Titr" panose="00000700000000000000" pitchFamily="2" charset="-78"/>
              </a:rPr>
              <a:t>89 است</a:t>
            </a:r>
            <a:r>
              <a:rPr lang="fa-IR" b="1" dirty="0">
                <a:solidFill>
                  <a:prstClr val="black">
                    <a:lumMod val="95000"/>
                    <a:lumOff val="5000"/>
                  </a:prstClr>
                </a:solidFill>
                <a:cs typeface="B Titr" panose="00000700000000000000" pitchFamily="2" charset="-78"/>
              </a:rPr>
              <a:t>.</a:t>
            </a:r>
            <a:endParaRPr lang="en-US" b="1" dirty="0">
              <a:solidFill>
                <a:prstClr val="black">
                  <a:lumMod val="95000"/>
                  <a:lumOff val="5000"/>
                </a:prstClr>
              </a:solidFill>
              <a:cs typeface="B Titr" panose="00000700000000000000" pitchFamily="2" charset="-78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3B7EB7-78DF-4EE7-90FA-814DC17EDA2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12382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77698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Equity">
    <a:majorFont>
      <a:latin typeface="Franklin Gothic Book"/>
      <a:ea typeface=""/>
      <a:cs typeface=""/>
      <a:font script="Grek" typeface="Calibri"/>
      <a:font script="Cyrl" typeface="Calibri"/>
      <a:font script="Jpan" typeface="HGｺﾞｼｯｸM"/>
      <a:font script="Hang" typeface="바탕"/>
      <a:font script="Hans" typeface="幼圆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Perpetua"/>
      <a:ea typeface=""/>
      <a:cs typeface=""/>
      <a:font script="Grek" typeface="Cambria"/>
      <a:font script="Cyrl" typeface="Cambria"/>
      <a:font script="Jpan" typeface="HG創英ﾌﾟﾚｾﾞﾝｽEB"/>
      <a:font script="Hang" typeface="맑은 고딕"/>
      <a:font script="Hans" typeface="宋体"/>
      <a:font script="Hant" typeface="新細明體"/>
      <a:font script="Arab" typeface="Times New Roman"/>
      <a:font script="Hebr" typeface="Aharoni"/>
      <a:font script="Thai" typeface="EucrosiaUPC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Equity">
    <a: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tint val="30000"/>
              <a:satMod val="300000"/>
            </a:schemeClr>
            <a:schemeClr val="phClr">
              <a:tint val="40000"/>
              <a:satMod val="200000"/>
            </a:schemeClr>
          </a:duotone>
        </a:blip>
        <a:tile tx="0" ty="0" sx="70000" sy="70000" flip="none" algn="ctr"/>
      </a:blipFill>
      <a:blipFill>
        <a:blip xmlns:r="http://schemas.openxmlformats.org/officeDocument/2006/relationships" r:embed="rId1">
          <a:duotone>
            <a:schemeClr val="phClr">
              <a:shade val="22000"/>
              <a:satMod val="160000"/>
            </a:schemeClr>
            <a:schemeClr val="phClr">
              <a:shade val="45000"/>
              <a:satMod val="100000"/>
            </a:schemeClr>
          </a:duotone>
        </a:blip>
        <a:tile tx="0" ty="0" sx="65000" sy="65000" flip="none" algn="ctr"/>
      </a:blipFill>
    </a:fillStyleLst>
    <a:lnStyleLst>
      <a:ln w="9525" cap="flat" cmpd="sng" algn="ctr">
        <a:solidFill>
          <a:schemeClr val="phClr">
            <a:shade val="60000"/>
            <a:satMod val="110000"/>
          </a:schemeClr>
        </a:solidFill>
        <a:prstDash val="solid"/>
      </a:ln>
      <a:ln w="127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38100" dist="25400" dir="5400000" algn="t" rotWithShape="0">
            <a:srgbClr val="000000">
              <a:alpha val="50000"/>
            </a:srgbClr>
          </a:outerShdw>
        </a:effectLst>
      </a:effectStyle>
      <a:effectStyle>
        <a:effectLst>
          <a:outerShdw blurRad="38100" dist="25400" dir="5400000" algn="t" rotWithShape="0">
            <a:srgbClr val="000000">
              <a:alpha val="50000"/>
            </a:srgbClr>
          </a:outerShdw>
        </a:effectLst>
      </a:effectStyle>
      <a:effectStyle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phClr">
              <a:tint val="10000"/>
              <a:satMod val="13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shade val="40000"/>
              <a:satMod val="165000"/>
            </a:schemeClr>
          </a:gs>
          <a:gs pos="50000">
            <a:schemeClr val="phClr">
              <a:shade val="80000"/>
              <a:satMod val="155000"/>
            </a:schemeClr>
          </a:gs>
          <a:gs pos="100000">
            <a:schemeClr val="phClr">
              <a:tint val="95000"/>
              <a:satMod val="200000"/>
            </a:schemeClr>
          </a:gs>
        </a:gsLst>
        <a:lin ang="16200000" scaled="1"/>
      </a:gradFill>
      <a:blipFill>
        <a:blip xmlns:r="http://schemas.openxmlformats.org/officeDocument/2006/relationships" r:embed="rId1">
          <a:duotone>
            <a:schemeClr val="phClr">
              <a:tint val="95000"/>
              <a:satMod val="200000"/>
            </a:schemeClr>
            <a:schemeClr val="phClr">
              <a:shade val="80000"/>
              <a:satMod val="100000"/>
            </a:schemeClr>
          </a:duotone>
        </a:blip>
        <a:tile tx="0" ty="0" sx="55000" sy="55000" flip="none" algn="tl"/>
      </a:blip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1847</TotalTime>
  <Words>2052</Words>
  <Application>Microsoft Office PowerPoint</Application>
  <PresentationFormat>On-screen Show (4:3)</PresentationFormat>
  <Paragraphs>311</Paragraphs>
  <Slides>61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22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86" baseType="lpstr">
      <vt:lpstr>Arial</vt:lpstr>
      <vt:lpstr>B Farnaz</vt:lpstr>
      <vt:lpstr>Symbol</vt:lpstr>
      <vt:lpstr>Tahoma</vt:lpstr>
      <vt:lpstr>Times New Roman</vt:lpstr>
      <vt:lpstr>Georgia</vt:lpstr>
      <vt:lpstr>XB Niloofar</vt:lpstr>
      <vt:lpstr>Book Antiqua</vt:lpstr>
      <vt:lpstr>Wingdings 2</vt:lpstr>
      <vt:lpstr>Comic Sans MS</vt:lpstr>
      <vt:lpstr>_PDMS_Saleem_QuranFont</vt:lpstr>
      <vt:lpstr>xbniloofar</vt:lpstr>
      <vt:lpstr>B Titr</vt:lpstr>
      <vt:lpstr>2  Mitra</vt:lpstr>
      <vt:lpstr>B Mitra</vt:lpstr>
      <vt:lpstr>B Homa</vt:lpstr>
      <vt:lpstr>B Nazanin</vt:lpstr>
      <vt:lpstr>IRNazanin</vt:lpstr>
      <vt:lpstr>Wingdings</vt:lpstr>
      <vt:lpstr>B Yagut</vt:lpstr>
      <vt:lpstr>Calibri</vt:lpstr>
      <vt:lpstr>Century Gothic</vt:lpstr>
      <vt:lpstr>Apothecary</vt:lpstr>
      <vt:lpstr>Office Theme</vt:lpstr>
      <vt:lpstr>Microsoft Graph Chart</vt:lpstr>
      <vt:lpstr>حمایت های حیاتی پیشرفته اطفال Pediatric Advanced Life Support</vt:lpstr>
      <vt:lpstr>اهداف</vt:lpstr>
      <vt:lpstr>تعریف گروه های سنی در احیای قلبی</vt:lpstr>
      <vt:lpstr>علل ایست قلبی تنفسی در اطفال</vt:lpstr>
      <vt:lpstr>زنجیره بقا در اطفال Chain Of Survival </vt:lpstr>
      <vt:lpstr>آسيب هاي كودكان،معضلي جهاني</vt:lpstr>
      <vt:lpstr>اپيدميولوژي آسيب‌ها:</vt:lpstr>
      <vt:lpstr>توزيع جهاني علل مرگ ناشي از مصدوميت ها:</vt:lpstr>
      <vt:lpstr>مرگ ناشي از سوانح غيرعمدي در كشور:</vt:lpstr>
      <vt:lpstr>بدون شرح</vt:lpstr>
      <vt:lpstr>همه آسیب ها قابل پیشگیری هستند.</vt:lpstr>
      <vt:lpstr>PowerPoint Presentation</vt:lpstr>
      <vt:lpstr> قدم اول ...</vt:lpstr>
      <vt:lpstr>قدم 2:  ارزيابي پاسخ دهي</vt:lpstr>
      <vt:lpstr>ارزیابی همزمان تنفس و نبض</vt:lpstr>
      <vt:lpstr>درخواست کمک</vt:lpstr>
      <vt:lpstr>بررسی نبض و تنفس (یک امدادگر)</vt:lpstr>
      <vt:lpstr> عدم وجود نبض و تنفس (gasping)</vt:lpstr>
      <vt:lpstr> ABC یا CAB</vt:lpstr>
      <vt:lpstr>PowerPoint Presentation</vt:lpstr>
      <vt:lpstr>احیای باکیفیت</vt:lpstr>
      <vt:lpstr>مقایسه برون ده قلبی در احیای بدون وقفه و با وقفه</vt:lpstr>
      <vt:lpstr>فشردن قفسه سینه در شیرخواران</vt:lpstr>
      <vt:lpstr>نسبت فشردن قفسه سینه و دادن تنفس در اطفال و شیرخواران</vt:lpstr>
      <vt:lpstr>باز کردن راه هوایی</vt:lpstr>
      <vt:lpstr>باز کردن راه هوایی و ونتیلاسیون در شیرخواران</vt:lpstr>
      <vt:lpstr>PowerPoint Presentation</vt:lpstr>
      <vt:lpstr>PowerPoint Presentation</vt:lpstr>
      <vt:lpstr> چک کردن ریتم توسط AED</vt:lpstr>
      <vt:lpstr>دستگاه شوک الکتریکی اتوماتیک Automated External Defibrillator (AED) </vt:lpstr>
      <vt:lpstr>الگوریتم احیای پایه اطفال</vt:lpstr>
      <vt:lpstr>PowerPoint Presentation</vt:lpstr>
      <vt:lpstr>PowerPoint Presentation</vt:lpstr>
      <vt:lpstr>PowerPoint Presentation</vt:lpstr>
      <vt:lpstr>نقش‌های افراد</vt:lpstr>
      <vt:lpstr>شیوه ارتباط</vt:lpstr>
      <vt:lpstr>PowerPoint Presentation</vt:lpstr>
      <vt:lpstr>الگوریتم احیای پیشرفته اطفال</vt:lpstr>
      <vt:lpstr>PowerPoint Presentation</vt:lpstr>
      <vt:lpstr>PowerPoint Presentation</vt:lpstr>
      <vt:lpstr>PowerPoint Presentation</vt:lpstr>
      <vt:lpstr>فعالیت الکتریکی بدون نبض</vt:lpstr>
      <vt:lpstr>PowerPoint Presentation</vt:lpstr>
      <vt:lpstr>نکاتی در مورد تزریقات در حین CPR</vt:lpstr>
      <vt:lpstr>PowerPoint Presentation</vt:lpstr>
      <vt:lpstr>Laryngeal mask airway (LMA) </vt:lpstr>
      <vt:lpstr>Laryngeal mask airway (LMA) </vt:lpstr>
      <vt:lpstr>روش اندازه گیری قطر و طول لوله تراشه</vt:lpstr>
      <vt:lpstr>روش اندازه گیری قطر و طول لوله تراشه</vt:lpstr>
      <vt:lpstr>جستجو در مورد علت های قابل برگشت ارست قلبی</vt:lpstr>
      <vt:lpstr>VF-VT </vt:lpstr>
      <vt:lpstr>VF-VT </vt:lpstr>
      <vt:lpstr>محل گذاشتن پدهای الکتروشوک</vt:lpstr>
      <vt:lpstr>دفیبریلاسیون</vt:lpstr>
      <vt:lpstr>PowerPoint Presentation</vt:lpstr>
      <vt:lpstr>PowerPoint Presentation</vt:lpstr>
      <vt:lpstr>Treatable Causes of Cardiac Arrest:  The H's and T's </vt:lpstr>
      <vt:lpstr>براديكاردي با پرفيوژن ناچيز</vt:lpstr>
      <vt:lpstr>الگوریتم احیای پیشرفته اطفال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orzhans-fakhari</dc:creator>
  <cp:lastModifiedBy>orzhans-fakhari</cp:lastModifiedBy>
  <cp:revision>90</cp:revision>
  <dcterms:created xsi:type="dcterms:W3CDTF">2006-08-16T00:00:00Z</dcterms:created>
  <dcterms:modified xsi:type="dcterms:W3CDTF">2019-12-04T19:19:11Z</dcterms:modified>
</cp:coreProperties>
</file>