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781" r:id="rId1"/>
  </p:sldMasterIdLst>
  <p:notesMasterIdLst>
    <p:notesMasterId r:id="rId28"/>
  </p:notesMasterIdLst>
  <p:sldIdLst>
    <p:sldId id="316" r:id="rId2"/>
    <p:sldId id="321" r:id="rId3"/>
    <p:sldId id="320" r:id="rId4"/>
    <p:sldId id="328" r:id="rId5"/>
    <p:sldId id="326" r:id="rId6"/>
    <p:sldId id="327" r:id="rId7"/>
    <p:sldId id="287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300" r:id="rId19"/>
    <p:sldId id="302" r:id="rId20"/>
    <p:sldId id="305" r:id="rId21"/>
    <p:sldId id="306" r:id="rId22"/>
    <p:sldId id="308" r:id="rId23"/>
    <p:sldId id="309" r:id="rId24"/>
    <p:sldId id="311" r:id="rId25"/>
    <p:sldId id="329" r:id="rId26"/>
    <p:sldId id="315" r:id="rId27"/>
  </p:sldIdLst>
  <p:sldSz cx="12192000" cy="68580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Georgia" panose="02040502050405020303" pitchFamily="18" charset="0"/>
      <p:regular r:id="rId33"/>
      <p:bold r:id="rId34"/>
      <p:italic r:id="rId35"/>
      <p:boldItalic r:id="rId36"/>
    </p:embeddedFont>
    <p:embeddedFont>
      <p:font typeface="B Mitra" panose="00000400000000000000" pitchFamily="2" charset="-78"/>
      <p:regular r:id="rId37"/>
      <p:bold r:id="rId38"/>
    </p:embeddedFont>
    <p:embeddedFont>
      <p:font typeface="B Nazanin" panose="00000400000000000000" pitchFamily="2" charset="-78"/>
      <p:regular r:id="rId39"/>
      <p:bold r:id="rId40"/>
    </p:embeddedFont>
    <p:embeddedFont>
      <p:font typeface="Wingdings 2" panose="05020102010507070707" pitchFamily="18" charset="2"/>
      <p:regular r:id="rId41"/>
    </p:embeddedFont>
    <p:embeddedFont>
      <p:font typeface="B Titr" panose="00000700000000000000" pitchFamily="2" charset="-78"/>
      <p:bold r:id="rId42"/>
    </p:embeddedFont>
  </p:embeddedFontLst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9D2383"/>
    <a:srgbClr val="FFFF99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84802" autoAdjust="0"/>
  </p:normalViewPr>
  <p:slideViewPr>
    <p:cSldViewPr>
      <p:cViewPr varScale="1">
        <p:scale>
          <a:sx n="78" d="100"/>
          <a:sy n="78" d="100"/>
        </p:scale>
        <p:origin x="102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0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13.fntdata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2.9538935619395794E-2"/>
                  <c:y val="-0.30660479940007596"/>
                </c:manualLayout>
              </c:layout>
              <c:tx>
                <c:rich>
                  <a:bodyPr/>
                  <a:lstStyle/>
                  <a:p>
                    <a:r>
                      <a:rPr lang="fa-IR" sz="1600">
                        <a:cs typeface="B Titr" panose="00000700000000000000" pitchFamily="2" charset="-78"/>
                      </a:rPr>
                      <a:t>آسيبهاي ترافيكي
43.3%</a:t>
                    </a:r>
                    <a:endParaRPr lang="fa-IR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8891813357020889E-2"/>
                  <c:y val="1.9386535134233964E-2"/>
                </c:manualLayout>
              </c:layout>
              <c:tx>
                <c:rich>
                  <a:bodyPr/>
                  <a:lstStyle/>
                  <a:p>
                    <a:r>
                      <a:rPr lang="fa-IR" sz="1600">
                        <a:cs typeface="B Titr" panose="00000700000000000000" pitchFamily="2" charset="-78"/>
                      </a:rPr>
                      <a:t>غرق شدگي
10.6%</a:t>
                    </a:r>
                    <a:endParaRPr lang="fa-IR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8815948006184134E-4"/>
                  <c:y val="4.784248810517332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4483789524470342E-2"/>
                  <c:y val="3.3395538412286936E-2"/>
                </c:manualLayout>
              </c:layout>
              <c:tx>
                <c:rich>
                  <a:bodyPr/>
                  <a:lstStyle/>
                  <a:p>
                    <a:r>
                      <a:rPr lang="fa-IR" sz="1600">
                        <a:cs typeface="B Titr" panose="00000700000000000000" pitchFamily="2" charset="-78"/>
                      </a:rPr>
                      <a:t>سقوط
6.3%</a:t>
                    </a:r>
                    <a:endParaRPr lang="fa-IR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fa-IR" sz="1600">
                        <a:cs typeface="B Titr" panose="00000700000000000000" pitchFamily="2" charset="-78"/>
                      </a:rPr>
                      <a:t>سوختگي با آب داغ
5.6%</a:t>
                    </a:r>
                    <a:endParaRPr lang="fa-IR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7.4590398896383914E-2"/>
                  <c:y val="9.9206349206349656E-4"/>
                </c:manualLayout>
              </c:layout>
              <c:tx>
                <c:rich>
                  <a:bodyPr/>
                  <a:lstStyle/>
                  <a:p>
                    <a:r>
                      <a:rPr lang="fa-IR" sz="1600">
                        <a:cs typeface="B Titr" panose="00000700000000000000" pitchFamily="2" charset="-78"/>
                      </a:rPr>
                      <a:t>خفگي با دود
2.3%</a:t>
                    </a:r>
                    <a:endParaRPr lang="fa-IR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fa-IR" sz="1600">
                        <a:cs typeface="B Titr" panose="00000700000000000000" pitchFamily="2" charset="-78"/>
                      </a:rPr>
                      <a:t>ساير
10.9%</a:t>
                    </a:r>
                    <a:endParaRPr lang="fa-IR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0"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Sheet1!$M$2:$M$10</c:f>
              <c:strCache>
                <c:ptCount val="9"/>
                <c:pt idx="0">
                  <c:v>آسيبهاي ترافيكي</c:v>
                </c:pt>
                <c:pt idx="1">
                  <c:v>انسداد راه هوايي</c:v>
                </c:pt>
                <c:pt idx="2">
                  <c:v>غرق شدگي</c:v>
                </c:pt>
                <c:pt idx="3">
                  <c:v>مسموميت</c:v>
                </c:pt>
                <c:pt idx="4">
                  <c:v>سقوط</c:v>
                </c:pt>
                <c:pt idx="5">
                  <c:v>سوختگي با آب داغ</c:v>
                </c:pt>
                <c:pt idx="6">
                  <c:v>خفگي با دود</c:v>
                </c:pt>
                <c:pt idx="7">
                  <c:v>گزيدگي</c:v>
                </c:pt>
                <c:pt idx="8">
                  <c:v>ساير</c:v>
                </c:pt>
              </c:strCache>
            </c:strRef>
          </c:cat>
          <c:val>
            <c:numRef>
              <c:f>Sheet1!$N$2:$N$10</c:f>
              <c:numCache>
                <c:formatCode>General</c:formatCode>
                <c:ptCount val="9"/>
                <c:pt idx="0">
                  <c:v>43.3</c:v>
                </c:pt>
                <c:pt idx="1">
                  <c:v>12</c:v>
                </c:pt>
                <c:pt idx="2">
                  <c:v>10.6</c:v>
                </c:pt>
                <c:pt idx="3">
                  <c:v>7</c:v>
                </c:pt>
                <c:pt idx="4">
                  <c:v>6.3</c:v>
                </c:pt>
                <c:pt idx="5">
                  <c:v>5.6</c:v>
                </c:pt>
                <c:pt idx="6">
                  <c:v>2.2999999999999998</c:v>
                </c:pt>
                <c:pt idx="7">
                  <c:v>2</c:v>
                </c:pt>
                <c:pt idx="8">
                  <c:v>10.9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360"/>
      </c:pieChart>
    </c:plotArea>
    <c:plotVisOnly val="1"/>
    <c:dispBlanksAs val="zero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B4B999F-6484-4D88-9B76-965CD42C697D}" type="datetimeFigureOut">
              <a:rPr lang="fa-IR" smtClean="0"/>
              <a:pPr/>
              <a:t>11/01/1446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0FB7C88-843D-447D-AEDD-C7096911231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5002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/>
              <a:pPr/>
              <a:t>11/01/1446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E5AC34B-10AD-49D7-ADB0-2F5A930116DC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/>
              <a:pPr/>
              <a:t>11/01/1446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C34B-10AD-49D7-ADB0-2F5A930116D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fld id="{CE5AC34B-10AD-49D7-ADB0-2F5A930116DC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/>
              <a:pPr/>
              <a:t>11/01/1446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/>
              <a:pPr/>
              <a:t>11/01/1446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fld id="{CE5AC34B-10AD-49D7-ADB0-2F5A930116DC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/>
              <a:pPr/>
              <a:t>11/01/1446</a:t>
            </a:fld>
            <a:endParaRPr lang="fa-I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E5AC34B-10AD-49D7-ADB0-2F5A930116DC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fld id="{DF38775A-C029-4C7E-A4B0-7D87B53E4343}" type="datetimeFigureOut">
              <a:rPr lang="fa-IR" smtClean="0"/>
              <a:pPr/>
              <a:t>11/01/1446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AC34B-10AD-49D7-ADB0-2F5A930116DC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/>
              <a:pPr/>
              <a:t>11/01/1446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endParaRPr lang="fa-I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fld id="{CE5AC34B-10AD-49D7-ADB0-2F5A930116DC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/>
              <a:pPr/>
              <a:t>11/01/1446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fld id="{CE5AC34B-10AD-49D7-ADB0-2F5A930116D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/>
              <a:pPr/>
              <a:t>11/01/1446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E5AC34B-10AD-49D7-ADB0-2F5A930116DC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E5AC34B-10AD-49D7-ADB0-2F5A930116DC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775A-C029-4C7E-A4B0-7D87B53E4343}" type="datetimeFigureOut">
              <a:rPr lang="fa-IR" smtClean="0"/>
              <a:pPr/>
              <a:t>11/01/1446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fld id="{CE5AC34B-10AD-49D7-ADB0-2F5A930116DC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fld id="{DF38775A-C029-4C7E-A4B0-7D87B53E4343}" type="datetimeFigureOut">
              <a:rPr lang="fa-IR" smtClean="0"/>
              <a:pPr/>
              <a:t>11/01/1446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F38775A-C029-4C7E-A4B0-7D87B53E4343}" type="datetimeFigureOut">
              <a:rPr lang="fa-IR" smtClean="0"/>
              <a:pPr/>
              <a:t>11/01/1446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a-I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E5AC34B-10AD-49D7-ADB0-2F5A930116DC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gif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494876" y="3068960"/>
            <a:ext cx="7261923" cy="107721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anose="00000700000000000000" pitchFamily="2" charset="-78"/>
              </a:rPr>
              <a:t>Foreign Body Airway Obstruction</a:t>
            </a:r>
          </a:p>
          <a:p>
            <a:pPr algn="ctr"/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anose="00000700000000000000" pitchFamily="2" charset="-78"/>
              </a:rPr>
              <a:t>(FBAO)</a:t>
            </a:r>
            <a:endParaRPr lang="fa-IR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3" r="14316"/>
          <a:stretch/>
        </p:blipFill>
        <p:spPr>
          <a:xfrm>
            <a:off x="10848530" y="5684329"/>
            <a:ext cx="1169071" cy="10207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4904870"/>
            <a:ext cx="2533651" cy="18002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3359696" y="548680"/>
            <a:ext cx="5532284" cy="110799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solidFill>
                  <a:srgbClr val="9D238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B Titr" panose="00000700000000000000" pitchFamily="2" charset="-78"/>
              </a:rPr>
              <a:t>انسداد راه هوایی 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707305" y="5121250"/>
            <a:ext cx="2857500" cy="398074"/>
            <a:chOff x="0" y="0"/>
            <a:chExt cx="2857500" cy="398074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13" name="Rounded Rectangle 12"/>
            <p:cNvSpPr/>
            <p:nvPr/>
          </p:nvSpPr>
          <p:spPr>
            <a:xfrm>
              <a:off x="0" y="0"/>
              <a:ext cx="2857500" cy="398074"/>
            </a:xfrm>
            <a:prstGeom prst="round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19432" y="19432"/>
              <a:ext cx="2818636" cy="359210"/>
            </a:xfrm>
            <a:prstGeom prst="rect">
              <a:avLst/>
            </a:prstGeom>
            <a:solidFill>
              <a:srgbClr val="FF0000"/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600" b="1" i="0" kern="1200" baseline="0" dirty="0" smtClean="0">
                  <a:effectLst/>
                  <a:cs typeface="B Nazanin" panose="00000400000000000000" pitchFamily="2" charset="-78"/>
                </a:rPr>
                <a:t>تهیه کننده : کریم </a:t>
              </a:r>
              <a:r>
                <a:rPr lang="fa-IR" sz="1600" b="1" i="0" kern="1200" baseline="0" dirty="0" err="1" smtClean="0">
                  <a:effectLst/>
                  <a:cs typeface="B Nazanin" panose="00000400000000000000" pitchFamily="2" charset="-78"/>
                </a:rPr>
                <a:t>فخاری</a:t>
              </a:r>
              <a:endParaRPr lang="en-US" sz="1600" b="1" i="0" kern="12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16" name="Rounded Rectangle 15"/>
          <p:cNvSpPr/>
          <p:nvPr/>
        </p:nvSpPr>
        <p:spPr>
          <a:xfrm>
            <a:off x="4687873" y="5556615"/>
            <a:ext cx="2857500" cy="398074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grpSp>
        <p:nvGrpSpPr>
          <p:cNvPr id="18" name="Group 17"/>
          <p:cNvGrpSpPr/>
          <p:nvPr/>
        </p:nvGrpSpPr>
        <p:grpSpPr>
          <a:xfrm>
            <a:off x="4697087" y="5995674"/>
            <a:ext cx="2857500" cy="398074"/>
            <a:chOff x="0" y="821125"/>
            <a:chExt cx="2857500" cy="398074"/>
          </a:xfrm>
          <a:solidFill>
            <a:srgbClr val="FF0000"/>
          </a:solidFill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19" name="Rounded Rectangle 18"/>
            <p:cNvSpPr/>
            <p:nvPr/>
          </p:nvSpPr>
          <p:spPr>
            <a:xfrm>
              <a:off x="0" y="821125"/>
              <a:ext cx="2857500" cy="398074"/>
            </a:xfrm>
            <a:prstGeom prst="roundRect">
              <a:avLst/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20" name="Rounded Rectangle 8"/>
            <p:cNvSpPr/>
            <p:nvPr/>
          </p:nvSpPr>
          <p:spPr>
            <a:xfrm>
              <a:off x="19432" y="840557"/>
              <a:ext cx="2818636" cy="359210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600" b="1" dirty="0" smtClean="0">
                  <a:cs typeface="B Nazanin" panose="00000400000000000000" pitchFamily="2" charset="-78"/>
                </a:rPr>
                <a:t>1403/4/28</a:t>
              </a:r>
              <a:endParaRPr lang="en-US" sz="1600" b="1" i="0" kern="1200" dirty="0"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21" name="Rounded Rectangle 6"/>
          <p:cNvSpPr/>
          <p:nvPr/>
        </p:nvSpPr>
        <p:spPr>
          <a:xfrm>
            <a:off x="4943872" y="5577894"/>
            <a:ext cx="2448272" cy="359210"/>
          </a:xfrm>
          <a:prstGeom prst="rect">
            <a:avLst/>
          </a:prstGeom>
          <a:solidFill>
            <a:srgbClr val="FF0000"/>
          </a:solidFill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1600" b="1" i="0" kern="1200" baseline="0" dirty="0" smtClean="0">
                <a:effectLst/>
                <a:cs typeface="B Nazanin" panose="00000400000000000000" pitchFamily="2" charset="-78"/>
              </a:rPr>
              <a:t>کارشناس فوریت های پزشکی</a:t>
            </a:r>
            <a:endParaRPr lang="en-US" sz="1600" b="1" i="0" kern="1200" dirty="0">
              <a:effectLst/>
              <a:cs typeface="B Nazanin" panose="00000400000000000000" pitchFamily="2" charset="-78"/>
            </a:endParaRPr>
          </a:p>
        </p:txBody>
      </p:sp>
      <p:pic>
        <p:nvPicPr>
          <p:cNvPr id="17" name="Picture 16" descr="29qjcc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104112" y="2148820"/>
            <a:ext cx="29527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29qjcc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207568" y="2148821"/>
            <a:ext cx="29527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1823" y="2213907"/>
            <a:ext cx="609600" cy="441325"/>
          </a:xfrm>
        </p:spPr>
        <p:txBody>
          <a:bodyPr/>
          <a:lstStyle/>
          <a:p>
            <a:r>
              <a:rPr lang="fa-IR" dirty="0" smtClean="0"/>
              <a:t>1</a:t>
            </a:r>
            <a:endParaRPr lang="en-US" dirty="0"/>
          </a:p>
        </p:txBody>
      </p:sp>
      <p:pic>
        <p:nvPicPr>
          <p:cNvPr id="24" name="Picture 23" descr="C:\Users\CybEr\Desktop\801052_FPKqyOmn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93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2024" y="188640"/>
            <a:ext cx="5538743" cy="967132"/>
          </a:xfr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a-IR" alt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عوامل انسداد راه هوایی</a:t>
            </a:r>
            <a:endParaRPr lang="en-US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5" name="Rectangle 9"/>
          <p:cNvSpPr txBox="1">
            <a:spLocks/>
          </p:cNvSpPr>
          <p:nvPr/>
        </p:nvSpPr>
        <p:spPr>
          <a:xfrm>
            <a:off x="1559496" y="2406459"/>
            <a:ext cx="5110011" cy="337185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30000"/>
              </a:lnSpc>
              <a:buClrTx/>
              <a:buFont typeface="Arial" panose="020B0604020202020204" pitchFamily="34" charset="0"/>
              <a:buChar char="•"/>
            </a:pPr>
            <a:r>
              <a:rPr lang="fa-IR" altLang="en-US" b="1" dirty="0" err="1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cs typeface="B Nazanin" panose="00000400000000000000" pitchFamily="2" charset="-78"/>
              </a:rPr>
              <a:t>كودكان</a:t>
            </a:r>
            <a:r>
              <a:rPr lang="fa-IR" altLang="en-US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cs typeface="B Nazanin" panose="00000400000000000000" pitchFamily="2" charset="-78"/>
              </a:rPr>
              <a:t>:</a:t>
            </a:r>
            <a:endParaRPr lang="fa-IR" altLang="en-US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cs typeface="B Nazanin" panose="00000400000000000000" pitchFamily="2" charset="-78"/>
            </a:endParaRPr>
          </a:p>
          <a:p>
            <a:pPr marL="971550" lvl="1" indent="-457200" algn="r" rtl="1">
              <a:lnSpc>
                <a:spcPct val="130000"/>
              </a:lnSpc>
              <a:buClrTx/>
              <a:buSzPct val="100000"/>
              <a:buFont typeface="Calibri" panose="020F0502020204030204" pitchFamily="34" charset="0"/>
              <a:buChar char="‒"/>
            </a:pPr>
            <a:r>
              <a:rPr lang="fa-IR" altLang="en-US" sz="2400" dirty="0">
                <a:cs typeface="B Nazanin" panose="00000400000000000000" pitchFamily="2" charset="-78"/>
              </a:rPr>
              <a:t>هنگام خوردن یا بازی</a:t>
            </a:r>
          </a:p>
          <a:p>
            <a:pPr marL="971550" lvl="1" indent="-457200" algn="r" rtl="1">
              <a:lnSpc>
                <a:spcPct val="130000"/>
              </a:lnSpc>
              <a:buClrTx/>
              <a:buSzPct val="100000"/>
              <a:buFont typeface="Calibri" panose="020F0502020204030204" pitchFamily="34" charset="0"/>
              <a:buChar char="‒"/>
            </a:pPr>
            <a:r>
              <a:rPr lang="fa-IR" altLang="en-US" sz="2400" dirty="0">
                <a:cs typeface="B Nazanin" panose="00000400000000000000" pitchFamily="2" charset="-78"/>
              </a:rPr>
              <a:t>در حضور والدین یا مراقب کودک</a:t>
            </a:r>
          </a:p>
          <a:p>
            <a:pPr marL="971550" lvl="1" indent="-457200" algn="r" rtl="1">
              <a:lnSpc>
                <a:spcPct val="130000"/>
              </a:lnSpc>
              <a:buClrTx/>
              <a:buSzPct val="100000"/>
              <a:buFont typeface="Calibri" panose="020F0502020204030204" pitchFamily="34" charset="0"/>
              <a:buChar char="‒"/>
            </a:pPr>
            <a:r>
              <a:rPr lang="fa-IR" altLang="en-US" sz="2400" dirty="0" err="1">
                <a:cs typeface="B Nazanin" panose="00000400000000000000" pitchFamily="2" charset="-78"/>
              </a:rPr>
              <a:t>مايعات</a:t>
            </a:r>
            <a:r>
              <a:rPr lang="fa-IR" altLang="en-US" sz="2400" dirty="0">
                <a:cs typeface="B Nazanin" panose="00000400000000000000" pitchFamily="2" charset="-78"/>
              </a:rPr>
              <a:t> در </a:t>
            </a:r>
            <a:r>
              <a:rPr lang="fa-IR" altLang="en-US" sz="2400" dirty="0" err="1">
                <a:cs typeface="B Nazanin" panose="00000400000000000000" pitchFamily="2" charset="-78"/>
              </a:rPr>
              <a:t>شيرخواران</a:t>
            </a:r>
            <a:endParaRPr lang="fa-IR" altLang="en-US" sz="2400" dirty="0">
              <a:cs typeface="B Nazanin" panose="00000400000000000000" pitchFamily="2" charset="-78"/>
            </a:endParaRPr>
          </a:p>
          <a:p>
            <a:pPr marL="971550" lvl="1" indent="-457200" algn="r" rtl="1">
              <a:lnSpc>
                <a:spcPct val="130000"/>
              </a:lnSpc>
              <a:buClrTx/>
              <a:buSzPct val="100000"/>
              <a:buFont typeface="Calibri" panose="020F0502020204030204" pitchFamily="34" charset="0"/>
              <a:buChar char="‒"/>
            </a:pPr>
            <a:r>
              <a:rPr lang="fa-IR" altLang="en-US" sz="2400" dirty="0">
                <a:cs typeface="B Nazanin" panose="00000400000000000000" pitchFamily="2" charset="-78"/>
              </a:rPr>
              <a:t>بادکنک، اشیاء ریز‏‏ و مواد غذایی (هات داگ، آب نباتهای گرد، آجیل و انگور)</a:t>
            </a:r>
            <a:endParaRPr lang="en-US" altLang="en-US" sz="2400" dirty="0">
              <a:cs typeface="B Nazanin" panose="00000400000000000000" pitchFamily="2" charset="-78"/>
            </a:endParaRPr>
          </a:p>
        </p:txBody>
      </p:sp>
      <p:sp>
        <p:nvSpPr>
          <p:cNvPr id="6" name="Rectangle 10"/>
          <p:cNvSpPr txBox="1">
            <a:spLocks/>
          </p:cNvSpPr>
          <p:nvPr/>
        </p:nvSpPr>
        <p:spPr>
          <a:xfrm>
            <a:off x="7752184" y="2407495"/>
            <a:ext cx="2947988" cy="3086100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r" defTabSz="773906" rtl="1">
              <a:lnSpc>
                <a:spcPct val="130000"/>
              </a:lnSpc>
              <a:buClrTx/>
              <a:buFont typeface="Arial" panose="020B0604020202020204" pitchFamily="34" charset="0"/>
              <a:buChar char="•"/>
            </a:pPr>
            <a:r>
              <a:rPr lang="fa-IR" altLang="en-US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 Titr" panose="00000700000000000000" pitchFamily="2" charset="-78"/>
                <a:cs typeface="B Nazanin" panose="00000400000000000000" pitchFamily="2" charset="-78"/>
              </a:rPr>
              <a:t>بزرگسالان:</a:t>
            </a:r>
          </a:p>
          <a:p>
            <a:pPr marL="896540" lvl="1" indent="-342900" algn="r" defTabSz="773906" rtl="1">
              <a:lnSpc>
                <a:spcPct val="130000"/>
              </a:lnSpc>
              <a:buClrTx/>
              <a:buSzPct val="100000"/>
              <a:buFont typeface="Calibri" panose="020F0502020204030204" pitchFamily="34" charset="0"/>
              <a:buChar char="‒"/>
            </a:pPr>
            <a:r>
              <a:rPr lang="fa-IR" altLang="en-US" sz="2400" dirty="0">
                <a:cs typeface="B Nazanin" panose="00000400000000000000" pitchFamily="2" charset="-78"/>
              </a:rPr>
              <a:t>هنگام خوردن</a:t>
            </a:r>
          </a:p>
          <a:p>
            <a:pPr marL="896540" lvl="1" indent="-342900" algn="r" defTabSz="773906" rtl="1">
              <a:lnSpc>
                <a:spcPct val="130000"/>
              </a:lnSpc>
              <a:buClrTx/>
              <a:buSzPct val="100000"/>
              <a:buFont typeface="Calibri" panose="020F0502020204030204" pitchFamily="34" charset="0"/>
              <a:buChar char="‒"/>
            </a:pPr>
            <a:r>
              <a:rPr lang="fa-IR" altLang="en-US" sz="2400" dirty="0">
                <a:cs typeface="B Nazanin" panose="00000400000000000000" pitchFamily="2" charset="-78"/>
              </a:rPr>
              <a:t>در جمع </a:t>
            </a:r>
            <a:r>
              <a:rPr lang="fa-IR" altLang="en-US" sz="2400" dirty="0" err="1">
                <a:cs typeface="B Nazanin" panose="00000400000000000000" pitchFamily="2" charset="-78"/>
              </a:rPr>
              <a:t>يا</a:t>
            </a:r>
            <a:r>
              <a:rPr lang="fa-IR" altLang="en-US" sz="2400" dirty="0">
                <a:cs typeface="B Nazanin" panose="00000400000000000000" pitchFamily="2" charset="-78"/>
              </a:rPr>
              <a:t> </a:t>
            </a:r>
            <a:r>
              <a:rPr lang="fa-IR" altLang="en-US" sz="2400" dirty="0" err="1">
                <a:cs typeface="B Nazanin" panose="00000400000000000000" pitchFamily="2" charset="-78"/>
              </a:rPr>
              <a:t>تنهايي</a:t>
            </a:r>
            <a:endParaRPr lang="fa-IR" altLang="en-US" sz="2400" dirty="0">
              <a:cs typeface="B Nazanin" panose="00000400000000000000" pitchFamily="2" charset="-78"/>
            </a:endParaRPr>
          </a:p>
          <a:p>
            <a:pPr marL="896540" lvl="1" indent="-342900" algn="r" defTabSz="773906" rtl="1">
              <a:lnSpc>
                <a:spcPct val="130000"/>
              </a:lnSpc>
              <a:buClrTx/>
              <a:buSzPct val="100000"/>
              <a:buFont typeface="Calibri" panose="020F0502020204030204" pitchFamily="34" charset="0"/>
              <a:buChar char="‒"/>
            </a:pPr>
            <a:r>
              <a:rPr lang="fa-IR" altLang="en-US" sz="2400" dirty="0">
                <a:cs typeface="B Nazanin" panose="00000400000000000000" pitchFamily="2" charset="-78"/>
              </a:rPr>
              <a:t>لقمه به هم </a:t>
            </a:r>
            <a:r>
              <a:rPr lang="fa-IR" altLang="en-US" sz="2400" dirty="0" err="1">
                <a:cs typeface="B Nazanin" panose="00000400000000000000" pitchFamily="2" charset="-78"/>
              </a:rPr>
              <a:t>چسبيده</a:t>
            </a:r>
            <a:endParaRPr lang="en-US" altLang="en-US" sz="2400" dirty="0">
              <a:cs typeface="B Nazanin" panose="00000400000000000000" pitchFamily="2" charset="-78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/>
              <a:t>10</a:t>
            </a:r>
            <a:endParaRPr lang="en-US" dirty="0"/>
          </a:p>
        </p:txBody>
      </p:sp>
      <p:pic>
        <p:nvPicPr>
          <p:cNvPr id="7" name="Picture 6" descr="C:\Users\CybEr\Desktop\801052_FPKqyOm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603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8128" y="188640"/>
            <a:ext cx="4243748" cy="1018035"/>
          </a:xfr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750"/>
              </a:spcAft>
              <a:defRPr/>
            </a:pPr>
            <a:r>
              <a:rPr lang="fa-IR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اهمیت  انسداد راه هوایی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9416" y="1912591"/>
            <a:ext cx="10994760" cy="3348343"/>
          </a:xfrm>
        </p:spPr>
        <p:txBody>
          <a:bodyPr>
            <a:normAutofit/>
          </a:bodyPr>
          <a:lstStyle/>
          <a:p>
            <a:pPr algn="r" rtl="1">
              <a:lnSpc>
                <a:spcPct val="110000"/>
              </a:lnSpc>
              <a:spcBef>
                <a:spcPct val="0"/>
              </a:spcBef>
              <a:spcAft>
                <a:spcPts val="217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P"/>
            </a:pPr>
            <a:r>
              <a:rPr lang="fa-IR" altLang="en-US" sz="32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مي</a:t>
            </a:r>
            <a:r>
              <a:rPr lang="fa-IR" altLang="en-US" sz="32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تواند منجر به از دست رفتن </a:t>
            </a:r>
            <a:r>
              <a:rPr lang="fa-IR" altLang="en-US" sz="32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هوشياري</a:t>
            </a:r>
            <a:r>
              <a:rPr lang="fa-IR" altLang="en-US" sz="32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و </a:t>
            </a:r>
            <a:r>
              <a:rPr lang="fa-IR" altLang="en-US" sz="32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ايست</a:t>
            </a:r>
            <a:r>
              <a:rPr lang="fa-IR" altLang="en-US" sz="32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altLang="en-US" sz="32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قلبي</a:t>
            </a:r>
            <a:r>
              <a:rPr lang="fa-IR" altLang="en-US" sz="32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altLang="en-US" sz="32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تنفسي</a:t>
            </a:r>
            <a:r>
              <a:rPr lang="fa-IR" altLang="en-US" sz="32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شود.</a:t>
            </a:r>
          </a:p>
          <a:p>
            <a:pPr algn="r" rtl="1">
              <a:lnSpc>
                <a:spcPct val="110000"/>
              </a:lnSpc>
              <a:spcBef>
                <a:spcPct val="0"/>
              </a:spcBef>
              <a:spcAft>
                <a:spcPts val="217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P"/>
            </a:pPr>
            <a:r>
              <a:rPr lang="fa-IR" altLang="en-US" sz="32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موفقیت عملیات احیا منوط به تشخیص صحیح انسداد </a:t>
            </a:r>
            <a:r>
              <a:rPr lang="fa-IR" altLang="en-US" sz="3200" b="1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است.</a:t>
            </a:r>
            <a:endParaRPr lang="fa-IR" altLang="en-US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10000"/>
              </a:lnSpc>
              <a:spcBef>
                <a:spcPct val="0"/>
              </a:spcBef>
              <a:spcAft>
                <a:spcPts val="217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P"/>
            </a:pPr>
            <a:r>
              <a:rPr lang="fa-IR" altLang="en-US" sz="32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انسداد حاد راه هوایی معمولا در حضور اطرافیان اتفاق می افتد. </a:t>
            </a:r>
            <a:endParaRPr lang="en-US" altLang="en-US" sz="32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10000"/>
              </a:lnSpc>
              <a:spcBef>
                <a:spcPct val="0"/>
              </a:spcBef>
              <a:spcAft>
                <a:spcPts val="217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P"/>
            </a:pPr>
            <a:r>
              <a:rPr lang="fa-IR" altLang="en-US" sz="32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عملکرد سریع و صحیح شاهدان نقش مهمی در سرنوشت فرد دارد.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/>
              <a:t>11</a:t>
            </a:r>
            <a:endParaRPr lang="en-US" dirty="0"/>
          </a:p>
        </p:txBody>
      </p:sp>
      <p:pic>
        <p:nvPicPr>
          <p:cNvPr id="5" name="Picture 4" descr="C:\Users\CybEr\Desktop\801052_FPKqyOm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590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9576" y="188640"/>
            <a:ext cx="8279127" cy="967132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a-IR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	موارد شک به  انسداد راه هوایی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P"/>
            </a:pP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سرفه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يا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تنگي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نفس در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حين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بلع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غذا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يا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چيزي</a:t>
            </a:r>
            <a:endParaRPr lang="fa-IR" altLang="en-US" sz="28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P"/>
            </a:pP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شروع حاد و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بي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مقدمه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تنگي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نفس</a:t>
            </a:r>
          </a:p>
          <a:p>
            <a:pPr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P"/>
            </a:pP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وجود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شرايط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و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بيماري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هاي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زمينه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اي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و مستعد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كننده</a:t>
            </a:r>
            <a:endParaRPr lang="fa-IR" altLang="en-US" sz="28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P"/>
            </a:pP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بالا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نيامدن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قفسه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سينه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در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عمليات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احيا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به دنبال تنفس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كمكي</a:t>
            </a:r>
            <a:endParaRPr lang="en-US" altLang="en-US" sz="28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P"/>
            </a:pP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مشاهده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علايم</a:t>
            </a: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altLang="en-US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خفگي</a:t>
            </a:r>
            <a:endParaRPr lang="fa-IR" altLang="en-US" sz="28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/>
              <a:t>12</a:t>
            </a:r>
            <a:endParaRPr lang="en-US" dirty="0"/>
          </a:p>
        </p:txBody>
      </p:sp>
      <p:pic>
        <p:nvPicPr>
          <p:cNvPr id="5" name="Picture 4" descr="C:\Users\CybEr\Desktop\801052_FPKqyOm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713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8008" y="188640"/>
            <a:ext cx="5616624" cy="1018035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750"/>
              </a:spcAft>
            </a:pPr>
            <a:r>
              <a:rPr lang="fa-I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علامت </a:t>
            </a:r>
            <a:r>
              <a:rPr lang="fa-IR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جهانی کمک برای خفگی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1556792"/>
            <a:ext cx="5400600" cy="4824536"/>
          </a:xfrm>
        </p:spPr>
      </p:pic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/>
              <a:t>13</a:t>
            </a:r>
            <a:endParaRPr lang="en-US" dirty="0"/>
          </a:p>
        </p:txBody>
      </p:sp>
      <p:pic>
        <p:nvPicPr>
          <p:cNvPr id="6" name="Picture 5" descr="C:\Users\CybEr\Desktop\801052_FPKqyOm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641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448" y="332656"/>
            <a:ext cx="10513168" cy="758952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fa-IR" alt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انسداد </a:t>
            </a:r>
            <a:r>
              <a:rPr lang="fa-IR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راه هوایی خفیف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07368" y="1700808"/>
            <a:ext cx="11338560" cy="4572000"/>
          </a:xfrm>
        </p:spPr>
        <p:txBody>
          <a:bodyPr vert="horz" lIns="91440" tIns="45720" rIns="91440" bIns="45720" rtlCol="0">
            <a:normAutofit/>
          </a:bodyPr>
          <a:lstStyle/>
          <a:p>
            <a:pPr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"/>
            </a:pPr>
            <a:r>
              <a:rPr lang="fa-IR" altLang="en-US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فرد هوشيار قادر به سرفه يا تكلم (انسداد نسبی یا خفيف یا ناقص)</a:t>
            </a:r>
            <a:endParaRPr lang="fa-IR" sz="28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"/>
            </a:pP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علائم خفگي شدید ندارد و تبادل هوا انجام می شود.</a:t>
            </a:r>
            <a:endParaRPr lang="en-US" sz="28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"/>
            </a:pP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مصدوم پاسخ مي دهد و قادر به انجام سرفه‏هاي موثر مي باشد. </a:t>
            </a:r>
            <a:endParaRPr lang="en-US" sz="28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"/>
            </a:pP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بين سرفه‏ها ممكن است خِس </a:t>
            </a:r>
            <a:r>
              <a:rPr lang="fa-IR" sz="2800" b="1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خِس </a:t>
            </a: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شنيده شود.</a:t>
            </a:r>
            <a:endParaRPr lang="en-US" sz="28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/>
              <a:t>14</a:t>
            </a:r>
            <a:endParaRPr lang="en-US" dirty="0"/>
          </a:p>
        </p:txBody>
      </p:sp>
      <p:pic>
        <p:nvPicPr>
          <p:cNvPr id="5" name="Picture 4" descr="C:\Users\CybEr\Desktop\801052_FPKqyOm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69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4232" y="188640"/>
            <a:ext cx="1926476" cy="1018035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750"/>
              </a:spcAft>
            </a:pPr>
            <a:r>
              <a:rPr lang="fa-IR" sz="36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اقدامات </a:t>
            </a:r>
            <a:endParaRPr lang="en-US" sz="36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9416" y="1772816"/>
            <a:ext cx="10994760" cy="4457651"/>
          </a:xfrm>
        </p:spPr>
        <p:txBody>
          <a:bodyPr vert="horz" lIns="91440" tIns="45720" rIns="91440" bIns="45720" rtlCol="0">
            <a:noAutofit/>
          </a:bodyPr>
          <a:lstStyle/>
          <a:p>
            <a:pPr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"/>
            </a:pP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تا </a:t>
            </a:r>
            <a:r>
              <a:rPr lang="fa-IR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زماني</a:t>
            </a: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كه</a:t>
            </a: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تبادل هوا </a:t>
            </a:r>
            <a:r>
              <a:rPr lang="fa-IR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به‏خوبي</a:t>
            </a: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ادامه دارد:</a:t>
            </a:r>
          </a:p>
          <a:p>
            <a:pPr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"/>
            </a:pPr>
            <a:r>
              <a:rPr lang="fa-IR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تشويق</a:t>
            </a: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مصدوم به </a:t>
            </a:r>
            <a:r>
              <a:rPr lang="fa-IR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ادامة</a:t>
            </a: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سرفه‏ها</a:t>
            </a: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و تنفس </a:t>
            </a:r>
            <a:r>
              <a:rPr lang="fa-IR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هاي</a:t>
            </a: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عميق</a:t>
            </a:r>
            <a:endParaRPr lang="en-US" sz="28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"/>
            </a:pP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عدم ممانعت از </a:t>
            </a:r>
            <a:r>
              <a:rPr lang="fa-IR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تلاش‏هاي</a:t>
            </a: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مصدوم </a:t>
            </a:r>
            <a:r>
              <a:rPr lang="fa-IR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براي</a:t>
            </a: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خارج </a:t>
            </a:r>
            <a:r>
              <a:rPr lang="fa-IR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كردن</a:t>
            </a: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جسم </a:t>
            </a:r>
            <a:r>
              <a:rPr lang="fa-IR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خارجي</a:t>
            </a: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</a:p>
          <a:p>
            <a:pPr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"/>
            </a:pP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کنترل وضعيت مصدوم</a:t>
            </a:r>
          </a:p>
          <a:p>
            <a:pPr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"/>
            </a:pP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اگر انسداد راه </a:t>
            </a:r>
            <a:r>
              <a:rPr lang="fa-IR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هوايي</a:t>
            </a: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خفيف</a:t>
            </a:r>
            <a:r>
              <a:rPr lang="fa-IR" sz="28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، برطرف نشد و وضعیت فرد بدتر شد،  اورژانس 115 را خبر </a:t>
            </a:r>
            <a:r>
              <a:rPr lang="fa-IR" sz="2800" b="1" dirty="0" err="1">
                <a:latin typeface="Times New Roman" panose="02020603050405020304" pitchFamily="18" charset="0"/>
                <a:cs typeface="B Nazanin" panose="00000400000000000000" pitchFamily="2" charset="-78"/>
              </a:rPr>
              <a:t>كنيد</a:t>
            </a:r>
            <a:endParaRPr lang="en-US" sz="28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>
                <a:latin typeface="Calibri" panose="020F0502020204030204" pitchFamily="34" charset="0"/>
              </a:rPr>
              <a:t>15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" name="Picture 4" descr="C:\Users\CybEr\Desktop\801052_FPKqyOm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69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7648" y="332656"/>
            <a:ext cx="8570888" cy="758952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fa-IR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انسداد راه </a:t>
            </a:r>
            <a:r>
              <a:rPr lang="fa-IR" altLang="en-US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هوايي</a:t>
            </a:r>
            <a:r>
              <a:rPr lang="fa-IR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 </a:t>
            </a:r>
            <a:r>
              <a:rPr lang="fa-IR" altLang="en-US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شديد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"/>
            </a:pP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تبادل هوا ناچيز است يا اصلاً وجود ندارد.</a:t>
            </a:r>
            <a:endParaRPr lang="en-US" altLang="en-US" sz="24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"/>
            </a:pP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مصدوم بي حال، سرفه‏هاي ضعيف و نيمه موثر يا حتي هيچ سرفه‏اي ندارد.</a:t>
            </a:r>
            <a:endParaRPr lang="en-US" altLang="en-US" sz="24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"/>
            </a:pP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صدايي با فركانس بالا در هنگام دم دارد يا هيچ صدايي ندارد.</a:t>
            </a:r>
            <a:endParaRPr lang="en-US" altLang="en-US" sz="24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"/>
            </a:pP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ممكن است سيانوز داشته باشد (آبي رنگ شدن)</a:t>
            </a:r>
            <a:endParaRPr lang="en-US" altLang="en-US" sz="24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"/>
            </a:pP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قادر به صحبت كردن نيست.</a:t>
            </a:r>
            <a:endParaRPr lang="en-US" altLang="en-US" sz="24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"/>
            </a:pP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گردن خود را با شست و ساير انگشتانش محكم مي گيرد علامت عمومی (يونيورسال) خفگي را نشان مي دهد.</a:t>
            </a:r>
            <a:endParaRPr lang="en-US" altLang="en-US" sz="24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 2" panose="05020102010507070707" pitchFamily="18" charset="2"/>
              <a:buChar char=""/>
            </a:pPr>
            <a:r>
              <a:rPr lang="fa-IR" altLang="en-US" sz="24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قادر نیست هوا را به جريان بیاندازد (نمی‏تواند فوت کند)</a:t>
            </a:r>
            <a:endParaRPr lang="en-US" altLang="en-US" sz="24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>
                <a:latin typeface="Calibri" panose="020F0502020204030204" pitchFamily="34" charset="0"/>
              </a:rPr>
              <a:t>16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" name="Picture 4" descr="C:\Users\CybEr\Desktop\801052_FPKqyOm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911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8589" y="116632"/>
            <a:ext cx="6912768" cy="1018035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a-IR" alt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اقدامات در</a:t>
            </a:r>
            <a:r>
              <a:rPr lang="fa-IR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 </a:t>
            </a:r>
            <a:r>
              <a:rPr lang="fa-IR" alt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انسداد کامل </a:t>
            </a:r>
            <a:r>
              <a:rPr lang="fa-IR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راه هوایی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sz="quarter"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pPr marL="0" indent="0"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SzPct val="100000"/>
              <a:buNone/>
            </a:pPr>
            <a:r>
              <a:rPr lang="fa-IR" altLang="en-US" sz="32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مانور </a:t>
            </a:r>
            <a:r>
              <a:rPr lang="fa-IR" altLang="en-US" sz="3200" b="1" dirty="0" err="1" smtClean="0">
                <a:latin typeface="Times New Roman" panose="02020603050405020304" pitchFamily="18" charset="0"/>
                <a:cs typeface="B Nazanin" panose="00000400000000000000" pitchFamily="2" charset="-78"/>
              </a:rPr>
              <a:t>هایملیخ</a:t>
            </a:r>
            <a:r>
              <a:rPr lang="fa-IR" altLang="en-US" sz="3200" b="1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altLang="en-US" sz="32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در مصدوم پاسخگو ایستاده</a:t>
            </a:r>
          </a:p>
          <a:p>
            <a:pPr marL="609585" lvl="1" indent="0" algn="r" rtl="1">
              <a:buNone/>
            </a:pPr>
            <a:r>
              <a:rPr lang="fa-IR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 صورتي كه فرد قادر به تنفس يا سرفه نيست مانور هايمليچ را انجام دهيد.</a:t>
            </a:r>
          </a:p>
          <a:p>
            <a:pPr marL="609585" lvl="1" indent="0" algn="r" rtl="1">
              <a:buNone/>
            </a:pPr>
            <a:r>
              <a:rPr lang="fa-IR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 صورت رفع نشدن انسداد مانور را تا هر چند نوبت و تا زماني كه فرد هوشيار است تكرار كنيد.</a:t>
            </a:r>
            <a:endParaRPr lang="en-US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SzPct val="100000"/>
              <a:buNone/>
            </a:pPr>
            <a:endParaRPr lang="en-US" altLang="en-US" sz="3600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56465"/>
            <a:ext cx="5328592" cy="2803013"/>
          </a:xfrm>
          <a:prstGeom prst="rect">
            <a:avLst/>
          </a:prstGeom>
        </p:spPr>
      </p:pic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>
                <a:latin typeface="Calibri" panose="020F0502020204030204" pitchFamily="34" charset="0"/>
              </a:rPr>
              <a:t>17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6" name="Picture 5" descr="C:\Users\CybEr\Desktop\801052_FPKqyOm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878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351584" y="130145"/>
            <a:ext cx="7236295" cy="967132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a-IR" alt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اقدامات </a:t>
            </a:r>
            <a:r>
              <a:rPr lang="fa-IR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در انسداد کامل راه هوایی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351584" y="1628800"/>
            <a:ext cx="9065341" cy="218986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SzPct val="100000"/>
              <a:buNone/>
            </a:pPr>
            <a:r>
              <a:rPr lang="fa-IR" altLang="en-US" sz="36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مانور </a:t>
            </a:r>
            <a:r>
              <a:rPr lang="fa-IR" altLang="en-US" sz="3600" b="1" dirty="0" err="1" smtClean="0">
                <a:latin typeface="Times New Roman" panose="02020603050405020304" pitchFamily="18" charset="0"/>
                <a:cs typeface="B Nazanin" panose="00000400000000000000" pitchFamily="2" charset="-78"/>
              </a:rPr>
              <a:t>هایملیخ</a:t>
            </a:r>
            <a:r>
              <a:rPr lang="fa-IR" altLang="en-US" sz="3600" b="1" dirty="0" smtClean="0">
                <a:latin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altLang="en-US" sz="3600" b="1" dirty="0">
                <a:latin typeface="Times New Roman" panose="02020603050405020304" pitchFamily="18" charset="0"/>
                <a:cs typeface="B Nazanin" panose="00000400000000000000" pitchFamily="2" charset="-78"/>
              </a:rPr>
              <a:t>در مصدوم پاسخگو درازکش</a:t>
            </a:r>
            <a:endParaRPr lang="en-US" altLang="en-US" sz="36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609585" lvl="1" indent="0" algn="r" rtl="1">
              <a:buNone/>
            </a:pPr>
            <a:r>
              <a:rPr lang="fa-IR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از دادن مايعات و مواد آشاميدني ديگر خودداري كنيد.</a:t>
            </a:r>
            <a:endParaRPr lang="en-US" altLang="en-US" sz="3600" b="1" dirty="0">
              <a:solidFill>
                <a:schemeClr val="tx1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SzPct val="100000"/>
              <a:buNone/>
            </a:pPr>
            <a:endParaRPr lang="en-US" sz="3600" b="1" dirty="0"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3859" b="23686"/>
          <a:stretch/>
        </p:blipFill>
        <p:spPr>
          <a:xfrm>
            <a:off x="695400" y="3348671"/>
            <a:ext cx="2808312" cy="3190243"/>
          </a:xfrm>
          <a:prstGeom prst="rect">
            <a:avLst/>
          </a:prstGeom>
        </p:spPr>
      </p:pic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>
                <a:latin typeface="Calibri" panose="020F0502020204030204" pitchFamily="34" charset="0"/>
              </a:rPr>
              <a:t>18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6" name="Picture 5" descr="C:\Users\CybEr\Desktop\801052_FPKqyOm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50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8371" y="130145"/>
            <a:ext cx="8856984" cy="1018035"/>
          </a:xfr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fa-IR" alt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باز </a:t>
            </a:r>
            <a:r>
              <a:rPr lang="fa-IR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کردن انسداد راه </a:t>
            </a:r>
            <a:r>
              <a:rPr lang="fa-IR" alt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هوایی  </a:t>
            </a:r>
            <a:r>
              <a:rPr lang="fa-IR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در مصدوم باردار یا چاق 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35361" y="2464058"/>
            <a:ext cx="4272513" cy="4074857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4712551" y="2708920"/>
            <a:ext cx="71465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3600" b="1" dirty="0">
                <a:cs typeface="B Nazanin" panose="00000400000000000000" pitchFamily="2" charset="-78"/>
              </a:rPr>
              <a:t>انجام فشار شکمی در هفته های آخر </a:t>
            </a:r>
            <a:r>
              <a:rPr lang="fa-IR" sz="3600" b="1" dirty="0" smtClean="0">
                <a:cs typeface="B Nazanin" panose="00000400000000000000" pitchFamily="2" charset="-78"/>
              </a:rPr>
              <a:t>حاملگی</a:t>
            </a:r>
          </a:p>
          <a:p>
            <a:pPr algn="ctr"/>
            <a:r>
              <a:rPr lang="fa-IR" sz="3600" b="1" dirty="0" smtClean="0">
                <a:cs typeface="B Nazanin" panose="00000400000000000000" pitchFamily="2" charset="-78"/>
              </a:rPr>
              <a:t> </a:t>
            </a:r>
            <a:r>
              <a:rPr lang="fa-IR" sz="3600" b="1" dirty="0">
                <a:cs typeface="B Nazanin" panose="00000400000000000000" pitchFamily="2" charset="-78"/>
              </a:rPr>
              <a:t>و شیرخواران </a:t>
            </a:r>
            <a:r>
              <a:rPr lang="fa-IR" sz="3600" b="1" dirty="0">
                <a:solidFill>
                  <a:srgbClr val="FF33CC"/>
                </a:solidFill>
                <a:cs typeface="B Nazanin" panose="00000400000000000000" pitchFamily="2" charset="-78"/>
              </a:rPr>
              <a:t>ممنوع</a:t>
            </a:r>
            <a:r>
              <a:rPr lang="fa-IR" sz="3600" b="1" dirty="0">
                <a:cs typeface="B Nazanin" panose="00000400000000000000" pitchFamily="2" charset="-78"/>
              </a:rPr>
              <a:t> است.</a:t>
            </a:r>
            <a:endParaRPr lang="en-US" sz="3600" b="1" dirty="0">
              <a:cs typeface="B Nazanin" panose="00000400000000000000" pitchFamily="2" charset="-78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>
                <a:latin typeface="Calibri" panose="020F0502020204030204" pitchFamily="34" charset="0"/>
              </a:rPr>
              <a:t>19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6" name="Picture 5" descr="C:\Users\CybEr\Desktop\801052_FPKqyOm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911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7568" y="3289"/>
            <a:ext cx="8291512" cy="1143000"/>
          </a:xfr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fa-IR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anose="00000700000000000000" pitchFamily="2" charset="-78"/>
              </a:rPr>
              <a:t>مرگ ناشي از سوانح غيرعمدي در كشور: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7568" y="1700808"/>
            <a:ext cx="8291512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>
              <a:buNone/>
              <a:defRPr/>
            </a:pPr>
            <a:endParaRPr lang="en-US" dirty="0" smtClean="0">
              <a:cs typeface="B Nazanin" pitchFamily="2" charset="-78"/>
            </a:endParaRPr>
          </a:p>
          <a:p>
            <a:pPr>
              <a:buFont typeface="Arial" pitchFamily="34" charset="0"/>
              <a:buChar char="•"/>
              <a:defRPr/>
            </a:pPr>
            <a:endParaRPr lang="fa-IR" dirty="0"/>
          </a:p>
        </p:txBody>
      </p:sp>
      <p:sp>
        <p:nvSpPr>
          <p:cNvPr id="7" name="Rectangle 6"/>
          <p:cNvSpPr/>
          <p:nvPr/>
        </p:nvSpPr>
        <p:spPr>
          <a:xfrm>
            <a:off x="8759826" y="1989139"/>
            <a:ext cx="1368425" cy="2808287"/>
          </a:xfrm>
          <a:prstGeom prst="rect">
            <a:avLst/>
          </a:prstGeom>
          <a:solidFill>
            <a:schemeClr val="accent2">
              <a:lumMod val="75000"/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b="1" dirty="0">
                <a:solidFill>
                  <a:prstClr val="black">
                    <a:lumMod val="95000"/>
                    <a:lumOff val="5000"/>
                  </a:prstClr>
                </a:solidFill>
                <a:cs typeface="B Titr" panose="00000700000000000000" pitchFamily="2" charset="-78"/>
              </a:rPr>
              <a:t>در كشور 20.2% موارد مرگ كودكان 59-1 ماهه به دليل سوانح و حوادث غير عمدي</a:t>
            </a:r>
            <a:endParaRPr lang="en-US" b="1" dirty="0">
              <a:solidFill>
                <a:prstClr val="black">
                  <a:lumMod val="95000"/>
                  <a:lumOff val="5000"/>
                </a:prstClr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9" name="Chart 8"/>
          <p:cNvGraphicFramePr/>
          <p:nvPr>
            <p:extLst/>
          </p:nvPr>
        </p:nvGraphicFramePr>
        <p:xfrm>
          <a:off x="2063553" y="1666874"/>
          <a:ext cx="6823273" cy="3778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ectangle 9"/>
          <p:cNvSpPr/>
          <p:nvPr/>
        </p:nvSpPr>
        <p:spPr>
          <a:xfrm>
            <a:off x="3359151" y="5661025"/>
            <a:ext cx="5400675" cy="431800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b="1" dirty="0">
                <a:solidFill>
                  <a:prstClr val="black">
                    <a:lumMod val="95000"/>
                    <a:lumOff val="5000"/>
                  </a:prstClr>
                </a:solidFill>
                <a:cs typeface="B Titr" panose="00000700000000000000" pitchFamily="2" charset="-78"/>
              </a:rPr>
              <a:t>نمودار مربوط به گروه سني  </a:t>
            </a:r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  <a:t>1تا 59 ماه </a:t>
            </a:r>
            <a:r>
              <a:rPr lang="fa-IR" b="1" dirty="0">
                <a:solidFill>
                  <a:prstClr val="black">
                    <a:lumMod val="95000"/>
                    <a:lumOff val="5000"/>
                  </a:prstClr>
                </a:solidFill>
                <a:cs typeface="B Titr" panose="00000700000000000000" pitchFamily="2" charset="-78"/>
              </a:rPr>
              <a:t>در سالهاي 86 تا  89 است.</a:t>
            </a:r>
            <a:endParaRPr lang="en-US" b="1" dirty="0">
              <a:solidFill>
                <a:prstClr val="black">
                  <a:lumMod val="95000"/>
                  <a:lumOff val="5000"/>
                </a:prstClr>
              </a:solidFill>
              <a:cs typeface="B Titr" panose="00000700000000000000" pitchFamily="2" charset="-78"/>
            </a:endParaRPr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/>
              <a:t>2</a:t>
            </a:r>
            <a:endParaRPr lang="en-US" dirty="0"/>
          </a:p>
        </p:txBody>
      </p:sp>
      <p:pic>
        <p:nvPicPr>
          <p:cNvPr id="8" name="Picture 7" descr="C:\Users\CybEr\Desktop\801052_FPKqyOm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85" y="116632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716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7568" y="188640"/>
            <a:ext cx="9065341" cy="967132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alt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رفع </a:t>
            </a:r>
            <a:r>
              <a:rPr lang="ar-SA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انسداد راه هوایی در فرد </a:t>
            </a:r>
            <a:r>
              <a:rPr lang="fa-IR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بزرگسال </a:t>
            </a:r>
            <a:r>
              <a:rPr lang="fa-IR" altLang="en-US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بيهوش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135560" y="1628800"/>
            <a:ext cx="9610368" cy="4572000"/>
          </a:xfrm>
        </p:spPr>
        <p:txBody>
          <a:bodyPr>
            <a:normAutofit/>
          </a:bodyPr>
          <a:lstStyle/>
          <a:p>
            <a:pPr marL="952485" lvl="1" indent="-342900" algn="justLow" rtl="1">
              <a:lnSpc>
                <a:spcPct val="150000"/>
              </a:lnSpc>
              <a:spcBef>
                <a:spcPts val="150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" panose="05000000000000000000" pitchFamily="2" charset="2"/>
              <a:buChar char="ü"/>
            </a:pPr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اگر بیمار بالغ دچار انسداد راه هوایی بدون پاسخ و غیرهوشیار شد، 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بيمار را سريعا به </a:t>
            </a:r>
            <a:r>
              <a:rPr lang="fa-IR" altLang="en-US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پشت 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خوابانيده و دست ها را كنار بدن قرار دهيد.</a:t>
            </a:r>
          </a:p>
          <a:p>
            <a:pPr marL="952485" lvl="1" indent="-342900" algn="justLow" rtl="1">
              <a:lnSpc>
                <a:spcPct val="150000"/>
              </a:lnSpc>
              <a:spcBef>
                <a:spcPts val="150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" panose="05000000000000000000" pitchFamily="2" charset="2"/>
              <a:buChar char="ü"/>
            </a:pP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از اورژانس 115 درخواست </a:t>
            </a: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كمك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كنيد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</a:p>
          <a:p>
            <a:pPr marL="952485" lvl="1" indent="-342900" algn="justLow" rtl="1">
              <a:lnSpc>
                <a:spcPct val="150000"/>
              </a:lnSpc>
              <a:spcBef>
                <a:spcPts val="150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" panose="05000000000000000000" pitchFamily="2" charset="2"/>
              <a:buChar char="ü"/>
            </a:pP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عمليات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احيا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را شروع </a:t>
            </a: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كنيد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</a:p>
          <a:p>
            <a:pPr marL="952485" lvl="1" indent="-342900" algn="justLow" rtl="1">
              <a:lnSpc>
                <a:spcPct val="150000"/>
              </a:lnSpc>
              <a:spcBef>
                <a:spcPts val="150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" panose="05000000000000000000" pitchFamily="2" charset="2"/>
              <a:buChar char="ü"/>
            </a:pP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چانه و زبان را به جلو </a:t>
            </a: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كشيده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و داخل دهان را </a:t>
            </a: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وارسي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كنيد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endParaRPr lang="en-US" alt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buClr>
                <a:srgbClr val="FF33CC"/>
              </a:buClr>
              <a:buSzPct val="100000"/>
              <a:buFont typeface="Wingdings" panose="05000000000000000000" pitchFamily="2" charset="2"/>
              <a:buChar char="ü"/>
            </a:pPr>
            <a:endParaRPr lang="en-US" sz="4000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>
                <a:latin typeface="Calibri" panose="020F0502020204030204" pitchFamily="34" charset="0"/>
              </a:rPr>
              <a:t>20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" name="Picture 4" descr="C:\Users\CybEr\Desktop\801052_FPKqyOm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667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639616" y="188640"/>
            <a:ext cx="7920879" cy="1018035"/>
          </a:xfr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ar-SA" alt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رفع </a:t>
            </a:r>
            <a:r>
              <a:rPr lang="ar-SA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انسداد راه </a:t>
            </a:r>
            <a:r>
              <a:rPr lang="ar-SA" alt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هوایی </a:t>
            </a:r>
            <a:r>
              <a:rPr lang="fa-IR" alt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 </a:t>
            </a:r>
            <a:r>
              <a:rPr lang="ar-SA" alt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در </a:t>
            </a:r>
            <a:r>
              <a:rPr lang="ar-SA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فرد </a:t>
            </a:r>
            <a:r>
              <a:rPr lang="fa-IR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بزرگسال بيهوش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59496" y="2324231"/>
            <a:ext cx="10260632" cy="1612775"/>
          </a:xfrm>
        </p:spPr>
        <p:txBody>
          <a:bodyPr>
            <a:normAutofit/>
          </a:bodyPr>
          <a:lstStyle/>
          <a:p>
            <a:pPr marL="609585" lvl="1" indent="0" algn="r">
              <a:lnSpc>
                <a:spcPct val="120000"/>
              </a:lnSpc>
              <a:spcBef>
                <a:spcPts val="1500"/>
              </a:spcBef>
              <a:spcAft>
                <a:spcPts val="525"/>
              </a:spcAft>
              <a:buSzPct val="100000"/>
              <a:buNone/>
            </a:pPr>
            <a:r>
              <a:rPr lang="fa-IR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در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صورت مشاهده جسم </a:t>
            </a: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خارجي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، با دو انگشت </a:t>
            </a: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سعي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در خارج </a:t>
            </a: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كردن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آن </a:t>
            </a: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كنيد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</a:p>
          <a:p>
            <a:pPr marL="609585" lvl="1" indent="0" algn="r">
              <a:lnSpc>
                <a:spcPct val="120000"/>
              </a:lnSpc>
              <a:spcBef>
                <a:spcPts val="1500"/>
              </a:spcBef>
              <a:spcAft>
                <a:spcPts val="525"/>
              </a:spcAft>
              <a:buSzPct val="100000"/>
              <a:buNone/>
            </a:pP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براي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اين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كار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چندان مجاز به </a:t>
            </a: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تأخير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وقت </a:t>
            </a:r>
            <a:r>
              <a:rPr lang="fa-IR" altLang="en-US" sz="24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نيستيد</a:t>
            </a: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endParaRPr lang="en-US" alt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  <p:pic>
        <p:nvPicPr>
          <p:cNvPr id="5" name="Picture 4" descr="Image25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3094744"/>
            <a:ext cx="5112567" cy="3590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>
                <a:latin typeface="Calibri" panose="020F0502020204030204" pitchFamily="34" charset="0"/>
              </a:rPr>
              <a:t>21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6" name="Picture 5" descr="C:\Users\CybEr\Desktop\801052_FPKqyOm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889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6" y="188640"/>
            <a:ext cx="10029139" cy="967132"/>
          </a:xfr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altLang="en-US" sz="2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رفع </a:t>
            </a:r>
            <a:r>
              <a:rPr lang="ar-SA" altLang="en-US" sz="2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انسداد راه هوایی در </a:t>
            </a:r>
            <a:r>
              <a:rPr lang="fa-IR" altLang="en-US" sz="2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شيرخوار</a:t>
            </a:r>
            <a:r>
              <a:rPr lang="ar-SA" altLang="en-US" sz="2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 ه</a:t>
            </a:r>
            <a:r>
              <a:rPr lang="fa-IR" altLang="en-US" sz="2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و</a:t>
            </a:r>
            <a:r>
              <a:rPr lang="ar-SA" altLang="en-US" sz="2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شيار</a:t>
            </a:r>
            <a:r>
              <a:rPr lang="ar-SA" altLang="en-US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B Titr" panose="00000700000000000000" pitchFamily="2" charset="-78"/>
              </a:rPr>
              <a:t>(بدون </a:t>
            </a:r>
            <a:r>
              <a:rPr lang="ar-SA" altLang="en-US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B Titr" panose="00000700000000000000" pitchFamily="2" charset="-78"/>
              </a:rPr>
              <a:t>توان تنفس يا گريه)</a:t>
            </a:r>
            <a:endParaRPr lang="en-US" sz="2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971517" y="1681996"/>
            <a:ext cx="9065341" cy="468141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r" rtl="1">
              <a:buNone/>
            </a:pPr>
            <a:r>
              <a:rPr lang="fa-IR" altLang="en-US" sz="2400" b="1" dirty="0" err="1">
                <a:cs typeface="B Nazanin" panose="00000400000000000000" pitchFamily="2" charset="-78"/>
              </a:rPr>
              <a:t>كودك</a:t>
            </a:r>
            <a:r>
              <a:rPr lang="fa-IR" altLang="en-US" sz="2400" b="1" dirty="0">
                <a:cs typeface="B Nazanin" panose="00000400000000000000" pitchFamily="2" charset="-78"/>
              </a:rPr>
              <a:t> را مطابق </a:t>
            </a:r>
            <a:r>
              <a:rPr lang="fa-IR" altLang="en-US" sz="2400" b="1" dirty="0" err="1">
                <a:cs typeface="B Nazanin" panose="00000400000000000000" pitchFamily="2" charset="-78"/>
              </a:rPr>
              <a:t>تصوير</a:t>
            </a:r>
            <a:r>
              <a:rPr lang="fa-IR" altLang="en-US" sz="2400" b="1" dirty="0">
                <a:cs typeface="B Nazanin" panose="00000400000000000000" pitchFamily="2" charset="-78"/>
              </a:rPr>
              <a:t> </a:t>
            </a:r>
            <a:r>
              <a:rPr lang="fa-IR" altLang="en-US" sz="2400" b="1" dirty="0" err="1">
                <a:cs typeface="B Nazanin" panose="00000400000000000000" pitchFamily="2" charset="-78"/>
              </a:rPr>
              <a:t>وضعيت</a:t>
            </a:r>
            <a:r>
              <a:rPr lang="fa-IR" altLang="en-US" sz="2400" b="1" dirty="0">
                <a:cs typeface="B Nazanin" panose="00000400000000000000" pitchFamily="2" charset="-78"/>
              </a:rPr>
              <a:t> داده.</a:t>
            </a:r>
          </a:p>
          <a:p>
            <a:pPr marL="0" indent="0" algn="r" rtl="1">
              <a:buNone/>
            </a:pPr>
            <a:r>
              <a:rPr lang="fa-IR" altLang="en-US" sz="2400" b="1" dirty="0">
                <a:cs typeface="B Nazanin" panose="00000400000000000000" pitchFamily="2" charset="-78"/>
              </a:rPr>
              <a:t> 5 ضربه به پشت (بین دو </a:t>
            </a:r>
            <a:r>
              <a:rPr lang="fa-IR" altLang="en-US" sz="2400" b="1" dirty="0" smtClean="0">
                <a:cs typeface="B Nazanin" panose="00000400000000000000" pitchFamily="2" charset="-78"/>
              </a:rPr>
              <a:t>کتف) </a:t>
            </a:r>
            <a:r>
              <a:rPr lang="fa-IR" altLang="en-US" sz="2400" b="1" dirty="0">
                <a:cs typeface="B Nazanin" panose="00000400000000000000" pitchFamily="2" charset="-78"/>
              </a:rPr>
              <a:t>وارد كنيد.</a:t>
            </a:r>
          </a:p>
          <a:p>
            <a:pPr marL="609585" lvl="1" indent="0" algn="r" rtl="1">
              <a:lnSpc>
                <a:spcPct val="120000"/>
              </a:lnSpc>
              <a:spcBef>
                <a:spcPts val="1500"/>
              </a:spcBef>
              <a:spcAft>
                <a:spcPts val="525"/>
              </a:spcAft>
              <a:buSzPct val="100000"/>
              <a:buNone/>
            </a:pPr>
            <a:r>
              <a:rPr lang="fa-IR" altLang="en-US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سپس كودك را به پشت برگردانده و با دو انگشت خود 5 بار 2 تا 2/5 سانتيمتر استخوان جناغ را به داخل فشار دهيد.</a:t>
            </a:r>
          </a:p>
          <a:p>
            <a:pPr algn="r" rtl="1"/>
            <a:endParaRPr lang="en-US" sz="21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" t="18326" r="3079"/>
          <a:stretch/>
        </p:blipFill>
        <p:spPr>
          <a:xfrm>
            <a:off x="2063552" y="4022704"/>
            <a:ext cx="3600400" cy="28682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50" y="4027372"/>
            <a:ext cx="3701173" cy="2830631"/>
          </a:xfrm>
          <a:prstGeom prst="rect">
            <a:avLst/>
          </a:prstGeom>
        </p:spPr>
      </p:pic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>
                <a:latin typeface="Calibri" panose="020F0502020204030204" pitchFamily="34" charset="0"/>
              </a:rPr>
              <a:t>22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8" name="Picture 7" descr="C:\Users\CybEr\Desktop\801052_FPKqyOmn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634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79576" y="188640"/>
            <a:ext cx="8208912" cy="1018035"/>
          </a:xfr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a-IR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	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2420888"/>
            <a:ext cx="5112568" cy="4437112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sz="quarter" idx="1"/>
          </p:nvPr>
        </p:nvSpPr>
        <p:spPr>
          <a:xfrm>
            <a:off x="5228749" y="1827349"/>
            <a:ext cx="6653008" cy="4572000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100000"/>
              <a:buFont typeface="Wingdings" panose="05000000000000000000" pitchFamily="2" charset="2"/>
              <a:buChar char="ü"/>
            </a:pPr>
            <a:r>
              <a:rPr lang="fa-IR" altLang="en-US" sz="2400" b="1" dirty="0">
                <a:cs typeface="B Nazanin" panose="00000400000000000000" pitchFamily="2" charset="-78"/>
              </a:rPr>
              <a:t>ضربه به پشت و فشار سينه به طور متوالي تا خروج جسم خارجي يا بيهوش شدن كودك ادامه مي يابد.</a:t>
            </a:r>
          </a:p>
          <a:p>
            <a:pPr algn="just" rtl="1">
              <a:lnSpc>
                <a:spcPct val="150000"/>
              </a:lnSpc>
              <a:buClr>
                <a:srgbClr val="FF33CC"/>
              </a:buClr>
              <a:buFont typeface="Wingdings" panose="05000000000000000000" pitchFamily="2" charset="2"/>
              <a:buChar char="ü"/>
            </a:pPr>
            <a:r>
              <a:rPr lang="fa-IR" altLang="en-US" sz="2400" b="1" dirty="0">
                <a:cs typeface="B Nazanin" panose="00000400000000000000" pitchFamily="2" charset="-78"/>
              </a:rPr>
              <a:t>در صورت مشاهده جسم خارجي، با دو انگشت سعي در خارج كردن آن كنيد</a:t>
            </a:r>
            <a:r>
              <a:rPr lang="fa-IR" altLang="en-US" sz="2400" dirty="0">
                <a:latin typeface="Times New Roman" panose="02020603050405020304" pitchFamily="18" charset="0"/>
              </a:rPr>
              <a:t>.</a:t>
            </a:r>
            <a:endParaRPr lang="en-US" altLang="en-US" sz="2400" dirty="0">
              <a:latin typeface="Times New Roman" panose="02020603050405020304" pitchFamily="18" charset="0"/>
            </a:endParaRPr>
          </a:p>
          <a:p>
            <a:pPr lvl="1" algn="justLow">
              <a:lnSpc>
                <a:spcPct val="150000"/>
              </a:lnSpc>
              <a:spcBef>
                <a:spcPct val="0"/>
              </a:spcBef>
              <a:spcAft>
                <a:spcPts val="525"/>
              </a:spcAft>
              <a:buClr>
                <a:srgbClr val="FF33CC"/>
              </a:buClr>
              <a:buSzPct val="75000"/>
              <a:buFont typeface="Wingdings" panose="05000000000000000000" pitchFamily="2" charset="2"/>
              <a:buChar char="ü"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75520" y="188640"/>
            <a:ext cx="10225136" cy="967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1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SA" alt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رفع انسداد راه هوایی در </a:t>
            </a:r>
            <a:r>
              <a:rPr lang="fa-IR" alt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شيرخوار</a:t>
            </a:r>
            <a:r>
              <a:rPr lang="ar-SA" alt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 ه</a:t>
            </a:r>
            <a:r>
              <a:rPr lang="fa-IR" alt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و</a:t>
            </a:r>
            <a:r>
              <a:rPr lang="ar-SA" alt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شيار</a:t>
            </a:r>
            <a:r>
              <a:rPr lang="ar-SA" alt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B Titr" panose="00000700000000000000" pitchFamily="2" charset="-78"/>
              </a:rPr>
              <a:t>(بدون توان تنفس يا گريه)</a:t>
            </a:r>
            <a:endParaRPr 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>
                <a:latin typeface="Calibri" panose="020F0502020204030204" pitchFamily="34" charset="0"/>
              </a:rPr>
              <a:t>23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9" name="Picture 8" descr="C:\Users\CybEr\Desktop\801052_FPKqyOm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707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 smtClean="0"/>
              <a:t>24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725" y="1576676"/>
            <a:ext cx="4371338" cy="4472997"/>
          </a:xfrm>
        </p:spPr>
      </p:pic>
      <p:pic>
        <p:nvPicPr>
          <p:cNvPr id="8" name="Picture 7" descr="29qjcc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248128" y="999205"/>
            <a:ext cx="29527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29qjcc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063552" y="1007994"/>
            <a:ext cx="29527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:\Users\CybEr\Desktop\801052_FPKqyOmn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471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a-IR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anose="00000700000000000000" pitchFamily="2" charset="-78"/>
              </a:rPr>
              <a:t>منابع</a:t>
            </a: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971516" y="1827348"/>
            <a:ext cx="9769379" cy="4271699"/>
          </a:xfrm>
        </p:spPr>
        <p:txBody>
          <a:bodyPr>
            <a:normAutofit/>
          </a:bodyPr>
          <a:lstStyle/>
          <a:p>
            <a:pPr>
              <a:buClr>
                <a:srgbClr val="FF33CC"/>
              </a:buClr>
            </a:pPr>
            <a:r>
              <a:rPr lang="fa-IR" sz="2400" dirty="0" smtClean="0">
                <a:cs typeface="B Nazanin" panose="00000400000000000000" pitchFamily="2" charset="-78"/>
              </a:rPr>
              <a:t>درسنامه کمک های اولیه پایه (دکتر آتوسا اخگر و سایر اعضاء هیئت علمی دانشگاه علوم پزشکی تهران)</a:t>
            </a:r>
          </a:p>
          <a:p>
            <a:pPr>
              <a:buClr>
                <a:srgbClr val="FF33CC"/>
              </a:buClr>
            </a:pPr>
            <a:r>
              <a:rPr lang="fa-IR" sz="2400" dirty="0" smtClean="0">
                <a:cs typeface="B Nazanin" panose="00000400000000000000" pitchFamily="2" charset="-78"/>
              </a:rPr>
              <a:t>اورژانس های پیش بیمارستانی پایه (ترجمه دکتر فرهاد رضوانی و همکاران)مرکز مدیریت حوادث و فوریت های پزشکی</a:t>
            </a:r>
          </a:p>
          <a:p>
            <a:pPr algn="l" rtl="0">
              <a:buClr>
                <a:srgbClr val="FF33CC"/>
              </a:buClr>
            </a:pPr>
            <a:r>
              <a:rPr lang="en-US" sz="2400" dirty="0">
                <a:latin typeface="Univers-Condensed"/>
                <a:cs typeface="B Nazanin" panose="00000400000000000000" pitchFamily="2" charset="-78"/>
              </a:rPr>
              <a:t>American Heart Association(</a:t>
            </a:r>
            <a:r>
              <a:rPr lang="en-US" sz="2400" dirty="0">
                <a:solidFill>
                  <a:srgbClr val="FF0000"/>
                </a:solidFill>
                <a:latin typeface="Univers-Condensed"/>
                <a:cs typeface="B Nazanin" panose="00000400000000000000" pitchFamily="2" charset="-78"/>
              </a:rPr>
              <a:t>AHA-2015</a:t>
            </a:r>
            <a:r>
              <a:rPr lang="en-US" sz="2400" dirty="0">
                <a:latin typeface="Univers-Condensed"/>
                <a:cs typeface="B Nazanin" panose="00000400000000000000" pitchFamily="2" charset="-78"/>
              </a:rPr>
              <a:t>)</a:t>
            </a:r>
            <a:endParaRPr lang="fa-IR" sz="2400" dirty="0">
              <a:latin typeface="Univers-Condensed"/>
              <a:cs typeface="B Nazanin" panose="00000400000000000000" pitchFamily="2" charset="-78"/>
            </a:endParaRPr>
          </a:p>
          <a:p>
            <a:pPr>
              <a:buClr>
                <a:srgbClr val="FF33CC"/>
              </a:buClr>
            </a:pPr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>
                <a:latin typeface="Calibri" panose="020F0502020204030204" pitchFamily="34" charset="0"/>
              </a:rPr>
              <a:t>25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" name="Picture 4" descr="C:\Users\CybEr\Desktop\801052_FPKqyOm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00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26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0" y="3458079"/>
            <a:ext cx="6264696" cy="10180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800" kern="12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7200" b="1" smtClean="0">
                <a:ln w="660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موفق باشید</a:t>
            </a:r>
            <a:endParaRPr lang="en-US" sz="7200" b="1" dirty="0">
              <a:ln w="6600">
                <a:solidFill>
                  <a:srgbClr val="FFFF00"/>
                </a:solidFill>
                <a:prstDash val="solid"/>
              </a:ln>
              <a:solidFill>
                <a:srgbClr val="00B05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40" b="8420"/>
          <a:stretch/>
        </p:blipFill>
        <p:spPr>
          <a:xfrm>
            <a:off x="0" y="-18256"/>
            <a:ext cx="12192000" cy="6891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00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a-IR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anose="00000700000000000000" pitchFamily="2" charset="-78"/>
              </a:rPr>
              <a:t>چرا کودکان به سادگی دچار خفگی می شوند؟ </a:t>
            </a:r>
            <a:endParaRPr 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fontAlgn="t">
              <a:lnSpc>
                <a:spcPct val="250000"/>
              </a:lnSpc>
              <a:buClr>
                <a:srgbClr val="FF33CC"/>
              </a:buClr>
              <a:buFont typeface="Wingdings 2" panose="05020102010507070707" pitchFamily="18" charset="2"/>
              <a:buChar char="P"/>
            </a:pP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برای شناخت دنیای اطرافشان</a:t>
            </a:r>
            <a:r>
              <a:rPr lang="en-US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دوست دارند اشیاء را در دهان بگذارند.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lvl="0" fontAlgn="t">
              <a:lnSpc>
                <a:spcPct val="250000"/>
              </a:lnSpc>
              <a:buClr>
                <a:srgbClr val="FF33CC"/>
              </a:buClr>
              <a:buFont typeface="Wingdings 2" panose="05020102010507070707" pitchFamily="18" charset="2"/>
              <a:buChar char="P"/>
            </a:pP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راه هوایی  آن‌ها باریک است و خیلی راحت دچار انسداد می‌شوند.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>
              <a:buClr>
                <a:srgbClr val="FF33CC"/>
              </a:buClr>
              <a:buFont typeface="Wingdings 2" panose="05020102010507070707" pitchFamily="18" charset="2"/>
              <a:buChar char="P"/>
            </a:pP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6" name="Picture 5" descr="4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4343400"/>
            <a:ext cx="1162050" cy="1162050"/>
          </a:xfrm>
          <a:prstGeom prst="rect">
            <a:avLst/>
          </a:prstGeom>
        </p:spPr>
      </p:pic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/>
              <a:t>3</a:t>
            </a:r>
            <a:endParaRPr lang="en-US" dirty="0"/>
          </a:p>
        </p:txBody>
      </p:sp>
      <p:pic>
        <p:nvPicPr>
          <p:cNvPr id="8" name="Picture 7" descr="C:\Users\CybEr\Desktop\801052_FPKqyOm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872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a-IR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anose="00000700000000000000" pitchFamily="2" charset="-78"/>
              </a:rPr>
              <a:t>چه </a:t>
            </a:r>
            <a:r>
              <a:rPr lang="fa-I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anose="00000700000000000000" pitchFamily="2" charset="-78"/>
              </a:rPr>
              <a:t>چیزهایی </a:t>
            </a:r>
            <a:r>
              <a:rPr lang="fa-IR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anose="00000700000000000000" pitchFamily="2" charset="-78"/>
              </a:rPr>
              <a:t>کودکان را خفه می‌کند؟</a:t>
            </a:r>
            <a:endParaRPr 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71664" y="1527048"/>
            <a:ext cx="8669232" cy="4572000"/>
          </a:xfrm>
        </p:spPr>
        <p:txBody>
          <a:bodyPr>
            <a:normAutofit fontScale="92500" lnSpcReduction="20000"/>
          </a:bodyPr>
          <a:lstStyle/>
          <a:p>
            <a:pPr lvl="0" fontAlgn="t">
              <a:lnSpc>
                <a:spcPct val="150000"/>
              </a:lnSpc>
              <a:buClr>
                <a:srgbClr val="FF33CC"/>
              </a:buClr>
              <a:buFont typeface="Wingdings 2" panose="05020102010507070707" pitchFamily="18" charset="2"/>
              <a:buChar char="P"/>
            </a:pP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خوردنی‌های سفت </a:t>
            </a:r>
            <a:r>
              <a:rPr lang="fa-IR" sz="2800" b="1" dirty="0">
                <a:cs typeface="B Nazanin" panose="00000400000000000000" pitchFamily="2" charset="-78"/>
              </a:rPr>
              <a:t>مانند آب نبات، مغزها، بادام زمینی، آجیل، تخمه، ذرت بو </a:t>
            </a:r>
            <a:r>
              <a:rPr lang="fa-IR" sz="2800" b="1" dirty="0" smtClean="0">
                <a:cs typeface="B Nazanin" panose="00000400000000000000" pitchFamily="2" charset="-78"/>
              </a:rPr>
              <a:t>داده</a:t>
            </a:r>
            <a:endParaRPr lang="en-US" sz="2800" b="1" dirty="0">
              <a:cs typeface="B Nazanin" panose="00000400000000000000" pitchFamily="2" charset="-78"/>
            </a:endParaRPr>
          </a:p>
          <a:p>
            <a:pPr lvl="0" fontAlgn="t">
              <a:lnSpc>
                <a:spcPct val="150000"/>
              </a:lnSpc>
              <a:buClr>
                <a:srgbClr val="FF33CC"/>
              </a:buClr>
              <a:buFont typeface="Wingdings 2" panose="05020102010507070707" pitchFamily="18" charset="2"/>
              <a:buChar char="P"/>
            </a:pP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تکه های بزرگ غذا </a:t>
            </a:r>
            <a:r>
              <a:rPr lang="fa-IR" sz="2800" b="1" dirty="0">
                <a:cs typeface="B Nazanin" panose="00000400000000000000" pitchFamily="2" charset="-78"/>
              </a:rPr>
              <a:t>مانند تکه های بزرگ گوشت، تکه‌های بزرگ شیرینی، سوسیس، حتی با خوردنی‌هایی مثل حبه انگور که خیلی نرم و کوچک هستند هم ممکن است خفه شوند</a:t>
            </a:r>
            <a:endParaRPr lang="en-US" sz="2800" b="1" dirty="0">
              <a:cs typeface="B Nazanin" panose="00000400000000000000" pitchFamily="2" charset="-78"/>
            </a:endParaRPr>
          </a:p>
          <a:p>
            <a:pPr lvl="0" fontAlgn="t">
              <a:lnSpc>
                <a:spcPct val="150000"/>
              </a:lnSpc>
              <a:buClr>
                <a:srgbClr val="FF33CC"/>
              </a:buClr>
              <a:buFont typeface="Wingdings 2" panose="05020102010507070707" pitchFamily="18" charset="2"/>
              <a:buChar char="P"/>
            </a:pP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اشیاء ریز </a:t>
            </a:r>
            <a:r>
              <a:rPr lang="fa-IR" sz="2800" b="1" dirty="0">
                <a:cs typeface="B Nazanin" panose="00000400000000000000" pitchFamily="2" charset="-78"/>
              </a:rPr>
              <a:t>مانند سکه، دکمه و باطری‌های کوچک ساعت، سنجاق، پیچ     </a:t>
            </a:r>
            <a:endParaRPr lang="en-US" sz="2800" b="1" dirty="0">
              <a:cs typeface="B Nazanin" panose="00000400000000000000" pitchFamily="2" charset="-78"/>
            </a:endParaRPr>
          </a:p>
          <a:p>
            <a:pPr lvl="0" fontAlgn="t">
              <a:lnSpc>
                <a:spcPct val="150000"/>
              </a:lnSpc>
              <a:buClr>
                <a:srgbClr val="FF33CC"/>
              </a:buClr>
              <a:buFont typeface="Wingdings 2" panose="05020102010507070707" pitchFamily="18" charset="2"/>
              <a:buChar char="P"/>
            </a:pPr>
            <a:r>
              <a:rPr lang="fa-IR" sz="2800" b="1" dirty="0">
                <a:cs typeface="B Nazanin" panose="00000400000000000000" pitchFamily="2" charset="-78"/>
              </a:rPr>
              <a:t>اسباب بازی‌های کوچک یا تکه های کوچک اسباب‌بازی های بزرگ </a:t>
            </a:r>
            <a:endParaRPr lang="en-US" sz="2800" b="1" dirty="0">
              <a:cs typeface="B Nazanin" panose="00000400000000000000" pitchFamily="2" charset="-78"/>
            </a:endParaRPr>
          </a:p>
          <a:p>
            <a:pPr lvl="0" fontAlgn="t">
              <a:lnSpc>
                <a:spcPct val="150000"/>
              </a:lnSpc>
              <a:buClr>
                <a:srgbClr val="FF33CC"/>
              </a:buClr>
              <a:buFont typeface="Wingdings 2" panose="05020102010507070707" pitchFamily="18" charset="2"/>
              <a:buChar char="P"/>
            </a:pP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بادکنک</a:t>
            </a:r>
            <a:r>
              <a:rPr lang="fa-IR" sz="2800" b="1" dirty="0">
                <a:cs typeface="B Nazanin" panose="00000400000000000000" pitchFamily="2" charset="-78"/>
              </a:rPr>
              <a:t> قبل از این که باد شود یا وقتی می‌ترکد</a:t>
            </a:r>
            <a:endParaRPr lang="en-US" sz="2800" b="1" dirty="0">
              <a:cs typeface="B Nazanin" panose="00000400000000000000" pitchFamily="2" charset="-78"/>
            </a:endParaRPr>
          </a:p>
          <a:p>
            <a:pPr>
              <a:buClr>
                <a:srgbClr val="FF33CC"/>
              </a:buClr>
              <a:buFont typeface="Wingdings 2" panose="05020102010507070707" pitchFamily="18" charset="2"/>
              <a:buChar char="P"/>
            </a:pP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6" name="Picture 5" descr="2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48055" y="2065478"/>
            <a:ext cx="1181100" cy="809625"/>
          </a:xfrm>
          <a:prstGeom prst="rect">
            <a:avLst/>
          </a:prstGeom>
        </p:spPr>
      </p:pic>
      <p:pic>
        <p:nvPicPr>
          <p:cNvPr id="7" name="Picture 6" descr="6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48055" y="3510222"/>
            <a:ext cx="1086266" cy="909637"/>
          </a:xfrm>
          <a:prstGeom prst="rect">
            <a:avLst/>
          </a:prstGeom>
        </p:spPr>
      </p:pic>
      <p:pic>
        <p:nvPicPr>
          <p:cNvPr id="8" name="Picture 7" descr="3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48055" y="5373216"/>
            <a:ext cx="571500" cy="742950"/>
          </a:xfrm>
          <a:prstGeom prst="rect">
            <a:avLst/>
          </a:prstGeom>
        </p:spPr>
      </p:pic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/>
              <a:t>4</a:t>
            </a:r>
            <a:endParaRPr lang="en-US" dirty="0"/>
          </a:p>
        </p:txBody>
      </p:sp>
      <p:pic>
        <p:nvPicPr>
          <p:cNvPr id="10" name="Picture 9" descr="C:\Users\CybEr\Desktop\801052_FPKqyOmn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023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a-IR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anose="00000700000000000000" pitchFamily="2" charset="-78"/>
              </a:rPr>
              <a:t>برای پیشگیری از خفگی كودك چه بايد كرد؟</a:t>
            </a:r>
            <a:endParaRPr 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 fontAlgn="t">
              <a:lnSpc>
                <a:spcPct val="200000"/>
              </a:lnSpc>
              <a:buClr>
                <a:srgbClr val="FF33CC"/>
              </a:buClr>
              <a:buFont typeface="Wingdings 2" panose="05020102010507070707" pitchFamily="18" charset="2"/>
              <a:buChar char="P"/>
            </a:pPr>
            <a:r>
              <a:rPr lang="fa-IR" sz="2800" b="1" dirty="0">
                <a:cs typeface="B Nazanin" panose="00000400000000000000" pitchFamily="2" charset="-78"/>
              </a:rPr>
              <a:t>اسباب بازی ها متناسب با سن کودک انتخاب </a:t>
            </a:r>
            <a:r>
              <a:rPr lang="fa-IR" sz="2800" b="1" dirty="0" smtClean="0">
                <a:cs typeface="B Nazanin" panose="00000400000000000000" pitchFamily="2" charset="-78"/>
              </a:rPr>
              <a:t>شوند.</a:t>
            </a:r>
            <a:endParaRPr lang="fa-IR" sz="2800" b="1" dirty="0">
              <a:cs typeface="B Nazanin" panose="00000400000000000000" pitchFamily="2" charset="-78"/>
            </a:endParaRPr>
          </a:p>
          <a:p>
            <a:pPr lvl="0" fontAlgn="t">
              <a:lnSpc>
                <a:spcPct val="200000"/>
              </a:lnSpc>
              <a:buClr>
                <a:srgbClr val="FF33CC"/>
              </a:buClr>
              <a:buFont typeface="Wingdings 2" panose="05020102010507070707" pitchFamily="18" charset="2"/>
              <a:buChar char="P"/>
            </a:pPr>
            <a:r>
              <a:rPr lang="fa-IR" sz="2800" b="1" dirty="0">
                <a:cs typeface="B Nazanin" panose="00000400000000000000" pitchFamily="2" charset="-78"/>
              </a:rPr>
              <a:t>اسباب بازی‌هایی که قطعات کوچک و جدا شدنی دارند، در اختیار کودکان کمتر از 6-5 سال  قرار داده </a:t>
            </a:r>
            <a:r>
              <a:rPr lang="fa-IR" sz="2800" b="1" dirty="0" smtClean="0">
                <a:cs typeface="B Nazanin" panose="00000400000000000000" pitchFamily="2" charset="-78"/>
              </a:rPr>
              <a:t>نشوند.</a:t>
            </a:r>
            <a:endParaRPr lang="en-US" sz="2800" b="1" dirty="0">
              <a:cs typeface="B Nazanin" panose="00000400000000000000" pitchFamily="2" charset="-78"/>
            </a:endParaRPr>
          </a:p>
          <a:p>
            <a:pPr lvl="0" fontAlgn="t">
              <a:lnSpc>
                <a:spcPct val="200000"/>
              </a:lnSpc>
              <a:buClr>
                <a:srgbClr val="FF33CC"/>
              </a:buClr>
              <a:buFont typeface="Wingdings 2" panose="05020102010507070707" pitchFamily="18" charset="2"/>
              <a:buChar char="P"/>
            </a:pPr>
            <a:r>
              <a:rPr lang="fa-IR" sz="2800" b="1" dirty="0">
                <a:cs typeface="B Nazanin" panose="00000400000000000000" pitchFamily="2" charset="-78"/>
              </a:rPr>
              <a:t>اشیاء ریز خارج از دسترس کودکان نگه‌داری </a:t>
            </a:r>
            <a:r>
              <a:rPr lang="fa-IR" sz="2800" b="1" dirty="0" smtClean="0">
                <a:cs typeface="B Nazanin" panose="00000400000000000000" pitchFamily="2" charset="-78"/>
              </a:rPr>
              <a:t>‌شوند.</a:t>
            </a:r>
            <a:endParaRPr lang="en-US" sz="2800" b="1" dirty="0">
              <a:cs typeface="B Nazanin" panose="00000400000000000000" pitchFamily="2" charset="-78"/>
            </a:endParaRPr>
          </a:p>
          <a:p>
            <a:pPr lvl="0" fontAlgn="t">
              <a:lnSpc>
                <a:spcPct val="200000"/>
              </a:lnSpc>
              <a:buClr>
                <a:srgbClr val="FF33CC"/>
              </a:buClr>
              <a:buFont typeface="Wingdings 2" panose="05020102010507070707" pitchFamily="18" charset="2"/>
              <a:buChar char="P"/>
            </a:pPr>
            <a:r>
              <a:rPr lang="fa-IR" sz="2800" b="1" dirty="0">
                <a:cs typeface="B Nazanin" panose="00000400000000000000" pitchFamily="2" charset="-78"/>
              </a:rPr>
              <a:t>هیچ گاه از لیوان و فنجان به عنوان جایی برای نگه‌داری اشیای کوچک استفاده </a:t>
            </a:r>
            <a:r>
              <a:rPr lang="fa-IR" sz="2800" b="1" dirty="0" smtClean="0">
                <a:cs typeface="B Nazanin" panose="00000400000000000000" pitchFamily="2" charset="-78"/>
              </a:rPr>
              <a:t>نشود.</a:t>
            </a:r>
            <a:endParaRPr lang="en-US" sz="2800" b="1" dirty="0">
              <a:cs typeface="B Nazanin" panose="00000400000000000000" pitchFamily="2" charset="-78"/>
            </a:endParaRPr>
          </a:p>
          <a:p>
            <a:pPr>
              <a:buClr>
                <a:srgbClr val="FF33CC"/>
              </a:buClr>
              <a:buFont typeface="Wingdings 2" panose="05020102010507070707" pitchFamily="18" charset="2"/>
              <a:buChar char="P"/>
            </a:pP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6" name="Picture 5" descr="5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7608" y="1535600"/>
            <a:ext cx="1714512" cy="1226439"/>
          </a:xfrm>
          <a:prstGeom prst="rect">
            <a:avLst/>
          </a:prstGeom>
        </p:spPr>
      </p:pic>
      <p:pic>
        <p:nvPicPr>
          <p:cNvPr id="7" name="Picture 6" descr="7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5560" y="4005064"/>
            <a:ext cx="1412364" cy="1285884"/>
          </a:xfrm>
          <a:prstGeom prst="rect">
            <a:avLst/>
          </a:prstGeom>
        </p:spPr>
      </p:pic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/>
              <a:t>5</a:t>
            </a:r>
            <a:endParaRPr lang="en-US" dirty="0"/>
          </a:p>
        </p:txBody>
      </p:sp>
      <p:pic>
        <p:nvPicPr>
          <p:cNvPr id="9" name="Picture 8" descr="C:\Users\CybEr\Desktop\801052_FPKqyOmn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003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a-IR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Titr" panose="00000700000000000000" pitchFamily="2" charset="-78"/>
              </a:rPr>
              <a:t>برای پیشگیری از خفگی كودك چه بايد كرد؟</a:t>
            </a:r>
            <a:endParaRPr 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54736" y="1679448"/>
            <a:ext cx="11338560" cy="4572000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>
            <a:lvl1pPr marL="274320" indent="-274320" algn="r" rtl="1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r" rtl="1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r" rtl="1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r" rtl="1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r" rtl="1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r" rtl="1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r" rtl="1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r" rtl="1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r" rtl="1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t">
              <a:lnSpc>
                <a:spcPct val="150000"/>
              </a:lnSpc>
              <a:buClr>
                <a:srgbClr val="00B050"/>
              </a:buClr>
              <a:buFont typeface="Wingdings 2" panose="05020102010507070707" pitchFamily="18" charset="2"/>
              <a:buChar char="P"/>
            </a:pPr>
            <a:r>
              <a:rPr lang="fa-IR" sz="2800" b="1" dirty="0" smtClean="0">
                <a:cs typeface="B Nazanin" panose="00000400000000000000" pitchFamily="2" charset="-78"/>
              </a:rPr>
              <a:t>به کودکان غذاهایی مناسب سن شان داده شود (غذاهایی مانند ذرت بو داده، انگور، بادام زمینی،        آجیل، سوسیس برای کودکان زیر 3 سال مناسب نیست).</a:t>
            </a:r>
            <a:endParaRPr lang="en-US" sz="2800" b="1" dirty="0" smtClean="0">
              <a:cs typeface="B Nazanin" panose="00000400000000000000" pitchFamily="2" charset="-78"/>
            </a:endParaRPr>
          </a:p>
          <a:p>
            <a:pPr fontAlgn="t">
              <a:lnSpc>
                <a:spcPct val="150000"/>
              </a:lnSpc>
              <a:buClr>
                <a:srgbClr val="00B050"/>
              </a:buClr>
              <a:buFont typeface="Wingdings 2" panose="05020102010507070707" pitchFamily="18" charset="2"/>
              <a:buChar char="P"/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هنگام نوشیدن مایعات مراقب كودكان باشیم.</a:t>
            </a:r>
            <a:endParaRPr lang="en-US" sz="28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fontAlgn="t">
              <a:lnSpc>
                <a:spcPct val="150000"/>
              </a:lnSpc>
              <a:buClr>
                <a:srgbClr val="00B050"/>
              </a:buClr>
              <a:buFont typeface="Wingdings 2" panose="05020102010507070707" pitchFamily="18" charset="2"/>
              <a:buChar char="P"/>
            </a:pPr>
            <a:r>
              <a:rPr lang="fa-IR" sz="2800" b="1" dirty="0" smtClean="0">
                <a:cs typeface="B Nazanin" panose="00000400000000000000" pitchFamily="2" charset="-78"/>
              </a:rPr>
              <a:t>هنگام غذا خوردن، بازی و جست و خیز نکنند و ندوند.</a:t>
            </a:r>
            <a:endParaRPr lang="en-US" sz="2800" b="1" dirty="0" smtClean="0">
              <a:cs typeface="B Nazanin" panose="00000400000000000000" pitchFamily="2" charset="-78"/>
            </a:endParaRPr>
          </a:p>
          <a:p>
            <a:pPr fontAlgn="t">
              <a:lnSpc>
                <a:spcPct val="150000"/>
              </a:lnSpc>
              <a:buClr>
                <a:srgbClr val="00B050"/>
              </a:buClr>
              <a:buFont typeface="Wingdings 2" panose="05020102010507070707" pitchFamily="18" charset="2"/>
              <a:buChar char="P"/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بندهاي پرده‌ها و کرکره‌ها کوتاه شوند و دور از دسترس كودكان باشند.</a:t>
            </a:r>
            <a:endParaRPr lang="en-US" sz="28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fontAlgn="t">
              <a:lnSpc>
                <a:spcPct val="150000"/>
              </a:lnSpc>
              <a:buClr>
                <a:srgbClr val="00B050"/>
              </a:buClr>
              <a:buFont typeface="Wingdings 2" panose="05020102010507070707" pitchFamily="18" charset="2"/>
              <a:buChar char="P"/>
            </a:pPr>
            <a:r>
              <a:rPr lang="fa-IR" sz="2800" b="1" dirty="0" smtClean="0">
                <a:cs typeface="B Nazanin" panose="00000400000000000000" pitchFamily="2" charset="-78"/>
              </a:rPr>
              <a:t>كودك اسباب بازي‌هايي مانند سوت را به گردن آویزان نکند.</a:t>
            </a:r>
            <a:endParaRPr lang="en-US" sz="2800" b="1" dirty="0" smtClean="0">
              <a:cs typeface="B Nazanin" panose="00000400000000000000" pitchFamily="2" charset="-78"/>
            </a:endParaRPr>
          </a:p>
          <a:p>
            <a:pPr fontAlgn="t">
              <a:lnSpc>
                <a:spcPct val="150000"/>
              </a:lnSpc>
              <a:buClr>
                <a:srgbClr val="00B050"/>
              </a:buClr>
              <a:buFont typeface="Wingdings 2" panose="05020102010507070707" pitchFamily="18" charset="2"/>
              <a:buChar char="P"/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بچه‌هاي خيلي كوچك با بادكنك بازي نكنند (دوست دارند بادكنك را گاز بگيرند و لاستيك بادكنك پس از تركيدن ممكن است به داخل ريه‌هاي آن‌ها فرو رود).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/>
              <a:t>6</a:t>
            </a:r>
            <a:endParaRPr lang="en-US" dirty="0"/>
          </a:p>
        </p:txBody>
      </p:sp>
      <p:pic>
        <p:nvPicPr>
          <p:cNvPr id="5" name="Picture 4" descr="C:\Users\CybEr\Desktop\801052_FPKqyOm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831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392144" y="179572"/>
            <a:ext cx="3861377" cy="1018035"/>
          </a:xfr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a-IR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انسداد راه هوایی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143672" y="1844824"/>
            <a:ext cx="8420212" cy="3132319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  <a:buClr>
                <a:srgbClr val="FF33CC"/>
              </a:buClr>
              <a:buFont typeface="Wingdings 2" panose="05020102010507070707" pitchFamily="18" charset="2"/>
              <a:buChar char="P"/>
            </a:pPr>
            <a:r>
              <a:rPr lang="fa-IR" sz="2800" b="1" dirty="0">
                <a:cs typeface="B Nazanin" panose="00000400000000000000" pitchFamily="2" charset="-78"/>
              </a:rPr>
              <a:t>انسداد راه هوایی علت غیر معمولی اما </a:t>
            </a:r>
            <a:r>
              <a:rPr lang="fa-IR" sz="2800" b="1" dirty="0">
                <a:solidFill>
                  <a:srgbClr val="FF33CC"/>
                </a:solidFill>
                <a:cs typeface="B Nazanin" panose="00000400000000000000" pitchFamily="2" charset="-78"/>
              </a:rPr>
              <a:t>قابل پیشگیری </a:t>
            </a:r>
            <a:r>
              <a:rPr lang="fa-IR" sz="2800" b="1" dirty="0">
                <a:cs typeface="B Nazanin" panose="00000400000000000000" pitchFamily="2" charset="-78"/>
              </a:rPr>
              <a:t>از مرگ است.</a:t>
            </a:r>
          </a:p>
          <a:p>
            <a:pPr lvl="1" algn="r" rtl="1">
              <a:lnSpc>
                <a:spcPct val="15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در بزرگسالان معمولا هنگام خوردن غذا رخ </a:t>
            </a:r>
            <a:r>
              <a:rPr lang="fa-IR" sz="2800" b="1" dirty="0" smtClean="0">
                <a:cs typeface="B Nazanin" panose="00000400000000000000" pitchFamily="2" charset="-78"/>
              </a:rPr>
              <a:t>می دهد</a:t>
            </a:r>
            <a:endParaRPr lang="fa-IR" sz="2800" b="1" dirty="0">
              <a:cs typeface="B Nazanin" panose="00000400000000000000" pitchFamily="2" charset="-78"/>
            </a:endParaRPr>
          </a:p>
          <a:p>
            <a:pPr lvl="1" algn="r" rtl="1">
              <a:lnSpc>
                <a:spcPct val="15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در شیرخواران و کودکان هنگام خوردن یا بازی کردن</a:t>
            </a:r>
          </a:p>
          <a:p>
            <a:pPr algn="r" rtl="1">
              <a:lnSpc>
                <a:spcPct val="150000"/>
              </a:lnSpc>
              <a:buClr>
                <a:srgbClr val="FF33CC"/>
              </a:buClr>
              <a:buFont typeface="Wingdings 2" panose="05020102010507070707" pitchFamily="18" charset="2"/>
              <a:buChar char="P"/>
            </a:pPr>
            <a:r>
              <a:rPr lang="fa-IR" sz="2800" b="1" dirty="0">
                <a:cs typeface="B Nazanin" panose="00000400000000000000" pitchFamily="2" charset="-78"/>
              </a:rPr>
              <a:t>درمان معمولا موفقیت آمیز است و میزان بقای آن می تواند 95٪ باشد.</a:t>
            </a:r>
            <a:endParaRPr lang="en-US" sz="2800" b="1" dirty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endParaRPr lang="fa-IR" sz="2800" b="1" dirty="0"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686" y="3861048"/>
            <a:ext cx="2536156" cy="2492896"/>
          </a:xfrm>
          <a:prstGeom prst="rect">
            <a:avLst/>
          </a:prstGeom>
        </p:spPr>
      </p:pic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/>
              <a:t>7</a:t>
            </a:r>
            <a:endParaRPr lang="en-US" dirty="0"/>
          </a:p>
        </p:txBody>
      </p:sp>
      <p:pic>
        <p:nvPicPr>
          <p:cNvPr id="7" name="Picture 6" descr="C:\Users\CybEr\Desktop\801052_FPKqyOm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433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32104" y="188640"/>
            <a:ext cx="4818663" cy="967132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a-IR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انواع </a:t>
            </a:r>
            <a:r>
              <a:rPr lang="fa-I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انسداد راه هوایی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032104" y="1772816"/>
            <a:ext cx="3834295" cy="2042430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  <a:buClr>
                <a:srgbClr val="FF33CC"/>
              </a:buClr>
              <a:buFont typeface="Wingdings 2" panose="05020102010507070707" pitchFamily="18" charset="2"/>
              <a:buChar char="P"/>
            </a:pPr>
            <a:r>
              <a:rPr lang="fa-IR" sz="4000" b="1" dirty="0">
                <a:cs typeface="B Nazanin" panose="00000400000000000000" pitchFamily="2" charset="-78"/>
              </a:rPr>
              <a:t>انسداد ناقص </a:t>
            </a:r>
          </a:p>
          <a:p>
            <a:pPr algn="r" rtl="1">
              <a:lnSpc>
                <a:spcPct val="150000"/>
              </a:lnSpc>
              <a:buClr>
                <a:srgbClr val="FF33CC"/>
              </a:buClr>
              <a:buFont typeface="Wingdings 2" panose="05020102010507070707" pitchFamily="18" charset="2"/>
              <a:buChar char="P"/>
            </a:pPr>
            <a:r>
              <a:rPr lang="fa-IR" sz="4000" b="1" dirty="0">
                <a:cs typeface="B Nazanin" panose="00000400000000000000" pitchFamily="2" charset="-78"/>
              </a:rPr>
              <a:t>انسداد کامل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pic>
        <p:nvPicPr>
          <p:cNvPr id="5" name="Picture 3" descr="D:\PIC\choking-metho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908" y="3573016"/>
            <a:ext cx="3528392" cy="31599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5835432"/>
              </p:ext>
            </p:extLst>
          </p:nvPr>
        </p:nvGraphicFramePr>
        <p:xfrm>
          <a:off x="1117772" y="1320095"/>
          <a:ext cx="4144963" cy="553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CorelDRAW 6.0 Graphic" r:id="rId4" imgW="6819900" imgH="8086725" progId="CorelDraw.Graphic.6">
                  <p:embed/>
                </p:oleObj>
              </mc:Choice>
              <mc:Fallback>
                <p:oleObj name="CorelDRAW 6.0 Graphic" r:id="rId4" imgW="6819900" imgH="8086725" progId="CorelDraw.Graphic.6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772" y="1320095"/>
                        <a:ext cx="4144963" cy="553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/>
              <a:t>8</a:t>
            </a:r>
            <a:endParaRPr lang="en-US" dirty="0"/>
          </a:p>
        </p:txBody>
      </p:sp>
      <p:pic>
        <p:nvPicPr>
          <p:cNvPr id="7" name="Picture 6" descr="C:\Users\CybEr\Desktop\801052_FPKqyOmn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154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2144" y="15645"/>
            <a:ext cx="4105064" cy="101803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a-IR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B Titr" panose="00000700000000000000" pitchFamily="2" charset="-78"/>
              </a:rPr>
              <a:t>علایم  انسداد راه هوایی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5" name="Rectangle 7"/>
          <p:cNvSpPr txBox="1">
            <a:spLocks/>
          </p:cNvSpPr>
          <p:nvPr/>
        </p:nvSpPr>
        <p:spPr>
          <a:xfrm>
            <a:off x="2351585" y="2961879"/>
            <a:ext cx="3028951" cy="339447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86954" indent="-386954" algn="r" rtl="1">
              <a:lnSpc>
                <a:spcPct val="130000"/>
              </a:lnSpc>
              <a:buClrTx/>
              <a:buSzPct val="100000"/>
            </a:pPr>
            <a:r>
              <a:rPr lang="fa-IR" altLang="en-US" sz="3200" b="1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B Nazanin" panose="00000400000000000000" pitchFamily="2" charset="-78"/>
              </a:rPr>
              <a:t>انسداد کامل:</a:t>
            </a:r>
          </a:p>
          <a:p>
            <a:pPr marL="971550" lvl="1" indent="-457200" algn="r" rtl="1">
              <a:lnSpc>
                <a:spcPct val="130000"/>
              </a:lnSpc>
              <a:buClrTx/>
              <a:buSzPct val="100000"/>
              <a:buFont typeface="Calibri" panose="020F0502020204030204" pitchFamily="34" charset="0"/>
              <a:buChar char="‒"/>
            </a:pPr>
            <a:r>
              <a:rPr lang="fa-IR" altLang="en-US" sz="3200" dirty="0">
                <a:cs typeface="B Nazanin" panose="00000400000000000000" pitchFamily="2" charset="-78"/>
              </a:rPr>
              <a:t>سرفه بی صدا</a:t>
            </a:r>
          </a:p>
          <a:p>
            <a:pPr marL="971550" lvl="1" indent="-457200" algn="r" rtl="1">
              <a:lnSpc>
                <a:spcPct val="130000"/>
              </a:lnSpc>
              <a:buClrTx/>
              <a:buSzPct val="100000"/>
              <a:buFont typeface="Calibri" panose="020F0502020204030204" pitchFamily="34" charset="0"/>
              <a:buChar char="‒"/>
            </a:pPr>
            <a:r>
              <a:rPr lang="fa-IR" altLang="en-US" sz="3200" dirty="0">
                <a:cs typeface="B Nazanin" panose="00000400000000000000" pitchFamily="2" charset="-78"/>
              </a:rPr>
              <a:t>قطع تکلم</a:t>
            </a:r>
          </a:p>
          <a:p>
            <a:pPr marL="971550" lvl="1" indent="-457200" algn="r" rtl="1">
              <a:lnSpc>
                <a:spcPct val="130000"/>
              </a:lnSpc>
              <a:buClrTx/>
              <a:buSzPct val="100000"/>
              <a:buFont typeface="Calibri" panose="020F0502020204030204" pitchFamily="34" charset="0"/>
              <a:buChar char="‒"/>
            </a:pPr>
            <a:r>
              <a:rPr lang="fa-IR" altLang="en-US" sz="3200" dirty="0">
                <a:cs typeface="B Nazanin" panose="00000400000000000000" pitchFamily="2" charset="-78"/>
              </a:rPr>
              <a:t>کبودی</a:t>
            </a:r>
          </a:p>
          <a:p>
            <a:pPr marL="971550" lvl="1" indent="-457200" algn="r" rtl="1">
              <a:lnSpc>
                <a:spcPct val="130000"/>
              </a:lnSpc>
              <a:buClrTx/>
              <a:buSzPct val="100000"/>
              <a:buFont typeface="Calibri" panose="020F0502020204030204" pitchFamily="34" charset="0"/>
              <a:buChar char="‒"/>
            </a:pPr>
            <a:r>
              <a:rPr lang="fa-IR" altLang="en-US" sz="3200" dirty="0">
                <a:cs typeface="B Nazanin" panose="00000400000000000000" pitchFamily="2" charset="-78"/>
              </a:rPr>
              <a:t>قطع تنفس</a:t>
            </a:r>
            <a:endParaRPr lang="en-US" altLang="en-US" sz="3200" dirty="0">
              <a:cs typeface="B Nazanin" panose="00000400000000000000" pitchFamily="2" charset="-78"/>
            </a:endParaRPr>
          </a:p>
          <a:p>
            <a:pPr algn="r" rtl="1">
              <a:lnSpc>
                <a:spcPct val="130000"/>
              </a:lnSpc>
              <a:buClrTx/>
              <a:buSzPct val="100000"/>
              <a:buFont typeface="Calibri" panose="020F0502020204030204" pitchFamily="34" charset="0"/>
              <a:buChar char="‒"/>
            </a:pPr>
            <a:endParaRPr lang="en-US" altLang="en-US" dirty="0">
              <a:cs typeface="B Mitra" panose="00000400000000000000" pitchFamily="2" charset="-78"/>
            </a:endParaRPr>
          </a:p>
        </p:txBody>
      </p:sp>
      <p:sp>
        <p:nvSpPr>
          <p:cNvPr id="6" name="Rectangle 8"/>
          <p:cNvSpPr txBox="1">
            <a:spLocks/>
          </p:cNvSpPr>
          <p:nvPr/>
        </p:nvSpPr>
        <p:spPr>
          <a:xfrm>
            <a:off x="7968209" y="2348880"/>
            <a:ext cx="3706267" cy="3394472"/>
          </a:xfrm>
          <a:prstGeom prst="rect">
            <a:avLst/>
          </a:prstGeom>
        </p:spPr>
        <p:txBody>
          <a:bodyPr/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r" defTabSz="773906" rtl="1">
              <a:lnSpc>
                <a:spcPct val="130000"/>
              </a:lnSpc>
              <a:buClrTx/>
              <a:buSzPct val="100000"/>
              <a:buFont typeface="Arial" panose="020B0604020202020204" pitchFamily="34" charset="0"/>
              <a:buChar char="•"/>
            </a:pPr>
            <a:r>
              <a:rPr lang="fa-IR" altLang="en-US" sz="32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 Titr" panose="00000700000000000000" pitchFamily="2" charset="-78"/>
                <a:cs typeface="B Nazanin" panose="00000400000000000000" pitchFamily="2" charset="-78"/>
              </a:rPr>
              <a:t>انسداد ناقص:</a:t>
            </a:r>
          </a:p>
          <a:p>
            <a:pPr marL="1010840" lvl="1" indent="-457200" algn="r" defTabSz="773906" rtl="1">
              <a:lnSpc>
                <a:spcPct val="130000"/>
              </a:lnSpc>
              <a:buClrTx/>
              <a:buSzPct val="100000"/>
              <a:buFont typeface="Calibri" panose="020F0502020204030204" pitchFamily="34" charset="0"/>
              <a:buChar char="‒"/>
            </a:pPr>
            <a:r>
              <a:rPr lang="fa-IR" altLang="en-US" sz="3200" b="1" dirty="0">
                <a:cs typeface="B Nazanin" panose="00000400000000000000" pitchFamily="2" charset="-78"/>
              </a:rPr>
              <a:t>سرفه</a:t>
            </a:r>
          </a:p>
          <a:p>
            <a:pPr marL="1010840" lvl="1" indent="-457200" algn="r" defTabSz="773906" rtl="1">
              <a:lnSpc>
                <a:spcPct val="130000"/>
              </a:lnSpc>
              <a:buClrTx/>
              <a:buSzPct val="100000"/>
              <a:buFont typeface="Calibri" panose="020F0502020204030204" pitchFamily="34" charset="0"/>
              <a:buChar char="‒"/>
            </a:pPr>
            <a:r>
              <a:rPr lang="fa-IR" altLang="en-US" sz="3200" b="1" dirty="0">
                <a:cs typeface="B Nazanin" panose="00000400000000000000" pitchFamily="2" charset="-78"/>
              </a:rPr>
              <a:t>تنگی نفس</a:t>
            </a:r>
          </a:p>
          <a:p>
            <a:pPr marL="1010840" lvl="1" indent="-457200" algn="r" defTabSz="773906" rtl="1">
              <a:lnSpc>
                <a:spcPct val="130000"/>
              </a:lnSpc>
              <a:buClrTx/>
              <a:buSzPct val="100000"/>
              <a:buFont typeface="Calibri" panose="020F0502020204030204" pitchFamily="34" charset="0"/>
              <a:buChar char="‒"/>
            </a:pPr>
            <a:r>
              <a:rPr lang="fa-IR" altLang="en-US" sz="3200" b="1" dirty="0">
                <a:cs typeface="B Nazanin" panose="00000400000000000000" pitchFamily="2" charset="-78"/>
              </a:rPr>
              <a:t>خس </a:t>
            </a:r>
            <a:r>
              <a:rPr lang="fa-IR" altLang="en-US" sz="3200" b="1" dirty="0" err="1">
                <a:cs typeface="B Nazanin" panose="00000400000000000000" pitchFamily="2" charset="-78"/>
              </a:rPr>
              <a:t>خس</a:t>
            </a:r>
            <a:r>
              <a:rPr lang="fa-IR" altLang="en-US" sz="3200" b="1" dirty="0">
                <a:cs typeface="B Nazanin" panose="00000400000000000000" pitchFamily="2" charset="-78"/>
              </a:rPr>
              <a:t> سینه</a:t>
            </a:r>
            <a:endParaRPr lang="en-US" altLang="en-US" sz="3200" b="1" dirty="0">
              <a:cs typeface="B Nazanin" panose="00000400000000000000" pitchFamily="2" charset="-78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r>
              <a:rPr lang="fa-IR" dirty="0" smtClean="0"/>
              <a:t>9</a:t>
            </a:r>
            <a:endParaRPr lang="en-US" dirty="0"/>
          </a:p>
        </p:txBody>
      </p:sp>
      <p:pic>
        <p:nvPicPr>
          <p:cNvPr id="7" name="Picture 6" descr="C:\Users\CybEr\Desktop\801052_FPKqyOm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188640"/>
            <a:ext cx="1832650" cy="126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388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4863</TotalTime>
  <Words>1188</Words>
  <Application>Microsoft Office PowerPoint</Application>
  <PresentationFormat>Widescreen</PresentationFormat>
  <Paragraphs>153</Paragraphs>
  <Slides>26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8" baseType="lpstr">
      <vt:lpstr>Calibri</vt:lpstr>
      <vt:lpstr>Georgia</vt:lpstr>
      <vt:lpstr>B Mitra</vt:lpstr>
      <vt:lpstr>Times New Roman</vt:lpstr>
      <vt:lpstr>B Nazanin</vt:lpstr>
      <vt:lpstr>Univers-Condensed</vt:lpstr>
      <vt:lpstr>Wingdings 2</vt:lpstr>
      <vt:lpstr>Arial</vt:lpstr>
      <vt:lpstr>B Titr</vt:lpstr>
      <vt:lpstr>Wingdings</vt:lpstr>
      <vt:lpstr>Civic</vt:lpstr>
      <vt:lpstr>CorelDRAW 6.0 Graphic</vt:lpstr>
      <vt:lpstr>PowerPoint Presentation</vt:lpstr>
      <vt:lpstr>مرگ ناشي از سوانح غيرعمدي در كشور:</vt:lpstr>
      <vt:lpstr>چرا کودکان به سادگی دچار خفگی می شوند؟ </vt:lpstr>
      <vt:lpstr>چه چیزهایی کودکان را خفه می‌کند؟</vt:lpstr>
      <vt:lpstr>برای پیشگیری از خفگی كودك چه بايد كرد؟</vt:lpstr>
      <vt:lpstr>برای پیشگیری از خفگی كودك چه بايد كرد؟</vt:lpstr>
      <vt:lpstr>انسداد راه هوایی</vt:lpstr>
      <vt:lpstr>انواع انسداد راه هوایی</vt:lpstr>
      <vt:lpstr>علایم  انسداد راه هوایی</vt:lpstr>
      <vt:lpstr>عوامل انسداد راه هوایی</vt:lpstr>
      <vt:lpstr>اهمیت  انسداد راه هوایی</vt:lpstr>
      <vt:lpstr> موارد شک به  انسداد راه هوایی</vt:lpstr>
      <vt:lpstr>علامت جهانی کمک برای خفگی</vt:lpstr>
      <vt:lpstr>انسداد راه هوایی خفیف</vt:lpstr>
      <vt:lpstr>اقدامات </vt:lpstr>
      <vt:lpstr>انسداد راه هوايي شديد</vt:lpstr>
      <vt:lpstr>اقدامات در انسداد کامل راه هوایی</vt:lpstr>
      <vt:lpstr>اقدامات در انسداد کامل راه هوایی</vt:lpstr>
      <vt:lpstr>باز کردن انسداد راه هوایی  در مصدوم باردار یا چاق </vt:lpstr>
      <vt:lpstr>رفع انسداد راه هوایی در فرد بزرگسال بيهوش</vt:lpstr>
      <vt:lpstr>رفع انسداد راه هوایی  در فرد بزرگسال بيهوش</vt:lpstr>
      <vt:lpstr>رفع انسداد راه هوایی در شيرخوار هوشيار(بدون توان تنفس يا گريه)</vt:lpstr>
      <vt:lpstr> </vt:lpstr>
      <vt:lpstr>PowerPoint Presentation</vt:lpstr>
      <vt:lpstr>منابع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Microsoft account</cp:lastModifiedBy>
  <cp:revision>512</cp:revision>
  <dcterms:created xsi:type="dcterms:W3CDTF">2019-08-18T04:18:09Z</dcterms:created>
  <dcterms:modified xsi:type="dcterms:W3CDTF">2024-07-17T17:49:12Z</dcterms:modified>
</cp:coreProperties>
</file>