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7" r:id="rId3"/>
    <p:sldId id="261" r:id="rId4"/>
    <p:sldId id="262" r:id="rId5"/>
    <p:sldId id="263" r:id="rId6"/>
    <p:sldId id="265" r:id="rId7"/>
    <p:sldId id="267" r:id="rId8"/>
    <p:sldId id="269" r:id="rId9"/>
    <p:sldId id="298" r:id="rId10"/>
    <p:sldId id="271" r:id="rId11"/>
    <p:sldId id="299" r:id="rId12"/>
    <p:sldId id="273" r:id="rId13"/>
    <p:sldId id="300" r:id="rId14"/>
    <p:sldId id="274" r:id="rId15"/>
    <p:sldId id="275" r:id="rId16"/>
    <p:sldId id="276" r:id="rId17"/>
    <p:sldId id="277" r:id="rId18"/>
    <p:sldId id="278" r:id="rId19"/>
    <p:sldId id="279" r:id="rId20"/>
    <p:sldId id="281" r:id="rId21"/>
    <p:sldId id="280" r:id="rId22"/>
    <p:sldId id="283" r:id="rId23"/>
    <p:sldId id="284" r:id="rId24"/>
    <p:sldId id="285" r:id="rId25"/>
    <p:sldId id="286" r:id="rId26"/>
    <p:sldId id="287" r:id="rId27"/>
    <p:sldId id="288" r:id="rId28"/>
    <p:sldId id="290" r:id="rId29"/>
    <p:sldId id="292" r:id="rId30"/>
    <p:sldId id="289" r:id="rId31"/>
    <p:sldId id="293" r:id="rId32"/>
    <p:sldId id="294" r:id="rId33"/>
    <p:sldId id="305" r:id="rId34"/>
    <p:sldId id="301" r:id="rId35"/>
    <p:sldId id="302" r:id="rId36"/>
    <p:sldId id="295" r:id="rId37"/>
    <p:sldId id="296" r:id="rId38"/>
    <p:sldId id="304" r:id="rId39"/>
    <p:sldId id="303" r:id="rId40"/>
    <p:sldId id="297"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4T04:26:50.959"/>
    </inkml:context>
    <inkml:brush xml:id="br0">
      <inkml:brushProperty name="width" value="0.035" units="cm"/>
      <inkml:brushProperty name="height" value="0.035" units="cm"/>
    </inkml:brush>
  </inkml:definitions>
  <inkml:trace contextRef="#ctx0" brushRef="#br0">0 24 24575,'0'-4'0,"0"-5"0,0-2-8191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4T04:26:58.245"/>
    </inkml:context>
    <inkml:brush xml:id="br0">
      <inkml:brushProperty name="width" value="0.035" units="cm"/>
      <inkml:brushProperty name="height" value="0.035" units="cm"/>
    </inkml:brush>
  </inkml:definitions>
  <inkml:trace contextRef="#ctx0" brushRef="#br0">5 0 24575,'-4'0'0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D7484A-3BA7-4792-A6DB-E183F815FC2C}" type="datetimeFigureOut">
              <a:rPr lang="en-US" smtClean="0"/>
              <a:t>8/3/2024</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3838144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DD7484A-3BA7-4792-A6DB-E183F815FC2C}" type="datetimeFigureOut">
              <a:rPr lang="en-US" smtClean="0"/>
              <a:t>8/3/2024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1470231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DD7484A-3BA7-4792-A6DB-E183F815FC2C}" type="datetimeFigureOut">
              <a:rPr lang="en-US" smtClean="0"/>
              <a:t>8/3/2024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0B05204-A1C6-4EFF-945E-75C6886EE4DB}"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428644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7DD7484A-3BA7-4792-A6DB-E183F815FC2C}" type="datetimeFigureOut">
              <a:rPr lang="en-US" smtClean="0"/>
              <a:t>8/3/2024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645240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7DD7484A-3BA7-4792-A6DB-E183F815FC2C}" type="datetimeFigureOut">
              <a:rPr lang="en-US" smtClean="0"/>
              <a:t>8/3/2024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0B05204-A1C6-4EFF-945E-75C6886EE4DB}"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00209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7DD7484A-3BA7-4792-A6DB-E183F815FC2C}" type="datetimeFigureOut">
              <a:rPr lang="en-US" smtClean="0"/>
              <a:t>8/3/2024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37969330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D7484A-3BA7-4792-A6DB-E183F815FC2C}" type="datetimeFigureOut">
              <a:rPr lang="en-US" smtClean="0"/>
              <a:t>8/3/2024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263754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D7484A-3BA7-4792-A6DB-E183F815FC2C}" type="datetimeFigureOut">
              <a:rPr lang="en-US" smtClean="0"/>
              <a:t>8/3/2024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974058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4C153E9-684B-4ABE-847F-7AA626EF72D1}" type="datetimeFigureOut">
              <a:rPr lang="en-US" smtClean="0"/>
              <a:pPr/>
              <a:t>8/3/2024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619483-B201-4650-A7D4-50D0351740ED}" type="slidenum">
              <a:rPr lang="en-US" smtClean="0"/>
              <a:pPr/>
              <a:t>‹#›</a:t>
            </a:fld>
            <a:endParaRPr lang="en-US"/>
          </a:p>
        </p:txBody>
      </p:sp>
    </p:spTree>
    <p:extLst>
      <p:ext uri="{BB962C8B-B14F-4D97-AF65-F5344CB8AC3E}">
        <p14:creationId xmlns:p14="http://schemas.microsoft.com/office/powerpoint/2010/main" val="3609196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D7484A-3BA7-4792-A6DB-E183F815FC2C}" type="datetimeFigureOut">
              <a:rPr lang="en-US" smtClean="0"/>
              <a:t>8/3/2024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346383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DD7484A-3BA7-4792-A6DB-E183F815FC2C}" type="datetimeFigureOut">
              <a:rPr lang="en-US" smtClean="0"/>
              <a:t>8/3/2024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2263962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D7484A-3BA7-4792-A6DB-E183F815FC2C}" type="datetimeFigureOut">
              <a:rPr lang="en-US" smtClean="0"/>
              <a:t>8/3/2024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3238385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D7484A-3BA7-4792-A6DB-E183F815FC2C}" type="datetimeFigureOut">
              <a:rPr lang="en-US" smtClean="0"/>
              <a:t>8/3/2024</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3225790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D7484A-3BA7-4792-A6DB-E183F815FC2C}" type="datetimeFigureOut">
              <a:rPr lang="en-US" smtClean="0"/>
              <a:t>8/3/2024</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3565761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D7484A-3BA7-4792-A6DB-E183F815FC2C}" type="datetimeFigureOut">
              <a:rPr lang="en-US" smtClean="0"/>
              <a:t>8/3/2024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329998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DD7484A-3BA7-4792-A6DB-E183F815FC2C}" type="datetimeFigureOut">
              <a:rPr lang="en-US" smtClean="0"/>
              <a:t>8/3/2024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681677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DD7484A-3BA7-4792-A6DB-E183F815FC2C}" type="datetimeFigureOut">
              <a:rPr lang="en-US" smtClean="0"/>
              <a:t>8/3/2024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0B05204-A1C6-4EFF-945E-75C6886EE4DB}" type="slidenum">
              <a:rPr lang="en-US" smtClean="0"/>
              <a:t>‹#›</a:t>
            </a:fld>
            <a:endParaRPr lang="en-US"/>
          </a:p>
        </p:txBody>
      </p:sp>
    </p:spTree>
    <p:extLst>
      <p:ext uri="{BB962C8B-B14F-4D97-AF65-F5344CB8AC3E}">
        <p14:creationId xmlns:p14="http://schemas.microsoft.com/office/powerpoint/2010/main" val="2299847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DD7484A-3BA7-4792-A6DB-E183F815FC2C}" type="datetimeFigureOut">
              <a:rPr lang="en-US" smtClean="0"/>
              <a:t>8/3/2024</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0B05204-A1C6-4EFF-945E-75C6886EE4DB}" type="slidenum">
              <a:rPr lang="en-US" smtClean="0"/>
              <a:t>‹#›</a:t>
            </a:fld>
            <a:endParaRPr lang="en-US"/>
          </a:p>
        </p:txBody>
      </p:sp>
    </p:spTree>
    <p:extLst>
      <p:ext uri="{BB962C8B-B14F-4D97-AF65-F5344CB8AC3E}">
        <p14:creationId xmlns:p14="http://schemas.microsoft.com/office/powerpoint/2010/main" val="122894711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customXml" Target="../ink/ink2.xml"/><Relationship Id="rId4" Type="http://schemas.openxmlformats.org/officeDocument/2006/relationships/image" Target="../media/image1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jpeg"/><Relationship Id="rId1" Type="http://schemas.openxmlformats.org/officeDocument/2006/relationships/slideLayout" Target="../slideLayouts/slideLayout17.xml"/><Relationship Id="rId4" Type="http://schemas.openxmlformats.org/officeDocument/2006/relationships/image" Target="../media/image5.gif"/></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gif"/><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3FECA81-12C7-5BDA-F05A-E31554F18EF3}"/>
              </a:ext>
            </a:extLst>
          </p:cNvPr>
          <p:cNvPicPr>
            <a:picLocks noChangeAspect="1"/>
          </p:cNvPicPr>
          <p:nvPr/>
        </p:nvPicPr>
        <p:blipFill>
          <a:blip r:embed="rId2"/>
          <a:stretch>
            <a:fillRect/>
          </a:stretch>
        </p:blipFill>
        <p:spPr>
          <a:xfrm>
            <a:off x="3952875" y="1857375"/>
            <a:ext cx="4286250" cy="3143250"/>
          </a:xfrm>
          <a:prstGeom prst="rect">
            <a:avLst/>
          </a:prstGeom>
        </p:spPr>
      </p:pic>
      <p:sp>
        <p:nvSpPr>
          <p:cNvPr id="4" name="AutoShape 2" descr="طرح های بسم الله الرحمن الرحیم 🧡رایگان - مدیر کلیک">
            <a:extLst>
              <a:ext uri="{FF2B5EF4-FFF2-40B4-BE49-F238E27FC236}">
                <a16:creationId xmlns:a16="http://schemas.microsoft.com/office/drawing/2014/main" id="{461FA6A9-FE92-DBBD-3C3C-283F64099714}"/>
              </a:ext>
            </a:extLst>
          </p:cNvPr>
          <p:cNvSpPr>
            <a:spLocks noGrp="1" noChangeAspect="1" noChangeArrowheads="1"/>
          </p:cNvSpPr>
          <p:nvPr>
            <p:ph type="ctrTitle"/>
          </p:nvPr>
        </p:nvSpPr>
        <p:spPr bwMode="auto">
          <a:xfrm>
            <a:off x="456042" y="520700"/>
            <a:ext cx="10303113" cy="536735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004341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825752" y="2071678"/>
            <a:ext cx="8503920" cy="4027370"/>
          </a:xfrm>
        </p:spPr>
        <p:txBody>
          <a:bodyPr>
            <a:normAutofit/>
          </a:bodyPr>
          <a:lstStyle/>
          <a:p>
            <a:pPr algn="r" rtl="1"/>
            <a:r>
              <a:rPr lang="fa-IR" sz="3600" b="1" dirty="0">
                <a:solidFill>
                  <a:schemeClr val="accent2">
                    <a:lumMod val="60000"/>
                    <a:lumOff val="40000"/>
                  </a:schemeClr>
                </a:solidFill>
                <a:cs typeface="B Titr" pitchFamily="2" charset="-78"/>
              </a:rPr>
              <a:t>مهارت 3 : استفاده از ژست ها و  پاسخ هايي كه نشاندهنده علاقه شما مي باشند.</a:t>
            </a:r>
            <a:endParaRPr lang="en-US" sz="3600" dirty="0">
              <a:solidFill>
                <a:schemeClr val="accent2">
                  <a:lumMod val="60000"/>
                  <a:lumOff val="40000"/>
                </a:schemeClr>
              </a:solidFill>
              <a:cs typeface="B Titr"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952860" y="714356"/>
            <a:ext cx="5238750" cy="495300"/>
          </a:xfrm>
          <a:prstGeom prst="rect">
            <a:avLst/>
          </a:prstGeom>
          <a:noFill/>
        </p:spPr>
      </p:pic>
      <p:pic>
        <p:nvPicPr>
          <p:cNvPr id="16386"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4985438" y="4500571"/>
            <a:ext cx="2110694" cy="1604953"/>
          </a:xfrm>
          <a:prstGeom prst="rect">
            <a:avLst/>
          </a:prstGeom>
          <a:noFill/>
        </p:spPr>
      </p:pic>
    </p:spTree>
    <p:extLst>
      <p:ext uri="{BB962C8B-B14F-4D97-AF65-F5344CB8AC3E}">
        <p14:creationId xmlns:p14="http://schemas.microsoft.com/office/powerpoint/2010/main" val="510721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lstStyle/>
          <a:p>
            <a:pPr algn="r" rtl="1">
              <a:buNone/>
            </a:pPr>
            <a:endParaRPr lang="en-US" dirty="0"/>
          </a:p>
          <a:p>
            <a:pPr lvl="0" algn="r" rtl="1"/>
            <a:r>
              <a:rPr lang="fa-IR" sz="3200" dirty="0">
                <a:cs typeface="B Mitra" pitchFamily="2" charset="-78"/>
              </a:rPr>
              <a:t>اگر خواهان ادامه صحبت يك مادر مي باشيد به او نشان دهيد كه با علاقه به صحبت هاي او گوش مي دهيد . </a:t>
            </a:r>
            <a:endParaRPr lang="en-US" sz="3200" dirty="0">
              <a:cs typeface="B Mitra" pitchFamily="2" charset="-78"/>
            </a:endParaRPr>
          </a:p>
          <a:p>
            <a:pPr lvl="0" algn="r" rtl="1"/>
            <a:r>
              <a:rPr lang="fa-IR" sz="3200" dirty="0">
                <a:cs typeface="B Mitra" pitchFamily="2" charset="-78"/>
              </a:rPr>
              <a:t>راه هاي نشان دادن علاقه به صحبت هاي مادر عبارتند از :</a:t>
            </a:r>
            <a:endParaRPr lang="en-US" sz="3200" dirty="0">
              <a:cs typeface="B Mitra" pitchFamily="2" charset="-78"/>
            </a:endParaRPr>
          </a:p>
          <a:p>
            <a:pPr algn="r" rtl="1"/>
            <a:r>
              <a:rPr lang="fa-IR" sz="3200" dirty="0">
                <a:cs typeface="B Mitra" pitchFamily="2" charset="-78"/>
              </a:rPr>
              <a:t>با ژست ها و حركاتي نظير : نگاه كردن ، سر تكان دادن و لبخند زدن</a:t>
            </a:r>
            <a:endParaRPr lang="en-US" sz="3200" dirty="0">
              <a:cs typeface="B Mitra" pitchFamily="2" charset="-78"/>
            </a:endParaRPr>
          </a:p>
          <a:p>
            <a:pPr algn="r" rtl="1"/>
            <a:r>
              <a:rPr lang="fa-IR" sz="3200" dirty="0">
                <a:cs typeface="B Mitra" pitchFamily="2" charset="-78"/>
              </a:rPr>
              <a:t>با عبارات ساده اي نظير : آهان ، اوهوم ، عزيزم </a:t>
            </a:r>
            <a:endParaRPr lang="en-US" sz="3200" dirty="0">
              <a:cs typeface="B Mitra"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402188" y="5838856"/>
            <a:ext cx="5238750" cy="495300"/>
          </a:xfrm>
          <a:prstGeom prst="rect">
            <a:avLst/>
          </a:prstGeom>
          <a:noFill/>
        </p:spPr>
      </p:pic>
      <p:pic>
        <p:nvPicPr>
          <p:cNvPr id="17410"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5524497" y="428605"/>
            <a:ext cx="1828847" cy="139063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825752" y="2500306"/>
            <a:ext cx="8503920" cy="3598742"/>
          </a:xfrm>
        </p:spPr>
        <p:txBody>
          <a:bodyPr/>
          <a:lstStyle/>
          <a:p>
            <a:pPr algn="r" rtl="1"/>
            <a:r>
              <a:rPr lang="en-US" dirty="0">
                <a:solidFill>
                  <a:schemeClr val="accent2">
                    <a:lumMod val="60000"/>
                    <a:lumOff val="40000"/>
                  </a:schemeClr>
                </a:solidFill>
              </a:rPr>
              <a:t>  </a:t>
            </a:r>
            <a:r>
              <a:rPr lang="fa-IR" sz="3200" b="1" dirty="0">
                <a:solidFill>
                  <a:schemeClr val="accent2">
                    <a:lumMod val="60000"/>
                    <a:lumOff val="40000"/>
                  </a:schemeClr>
                </a:solidFill>
                <a:cs typeface="B Titr" pitchFamily="2" charset="-78"/>
              </a:rPr>
              <a:t>مهارت 4 : تكرار دوباره گفته هاي مادر </a:t>
            </a:r>
            <a:endParaRPr lang="en-US" sz="3200" dirty="0">
              <a:solidFill>
                <a:schemeClr val="accent2">
                  <a:lumMod val="60000"/>
                  <a:lumOff val="40000"/>
                </a:schemeClr>
              </a:solidFill>
              <a:cs typeface="B Titr"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4714902" y="3362328"/>
            <a:ext cx="5238750" cy="495300"/>
          </a:xfrm>
          <a:prstGeom prst="rect">
            <a:avLst/>
          </a:prstGeom>
          <a:noFill/>
        </p:spPr>
      </p:pic>
      <p:pic>
        <p:nvPicPr>
          <p:cNvPr id="18434"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5381620" y="357166"/>
            <a:ext cx="2041812" cy="1552576"/>
          </a:xfrm>
          <a:prstGeom prst="rect">
            <a:avLst/>
          </a:prstGeom>
          <a:noFill/>
        </p:spPr>
      </p:pic>
    </p:spTree>
    <p:extLst>
      <p:ext uri="{BB962C8B-B14F-4D97-AF65-F5344CB8AC3E}">
        <p14:creationId xmlns:p14="http://schemas.microsoft.com/office/powerpoint/2010/main" val="1131522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981200" y="714357"/>
            <a:ext cx="8229600" cy="5411807"/>
          </a:xfrm>
        </p:spPr>
        <p:txBody>
          <a:bodyPr>
            <a:normAutofit lnSpcReduction="10000"/>
          </a:bodyPr>
          <a:lstStyle/>
          <a:p>
            <a:pPr lvl="0" algn="r" rtl="1"/>
            <a:endParaRPr lang="en-US" dirty="0"/>
          </a:p>
          <a:p>
            <a:pPr lvl="0" algn="r" rtl="1"/>
            <a:r>
              <a:rPr lang="fa-IR" sz="2800" dirty="0">
                <a:cs typeface="B Mitra" pitchFamily="2" charset="-78"/>
              </a:rPr>
              <a:t>تكرار يا باز نمودن گفته هاي مادر مفيدتر و موثرتر است . بدين ترتيب به او نشان مي دهيد كه در حال گوش كردن به صحبت هاي مادر يا پرستار كودك بوده و او را ترغيب به ادامه صحبت مي كنيد تا از آنچه كه براي او مهم مي باشد سخن به ميان آورد . بهترين شيوه آن است كه شما صحبت هاي او را به گونه اي نسبتاً متفاوت بيان كنيد تا فكر نكند كه به تقلید حرف هاي او</a:t>
            </a:r>
          </a:p>
          <a:p>
            <a:pPr lvl="0" algn="r" rtl="1">
              <a:buNone/>
            </a:pPr>
            <a:r>
              <a:rPr lang="fa-IR" sz="2800" dirty="0">
                <a:cs typeface="B Mitra" pitchFamily="2" charset="-78"/>
              </a:rPr>
              <a:t>   مي پردازيد . </a:t>
            </a:r>
          </a:p>
          <a:p>
            <a:pPr lvl="0" algn="r" rtl="1"/>
            <a:endParaRPr lang="en-US" sz="2800" dirty="0">
              <a:cs typeface="B Mitra" pitchFamily="2" charset="-78"/>
            </a:endParaRPr>
          </a:p>
          <a:p>
            <a:pPr lvl="0" algn="r" rtl="1"/>
            <a:r>
              <a:rPr lang="fa-IR" sz="2800" dirty="0">
                <a:cs typeface="B Mitra" pitchFamily="2" charset="-78"/>
              </a:rPr>
              <a:t>به عنوان مثال ، اگر مادري بگويد : « من نمي دانم چه غذايي به كودكم بدهد ، چون كه او از خوردن هر چيزي خودداری مي كند « شما بايستي با گفتن اين جمله حرف هاي او را تكرار نمائيد :    « كودك شما از خوردن تمام چيزهايي كه به او مي دهيد خودداری مي كند ؟ »</a:t>
            </a:r>
            <a:endParaRPr lang="en-US" sz="2800" dirty="0">
              <a:cs typeface="B Mitra" pitchFamily="2" charset="-78"/>
            </a:endParaRPr>
          </a:p>
          <a:p>
            <a:endParaRPr lang="en-US" dirty="0"/>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4952992" y="6143644"/>
            <a:ext cx="5238750" cy="495300"/>
          </a:xfrm>
          <a:prstGeom prst="rect">
            <a:avLst/>
          </a:prstGeom>
          <a:noFill/>
        </p:spPr>
      </p:pic>
      <p:pic>
        <p:nvPicPr>
          <p:cNvPr id="20482" name="Picture 2" descr="C:\Documents and Settings\XPro\My Documents\My Pictures\عکس های متحرک\download.gif"/>
          <p:cNvPicPr>
            <a:picLocks noChangeAspect="1" noChangeArrowheads="1" noCrop="1"/>
          </p:cNvPicPr>
          <p:nvPr/>
        </p:nvPicPr>
        <p:blipFill>
          <a:blip r:embed="rId3" cstate="print"/>
          <a:srcRect/>
          <a:stretch>
            <a:fillRect/>
          </a:stretch>
        </p:blipFill>
        <p:spPr bwMode="auto">
          <a:xfrm>
            <a:off x="1809720" y="1"/>
            <a:ext cx="1547000" cy="11763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825752" y="2357430"/>
            <a:ext cx="8503920" cy="2428892"/>
          </a:xfrm>
        </p:spPr>
        <p:txBody>
          <a:bodyPr/>
          <a:lstStyle/>
          <a:p>
            <a:pPr algn="r" rtl="1"/>
            <a:r>
              <a:rPr lang="fa-IR" sz="3200" b="1" dirty="0">
                <a:solidFill>
                  <a:schemeClr val="accent2">
                    <a:lumMod val="60000"/>
                    <a:lumOff val="40000"/>
                  </a:schemeClr>
                </a:solidFill>
                <a:cs typeface="B Titr" pitchFamily="2" charset="-78"/>
              </a:rPr>
              <a:t>مهارت 5 . ابراز همدلي به مادر ، نشان دهيد كه احساس او را درك مي كنيد .</a:t>
            </a:r>
            <a:endParaRPr lang="en-US" sz="3200" dirty="0">
              <a:solidFill>
                <a:schemeClr val="accent2">
                  <a:lumMod val="60000"/>
                  <a:lumOff val="40000"/>
                </a:schemeClr>
              </a:solidFill>
              <a:cs typeface="B Titr" pitchFamily="2" charset="-78"/>
            </a:endParaRPr>
          </a:p>
          <a:p>
            <a:pPr algn="r" rtl="1"/>
            <a:endParaRPr lang="en-US" dirty="0"/>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667108" y="3505204"/>
            <a:ext cx="5238750" cy="495300"/>
          </a:xfrm>
          <a:prstGeom prst="rect">
            <a:avLst/>
          </a:prstGeom>
          <a:noFill/>
        </p:spPr>
      </p:pic>
      <p:pic>
        <p:nvPicPr>
          <p:cNvPr id="21506"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6024563" y="500043"/>
            <a:ext cx="1828847" cy="1390639"/>
          </a:xfrm>
          <a:prstGeom prst="rect">
            <a:avLst/>
          </a:prstGeom>
          <a:noFill/>
        </p:spPr>
      </p:pic>
    </p:spTree>
    <p:extLst>
      <p:ext uri="{BB962C8B-B14F-4D97-AF65-F5344CB8AC3E}">
        <p14:creationId xmlns:p14="http://schemas.microsoft.com/office/powerpoint/2010/main" val="3422688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normAutofit/>
          </a:bodyPr>
          <a:lstStyle/>
          <a:p>
            <a:pPr lvl="0" algn="r" rtl="1"/>
            <a:endParaRPr lang="en-US" dirty="0"/>
          </a:p>
          <a:p>
            <a:pPr lvl="0" algn="r" rtl="1"/>
            <a:r>
              <a:rPr lang="fa-IR" sz="4400" dirty="0">
                <a:cs typeface="B Mitra" pitchFamily="2" charset="-78"/>
              </a:rPr>
              <a:t>همدلي داراي تعريف متفاوتي در مقايسه با دلسوزي و ترحم مي باشد هنگامي كه شما براي كسي دلسوزي مي كنيد و نشان مي دهيد براي او ناراحت هستيد در واقع از نقطه نظر خود به مسئله نگاه كرده ايد . </a:t>
            </a:r>
            <a:br>
              <a:rPr lang="fa-IR" sz="4400" dirty="0">
                <a:cs typeface="B Mitra" pitchFamily="2" charset="-78"/>
              </a:rPr>
            </a:br>
            <a:endParaRPr lang="en-US" sz="4400" dirty="0">
              <a:cs typeface="B Mitra" pitchFamily="2" charset="-78"/>
            </a:endParaRPr>
          </a:p>
          <a:p>
            <a:pPr algn="r" rtl="1"/>
            <a:endParaRPr lang="en-US" dirty="0"/>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667108" y="5648344"/>
            <a:ext cx="5238750" cy="495300"/>
          </a:xfrm>
          <a:prstGeom prst="rect">
            <a:avLst/>
          </a:prstGeom>
          <a:noFill/>
        </p:spPr>
      </p:pic>
      <p:pic>
        <p:nvPicPr>
          <p:cNvPr id="23554" name="Picture 2" descr="C:\Documents and Settings\XPro\My Documents\My Pictures\عکس های متحرک\download.gif"/>
          <p:cNvPicPr>
            <a:picLocks noChangeAspect="1" noChangeArrowheads="1" noCrop="1"/>
          </p:cNvPicPr>
          <p:nvPr/>
        </p:nvPicPr>
        <p:blipFill>
          <a:blip r:embed="rId3" cstate="print"/>
          <a:srcRect/>
          <a:stretch>
            <a:fillRect/>
          </a:stretch>
        </p:blipFill>
        <p:spPr bwMode="auto">
          <a:xfrm>
            <a:off x="5310182" y="428605"/>
            <a:ext cx="1643074" cy="1249379"/>
          </a:xfrm>
          <a:prstGeom prst="rect">
            <a:avLst/>
          </a:prstGeom>
          <a:noFill/>
        </p:spPr>
      </p:pic>
    </p:spTree>
    <p:extLst>
      <p:ext uri="{BB962C8B-B14F-4D97-AF65-F5344CB8AC3E}">
        <p14:creationId xmlns:p14="http://schemas.microsoft.com/office/powerpoint/2010/main" val="4110922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981200" y="1142985"/>
            <a:ext cx="8229600" cy="4983179"/>
          </a:xfrm>
        </p:spPr>
        <p:txBody>
          <a:bodyPr>
            <a:normAutofit/>
          </a:bodyPr>
          <a:lstStyle/>
          <a:p>
            <a:pPr lvl="0" algn="r" rtl="1"/>
            <a:endParaRPr lang="en-US" sz="2800" dirty="0">
              <a:cs typeface="B Mitra" pitchFamily="2" charset="-78"/>
            </a:endParaRPr>
          </a:p>
          <a:p>
            <a:pPr lvl="0" algn="r" rtl="1"/>
            <a:r>
              <a:rPr lang="fa-IR" sz="2800" dirty="0">
                <a:cs typeface="B Mitra" pitchFamily="2" charset="-78"/>
              </a:rPr>
              <a:t>اگر دلسوزي كنيد در جواب به او خواهيد گفت :‌ « آه ، مي دانم تو چه احساسي داري . كودك من هم تمايل زيادي به شير خوردن دارد و من را حسابي از پا درآورده است . » درواقع شما مشكلات خودتان را به ياد آورده ايد واين احساس كه شما حرف او را فهميده ايد در مادر به وجود نمي آيد . </a:t>
            </a:r>
            <a:endParaRPr lang="en-US" sz="2800" dirty="0">
              <a:cs typeface="B Mitra" pitchFamily="2" charset="-78"/>
            </a:endParaRPr>
          </a:p>
          <a:p>
            <a:pPr lvl="0" algn="r" rtl="1"/>
            <a:r>
              <a:rPr lang="fa-IR" sz="2800" dirty="0">
                <a:cs typeface="B Mitra" pitchFamily="2" charset="-78"/>
              </a:rPr>
              <a:t>بنابراين بهتر است صحبت هاي مادر در مورد كودك را تكرار نمائيد . </a:t>
            </a:r>
            <a:endParaRPr lang="en-US" sz="2800" dirty="0">
              <a:cs typeface="B Mitra" pitchFamily="2" charset="-78"/>
            </a:endParaRPr>
          </a:p>
          <a:p>
            <a:pPr lvl="0" algn="r" rtl="1"/>
            <a:r>
              <a:rPr lang="fa-IR" sz="2800" dirty="0">
                <a:cs typeface="B Mitra" pitchFamily="2" charset="-78"/>
              </a:rPr>
              <a:t>به عنوان مثال :‌ « او تمايل زيادي به شير خوردن دارد ؟» اگر چه اين جمله مبين رفتار كودك از زبان مادر مي باشد ، اما نشاندهنده اين مسئله كه او واقعاً چقدر خسته است نمي باشد . </a:t>
            </a:r>
            <a:endParaRPr lang="en-US" sz="2800" dirty="0">
              <a:cs typeface="B Mitra" pitchFamily="2" charset="-78"/>
            </a:endParaRPr>
          </a:p>
          <a:p>
            <a:endParaRPr lang="en-US" sz="2800" dirty="0">
              <a:cs typeface="B Mitra"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667108" y="5719782"/>
            <a:ext cx="5238750" cy="495300"/>
          </a:xfrm>
          <a:prstGeom prst="rect">
            <a:avLst/>
          </a:prstGeom>
          <a:noFill/>
        </p:spPr>
      </p:pic>
      <p:pic>
        <p:nvPicPr>
          <p:cNvPr id="24578" name="Picture 2" descr="C:\Documents and Settings\XPro\My Documents\My Pictures\عکس های متحرک\download.gif"/>
          <p:cNvPicPr>
            <a:picLocks noChangeAspect="1" noChangeArrowheads="1" noCrop="1"/>
          </p:cNvPicPr>
          <p:nvPr/>
        </p:nvPicPr>
        <p:blipFill>
          <a:blip r:embed="rId3" cstate="print"/>
          <a:srcRect/>
          <a:stretch>
            <a:fillRect/>
          </a:stretch>
        </p:blipFill>
        <p:spPr bwMode="auto">
          <a:xfrm>
            <a:off x="5453059" y="285729"/>
            <a:ext cx="1640949" cy="1247763"/>
          </a:xfrm>
          <a:prstGeom prst="rect">
            <a:avLst/>
          </a:prstGeom>
          <a:noFill/>
        </p:spPr>
      </p:pic>
    </p:spTree>
    <p:extLst>
      <p:ext uri="{BB962C8B-B14F-4D97-AF65-F5344CB8AC3E}">
        <p14:creationId xmlns:p14="http://schemas.microsoft.com/office/powerpoint/2010/main" val="1006333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825752" y="2214554"/>
            <a:ext cx="8503920" cy="3884494"/>
          </a:xfrm>
        </p:spPr>
        <p:txBody>
          <a:bodyPr/>
          <a:lstStyle/>
          <a:p>
            <a:pPr algn="r" rtl="1"/>
            <a:r>
              <a:rPr lang="ar-SA" dirty="0"/>
              <a:t> </a:t>
            </a:r>
            <a:r>
              <a:rPr lang="fa-IR" sz="4000" b="1" dirty="0">
                <a:solidFill>
                  <a:schemeClr val="accent2">
                    <a:lumMod val="60000"/>
                    <a:lumOff val="40000"/>
                  </a:schemeClr>
                </a:solidFill>
                <a:cs typeface="B Titr" pitchFamily="2" charset="-78"/>
              </a:rPr>
              <a:t>مهارت 6 . پرهيز از بيان كلمات قضاوت گونه </a:t>
            </a:r>
            <a:endParaRPr lang="en-US" sz="4000" dirty="0">
              <a:solidFill>
                <a:schemeClr val="accent2">
                  <a:lumMod val="60000"/>
                  <a:lumOff val="40000"/>
                </a:schemeClr>
              </a:solidFill>
              <a:cs typeface="B Titr" pitchFamily="2" charset="-78"/>
            </a:endParaRPr>
          </a:p>
          <a:p>
            <a:pPr algn="r" rtl="1"/>
            <a:endParaRPr lang="en-US" sz="4000" dirty="0">
              <a:cs typeface="B Titr"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667108" y="3076576"/>
            <a:ext cx="5238750" cy="495300"/>
          </a:xfrm>
          <a:prstGeom prst="rect">
            <a:avLst/>
          </a:prstGeom>
          <a:noFill/>
        </p:spPr>
      </p:pic>
      <p:pic>
        <p:nvPicPr>
          <p:cNvPr id="26626"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5167306" y="500042"/>
            <a:ext cx="1928826" cy="1466662"/>
          </a:xfrm>
          <a:prstGeom prst="rect">
            <a:avLst/>
          </a:prstGeom>
          <a:noFill/>
        </p:spPr>
      </p:pic>
    </p:spTree>
    <p:extLst>
      <p:ext uri="{BB962C8B-B14F-4D97-AF65-F5344CB8AC3E}">
        <p14:creationId xmlns:p14="http://schemas.microsoft.com/office/powerpoint/2010/main" val="4250273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981200" y="571481"/>
            <a:ext cx="8229600" cy="5554683"/>
          </a:xfrm>
        </p:spPr>
        <p:txBody>
          <a:bodyPr>
            <a:normAutofit/>
          </a:bodyPr>
          <a:lstStyle/>
          <a:p>
            <a:pPr algn="r" rtl="1">
              <a:buNone/>
            </a:pPr>
            <a:endParaRPr lang="en-US" dirty="0"/>
          </a:p>
          <a:p>
            <a:pPr lvl="0" algn="r" rtl="1"/>
            <a:r>
              <a:rPr lang="fa-IR" sz="2800" dirty="0">
                <a:cs typeface="B Mitra" pitchFamily="2" charset="-78"/>
              </a:rPr>
              <a:t>كلمات قضاوت گونه عبارتند از كلماتي مانند : درست ، اشتباه ، خوب ، چه بد ، مناسب ، كافي ، به درستي .</a:t>
            </a:r>
          </a:p>
          <a:p>
            <a:pPr lvl="0" algn="r" rtl="1">
              <a:buNone/>
            </a:pPr>
            <a:endParaRPr lang="en-US" sz="2800" dirty="0">
              <a:cs typeface="B Mitra" pitchFamily="2" charset="-78"/>
            </a:endParaRPr>
          </a:p>
          <a:p>
            <a:pPr lvl="0" algn="r" rtl="1"/>
            <a:r>
              <a:rPr lang="fa-IR" sz="2800" dirty="0">
                <a:cs typeface="B Mitra" pitchFamily="2" charset="-78"/>
              </a:rPr>
              <a:t>اگر هنگام گفتگو و به ويژه حين پرسيدن سوال در خصوص غذا خوردن كودك از كلمات قضاوت گونه استفاده كنيد ، اين احساس را در او به وجود مي آوريد كه اشتباه فكر مي كند يا كودك او مشكلي دارد . در مورد مادري كه به كودكش شير مي دهد نيز اين احساس به وجود مي آيد كه در شير او مشكلي وجود دارد . </a:t>
            </a:r>
          </a:p>
          <a:p>
            <a:pPr lvl="0" algn="r" rtl="1"/>
            <a:endParaRPr lang="en-US" sz="2800" dirty="0">
              <a:cs typeface="B Mitra" pitchFamily="2" charset="-78"/>
            </a:endParaRPr>
          </a:p>
          <a:p>
            <a:pPr algn="r"/>
            <a:endParaRPr lang="en-US" dirty="0"/>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667108" y="4719650"/>
            <a:ext cx="5238750" cy="495300"/>
          </a:xfrm>
          <a:prstGeom prst="rect">
            <a:avLst/>
          </a:prstGeom>
          <a:noFill/>
        </p:spPr>
      </p:pic>
      <p:pic>
        <p:nvPicPr>
          <p:cNvPr id="27650" name="Picture 2" descr="C:\Documents and Settings\XPro\My Documents\My Pictures\عکس های متحرک\download.gif"/>
          <p:cNvPicPr>
            <a:picLocks noChangeAspect="1" noChangeArrowheads="1" noCrop="1"/>
          </p:cNvPicPr>
          <p:nvPr/>
        </p:nvPicPr>
        <p:blipFill>
          <a:blip r:embed="rId3" cstate="print"/>
          <a:srcRect/>
          <a:stretch>
            <a:fillRect/>
          </a:stretch>
        </p:blipFill>
        <p:spPr bwMode="auto">
          <a:xfrm>
            <a:off x="5095868" y="5357827"/>
            <a:ext cx="1643074" cy="1249379"/>
          </a:xfrm>
          <a:prstGeom prst="rect">
            <a:avLst/>
          </a:prstGeom>
          <a:noFill/>
        </p:spPr>
      </p:pic>
    </p:spTree>
    <p:extLst>
      <p:ext uri="{BB962C8B-B14F-4D97-AF65-F5344CB8AC3E}">
        <p14:creationId xmlns:p14="http://schemas.microsoft.com/office/powerpoint/2010/main" val="4211385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524000" y="1481329"/>
            <a:ext cx="8686800" cy="4525963"/>
          </a:xfrm>
        </p:spPr>
        <p:txBody>
          <a:bodyPr>
            <a:normAutofit/>
          </a:bodyPr>
          <a:lstStyle/>
          <a:p>
            <a:pPr lvl="0" algn="r" rtl="1">
              <a:buNone/>
            </a:pPr>
            <a:r>
              <a:rPr lang="fa-IR" sz="3200" dirty="0">
                <a:cs typeface="B Mitra" pitchFamily="2" charset="-78"/>
              </a:rPr>
              <a:t>به عنوان مثال نگوئيد : « آيا كودك را به نحو صحيح تغذيه مي كنيد ؟‌»  بلكه به جاي آن بگوئيد :‌ «چطور كودك را تغذيه مي كنيد ؟»</a:t>
            </a:r>
            <a:endParaRPr lang="en-US" sz="3200" dirty="0">
              <a:cs typeface="B Mitra" pitchFamily="2" charset="-78"/>
            </a:endParaRPr>
          </a:p>
          <a:p>
            <a:pPr lvl="0" algn="r" rtl="1">
              <a:buNone/>
            </a:pPr>
            <a:r>
              <a:rPr lang="fa-IR" sz="3200" dirty="0">
                <a:cs typeface="B Mitra" pitchFamily="2" charset="-78"/>
              </a:rPr>
              <a:t>نگوئيد :‌ « آيا به اندازه كافي به او شير مي دهيد ؟ » به جاي آن بگوئيد</a:t>
            </a:r>
          </a:p>
          <a:p>
            <a:pPr lvl="0" algn="r" rtl="1">
              <a:buNone/>
            </a:pPr>
            <a:r>
              <a:rPr lang="fa-IR" sz="3200" dirty="0">
                <a:cs typeface="B Mitra" pitchFamily="2" charset="-78"/>
              </a:rPr>
              <a:t> « چند بار در روز به او شير مي دهيد ؟»</a:t>
            </a:r>
            <a:endParaRPr lang="en-US" sz="3200" dirty="0">
              <a:cs typeface="B Mitra"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667108" y="4362460"/>
            <a:ext cx="5238750" cy="495300"/>
          </a:xfrm>
          <a:prstGeom prst="rect">
            <a:avLst/>
          </a:prstGeom>
          <a:noFill/>
        </p:spPr>
      </p:pic>
      <p:pic>
        <p:nvPicPr>
          <p:cNvPr id="28674"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5024430" y="5286389"/>
            <a:ext cx="1785950" cy="1358021"/>
          </a:xfrm>
          <a:prstGeom prst="rect">
            <a:avLst/>
          </a:prstGeom>
          <a:noFill/>
        </p:spPr>
      </p:pic>
    </p:spTree>
    <p:extLst>
      <p:ext uri="{BB962C8B-B14F-4D97-AF65-F5344CB8AC3E}">
        <p14:creationId xmlns:p14="http://schemas.microsoft.com/office/powerpoint/2010/main" val="3637714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4317" y="624110"/>
            <a:ext cx="9150295" cy="5167090"/>
          </a:xfrm>
        </p:spPr>
        <p:txBody>
          <a:bodyPr>
            <a:normAutofit/>
          </a:bodyPr>
          <a:lstStyle/>
          <a:p>
            <a:br>
              <a:rPr lang="fa-IR" sz="7200" dirty="0">
                <a:cs typeface="B Nazanin" panose="00000400000000000000" pitchFamily="2" charset="-78"/>
              </a:rPr>
            </a:br>
            <a:r>
              <a:rPr lang="fa-IR" sz="7200" dirty="0">
                <a:cs typeface="B Nazanin" panose="00000400000000000000" pitchFamily="2" charset="-78"/>
              </a:rPr>
              <a:t>اهمیت مشاوره شیردهی </a:t>
            </a:r>
            <a:br>
              <a:rPr lang="fa-IR" sz="7200" dirty="0">
                <a:cs typeface="B Nazanin" panose="00000400000000000000" pitchFamily="2" charset="-78"/>
              </a:rPr>
            </a:br>
            <a:endParaRPr lang="en-US" sz="7200" dirty="0">
              <a:cs typeface="B Nazanin" panose="00000400000000000000" pitchFamily="2" charset="-78"/>
            </a:endParaRPr>
          </a:p>
        </p:txBody>
      </p:sp>
    </p:spTree>
    <p:extLst>
      <p:ext uri="{BB962C8B-B14F-4D97-AF65-F5344CB8AC3E}">
        <p14:creationId xmlns:p14="http://schemas.microsoft.com/office/powerpoint/2010/main" val="2900771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71480"/>
            <a:ext cx="7429520" cy="3380410"/>
          </a:xfrm>
        </p:spPr>
        <p:txBody>
          <a:bodyPr>
            <a:normAutofit/>
          </a:bodyPr>
          <a:lstStyle/>
          <a:p>
            <a:pPr algn="ctr"/>
            <a:r>
              <a:rPr lang="fa-IR" sz="3200" dirty="0">
                <a:solidFill>
                  <a:schemeClr val="tx1"/>
                </a:solidFill>
                <a:cs typeface="B Titr" pitchFamily="2" charset="-78"/>
              </a:rPr>
              <a:t>امتناع شیرخواران در گرفتن پستان</a:t>
            </a:r>
            <a:endParaRPr lang="en-US" sz="3200" dirty="0">
              <a:solidFill>
                <a:schemeClr val="tx1"/>
              </a:solidFill>
              <a:cs typeface="B Titr" pitchFamily="2" charset="-78"/>
            </a:endParaRPr>
          </a:p>
        </p:txBody>
      </p:sp>
      <p:pic>
        <p:nvPicPr>
          <p:cNvPr id="4" name="Picture 3" descr="250px-Breastfeeding-icon-med.svg.png"/>
          <p:cNvPicPr>
            <a:picLocks noGrp="1" noChangeAspect="1"/>
          </p:cNvPicPr>
          <p:nvPr isPhoto="1"/>
        </p:nvPicPr>
        <p:blipFill>
          <a:blip r:embed="rId2">
            <a:duotone>
              <a:schemeClr val="accent6">
                <a:shade val="45000"/>
                <a:satMod val="135000"/>
              </a:schemeClr>
              <a:prstClr val="white"/>
            </a:duotone>
          </a:blip>
          <a:stretch>
            <a:fillRect/>
          </a:stretch>
        </p:blipFill>
        <p:spPr>
          <a:xfrm>
            <a:off x="9024950" y="0"/>
            <a:ext cx="1643050" cy="1643050"/>
          </a:xfrm>
          <a:prstGeom prst="rect">
            <a:avLst/>
          </a:prstGeom>
          <a:noFill/>
          <a:ln>
            <a:noFill/>
          </a:ln>
        </p:spPr>
      </p:pic>
      <p:pic>
        <p:nvPicPr>
          <p:cNvPr id="5" name="Picture 2" descr="C:\Documents and Settings\XPro\My Documents\My Pictures\عکس های متحرک\an10.gif"/>
          <p:cNvPicPr>
            <a:picLocks noChangeAspect="1" noChangeArrowheads="1" noCrop="1"/>
          </p:cNvPicPr>
          <p:nvPr/>
        </p:nvPicPr>
        <p:blipFill>
          <a:blip r:embed="rId3">
            <a:duotone>
              <a:prstClr val="black"/>
              <a:schemeClr val="accent2">
                <a:tint val="45000"/>
                <a:satMod val="400000"/>
              </a:schemeClr>
            </a:duotone>
          </a:blip>
          <a:srcRect/>
          <a:stretch>
            <a:fillRect/>
          </a:stretch>
        </p:blipFill>
        <p:spPr bwMode="auto">
          <a:xfrm rot="16200000">
            <a:off x="9108301" y="5274483"/>
            <a:ext cx="2500330" cy="381000"/>
          </a:xfrm>
          <a:prstGeom prst="rect">
            <a:avLst/>
          </a:prstGeom>
          <a:noFill/>
        </p:spPr>
      </p:pic>
    </p:spTree>
    <p:extLst>
      <p:ext uri="{BB962C8B-B14F-4D97-AF65-F5344CB8AC3E}">
        <p14:creationId xmlns:p14="http://schemas.microsoft.com/office/powerpoint/2010/main" val="474135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3962" y="692696"/>
            <a:ext cx="8229600" cy="1066800"/>
          </a:xfrm>
        </p:spPr>
        <p:txBody>
          <a:bodyPr>
            <a:normAutofit/>
          </a:bodyPr>
          <a:lstStyle/>
          <a:p>
            <a:pPr algn="ctr" rtl="1"/>
            <a:r>
              <a:rPr lang="fa-IR" sz="2400" dirty="0">
                <a:solidFill>
                  <a:schemeClr val="accent2">
                    <a:lumMod val="75000"/>
                  </a:schemeClr>
                </a:solidFill>
                <a:cs typeface="B Titr" pitchFamily="2" charset="-78"/>
              </a:rPr>
              <a:t>انواع مختلف امتناع شیرخواران از گرفتن پستان عبارتند از: </a:t>
            </a:r>
            <a:endParaRPr lang="en-US" sz="2400" dirty="0">
              <a:solidFill>
                <a:schemeClr val="accent2">
                  <a:lumMod val="75000"/>
                </a:schemeClr>
              </a:solidFill>
              <a:cs typeface="B Titr" pitchFamily="2" charset="-78"/>
            </a:endParaRPr>
          </a:p>
        </p:txBody>
      </p:sp>
      <p:sp>
        <p:nvSpPr>
          <p:cNvPr id="3" name="Content Placeholder 2"/>
          <p:cNvSpPr>
            <a:spLocks noGrp="1"/>
          </p:cNvSpPr>
          <p:nvPr>
            <p:ph idx="1"/>
          </p:nvPr>
        </p:nvSpPr>
        <p:spPr>
          <a:xfrm>
            <a:off x="1974376" y="1747094"/>
            <a:ext cx="8229600" cy="4325112"/>
          </a:xfrm>
          <a:solidFill>
            <a:schemeClr val="accent5">
              <a:lumMod val="40000"/>
              <a:lumOff val="60000"/>
            </a:schemeClr>
          </a:solidFill>
          <a:ln>
            <a:solidFill>
              <a:srgbClr val="92D050"/>
            </a:solidFill>
          </a:ln>
        </p:spPr>
        <p:txBody>
          <a:bodyPr>
            <a:normAutofit/>
          </a:bodyPr>
          <a:lstStyle/>
          <a:p>
            <a:pPr algn="r" rtl="1"/>
            <a:r>
              <a:rPr lang="fa-IR" dirty="0">
                <a:solidFill>
                  <a:schemeClr val="tx1"/>
                </a:solidFill>
              </a:rPr>
              <a:t> </a:t>
            </a:r>
            <a:r>
              <a:rPr lang="fa-IR" dirty="0">
                <a:solidFill>
                  <a:schemeClr val="tx1"/>
                </a:solidFill>
                <a:cs typeface="B Nazanin" panose="00000400000000000000" pitchFamily="2" charset="-78"/>
              </a:rPr>
              <a:t>گاهی اوقات شیرخوار پستان را می گیرد، اما نمی تواند خوب بمکد یا شیر را قورت دهد یا مکیدن او خیلی ضعیف است. </a:t>
            </a:r>
          </a:p>
          <a:p>
            <a:pPr algn="r" rtl="1"/>
            <a:endParaRPr lang="fa-IR" dirty="0">
              <a:solidFill>
                <a:schemeClr val="bg1"/>
              </a:solidFill>
              <a:cs typeface="B Nazanin" panose="00000400000000000000" pitchFamily="2" charset="-78"/>
            </a:endParaRPr>
          </a:p>
          <a:p>
            <a:pPr algn="r" rtl="1"/>
            <a:r>
              <a:rPr lang="fa-IR" dirty="0">
                <a:solidFill>
                  <a:schemeClr val="tx1"/>
                </a:solidFill>
                <a:cs typeface="B Nazanin" panose="00000400000000000000" pitchFamily="2" charset="-78"/>
              </a:rPr>
              <a:t>گاهی اوقات شیرخوار، هنگامی که مادرش سعی می کند پستانش را در دهان او بگذارد و شیردهد، گریه می کند و پستان را نمی گیرد. </a:t>
            </a:r>
          </a:p>
          <a:p>
            <a:pPr algn="r" rtl="1"/>
            <a:endParaRPr lang="fa-IR" dirty="0">
              <a:solidFill>
                <a:schemeClr val="tx1"/>
              </a:solidFill>
              <a:cs typeface="B Nazanin" panose="00000400000000000000" pitchFamily="2" charset="-78"/>
            </a:endParaRPr>
          </a:p>
          <a:p>
            <a:pPr algn="r" rtl="1"/>
            <a:r>
              <a:rPr lang="fa-IR" dirty="0">
                <a:solidFill>
                  <a:schemeClr val="tx1"/>
                </a:solidFill>
                <a:cs typeface="B Nazanin" panose="00000400000000000000" pitchFamily="2" charset="-78"/>
              </a:rPr>
              <a:t>گاهی شیرخوار برای یک دقیقه می مکد سپس با احساس خفگی پستان را رها می کند و یا گریه می کند ، او ممکن است این عمل را در هر وعده شیرخوردن چندین بار انجام دهد. </a:t>
            </a:r>
          </a:p>
          <a:p>
            <a:pPr algn="r" rtl="1"/>
            <a:endParaRPr lang="fa-IR" dirty="0">
              <a:solidFill>
                <a:schemeClr val="tx1"/>
              </a:solidFill>
              <a:cs typeface="B Nazanin" panose="00000400000000000000" pitchFamily="2" charset="-78"/>
            </a:endParaRPr>
          </a:p>
          <a:p>
            <a:pPr algn="r" rtl="1"/>
            <a:r>
              <a:rPr lang="fa-IR" dirty="0">
                <a:solidFill>
                  <a:schemeClr val="tx1"/>
                </a:solidFill>
                <a:cs typeface="B Nazanin" panose="00000400000000000000" pitchFamily="2" charset="-78"/>
              </a:rPr>
              <a:t>گاهی اوقات شیرخوار یک پستان را می گیرد، ولی از گرفتن پستان دیگر امتناع می کند. </a:t>
            </a:r>
            <a:endParaRPr lang="en-US" dirty="0">
              <a:solidFill>
                <a:schemeClr val="tx1"/>
              </a:solidFill>
              <a:cs typeface="B Nazanin" panose="00000400000000000000" pitchFamily="2" charset="-78"/>
            </a:endParaRPr>
          </a:p>
          <a:p>
            <a:pPr algn="r" rtl="1"/>
            <a:endParaRPr lang="en-US" dirty="0">
              <a:solidFill>
                <a:schemeClr val="tx1"/>
              </a:solidFill>
              <a:cs typeface="B Nazanin" panose="00000400000000000000" pitchFamily="2" charset="-78"/>
            </a:endParaRPr>
          </a:p>
        </p:txBody>
      </p:sp>
      <p:pic>
        <p:nvPicPr>
          <p:cNvPr id="1026" name="Picture 2" descr="C:\Documents and Settings\XPro\My Documents\My Pictures\عکس های متحرک\an10.gif"/>
          <p:cNvPicPr>
            <a:picLocks noChangeAspect="1" noChangeArrowheads="1" noCrop="1"/>
          </p:cNvPicPr>
          <p:nvPr/>
        </p:nvPicPr>
        <p:blipFill>
          <a:blip r:embed="rId2">
            <a:duotone>
              <a:prstClr val="black"/>
              <a:schemeClr val="accent2">
                <a:tint val="45000"/>
                <a:satMod val="400000"/>
              </a:schemeClr>
            </a:duotone>
          </a:blip>
          <a:srcRect/>
          <a:stretch>
            <a:fillRect/>
          </a:stretch>
        </p:blipFill>
        <p:spPr bwMode="auto">
          <a:xfrm rot="16200000">
            <a:off x="8477236" y="3881442"/>
            <a:ext cx="4000528" cy="381000"/>
          </a:xfrm>
          <a:prstGeom prst="rect">
            <a:avLst/>
          </a:prstGeom>
          <a:noFill/>
        </p:spPr>
      </p:pic>
      <p:pic>
        <p:nvPicPr>
          <p:cNvPr id="6" name="Picture 2" descr="C:\Documents and Settings\XPro\My Documents\My Pictures\عکس های متحرک\an10.gif"/>
          <p:cNvPicPr>
            <a:picLocks noChangeAspect="1" noChangeArrowheads="1" noCrop="1"/>
          </p:cNvPicPr>
          <p:nvPr/>
        </p:nvPicPr>
        <p:blipFill>
          <a:blip r:embed="rId2">
            <a:duotone>
              <a:prstClr val="black"/>
              <a:schemeClr val="accent2">
                <a:tint val="45000"/>
                <a:satMod val="400000"/>
              </a:schemeClr>
            </a:duotone>
          </a:blip>
          <a:srcRect/>
          <a:stretch>
            <a:fillRect/>
          </a:stretch>
        </p:blipFill>
        <p:spPr bwMode="auto">
          <a:xfrm rot="16200000">
            <a:off x="-214357" y="2309806"/>
            <a:ext cx="4000528" cy="381000"/>
          </a:xfrm>
          <a:prstGeom prst="rect">
            <a:avLst/>
          </a:prstGeom>
          <a:noFill/>
        </p:spPr>
      </p:pic>
    </p:spTree>
    <p:extLst>
      <p:ext uri="{BB962C8B-B14F-4D97-AF65-F5344CB8AC3E}">
        <p14:creationId xmlns:p14="http://schemas.microsoft.com/office/powerpoint/2010/main" val="12026750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620688"/>
            <a:ext cx="8229600" cy="1066800"/>
          </a:xfrm>
        </p:spPr>
        <p:txBody>
          <a:bodyPr>
            <a:normAutofit/>
          </a:bodyPr>
          <a:lstStyle/>
          <a:p>
            <a:pPr algn="r" rtl="1"/>
            <a:r>
              <a:rPr lang="fa-IR" sz="2400" b="1" dirty="0">
                <a:solidFill>
                  <a:schemeClr val="accent6">
                    <a:lumMod val="50000"/>
                  </a:schemeClr>
                </a:solidFill>
                <a:cs typeface="B Titr" panose="00000700000000000000" pitchFamily="2" charset="-78"/>
              </a:rPr>
              <a:t>بسیاری از علل امتناع شیرخوار به یکی از موارد زیر مربوط می شود:</a:t>
            </a:r>
          </a:p>
        </p:txBody>
      </p:sp>
      <p:sp>
        <p:nvSpPr>
          <p:cNvPr id="3" name="Content Placeholder 2"/>
          <p:cNvSpPr>
            <a:spLocks noGrp="1"/>
          </p:cNvSpPr>
          <p:nvPr>
            <p:ph idx="1"/>
          </p:nvPr>
        </p:nvSpPr>
        <p:spPr>
          <a:xfrm>
            <a:off x="1878741" y="1556792"/>
            <a:ext cx="8229600" cy="4325112"/>
          </a:xfrm>
        </p:spPr>
        <p:txBody>
          <a:bodyPr>
            <a:normAutofit/>
          </a:bodyPr>
          <a:lstStyle/>
          <a:p>
            <a:pPr algn="just" rtl="1">
              <a:buFont typeface="Wingdings" panose="05000000000000000000" pitchFamily="2" charset="2"/>
              <a:buChar char="ü"/>
            </a:pPr>
            <a:r>
              <a:rPr lang="fa-IR" sz="2000" dirty="0">
                <a:solidFill>
                  <a:schemeClr val="accent6">
                    <a:lumMod val="50000"/>
                  </a:schemeClr>
                </a:solidFill>
                <a:cs typeface="B Nazanin" panose="00000400000000000000" pitchFamily="2" charset="-78"/>
              </a:rPr>
              <a:t>شیرخوار بیمار است، درد دارد یا دچار رخوت ناشی از داروهای مسکن است: ( عفونت، آسیب مغزی، درد ناشی از صدمات مانند استفاده از واکیوم یا فورسپس، انسداد بینی، درد یا زخم دهان ناشی از برفک، دندان در آوردن)</a:t>
            </a:r>
          </a:p>
          <a:p>
            <a:pPr marL="109728" indent="0" algn="just" rtl="1">
              <a:buNone/>
            </a:pPr>
            <a:endParaRPr lang="fa-IR" sz="2000" dirty="0">
              <a:solidFill>
                <a:schemeClr val="accent6">
                  <a:lumMod val="50000"/>
                </a:schemeClr>
              </a:solidFill>
              <a:cs typeface="B Nazanin" panose="00000400000000000000" pitchFamily="2" charset="-78"/>
            </a:endParaRPr>
          </a:p>
          <a:p>
            <a:pPr algn="just" rtl="1">
              <a:buFont typeface="Wingdings" panose="05000000000000000000" pitchFamily="2" charset="2"/>
              <a:buChar char="ü"/>
            </a:pPr>
            <a:r>
              <a:rPr lang="fa-IR" sz="2000" dirty="0">
                <a:solidFill>
                  <a:schemeClr val="accent6">
                    <a:lumMod val="50000"/>
                  </a:schemeClr>
                </a:solidFill>
                <a:cs typeface="B Nazanin" panose="00000400000000000000" pitchFamily="2" charset="-78"/>
              </a:rPr>
              <a:t>اشکالی در تکنیک شیردهی وجود دارد: ( استفاده از بطری و گول زنک، خوب نگرفتن پستان، فشار بر پشت سر شیرخوار هنگام شیردهی، تکان دادن پستان ها توسط مادر، محدود کردن مدت زمان تغذیه، اشکال در هماهنگی مکیدن و بلع)</a:t>
            </a:r>
          </a:p>
          <a:p>
            <a:pPr marL="109728" indent="0" algn="just" rtl="1">
              <a:buNone/>
            </a:pPr>
            <a:endParaRPr lang="fa-IR" sz="2000" dirty="0">
              <a:solidFill>
                <a:schemeClr val="accent6">
                  <a:lumMod val="50000"/>
                </a:schemeClr>
              </a:solidFill>
              <a:cs typeface="B Nazanin" panose="00000400000000000000" pitchFamily="2" charset="-78"/>
            </a:endParaRPr>
          </a:p>
          <a:p>
            <a:pPr algn="just" rtl="1">
              <a:buFont typeface="Wingdings" panose="05000000000000000000" pitchFamily="2" charset="2"/>
              <a:buChar char="ü"/>
            </a:pPr>
            <a:r>
              <a:rPr lang="fa-IR" sz="2000" dirty="0">
                <a:solidFill>
                  <a:schemeClr val="accent6">
                    <a:lumMod val="50000"/>
                  </a:schemeClr>
                </a:solidFill>
                <a:cs typeface="B Nazanin" panose="00000400000000000000" pitchFamily="2" charset="-78"/>
              </a:rPr>
              <a:t>تغییراتی منجر به آشفتگی شیرخوار شده است: ( جدایی مثل بازگشت مادر به سرکار، مراقبت کننده جدید، تعدد مراقبین، تغییر در وضعیت خانوادگی و رفتارهای روزمره، بیماری مادر، مشکل پستانی مادر مانند ماستیت،‌قاعدگی مادر، تغییر در بوی مادر)</a:t>
            </a:r>
          </a:p>
          <a:p>
            <a:pPr algn="just" rtl="1">
              <a:buFont typeface="Wingdings" panose="05000000000000000000" pitchFamily="2" charset="2"/>
              <a:buChar char="ü"/>
            </a:pPr>
            <a:endParaRPr lang="fa-IR" sz="2000" dirty="0">
              <a:solidFill>
                <a:schemeClr val="accent6">
                  <a:lumMod val="50000"/>
                </a:schemeClr>
              </a:solidFill>
              <a:cs typeface="B Nazanin" panose="00000400000000000000" pitchFamily="2" charset="-78"/>
            </a:endParaRPr>
          </a:p>
        </p:txBody>
      </p:sp>
    </p:spTree>
    <p:extLst>
      <p:ext uri="{BB962C8B-B14F-4D97-AF65-F5344CB8AC3E}">
        <p14:creationId xmlns:p14="http://schemas.microsoft.com/office/powerpoint/2010/main" val="9603055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620688"/>
            <a:ext cx="8229600" cy="1066800"/>
          </a:xfrm>
        </p:spPr>
        <p:txBody>
          <a:bodyPr>
            <a:normAutofit/>
          </a:bodyPr>
          <a:lstStyle/>
          <a:p>
            <a:pPr algn="r" rtl="1"/>
            <a:r>
              <a:rPr lang="fa-IR" sz="2400" b="1" dirty="0">
                <a:solidFill>
                  <a:schemeClr val="accent6">
                    <a:lumMod val="50000"/>
                  </a:schemeClr>
                </a:solidFill>
                <a:cs typeface="B Titr" panose="00000700000000000000" pitchFamily="2" charset="-78"/>
              </a:rPr>
              <a:t>بسیاری از علل امتناع شیرخوار به یکی از موارد زیر مربوط می شود:</a:t>
            </a:r>
          </a:p>
        </p:txBody>
      </p:sp>
      <p:sp>
        <p:nvSpPr>
          <p:cNvPr id="3" name="Content Placeholder 2"/>
          <p:cNvSpPr>
            <a:spLocks noGrp="1"/>
          </p:cNvSpPr>
          <p:nvPr>
            <p:ph idx="1"/>
          </p:nvPr>
        </p:nvSpPr>
        <p:spPr>
          <a:xfrm>
            <a:off x="1878741" y="1556792"/>
            <a:ext cx="8229600" cy="4325112"/>
          </a:xfrm>
        </p:spPr>
        <p:txBody>
          <a:bodyPr>
            <a:normAutofit/>
          </a:bodyPr>
          <a:lstStyle/>
          <a:p>
            <a:pPr algn="just" rtl="1">
              <a:buFont typeface="Wingdings" panose="05000000000000000000" pitchFamily="2" charset="2"/>
              <a:buChar char="ü"/>
            </a:pPr>
            <a:r>
              <a:rPr lang="fa-IR" sz="2000" dirty="0">
                <a:solidFill>
                  <a:schemeClr val="accent6">
                    <a:lumMod val="50000"/>
                  </a:schemeClr>
                </a:solidFill>
                <a:cs typeface="B Nazanin" panose="00000400000000000000" pitchFamily="2" charset="-78"/>
              </a:rPr>
              <a:t>امتناع از شیرخوردن، ظاهری و غیر واقعی است: ( در دوره نوزادی رفتار جستجوی انسان، در 4 تا 8 ماهگی کنجکاوی شیرخوار و جلب توجه او به محیط، بعد از یک سالگی خود را از شیرگرفتن)</a:t>
            </a:r>
          </a:p>
          <a:p>
            <a:pPr algn="just" rtl="1">
              <a:buFont typeface="Wingdings" panose="05000000000000000000" pitchFamily="2" charset="2"/>
              <a:buChar char="ü"/>
            </a:pPr>
            <a:endParaRPr lang="fa-IR" sz="2000" dirty="0">
              <a:solidFill>
                <a:schemeClr val="accent6">
                  <a:lumMod val="50000"/>
                </a:schemeClr>
              </a:solidFill>
              <a:cs typeface="B Nazanin" panose="00000400000000000000" pitchFamily="2" charset="-78"/>
            </a:endParaRPr>
          </a:p>
          <a:p>
            <a:pPr algn="just" rtl="1">
              <a:buFont typeface="Wingdings" panose="05000000000000000000" pitchFamily="2" charset="2"/>
              <a:buChar char="ü"/>
            </a:pPr>
            <a:r>
              <a:rPr lang="fa-IR" sz="2000" dirty="0">
                <a:solidFill>
                  <a:schemeClr val="accent6">
                    <a:lumMod val="50000"/>
                  </a:schemeClr>
                </a:solidFill>
                <a:cs typeface="B Nazanin" panose="00000400000000000000" pitchFamily="2" charset="-78"/>
              </a:rPr>
              <a:t>سرما و گرمای بیش از حد محیط: هیپوترمی و هیپرترمی می توانند باعث بی حالی و کم شدن فعالیت نوزاد و مکیدن ضعیف شیرخوار شود. از علایم هیپوترمی نوزاد بی حالی و کم شدن فعالیت نوزاد، گریه ضعیف، مکیدن ضعیف، سردی دست ها و پاها قبل از سرد شدن بدن می باشد. </a:t>
            </a:r>
          </a:p>
        </p:txBody>
      </p:sp>
    </p:spTree>
    <p:extLst>
      <p:ext uri="{BB962C8B-B14F-4D97-AF65-F5344CB8AC3E}">
        <p14:creationId xmlns:p14="http://schemas.microsoft.com/office/powerpoint/2010/main" val="687433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620688"/>
            <a:ext cx="8229600" cy="1066800"/>
          </a:xfrm>
        </p:spPr>
        <p:txBody>
          <a:bodyPr>
            <a:normAutofit/>
          </a:bodyPr>
          <a:lstStyle/>
          <a:p>
            <a:pPr algn="r" rtl="1"/>
            <a:r>
              <a:rPr lang="fa-IR" sz="2400" b="1" dirty="0">
                <a:solidFill>
                  <a:schemeClr val="accent6">
                    <a:lumMod val="50000"/>
                  </a:schemeClr>
                </a:solidFill>
                <a:cs typeface="B Titr" panose="00000700000000000000" pitchFamily="2" charset="-78"/>
              </a:rPr>
              <a:t>توصیه ها بر حسب علت</a:t>
            </a:r>
          </a:p>
        </p:txBody>
      </p:sp>
      <p:sp>
        <p:nvSpPr>
          <p:cNvPr id="3" name="Content Placeholder 2"/>
          <p:cNvSpPr>
            <a:spLocks noGrp="1"/>
          </p:cNvSpPr>
          <p:nvPr>
            <p:ph idx="1"/>
          </p:nvPr>
        </p:nvSpPr>
        <p:spPr>
          <a:xfrm>
            <a:off x="1878741" y="1556792"/>
            <a:ext cx="8229600" cy="5040560"/>
          </a:xfrm>
        </p:spPr>
        <p:txBody>
          <a:bodyPr>
            <a:normAutofit lnSpcReduction="10000"/>
          </a:bodyPr>
          <a:lstStyle/>
          <a:p>
            <a:pPr marL="109728" indent="0" algn="just" rtl="1">
              <a:buNone/>
            </a:pPr>
            <a:r>
              <a:rPr lang="fa-IR" sz="2000" dirty="0">
                <a:solidFill>
                  <a:schemeClr val="accent6">
                    <a:lumMod val="50000"/>
                  </a:schemeClr>
                </a:solidFill>
                <a:cs typeface="B Titr" panose="00000700000000000000" pitchFamily="2" charset="-78"/>
              </a:rPr>
              <a:t>هیپوترمی: </a:t>
            </a:r>
          </a:p>
          <a:p>
            <a:pPr algn="just" rtl="1">
              <a:buFont typeface="Wingdings" panose="05000000000000000000" pitchFamily="2" charset="2"/>
              <a:buChar char="q"/>
            </a:pPr>
            <a:r>
              <a:rPr lang="fa-IR" sz="2000" dirty="0">
                <a:solidFill>
                  <a:schemeClr val="accent6">
                    <a:lumMod val="50000"/>
                  </a:schemeClr>
                </a:solidFill>
                <a:cs typeface="B Titr" panose="00000700000000000000" pitchFamily="2" charset="-78"/>
              </a:rPr>
              <a:t> </a:t>
            </a:r>
            <a:r>
              <a:rPr lang="fa-IR" sz="2000" dirty="0">
                <a:solidFill>
                  <a:schemeClr val="accent6">
                    <a:lumMod val="50000"/>
                  </a:schemeClr>
                </a:solidFill>
                <a:cs typeface="B Nazanin" panose="00000400000000000000" pitchFamily="2" charset="-78"/>
              </a:rPr>
              <a:t>یک علامت خطرناک است. لذا ضمن گرم نمودن شیرخوار به بررسی حال عمومی و اندازه گیری درجه حرارت بدن او هر 15 دقیقه یک بار پرداخته و در صورت وجود علایمی نظیر بی حالی، خوب شیرنخوردن، و ..... لازم است سریعا ارجاع داده شود. </a:t>
            </a:r>
          </a:p>
          <a:p>
            <a:pPr algn="just" rtl="1">
              <a:buFont typeface="Wingdings" panose="05000000000000000000" pitchFamily="2" charset="2"/>
              <a:buChar char="q"/>
            </a:pPr>
            <a:endParaRPr lang="fa-IR" sz="2000" dirty="0">
              <a:solidFill>
                <a:schemeClr val="accent6">
                  <a:lumMod val="50000"/>
                </a:schemeClr>
              </a:solidFill>
              <a:cs typeface="B Nazanin" panose="00000400000000000000" pitchFamily="2" charset="-78"/>
            </a:endParaRPr>
          </a:p>
          <a:p>
            <a:pPr marL="109728" indent="0" algn="just" rtl="1">
              <a:buNone/>
            </a:pPr>
            <a:r>
              <a:rPr lang="fa-IR" sz="2000" dirty="0">
                <a:solidFill>
                  <a:schemeClr val="accent6">
                    <a:lumMod val="50000"/>
                  </a:schemeClr>
                </a:solidFill>
                <a:cs typeface="B Titr" panose="00000700000000000000" pitchFamily="2" charset="-78"/>
              </a:rPr>
              <a:t>دندان در آوردن شیرخوار: </a:t>
            </a:r>
          </a:p>
          <a:p>
            <a:pPr algn="just" rtl="1">
              <a:buFont typeface="Wingdings" panose="05000000000000000000" pitchFamily="2" charset="2"/>
              <a:buChar char="q"/>
            </a:pPr>
            <a:r>
              <a:rPr lang="fa-IR" sz="2000" dirty="0">
                <a:solidFill>
                  <a:schemeClr val="accent6">
                    <a:lumMod val="50000"/>
                  </a:schemeClr>
                </a:solidFill>
                <a:cs typeface="B Nazanin" panose="00000400000000000000" pitchFamily="2" charset="-78"/>
              </a:rPr>
              <a:t>شیرخوار برای مدت کوتاهی می مکد، سپس از مکیدن منصرف شده و گریه می کند. مادر را تشویق به صبر و بردباری کنید.</a:t>
            </a:r>
          </a:p>
          <a:p>
            <a:pPr algn="just" rtl="1">
              <a:buFont typeface="Wingdings" panose="05000000000000000000" pitchFamily="2" charset="2"/>
              <a:buChar char="q"/>
            </a:pPr>
            <a:endParaRPr lang="fa-IR" sz="2000" dirty="0">
              <a:solidFill>
                <a:schemeClr val="accent6">
                  <a:lumMod val="50000"/>
                </a:schemeClr>
              </a:solidFill>
              <a:cs typeface="B Nazanin" panose="00000400000000000000" pitchFamily="2" charset="-78"/>
            </a:endParaRPr>
          </a:p>
          <a:p>
            <a:pPr marL="109728" indent="0" algn="just" rtl="1">
              <a:buNone/>
            </a:pPr>
            <a:r>
              <a:rPr lang="fa-IR" sz="2000" dirty="0">
                <a:solidFill>
                  <a:schemeClr val="accent6">
                    <a:lumMod val="50000"/>
                  </a:schemeClr>
                </a:solidFill>
                <a:cs typeface="B Titr" panose="00000700000000000000" pitchFamily="2" charset="-78"/>
              </a:rPr>
              <a:t>گرفتگی بینی( با ترشحات بینی): </a:t>
            </a:r>
          </a:p>
          <a:p>
            <a:pPr algn="just" rtl="1">
              <a:buFont typeface="Wingdings" panose="05000000000000000000" pitchFamily="2" charset="2"/>
              <a:buChar char="q"/>
            </a:pPr>
            <a:r>
              <a:rPr lang="fa-IR" sz="2000" dirty="0">
                <a:solidFill>
                  <a:schemeClr val="accent6">
                    <a:lumMod val="50000"/>
                  </a:schemeClr>
                </a:solidFill>
                <a:cs typeface="B Nazanin" panose="00000400000000000000" pitchFamily="2" charset="-78"/>
              </a:rPr>
              <a:t>شیرخوار برای مدت کوتاهی می مکد، سپس از مکیدن منصرف شده و گریه می کند. نحوه تمیز کردن بینی را به مادر بیاموزید. در این گونه موارد، دفعات تغذیه بیشتر از معمول اما با زمان کوتاه برای یکی دو روز را توصیه کنید. چنانچه در تغذیه شیرخوار اختلال ایجاد کند و به زودی برطرف نشود، شیرخوار باید ارجاع داده شود. </a:t>
            </a:r>
          </a:p>
          <a:p>
            <a:pPr algn="just" rtl="1">
              <a:buFont typeface="Wingdings" panose="05000000000000000000" pitchFamily="2" charset="2"/>
              <a:buChar char="q"/>
            </a:pPr>
            <a:endParaRPr lang="fa-IR" sz="2000" dirty="0">
              <a:solidFill>
                <a:schemeClr val="accent6">
                  <a:lumMod val="50000"/>
                </a:schemeClr>
              </a:solidFill>
              <a:cs typeface="B Nazanin" panose="00000400000000000000" pitchFamily="2" charset="-78"/>
            </a:endParaRPr>
          </a:p>
          <a:p>
            <a:pPr algn="just" rtl="1">
              <a:buFont typeface="Wingdings" panose="05000000000000000000" pitchFamily="2" charset="2"/>
              <a:buChar char="q"/>
            </a:pPr>
            <a:endParaRPr lang="fa-IR" sz="2000" dirty="0">
              <a:solidFill>
                <a:schemeClr val="accent6">
                  <a:lumMod val="50000"/>
                </a:schemeClr>
              </a:solidFill>
              <a:cs typeface="B Nazanin" panose="00000400000000000000" pitchFamily="2" charset="-78"/>
            </a:endParaRPr>
          </a:p>
          <a:p>
            <a:pPr marL="109728" indent="0" algn="just" rtl="1">
              <a:buNone/>
            </a:pPr>
            <a:endParaRPr lang="fa-IR" sz="2000" dirty="0">
              <a:solidFill>
                <a:schemeClr val="accent6">
                  <a:lumMod val="50000"/>
                </a:schemeClr>
              </a:solidFill>
              <a:cs typeface="B Nazanin" panose="00000400000000000000" pitchFamily="2" charset="-78"/>
            </a:endParaRPr>
          </a:p>
        </p:txBody>
      </p:sp>
    </p:spTree>
    <p:extLst>
      <p:ext uri="{BB962C8B-B14F-4D97-AF65-F5344CB8AC3E}">
        <p14:creationId xmlns:p14="http://schemas.microsoft.com/office/powerpoint/2010/main" val="17075656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620688"/>
            <a:ext cx="8229600" cy="1066800"/>
          </a:xfrm>
        </p:spPr>
        <p:txBody>
          <a:bodyPr>
            <a:normAutofit/>
          </a:bodyPr>
          <a:lstStyle/>
          <a:p>
            <a:pPr algn="r" rtl="1"/>
            <a:r>
              <a:rPr lang="fa-IR" sz="2400" b="1" dirty="0">
                <a:solidFill>
                  <a:schemeClr val="accent6">
                    <a:lumMod val="50000"/>
                  </a:schemeClr>
                </a:solidFill>
                <a:cs typeface="B Titr" panose="00000700000000000000" pitchFamily="2" charset="-78"/>
              </a:rPr>
              <a:t>توصیه ها بر حسب علت</a:t>
            </a:r>
          </a:p>
        </p:txBody>
      </p:sp>
      <p:sp>
        <p:nvSpPr>
          <p:cNvPr id="3" name="Content Placeholder 2"/>
          <p:cNvSpPr>
            <a:spLocks noGrp="1"/>
          </p:cNvSpPr>
          <p:nvPr>
            <p:ph idx="1"/>
          </p:nvPr>
        </p:nvSpPr>
        <p:spPr>
          <a:xfrm>
            <a:off x="1878741" y="1556792"/>
            <a:ext cx="8229600" cy="5040560"/>
          </a:xfrm>
        </p:spPr>
        <p:txBody>
          <a:bodyPr>
            <a:normAutofit/>
          </a:bodyPr>
          <a:lstStyle/>
          <a:p>
            <a:pPr marL="109728" indent="0" algn="just" rtl="1">
              <a:buNone/>
            </a:pPr>
            <a:r>
              <a:rPr lang="fa-IR" sz="2000" dirty="0">
                <a:solidFill>
                  <a:schemeClr val="accent6">
                    <a:lumMod val="50000"/>
                  </a:schemeClr>
                </a:solidFill>
                <a:cs typeface="B Titr" panose="00000700000000000000" pitchFamily="2" charset="-78"/>
              </a:rPr>
              <a:t>زخم دهان( عفونت کاندیدایی برفک): </a:t>
            </a:r>
          </a:p>
          <a:p>
            <a:pPr algn="just" rtl="1">
              <a:buFont typeface="Wingdings" panose="05000000000000000000" pitchFamily="2" charset="2"/>
              <a:buChar char="q"/>
            </a:pPr>
            <a:r>
              <a:rPr lang="fa-IR" sz="2000" dirty="0">
                <a:solidFill>
                  <a:schemeClr val="accent6">
                    <a:lumMod val="50000"/>
                  </a:schemeClr>
                </a:solidFill>
                <a:cs typeface="B Titr" panose="00000700000000000000" pitchFamily="2" charset="-78"/>
              </a:rPr>
              <a:t> </a:t>
            </a:r>
            <a:r>
              <a:rPr lang="fa-IR" sz="2000" dirty="0">
                <a:solidFill>
                  <a:schemeClr val="accent6">
                    <a:lumMod val="50000"/>
                  </a:schemeClr>
                </a:solidFill>
                <a:cs typeface="B Nazanin" panose="00000400000000000000" pitchFamily="2" charset="-78"/>
              </a:rPr>
              <a:t>دراین حالت شیرخوار برای مدت کوتاهی پستان را می مکد، سپس از مکیدن منصرف شده و گریه می کند. </a:t>
            </a:r>
          </a:p>
          <a:p>
            <a:pPr algn="just" rtl="1">
              <a:buFont typeface="Wingdings" panose="05000000000000000000" pitchFamily="2" charset="2"/>
              <a:buChar char="q"/>
            </a:pPr>
            <a:endParaRPr lang="fa-IR" sz="2000" dirty="0">
              <a:solidFill>
                <a:schemeClr val="accent6">
                  <a:lumMod val="50000"/>
                </a:schemeClr>
              </a:solidFill>
              <a:cs typeface="B Nazanin" panose="00000400000000000000" pitchFamily="2" charset="-78"/>
            </a:endParaRPr>
          </a:p>
          <a:p>
            <a:pPr marL="109728" indent="0" algn="just" rtl="1">
              <a:buNone/>
            </a:pPr>
            <a:r>
              <a:rPr lang="fa-IR" sz="2000" dirty="0">
                <a:solidFill>
                  <a:schemeClr val="accent6">
                    <a:lumMod val="50000"/>
                  </a:schemeClr>
                </a:solidFill>
                <a:cs typeface="B Titr" panose="00000700000000000000" pitchFamily="2" charset="-78"/>
              </a:rPr>
              <a:t>اشکال در روش شیردادن: </a:t>
            </a:r>
          </a:p>
          <a:p>
            <a:pPr algn="just" rtl="1">
              <a:buFont typeface="Wingdings" panose="05000000000000000000" pitchFamily="2" charset="2"/>
              <a:buChar char="q"/>
            </a:pPr>
            <a:r>
              <a:rPr lang="fa-IR" sz="2000" dirty="0">
                <a:solidFill>
                  <a:schemeClr val="accent6">
                    <a:lumMod val="50000"/>
                  </a:schemeClr>
                </a:solidFill>
                <a:cs typeface="B Nazanin" panose="00000400000000000000" pitchFamily="2" charset="-78"/>
              </a:rPr>
              <a:t>دادن شیر با بطری، یا استفاده از پستانک، وضعیت نادرست شیردادن</a:t>
            </a:r>
          </a:p>
          <a:p>
            <a:pPr algn="just" rtl="1">
              <a:buFont typeface="Wingdings" panose="05000000000000000000" pitchFamily="2" charset="2"/>
              <a:buChar char="q"/>
            </a:pPr>
            <a:endParaRPr lang="fa-IR" sz="2000" dirty="0">
              <a:solidFill>
                <a:schemeClr val="accent6">
                  <a:lumMod val="50000"/>
                </a:schemeClr>
              </a:solidFill>
              <a:cs typeface="B Nazanin" panose="00000400000000000000" pitchFamily="2" charset="-78"/>
            </a:endParaRPr>
          </a:p>
          <a:p>
            <a:pPr marL="109728" indent="0" algn="just" rtl="1">
              <a:buNone/>
            </a:pPr>
            <a:r>
              <a:rPr lang="fa-IR" sz="2000" dirty="0">
                <a:solidFill>
                  <a:schemeClr val="accent6">
                    <a:lumMod val="50000"/>
                  </a:schemeClr>
                </a:solidFill>
                <a:cs typeface="B Titr" panose="00000700000000000000" pitchFamily="2" charset="-78"/>
              </a:rPr>
              <a:t>گرفتگی بینی( با ترشحات بینی): </a:t>
            </a:r>
          </a:p>
          <a:p>
            <a:pPr algn="just" rtl="1">
              <a:buFont typeface="Wingdings" panose="05000000000000000000" pitchFamily="2" charset="2"/>
              <a:buChar char="q"/>
            </a:pPr>
            <a:r>
              <a:rPr lang="fa-IR" sz="2000" dirty="0">
                <a:solidFill>
                  <a:schemeClr val="accent6">
                    <a:lumMod val="50000"/>
                  </a:schemeClr>
                </a:solidFill>
                <a:cs typeface="B Nazanin" panose="00000400000000000000" pitchFamily="2" charset="-78"/>
              </a:rPr>
              <a:t>شیرخوار برای مدت کوتاهی می مکد، سپس از مکیدن منصرف شده و گریه می کند. نحوه تمیز کردن بینی را به مادر بیاموزید. در این گونه موارد، دفعات تغذیه بیشتر از معمول اما با زمان کوتاه برای یکی دو روز را توصیه کنید. چنانچه در تغذیه شیرخوار اختلال ایجاد کند و به زودی برطرف نشود، شیرخوار باید ارجاع داده شود. </a:t>
            </a:r>
          </a:p>
          <a:p>
            <a:pPr algn="just" rtl="1">
              <a:buFont typeface="Wingdings" panose="05000000000000000000" pitchFamily="2" charset="2"/>
              <a:buChar char="q"/>
            </a:pPr>
            <a:endParaRPr lang="fa-IR" sz="2000" dirty="0">
              <a:solidFill>
                <a:schemeClr val="accent6">
                  <a:lumMod val="50000"/>
                </a:schemeClr>
              </a:solidFill>
              <a:cs typeface="B Nazanin" panose="00000400000000000000" pitchFamily="2" charset="-78"/>
            </a:endParaRPr>
          </a:p>
          <a:p>
            <a:pPr algn="just" rtl="1">
              <a:buFont typeface="Wingdings" panose="05000000000000000000" pitchFamily="2" charset="2"/>
              <a:buChar char="q"/>
            </a:pPr>
            <a:endParaRPr lang="fa-IR" sz="2000" dirty="0">
              <a:solidFill>
                <a:schemeClr val="accent6">
                  <a:lumMod val="50000"/>
                </a:schemeClr>
              </a:solidFill>
              <a:cs typeface="B Nazanin" panose="00000400000000000000" pitchFamily="2" charset="-78"/>
            </a:endParaRPr>
          </a:p>
          <a:p>
            <a:pPr marL="109728" indent="0" algn="just" rtl="1">
              <a:buNone/>
            </a:pPr>
            <a:endParaRPr lang="fa-IR" sz="2000" dirty="0">
              <a:solidFill>
                <a:schemeClr val="accent6">
                  <a:lumMod val="50000"/>
                </a:schemeClr>
              </a:solidFill>
              <a:cs typeface="B Nazanin" panose="00000400000000000000" pitchFamily="2" charset="-78"/>
            </a:endParaRPr>
          </a:p>
        </p:txBody>
      </p:sp>
    </p:spTree>
    <p:extLst>
      <p:ext uri="{BB962C8B-B14F-4D97-AF65-F5344CB8AC3E}">
        <p14:creationId xmlns:p14="http://schemas.microsoft.com/office/powerpoint/2010/main" val="12007894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600" dirty="0">
                <a:cs typeface="B Nazanin" panose="00000400000000000000" pitchFamily="2" charset="-78"/>
              </a:rPr>
              <a:t>روش دوشیدن شیر مادر</a:t>
            </a:r>
            <a:endParaRPr lang="en-US" sz="6600" dirty="0">
              <a:cs typeface="B Nazanin" panose="00000400000000000000" pitchFamily="2" charset="-78"/>
            </a:endParaRPr>
          </a:p>
        </p:txBody>
      </p:sp>
      <p:sp>
        <p:nvSpPr>
          <p:cNvPr id="3" name="Content Placeholder 2"/>
          <p:cNvSpPr>
            <a:spLocks noGrp="1"/>
          </p:cNvSpPr>
          <p:nvPr>
            <p:ph idx="1"/>
          </p:nvPr>
        </p:nvSpPr>
        <p:spPr/>
        <p:txBody>
          <a:bodyPr/>
          <a:lstStyle/>
          <a:p>
            <a:pPr algn="r"/>
            <a:r>
              <a:rPr lang="fa-IR" sz="4400" dirty="0"/>
              <a:t>پمپ هاي دوشيدن شير </a:t>
            </a:r>
            <a:endParaRPr lang="en-US" sz="4400" dirty="0"/>
          </a:p>
          <a:p>
            <a:pPr algn="r"/>
            <a:endParaRPr lang="en-US" dirty="0"/>
          </a:p>
          <a:p>
            <a:pPr algn="r"/>
            <a:endParaRPr lang="en-US" dirty="0"/>
          </a:p>
          <a:p>
            <a:pPr algn="r"/>
            <a:endParaRPr lang="fa-IR" dirty="0"/>
          </a:p>
          <a:p>
            <a:pPr algn="r"/>
            <a:r>
              <a:rPr lang="fa-IR" sz="4800" dirty="0"/>
              <a:t>دوشيدن شير با دست</a:t>
            </a:r>
            <a:endParaRPr lang="en-US" sz="4800" dirty="0"/>
          </a:p>
        </p:txBody>
      </p:sp>
    </p:spTree>
    <p:extLst>
      <p:ext uri="{BB962C8B-B14F-4D97-AF65-F5344CB8AC3E}">
        <p14:creationId xmlns:p14="http://schemas.microsoft.com/office/powerpoint/2010/main" val="744155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cs typeface="B Nazanin" panose="00000400000000000000" pitchFamily="2" charset="-78"/>
              </a:rPr>
              <a:t>مادر بايد چند وقت يكبار شيرش را بدوشد؟</a:t>
            </a:r>
            <a:endParaRPr lang="en-US" dirty="0">
              <a:cs typeface="B Nazanin" panose="00000400000000000000" pitchFamily="2" charset="-78"/>
            </a:endParaRPr>
          </a:p>
        </p:txBody>
      </p:sp>
      <p:sp>
        <p:nvSpPr>
          <p:cNvPr id="3" name="Content Placeholder 2"/>
          <p:cNvSpPr>
            <a:spLocks noGrp="1"/>
          </p:cNvSpPr>
          <p:nvPr>
            <p:ph idx="1"/>
          </p:nvPr>
        </p:nvSpPr>
        <p:spPr/>
        <p:txBody>
          <a:bodyPr>
            <a:normAutofit/>
          </a:bodyPr>
          <a:lstStyle/>
          <a:p>
            <a:pPr algn="r"/>
            <a:r>
              <a:rPr lang="fa-IR" sz="2800" dirty="0">
                <a:cs typeface="B Nazanin" panose="00000400000000000000" pitchFamily="2" charset="-78"/>
              </a:rPr>
              <a:t>پاسخ اين سؤال بستگي دارد به اينكه شير به چه منظوري دوشيده مي شود. ازجمله براي نوزاد بيمار و كم وزن و مادر شاغل حداقل هر3 ساعت يكبار در شبانه روز )اغلب به دفعاتي كه شيرخوار شير مي خورد( و براي رفع احتقان يا نشت شير به مقداري كه علائم رفع شود بايد پستان دوشيده شود. شير را دور نريزيد تا مورد استفاده شيرخوار قراربگيرد.</a:t>
            </a:r>
            <a:endParaRPr lang="en-US" sz="2800" dirty="0">
              <a:cs typeface="B Nazanin" panose="00000400000000000000" pitchFamily="2" charset="-78"/>
            </a:endParaRPr>
          </a:p>
        </p:txBody>
      </p:sp>
    </p:spTree>
    <p:extLst>
      <p:ext uri="{BB962C8B-B14F-4D97-AF65-F5344CB8AC3E}">
        <p14:creationId xmlns:p14="http://schemas.microsoft.com/office/powerpoint/2010/main" val="19228853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cs typeface="B Nazanin" panose="00000400000000000000" pitchFamily="2" charset="-78"/>
              </a:rPr>
              <a:t>طول مدت دوشیدن به علت دوشیدن بستگی دارد</a:t>
            </a:r>
            <a:endParaRPr lang="en-US" dirty="0">
              <a:cs typeface="B Nazanin" panose="00000400000000000000" pitchFamily="2" charset="-78"/>
            </a:endParaRPr>
          </a:p>
        </p:txBody>
      </p:sp>
      <p:sp>
        <p:nvSpPr>
          <p:cNvPr id="3" name="Content Placeholder 2"/>
          <p:cNvSpPr>
            <a:spLocks noGrp="1"/>
          </p:cNvSpPr>
          <p:nvPr>
            <p:ph idx="1"/>
          </p:nvPr>
        </p:nvSpPr>
        <p:spPr/>
        <p:txBody>
          <a:bodyPr/>
          <a:lstStyle/>
          <a:p>
            <a:pPr algn="r"/>
            <a:r>
              <a:rPr lang="fa-IR" b="1" dirty="0">
                <a:cs typeface="B Nazanin" panose="00000400000000000000" pitchFamily="2" charset="-78"/>
              </a:rPr>
              <a:t>اگر آغوز را برای نوزادی که قادر به مکیدن نیست می دوشند ممکن است 5-10 دقیقه دوشیدن الزم باشد تا یک قاشق مرباخوری آغوز به دست آید. معده نوزاد خیلی کوچک است و هر 1-2 ساعت دادن آغوز به مقدار </a:t>
            </a:r>
          </a:p>
          <a:p>
            <a:pPr algn="r"/>
            <a:r>
              <a:rPr lang="fa-IR" b="1" dirty="0">
                <a:cs typeface="B Nazanin" panose="00000400000000000000" pitchFamily="2" charset="-78"/>
              </a:rPr>
              <a:t>کم تمام نیازهاي او را برطرف مي كند.</a:t>
            </a:r>
          </a:p>
          <a:p>
            <a:pPr algn="r"/>
            <a:r>
              <a:rPr lang="fa-IR" b="1" dirty="0">
                <a:cs typeface="B Nazanin" panose="00000400000000000000" pitchFamily="2" charset="-78"/>
              </a:rPr>
              <a:t> اگر دوشیدن برای افزایش تولید شیراست 20 دقیقه حداقل 6بار یا بیشتر در24 ساعت بدوشند که حداقل یکبار آن در شب باشد. بنابراین کل مدت دوشیدن در شبانه روز حداقل 100 دقیقه خواهد بود.</a:t>
            </a:r>
          </a:p>
          <a:p>
            <a:pPr algn="r"/>
            <a:r>
              <a:rPr lang="fa-IR" b="1" dirty="0">
                <a:cs typeface="B Nazanin" panose="00000400000000000000" pitchFamily="2" charset="-78"/>
              </a:rPr>
              <a:t>چنانچه بعداز دوره نوزادی)پايان يك ماهگي(، مادر شیرش را می دوشد تا در زمان غيبت وي وقتی در محل کار است آنرا به شیرخوار بدهند، طول مدت دوشیدن به جریان شیرو مقدار شيرمورد نیاز شیرخوار بستگی دارد. بعضی از مادران 15 دقیقه و بعضی 30 دقیقه وقت براي دوشيدن صرف می کنند</a:t>
            </a:r>
            <a:endParaRPr lang="en-US" b="1" dirty="0">
              <a:cs typeface="B Nazanin" panose="00000400000000000000" pitchFamily="2" charset="-78"/>
            </a:endParaRPr>
          </a:p>
        </p:txBody>
      </p:sp>
    </p:spTree>
    <p:extLst>
      <p:ext uri="{BB962C8B-B14F-4D97-AF65-F5344CB8AC3E}">
        <p14:creationId xmlns:p14="http://schemas.microsoft.com/office/powerpoint/2010/main" val="14566062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dirty="0">
                <a:cs typeface="B Nazanin" panose="00000400000000000000" pitchFamily="2" charset="-78"/>
              </a:rPr>
              <a:t>براي زياد شدن و ادامه توليد شير</a:t>
            </a:r>
            <a:endParaRPr lang="en-US" dirty="0">
              <a:cs typeface="B Nazanin" panose="00000400000000000000" pitchFamily="2" charset="-78"/>
            </a:endParaRPr>
          </a:p>
        </p:txBody>
      </p:sp>
      <p:sp>
        <p:nvSpPr>
          <p:cNvPr id="3" name="Content Placeholder 2"/>
          <p:cNvSpPr>
            <a:spLocks noGrp="1"/>
          </p:cNvSpPr>
          <p:nvPr>
            <p:ph idx="1"/>
          </p:nvPr>
        </p:nvSpPr>
        <p:spPr/>
        <p:txBody>
          <a:bodyPr/>
          <a:lstStyle/>
          <a:p>
            <a:pPr algn="r"/>
            <a:r>
              <a:rPr lang="fa-IR" b="1" dirty="0">
                <a:cs typeface="B Nazanin" panose="00000400000000000000" pitchFamily="2" charset="-78"/>
              </a:rPr>
              <a:t>پستان اول را به مدت 5-7دقيقه تا زماني كه جريان شير كند شود، بدوشيد. سپس پستان طرف ديگر را همين مدت بدوشيد. اين كار را مي توانيد با دست ديگر انجام دهيد.</a:t>
            </a:r>
          </a:p>
          <a:p>
            <a:pPr marL="0" indent="0" algn="r">
              <a:buNone/>
            </a:pPr>
            <a:endParaRPr lang="fa-IR" b="1" dirty="0">
              <a:cs typeface="B Nazanin" panose="00000400000000000000" pitchFamily="2" charset="-78"/>
            </a:endParaRPr>
          </a:p>
          <a:p>
            <a:pPr algn="r"/>
            <a:r>
              <a:rPr lang="fa-IR" b="1" dirty="0">
                <a:cs typeface="B Nazanin" panose="00000400000000000000" pitchFamily="2" charset="-78"/>
              </a:rPr>
              <a:t>سپس پستان اول را -5 3 دقيقه وبعد پستان دوم را به همين مدت بدوشيد، مجددا 2-3دقيقه پستان اول و نيز دوم را تا هنگام كندي جريان شير بدوشيد</a:t>
            </a:r>
          </a:p>
          <a:p>
            <a:pPr marL="0" indent="0" algn="r">
              <a:buNone/>
            </a:pPr>
            <a:endParaRPr lang="fa-IR" b="1" dirty="0">
              <a:cs typeface="B Nazanin" panose="00000400000000000000" pitchFamily="2" charset="-78"/>
            </a:endParaRPr>
          </a:p>
          <a:p>
            <a:pPr algn="r"/>
            <a:r>
              <a:rPr lang="fa-IR" b="1" dirty="0">
                <a:cs typeface="B Nazanin" panose="00000400000000000000" pitchFamily="2" charset="-78"/>
              </a:rPr>
              <a:t> براي آنكه عمل دوشيدن پستان صحيح و كامل انجام شود، بايد بقدر كافي به مدت 20-30 دقيقه دوشيد</a:t>
            </a:r>
            <a:r>
              <a:rPr lang="fa-IR" b="1" dirty="0"/>
              <a:t>.</a:t>
            </a:r>
            <a:endParaRPr lang="en-US" b="1" dirty="0"/>
          </a:p>
        </p:txBody>
      </p:sp>
    </p:spTree>
    <p:extLst>
      <p:ext uri="{BB962C8B-B14F-4D97-AF65-F5344CB8AC3E}">
        <p14:creationId xmlns:p14="http://schemas.microsoft.com/office/powerpoint/2010/main" val="28822193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4100" y="274638"/>
            <a:ext cx="7686700" cy="796908"/>
          </a:xfrm>
        </p:spPr>
        <p:txBody>
          <a:bodyPr>
            <a:normAutofit fontScale="90000"/>
          </a:bodyPr>
          <a:lstStyle/>
          <a:p>
            <a:pPr algn="ctr"/>
            <a:r>
              <a:rPr lang="fa-IR" sz="6000" dirty="0">
                <a:solidFill>
                  <a:schemeClr val="accent2">
                    <a:lumMod val="75000"/>
                  </a:schemeClr>
                </a:solidFill>
                <a:cs typeface="2  Titr" pitchFamily="2" charset="-78"/>
              </a:rPr>
              <a:t>اهداف مشاوره</a:t>
            </a:r>
            <a:r>
              <a:rPr lang="fa-IR" dirty="0">
                <a:solidFill>
                  <a:srgbClr val="C00000"/>
                </a:solidFill>
                <a:cs typeface="2  Titr" pitchFamily="2" charset="-78"/>
              </a:rPr>
              <a:t> </a:t>
            </a:r>
            <a:endParaRPr lang="en-US" dirty="0">
              <a:solidFill>
                <a:srgbClr val="C00000"/>
              </a:solidFill>
              <a:cs typeface="2  Titr" pitchFamily="2" charset="-78"/>
            </a:endParaRPr>
          </a:p>
        </p:txBody>
      </p:sp>
      <p:sp>
        <p:nvSpPr>
          <p:cNvPr id="3" name="Content Placeholder 2"/>
          <p:cNvSpPr>
            <a:spLocks noGrp="1"/>
          </p:cNvSpPr>
          <p:nvPr>
            <p:ph type="body" idx="1"/>
          </p:nvPr>
        </p:nvSpPr>
        <p:spPr>
          <a:xfrm>
            <a:off x="1981200" y="1857364"/>
            <a:ext cx="8229600" cy="4714908"/>
          </a:xfrm>
        </p:spPr>
        <p:txBody>
          <a:bodyPr>
            <a:normAutofit fontScale="92500" lnSpcReduction="10000"/>
          </a:bodyPr>
          <a:lstStyle/>
          <a:p>
            <a:pPr algn="r" rtl="1"/>
            <a:r>
              <a:rPr lang="fa-IR" dirty="0">
                <a:solidFill>
                  <a:srgbClr val="FFC000"/>
                </a:solidFill>
                <a:cs typeface="B Titr" pitchFamily="2" charset="-78"/>
              </a:rPr>
              <a:t>مشاوره به چه معناست ؟ </a:t>
            </a:r>
            <a:endParaRPr lang="en-US" dirty="0">
              <a:solidFill>
                <a:srgbClr val="FFC000"/>
              </a:solidFill>
              <a:cs typeface="B Titr" pitchFamily="2" charset="-78"/>
            </a:endParaRPr>
          </a:p>
          <a:p>
            <a:pPr algn="r" rtl="1"/>
            <a:endParaRPr lang="fa-IR" dirty="0">
              <a:cs typeface="B Titr" pitchFamily="2" charset="-78"/>
            </a:endParaRPr>
          </a:p>
          <a:p>
            <a:pPr lvl="0" algn="just" rtl="1">
              <a:buNone/>
            </a:pPr>
            <a:r>
              <a:rPr lang="fa-IR" sz="2400" dirty="0">
                <a:cs typeface="B Mitra" pitchFamily="2" charset="-78"/>
              </a:rPr>
              <a:t>مشاوره روشی است که در آن سعی می کنید با توجه به احساس افراد به آن ها کمک کنید تا با در نظر گرفتن وضعیت خود آنچه را که انجامش  برای آن ها بهتر است انتخاب کنند.</a:t>
            </a:r>
          </a:p>
          <a:p>
            <a:pPr lvl="0" algn="just" rtl="1"/>
            <a:r>
              <a:rPr lang="fa-IR" sz="2400" dirty="0">
                <a:cs typeface="B Mitra" pitchFamily="2" charset="-78"/>
              </a:rPr>
              <a:t>گاهی فرد مورد نظر در مشاوره فقط مادر نیست . بلکه ممکن است مادربزرگ ، پدر یا پرستار بچه نیز باشد . </a:t>
            </a:r>
            <a:endParaRPr lang="en-US" sz="2400" dirty="0">
              <a:cs typeface="B Mitra" pitchFamily="2" charset="-78"/>
            </a:endParaRPr>
          </a:p>
          <a:p>
            <a:pPr lvl="0" algn="just" rtl="1"/>
            <a:r>
              <a:rPr lang="fa-IR" sz="2400" dirty="0">
                <a:cs typeface="B Mitra" pitchFamily="2" charset="-78"/>
              </a:rPr>
              <a:t>استفاده از مهارت های مشاوره در هنگام صحبت با بیماران یا مشتری ها نیز مفید است و حتی ممکن است استفاده از آن ها را در ارتباط با دوستان، فامیل یا همکارانتان نیز مفید تشخیص دهید.  بنابراین بعضی از این تکنیک ها را با هم تمرین کنید،شاید از نتیجه آن شگفت زده شوید و آن را مفید بیابید.</a:t>
            </a:r>
            <a:endParaRPr lang="en-US" sz="2400" dirty="0">
              <a:cs typeface="B Mitra" pitchFamily="2" charset="-78"/>
            </a:endParaRPr>
          </a:p>
          <a:p>
            <a:pPr lvl="0" algn="just" rtl="1"/>
            <a:r>
              <a:rPr lang="fa-IR" sz="2400" dirty="0">
                <a:cs typeface="B Mitra" pitchFamily="2" charset="-78"/>
              </a:rPr>
              <a:t>مادر ممکن است به سادگی از احساس خود با شما صحبت نکند، به خصوص اگر خجالتی باشد یا مشاوره کننده را نشناسد. بنابراين بايستي مهارت های خود را به کار گیرید، به حرف های او گوش فرا داده و کاری کنید که احساس کند به او علاقه مند مي باشيد این روش او را تشویق به حرف زدن بيشتر كرده و کمتر احتمال خواهد داشت که سکوت كرده و صحبت نكند .</a:t>
            </a:r>
            <a:endParaRPr lang="en-US" sz="2400" dirty="0">
              <a:cs typeface="B Mitra" pitchFamily="2" charset="-78"/>
            </a:endParaRPr>
          </a:p>
          <a:p>
            <a:pPr algn="r" rtl="1"/>
            <a:endParaRPr lang="en-US" dirty="0">
              <a:cs typeface="B Lotus" pitchFamily="2" charset="-78"/>
            </a:endParaRPr>
          </a:p>
          <a:p>
            <a:pPr algn="r" rtl="1"/>
            <a:endParaRPr lang="en-US" dirty="0">
              <a:cs typeface="B Lotus"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738546" y="1071546"/>
            <a:ext cx="5238750" cy="495300"/>
          </a:xfrm>
          <a:prstGeom prst="rect">
            <a:avLst/>
          </a:prstGeom>
          <a:noFill/>
        </p:spPr>
      </p:pic>
      <p:pic>
        <p:nvPicPr>
          <p:cNvPr id="2050" name="Picture 2" descr="C:\Documents and Settings\XPro\My Documents\My Pictures\عکس های متحرک\download.gif1.gif"/>
          <p:cNvPicPr>
            <a:picLocks noChangeAspect="1" noChangeArrowheads="1" noCrop="1"/>
          </p:cNvPicPr>
          <p:nvPr/>
        </p:nvPicPr>
        <p:blipFill>
          <a:blip r:embed="rId3" cstate="print"/>
          <a:srcRect/>
          <a:stretch>
            <a:fillRect/>
          </a:stretch>
        </p:blipFill>
        <p:spPr bwMode="auto">
          <a:xfrm>
            <a:off x="2024034" y="1000108"/>
            <a:ext cx="1278194" cy="947734"/>
          </a:xfrm>
          <a:prstGeom prst="rect">
            <a:avLst/>
          </a:prstGeom>
          <a:noFill/>
        </p:spPr>
      </p:pic>
    </p:spTree>
    <p:extLst>
      <p:ext uri="{BB962C8B-B14F-4D97-AF65-F5344CB8AC3E}">
        <p14:creationId xmlns:p14="http://schemas.microsoft.com/office/powerpoint/2010/main" val="2306591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cs typeface="B Nazanin" panose="00000400000000000000" pitchFamily="2" charset="-78"/>
              </a:rPr>
              <a:t>براي برقراري شيردهي به منظور تغذيه شيرخوار كم وزن يا بيمار</a:t>
            </a:r>
            <a:endParaRPr lang="en-US" dirty="0">
              <a:cs typeface="B Nazanin" panose="00000400000000000000" pitchFamily="2" charset="-78"/>
            </a:endParaRPr>
          </a:p>
        </p:txBody>
      </p:sp>
      <p:sp>
        <p:nvSpPr>
          <p:cNvPr id="3" name="Content Placeholder 2"/>
          <p:cNvSpPr>
            <a:spLocks noGrp="1"/>
          </p:cNvSpPr>
          <p:nvPr>
            <p:ph idx="1"/>
          </p:nvPr>
        </p:nvSpPr>
        <p:spPr/>
        <p:txBody>
          <a:bodyPr>
            <a:normAutofit/>
          </a:bodyPr>
          <a:lstStyle/>
          <a:p>
            <a:pPr algn="r"/>
            <a:r>
              <a:rPr lang="fa-IR" sz="2400" dirty="0">
                <a:cs typeface="B Nazanin" panose="00000400000000000000" pitchFamily="2" charset="-78"/>
              </a:rPr>
              <a:t>مادر بايد در صورت امكان در روز اول و در اولين فرصت ممكن پس از زايمان ، شيرش را بدوشد. در ابتدا ممكن است بتواند فقط چند قطره آغوز را بدوشد اما اين قطرات براي نوزاد ضروري و حياتي است و به شروع توليد شير در پستانها كمك مي كند، درست به همان طريقي كه مكيدن زود هنگام پستان توسط شيرخوار بعد از زايمان، به شروع توليد شير كمك مي كند. به دفعاتي كه شيرخوار بايد در روز شير بخورد، مادر هم بايد هر چقدر مي تواند، شيرش را بدوشد. اين كار بايد حداقل 3 ساعت يكبار و در تمام طول شبانه روز انجام شود. اگر مادر شيرش را به دفعات كم بدوشد و يا فواصل زماني ميان دوشيدن شيرش زياد شود، قادر نخواهد بود شير كافي توليد كند</a:t>
            </a:r>
            <a:endParaRPr lang="en-US" sz="2400" dirty="0">
              <a:cs typeface="B Nazanin" panose="00000400000000000000" pitchFamily="2" charset="-78"/>
            </a:endParaRPr>
          </a:p>
        </p:txBody>
      </p:sp>
    </p:spTree>
    <p:extLst>
      <p:ext uri="{BB962C8B-B14F-4D97-AF65-F5344CB8AC3E}">
        <p14:creationId xmlns:p14="http://schemas.microsoft.com/office/powerpoint/2010/main" val="30074496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r>
              <a:rPr lang="fa-IR" sz="3600" dirty="0">
                <a:cs typeface="B Nazanin" panose="00000400000000000000" pitchFamily="2" charset="-78"/>
              </a:rPr>
              <a:t>هرگاه نمیتوانید فرزند شیرخوارتان را مستقیم از پستان تغذیه کنید، به تغذیه با فنجان فکر کنید، نه تغذیه با بطری. تا حد امکان از تغذیه شیرخوار با بطری پرهیز کنید.</a:t>
            </a:r>
            <a:endParaRPr lang="en-US" sz="3600" dirty="0">
              <a:cs typeface="B Nazanin" panose="00000400000000000000" pitchFamily="2" charset="-78"/>
            </a:endParaRPr>
          </a:p>
        </p:txBody>
      </p:sp>
    </p:spTree>
    <p:extLst>
      <p:ext uri="{BB962C8B-B14F-4D97-AF65-F5344CB8AC3E}">
        <p14:creationId xmlns:p14="http://schemas.microsoft.com/office/powerpoint/2010/main" val="3101357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در چه مواقعی تغذیه با فنجان الزم است؟</a:t>
            </a:r>
            <a:endParaRPr lang="en-US" dirty="0"/>
          </a:p>
        </p:txBody>
      </p:sp>
      <p:sp>
        <p:nvSpPr>
          <p:cNvPr id="3" name="Content Placeholder 2"/>
          <p:cNvSpPr>
            <a:spLocks noGrp="1"/>
          </p:cNvSpPr>
          <p:nvPr>
            <p:ph idx="1"/>
          </p:nvPr>
        </p:nvSpPr>
        <p:spPr/>
        <p:txBody>
          <a:bodyPr/>
          <a:lstStyle/>
          <a:p>
            <a:pPr algn="r"/>
            <a:endParaRPr lang="fa-IR" dirty="0">
              <a:cs typeface="B Nazanin" panose="00000400000000000000" pitchFamily="2" charset="-78"/>
            </a:endParaRPr>
          </a:p>
          <a:p>
            <a:pPr marL="0" indent="0" algn="r">
              <a:buNone/>
            </a:pPr>
            <a:r>
              <a:rPr lang="fa-IR" dirty="0">
                <a:cs typeface="B Nazanin" panose="00000400000000000000" pitchFamily="2" charset="-78"/>
              </a:rPr>
              <a:t>شیرخوارانی که برای مکیدن خیلی ضعیف هستند مثل نوزادان نارس یا بیمار</a:t>
            </a:r>
            <a:r>
              <a:rPr lang="fa-IR" dirty="0"/>
              <a:t>.</a:t>
            </a:r>
          </a:p>
          <a:p>
            <a:pPr marL="0" indent="0" algn="r">
              <a:buNone/>
            </a:pPr>
            <a:endParaRPr lang="fa-IR" dirty="0">
              <a:cs typeface="B Nazanin" panose="00000400000000000000" pitchFamily="2" charset="-78"/>
            </a:endParaRPr>
          </a:p>
          <a:p>
            <a:pPr algn="r"/>
            <a:r>
              <a:rPr lang="fa-IR" dirty="0">
                <a:cs typeface="B Nazanin" panose="00000400000000000000" pitchFamily="2" charset="-78"/>
              </a:rPr>
              <a:t> مادرانی که به دلیل بیماری شدید و یا اشتغال به کار از شیرخوار خود جدا میشوند.</a:t>
            </a:r>
          </a:p>
          <a:p>
            <a:pPr marL="0" indent="0" algn="r">
              <a:buNone/>
            </a:pPr>
            <a:endParaRPr lang="fa-IR" dirty="0">
              <a:cs typeface="B Nazanin" panose="00000400000000000000" pitchFamily="2" charset="-78"/>
            </a:endParaRPr>
          </a:p>
          <a:p>
            <a:pPr algn="r"/>
            <a:r>
              <a:rPr lang="fa-IR" dirty="0">
                <a:cs typeface="B Nazanin" panose="00000400000000000000" pitchFamily="2" charset="-78"/>
              </a:rPr>
              <a:t> اگر شما قادر به تغذیه فرزندتان از طریق پستان نیستید، تغذیه با فنجان بهترین روش جایگزین است. </a:t>
            </a:r>
          </a:p>
          <a:p>
            <a:endParaRPr lang="en-US" dirty="0"/>
          </a:p>
        </p:txBody>
      </p:sp>
    </p:spTree>
    <p:extLst>
      <p:ext uri="{BB962C8B-B14F-4D97-AF65-F5344CB8AC3E}">
        <p14:creationId xmlns:p14="http://schemas.microsoft.com/office/powerpoint/2010/main" val="2495297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5616D13-EF9D-6FBE-BBDA-FA3A4FCC87B0}"/>
              </a:ext>
            </a:extLst>
          </p:cNvPr>
          <p:cNvPicPr>
            <a:picLocks noGrp="1" noChangeAspect="1"/>
          </p:cNvPicPr>
          <p:nvPr>
            <p:ph idx="1"/>
          </p:nvPr>
        </p:nvPicPr>
        <p:blipFill>
          <a:blip r:embed="rId2"/>
          <a:stretch>
            <a:fillRect/>
          </a:stretch>
        </p:blipFill>
        <p:spPr>
          <a:xfrm>
            <a:off x="1974080" y="877368"/>
            <a:ext cx="7949250" cy="3778250"/>
          </a:xfrm>
          <a:prstGeom prst="rect">
            <a:avLst/>
          </a:prstGeom>
        </p:spPr>
      </p:pic>
      <mc:AlternateContent xmlns:mc="http://schemas.openxmlformats.org/markup-compatibility/2006">
        <mc:Choice xmlns:p14="http://schemas.microsoft.com/office/powerpoint/2010/main" Requires="p14">
          <p:contentPart p14:bwMode="auto" r:id="rId3">
            <p14:nvContentPartPr>
              <p14:cNvPr id="6" name="Ink 5">
                <a:extLst>
                  <a:ext uri="{FF2B5EF4-FFF2-40B4-BE49-F238E27FC236}">
                    <a16:creationId xmlns:a16="http://schemas.microsoft.com/office/drawing/2014/main" id="{A024E5CF-96DE-9179-A9AE-168278142882}"/>
                  </a:ext>
                </a:extLst>
              </p14:cNvPr>
              <p14:cNvContentPartPr/>
              <p14:nvPr/>
            </p14:nvContentPartPr>
            <p14:xfrm>
              <a:off x="2982267" y="794587"/>
              <a:ext cx="360" cy="9000"/>
            </p14:xfrm>
          </p:contentPart>
        </mc:Choice>
        <mc:Fallback>
          <p:pic>
            <p:nvPicPr>
              <p:cNvPr id="6" name="Ink 5">
                <a:extLst>
                  <a:ext uri="{FF2B5EF4-FFF2-40B4-BE49-F238E27FC236}">
                    <a16:creationId xmlns:a16="http://schemas.microsoft.com/office/drawing/2014/main" id="{A024E5CF-96DE-9179-A9AE-168278142882}"/>
                  </a:ext>
                </a:extLst>
              </p:cNvPr>
              <p:cNvPicPr/>
              <p:nvPr/>
            </p:nvPicPr>
            <p:blipFill>
              <a:blip r:embed="rId4"/>
              <a:stretch>
                <a:fillRect/>
              </a:stretch>
            </p:blipFill>
            <p:spPr>
              <a:xfrm>
                <a:off x="2976147" y="788467"/>
                <a:ext cx="12600" cy="2124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7" name="Ink 6">
                <a:extLst>
                  <a:ext uri="{FF2B5EF4-FFF2-40B4-BE49-F238E27FC236}">
                    <a16:creationId xmlns:a16="http://schemas.microsoft.com/office/drawing/2014/main" id="{A26D7BD9-B260-0D08-80E9-0A39C3349773}"/>
                  </a:ext>
                </a:extLst>
              </p14:cNvPr>
              <p14:cNvContentPartPr/>
              <p14:nvPr/>
            </p14:nvContentPartPr>
            <p14:xfrm>
              <a:off x="4655547" y="6545947"/>
              <a:ext cx="1800" cy="360"/>
            </p14:xfrm>
          </p:contentPart>
        </mc:Choice>
        <mc:Fallback>
          <p:pic>
            <p:nvPicPr>
              <p:cNvPr id="7" name="Ink 6">
                <a:extLst>
                  <a:ext uri="{FF2B5EF4-FFF2-40B4-BE49-F238E27FC236}">
                    <a16:creationId xmlns:a16="http://schemas.microsoft.com/office/drawing/2014/main" id="{A26D7BD9-B260-0D08-80E9-0A39C3349773}"/>
                  </a:ext>
                </a:extLst>
              </p:cNvPr>
              <p:cNvPicPr/>
              <p:nvPr/>
            </p:nvPicPr>
            <p:blipFill>
              <a:blip r:embed="rId6"/>
              <a:stretch>
                <a:fillRect/>
              </a:stretch>
            </p:blipFill>
            <p:spPr>
              <a:xfrm>
                <a:off x="4649427" y="6539827"/>
                <a:ext cx="14040" cy="12600"/>
              </a:xfrm>
              <a:prstGeom prst="rect">
                <a:avLst/>
              </a:prstGeom>
            </p:spPr>
          </p:pic>
        </mc:Fallback>
      </mc:AlternateContent>
    </p:spTree>
    <p:extLst>
      <p:ext uri="{BB962C8B-B14F-4D97-AF65-F5344CB8AC3E}">
        <p14:creationId xmlns:p14="http://schemas.microsoft.com/office/powerpoint/2010/main" val="161877666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26929-0B16-19E5-2117-A408DFBE5BBA}"/>
              </a:ext>
            </a:extLst>
          </p:cNvPr>
          <p:cNvSpPr>
            <a:spLocks noGrp="1"/>
          </p:cNvSpPr>
          <p:nvPr>
            <p:ph type="title"/>
          </p:nvPr>
        </p:nvSpPr>
        <p:spPr>
          <a:xfrm>
            <a:off x="2298819" y="624109"/>
            <a:ext cx="9205793" cy="4836653"/>
          </a:xfrm>
        </p:spPr>
        <p:txBody>
          <a:bodyPr/>
          <a:lstStyle/>
          <a:p>
            <a:pPr algn="r"/>
            <a:br>
              <a:rPr lang="en-US" dirty="0">
                <a:cs typeface="B Nazanin" panose="00000400000000000000" pitchFamily="2" charset="-78"/>
              </a:rPr>
            </a:br>
            <a:br>
              <a:rPr lang="en-US" dirty="0">
                <a:cs typeface="B Nazanin" panose="00000400000000000000" pitchFamily="2" charset="-78"/>
              </a:rPr>
            </a:br>
            <a:r>
              <a:rPr lang="fa-IR" dirty="0">
                <a:cs typeface="B Nazanin" panose="00000400000000000000" pitchFamily="2" charset="-78"/>
              </a:rPr>
              <a:t>علت ایجاد احتقان پستان چیست ودر صورت بروز احتقان در پستان چه باید کرد؟</a:t>
            </a:r>
            <a:endParaRPr lang="en-US" dirty="0">
              <a:cs typeface="B Nazanin" panose="00000400000000000000" pitchFamily="2" charset="-78"/>
            </a:endParaRPr>
          </a:p>
        </p:txBody>
      </p:sp>
    </p:spTree>
    <p:extLst>
      <p:ext uri="{BB962C8B-B14F-4D97-AF65-F5344CB8AC3E}">
        <p14:creationId xmlns:p14="http://schemas.microsoft.com/office/powerpoint/2010/main" val="13823302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E00B5D-1FA7-6C36-D2C0-E7DA53049BBD}"/>
              </a:ext>
            </a:extLst>
          </p:cNvPr>
          <p:cNvSpPr>
            <a:spLocks noGrp="1"/>
          </p:cNvSpPr>
          <p:nvPr>
            <p:ph idx="1"/>
          </p:nvPr>
        </p:nvSpPr>
        <p:spPr>
          <a:xfrm>
            <a:off x="2563574" y="572568"/>
            <a:ext cx="8915400" cy="5381383"/>
          </a:xfrm>
        </p:spPr>
        <p:txBody>
          <a:bodyPr>
            <a:normAutofit/>
          </a:bodyPr>
          <a:lstStyle/>
          <a:p>
            <a:pPr algn="r"/>
            <a:r>
              <a:rPr lang="fa-IR" sz="3200" dirty="0">
                <a:cs typeface="B Nazanin" panose="00000400000000000000" pitchFamily="2" charset="-78"/>
              </a:rPr>
              <a:t>شایع درروز هاي 3-5 پس از زایمان، عموما دو طرفه، امکان تب خفیف  پستانها تحت فشار، براق، داغ، متورم، قرمز و دردناك، (گاها دردزیر بغل)  امکان کاهش تولید شیر، اثر</a:t>
            </a:r>
            <a:r>
              <a:rPr lang="en-US" sz="3200" dirty="0">
                <a:cs typeface="B Nazanin" panose="00000400000000000000" pitchFamily="2" charset="-78"/>
              </a:rPr>
              <a:t> FIL </a:t>
            </a:r>
            <a:r>
              <a:rPr lang="fa-IR" sz="3200" dirty="0">
                <a:cs typeface="B Nazanin" panose="00000400000000000000" pitchFamily="2" charset="-78"/>
              </a:rPr>
              <a:t>و رسپتور هاي پرولاکتین درکاهش بیشترتولید شیر امکان قطع تولید شیر(صدمه لاکتوسیت ها)  احتقان پستان ویا همراه با احتقان هاله (نیپل صاف، زخمی و تحریک نامطلوب)، اشکال درگرفتن پستان  ادم و زخم نوك پستان  پستان ها بزرگ و آویزان، ادم عمومی یا ازدیاد فشارخون</a:t>
            </a:r>
            <a:endParaRPr lang="en-US" sz="3200" dirty="0">
              <a:cs typeface="B Nazanin" panose="00000400000000000000" pitchFamily="2" charset="-78"/>
            </a:endParaRPr>
          </a:p>
        </p:txBody>
      </p:sp>
    </p:spTree>
    <p:extLst>
      <p:ext uri="{BB962C8B-B14F-4D97-AF65-F5344CB8AC3E}">
        <p14:creationId xmlns:p14="http://schemas.microsoft.com/office/powerpoint/2010/main" val="14303791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5400" dirty="0">
                <a:cs typeface="B Nazanin" panose="00000400000000000000" pitchFamily="2" charset="-78"/>
              </a:rPr>
              <a:t>احتقان پستان مادر </a:t>
            </a:r>
            <a:endParaRPr lang="en-US" sz="5400" dirty="0">
              <a:cs typeface="B Nazanin" panose="00000400000000000000" pitchFamily="2" charset="-78"/>
            </a:endParaRPr>
          </a:p>
        </p:txBody>
      </p:sp>
      <p:sp>
        <p:nvSpPr>
          <p:cNvPr id="3" name="Content Placeholder 2"/>
          <p:cNvSpPr>
            <a:spLocks noGrp="1"/>
          </p:cNvSpPr>
          <p:nvPr>
            <p:ph idx="1"/>
          </p:nvPr>
        </p:nvSpPr>
        <p:spPr/>
        <p:txBody>
          <a:bodyPr/>
          <a:lstStyle/>
          <a:p>
            <a:pPr algn="r"/>
            <a:r>
              <a:rPr lang="fa-IR" sz="4000" dirty="0">
                <a:cs typeface="B Nazanin" panose="00000400000000000000" pitchFamily="2" charset="-78"/>
              </a:rPr>
              <a:t>توجه به توصيه هاي زير كمك كننده است</a:t>
            </a:r>
          </a:p>
          <a:p>
            <a:pPr algn="r"/>
            <a:r>
              <a:rPr lang="fa-IR" dirty="0">
                <a:cs typeface="B Nazanin" panose="00000400000000000000" pitchFamily="2" charset="-78"/>
              </a:rPr>
              <a:t> اطمينان حاصل كنيد كه گرفتن پستان در وضعيت صحيح است. </a:t>
            </a:r>
          </a:p>
          <a:p>
            <a:pPr algn="r"/>
            <a:r>
              <a:rPr lang="fa-IR" dirty="0">
                <a:cs typeface="B Nazanin" panose="00000400000000000000" pitchFamily="2" charset="-78"/>
              </a:rPr>
              <a:t>هنگام احتقان، پوست روي پستان اغلب براق و نوك آن پهن بنظر مي رسد و گرفتن پستان براي شيرخوار مشكل است. ابتدا با كمپرس آب گرم به جاري شدن شير كمك نمایید. سپس مقداري از شير را بدوشيد تا تورم اطراف نوك پستان كاهش يابد و شيرخوار بتواند هاله پستان را در دهان بگيرد. </a:t>
            </a:r>
          </a:p>
          <a:p>
            <a:pPr algn="r"/>
            <a:r>
              <a:rPr lang="fa-IR" dirty="0">
                <a:cs typeface="B Nazanin" panose="00000400000000000000" pitchFamily="2" charset="-78"/>
              </a:rPr>
              <a:t>به تخلیه مكرر شیر توجه نمایيد و زمان و دفعات تغذيه با شير مادر را محدود نكنيد. اگر احتقان پستان به سرعت درمان نشود ممكن است عفونت پستان )ماستيت ( عارض شود و با تشكيل آبسه توليد شير كاهش يابد</a:t>
            </a:r>
            <a:r>
              <a:rPr lang="fa-IR" dirty="0"/>
              <a:t>.</a:t>
            </a:r>
            <a:endParaRPr lang="en-US" dirty="0"/>
          </a:p>
        </p:txBody>
      </p:sp>
    </p:spTree>
    <p:extLst>
      <p:ext uri="{BB962C8B-B14F-4D97-AF65-F5344CB8AC3E}">
        <p14:creationId xmlns:p14="http://schemas.microsoft.com/office/powerpoint/2010/main" val="36704534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r>
              <a:rPr lang="fa-IR" b="1" dirty="0">
                <a:cs typeface="B Nazanin" panose="00000400000000000000" pitchFamily="2" charset="-78"/>
              </a:rPr>
              <a:t>استفاده از بطري گرم است </a:t>
            </a:r>
          </a:p>
          <a:p>
            <a:pPr algn="r"/>
            <a:r>
              <a:rPr lang="fa-IR" b="1" dirty="0">
                <a:cs typeface="B Nazanin" panose="00000400000000000000" pitchFamily="2" charset="-78"/>
              </a:rPr>
              <a:t>جهت كاهش ورم و كم شدن درد بعد از تغذيه شيرخوار، كمپرس سرد روي پستانها قرار دهيد. </a:t>
            </a:r>
          </a:p>
          <a:p>
            <a:pPr algn="r"/>
            <a:r>
              <a:rPr lang="fa-IR" b="1" dirty="0">
                <a:cs typeface="B Nazanin" panose="00000400000000000000" pitchFamily="2" charset="-78"/>
              </a:rPr>
              <a:t>گذاشتن برگ کلم روی پستانها به مدت 15 دقیقه 3 تا 4 بار در روز کمک کننده است.</a:t>
            </a:r>
          </a:p>
          <a:p>
            <a:pPr algn="r"/>
            <a:r>
              <a:rPr lang="fa-IR" b="1" dirty="0">
                <a:cs typeface="B Nazanin" panose="00000400000000000000" pitchFamily="2" charset="-78"/>
              </a:rPr>
              <a:t> بدين ترتيب كه ابتدا برگ هاي كلم را جدا كنيد، آن را كامال شسته و خشك نموده و در يخچال بگذاريد. پس ازخنك شدن قسمت وسط يك برگ را به اندازه نوك پستان جدا كرده، سپس برگ كلم را روي پستان بگذاريد. </a:t>
            </a:r>
            <a:endParaRPr lang="en-US" b="1" dirty="0">
              <a:cs typeface="B Nazanin" panose="00000400000000000000" pitchFamily="2" charset="-78"/>
            </a:endParaRPr>
          </a:p>
        </p:txBody>
      </p:sp>
    </p:spTree>
    <p:extLst>
      <p:ext uri="{BB962C8B-B14F-4D97-AF65-F5344CB8AC3E}">
        <p14:creationId xmlns:p14="http://schemas.microsoft.com/office/powerpoint/2010/main" val="42833670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F650F681-D60A-C5CD-AC21-4B821763AEFE}"/>
              </a:ext>
            </a:extLst>
          </p:cNvPr>
          <p:cNvPicPr>
            <a:picLocks noGrp="1" noChangeAspect="1"/>
          </p:cNvPicPr>
          <p:nvPr>
            <p:ph idx="1"/>
          </p:nvPr>
        </p:nvPicPr>
        <p:blipFill>
          <a:blip r:embed="rId2"/>
          <a:stretch>
            <a:fillRect/>
          </a:stretch>
        </p:blipFill>
        <p:spPr>
          <a:xfrm>
            <a:off x="2238998" y="538386"/>
            <a:ext cx="9511469" cy="6188792"/>
          </a:xfrm>
          <a:prstGeom prst="rect">
            <a:avLst/>
          </a:prstGeom>
        </p:spPr>
      </p:pic>
    </p:spTree>
    <p:extLst>
      <p:ext uri="{BB962C8B-B14F-4D97-AF65-F5344CB8AC3E}">
        <p14:creationId xmlns:p14="http://schemas.microsoft.com/office/powerpoint/2010/main" val="35608338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EE9A0-E90E-7D43-D69B-EB8830A2578F}"/>
              </a:ext>
            </a:extLst>
          </p:cNvPr>
          <p:cNvSpPr>
            <a:spLocks noGrp="1"/>
          </p:cNvSpPr>
          <p:nvPr>
            <p:ph type="title"/>
          </p:nvPr>
        </p:nvSpPr>
        <p:spPr/>
        <p:txBody>
          <a:bodyPr/>
          <a:lstStyle/>
          <a:p>
            <a:pPr algn="ctr"/>
            <a:r>
              <a:rPr lang="fa-IR" dirty="0">
                <a:cs typeface="B Nazanin" panose="00000400000000000000" pitchFamily="2" charset="-78"/>
              </a:rPr>
              <a:t>عفونت پستان و یا ماستیت</a:t>
            </a:r>
            <a:endParaRPr lang="en-US" dirty="0">
              <a:cs typeface="B Nazanin" panose="00000400000000000000" pitchFamily="2" charset="-78"/>
            </a:endParaRPr>
          </a:p>
        </p:txBody>
      </p:sp>
      <p:sp>
        <p:nvSpPr>
          <p:cNvPr id="3" name="Content Placeholder 2">
            <a:extLst>
              <a:ext uri="{FF2B5EF4-FFF2-40B4-BE49-F238E27FC236}">
                <a16:creationId xmlns:a16="http://schemas.microsoft.com/office/drawing/2014/main" id="{1CB350F9-7ED5-9FAA-97A4-8E9114160BFC}"/>
              </a:ext>
            </a:extLst>
          </p:cNvPr>
          <p:cNvSpPr>
            <a:spLocks noGrp="1"/>
          </p:cNvSpPr>
          <p:nvPr>
            <p:ph idx="1"/>
          </p:nvPr>
        </p:nvSpPr>
        <p:spPr/>
        <p:txBody>
          <a:bodyPr>
            <a:normAutofit/>
          </a:bodyPr>
          <a:lstStyle/>
          <a:p>
            <a:pPr algn="r"/>
            <a:r>
              <a:rPr lang="fa-IR" sz="2400" dirty="0">
                <a:cs typeface="B Nazanin" panose="00000400000000000000" pitchFamily="2" charset="-78"/>
              </a:rPr>
              <a:t>ماستیت یعنی التهاب پستان، بخشی و یا تمام آن با بیشترین شیوع در هفته 2-3 بعد زایمان  اغلب متعاقب توقف جریان شیر (از انسداد مجاري شیر به سادگی تشخیص داده نمیشود) ،نشت شیر از مجاري به بافت هاي اطراف، عموما یکطرفه ممکن است بعلت عفونت باشد  تشخیص ماستیت اغلب بر اساس علائمی شبیه آنفلوآنزا، امکان تب 38 ،لرز/سردرد، بی حالی عمومی،و پوست پستان دچار قرمزي ،براقی،تورم و درد قسمتی از پستان باشد. اگر درمان ماستیت زود شروع نشود و یا کامل نباشد می تواند منجر به آبسه پستان گردد</a:t>
            </a:r>
            <a:endParaRPr lang="en-US" sz="2400" dirty="0">
              <a:cs typeface="B Nazanin" panose="00000400000000000000" pitchFamily="2" charset="-78"/>
            </a:endParaRPr>
          </a:p>
        </p:txBody>
      </p:sp>
    </p:spTree>
    <p:extLst>
      <p:ext uri="{BB962C8B-B14F-4D97-AF65-F5344CB8AC3E}">
        <p14:creationId xmlns:p14="http://schemas.microsoft.com/office/powerpoint/2010/main" val="2058868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solidFill>
                  <a:schemeClr val="accent2">
                    <a:lumMod val="75000"/>
                  </a:schemeClr>
                </a:solidFill>
                <a:cs typeface="B Titr" pitchFamily="2" charset="-78"/>
              </a:rPr>
              <a:t>شش مهارت مربوط به گوش دادن و یادگیری</a:t>
            </a:r>
            <a:endParaRPr lang="en-US" sz="4000" dirty="0">
              <a:solidFill>
                <a:schemeClr val="accent2">
                  <a:lumMod val="75000"/>
                </a:schemeClr>
              </a:solidFill>
              <a:cs typeface="B Titr" pitchFamily="2" charset="-78"/>
            </a:endParaRPr>
          </a:p>
        </p:txBody>
      </p:sp>
      <p:sp>
        <p:nvSpPr>
          <p:cNvPr id="3" name="Content Placeholder 2"/>
          <p:cNvSpPr>
            <a:spLocks noGrp="1"/>
          </p:cNvSpPr>
          <p:nvPr>
            <p:ph type="body" idx="1"/>
          </p:nvPr>
        </p:nvSpPr>
        <p:spPr>
          <a:xfrm>
            <a:off x="1825752" y="2714620"/>
            <a:ext cx="8503920" cy="3384428"/>
          </a:xfrm>
        </p:spPr>
        <p:txBody>
          <a:bodyPr>
            <a:normAutofit/>
          </a:bodyPr>
          <a:lstStyle/>
          <a:p>
            <a:pPr algn="ctr" rtl="1"/>
            <a:r>
              <a:rPr lang="fa-IR" sz="4800" b="1" dirty="0">
                <a:solidFill>
                  <a:schemeClr val="accent2">
                    <a:lumMod val="60000"/>
                    <a:lumOff val="40000"/>
                  </a:schemeClr>
                </a:solidFill>
                <a:cs typeface="B Titr" pitchFamily="2" charset="-78"/>
              </a:rPr>
              <a:t>مهارت اول : ارتباط غير كلامي موثر</a:t>
            </a:r>
          </a:p>
          <a:p>
            <a:pPr algn="r" rtl="1">
              <a:buNone/>
            </a:pPr>
            <a:endParaRPr lang="en-US" sz="4800" dirty="0">
              <a:cs typeface="B Titr" pitchFamily="2" charset="-78"/>
            </a:endParaRPr>
          </a:p>
        </p:txBody>
      </p:sp>
      <p:pic>
        <p:nvPicPr>
          <p:cNvPr id="1026" name="Picture 2" descr="C:\Documents and Settings\XPro\My Documents\My Pictures\5.jpg"/>
          <p:cNvPicPr>
            <a:picLocks noChangeAspect="1" noChangeArrowheads="1"/>
          </p:cNvPicPr>
          <p:nvPr/>
        </p:nvPicPr>
        <p:blipFill>
          <a:blip r:embed="rId2"/>
          <a:srcRect/>
          <a:stretch>
            <a:fillRect/>
          </a:stretch>
        </p:blipFill>
        <p:spPr bwMode="auto">
          <a:xfrm>
            <a:off x="6667504" y="4786322"/>
            <a:ext cx="2133600" cy="1600200"/>
          </a:xfrm>
          <a:prstGeom prst="rect">
            <a:avLst/>
          </a:prstGeom>
          <a:noFill/>
        </p:spPr>
      </p:pic>
      <p:pic>
        <p:nvPicPr>
          <p:cNvPr id="1027" name="Picture 3" descr="C:\Documents and Settings\XPro\My Documents\My Pictures\عکس های متحرک\bbb(persian-star_org).gif"/>
          <p:cNvPicPr>
            <a:picLocks noChangeAspect="1" noChangeArrowheads="1"/>
          </p:cNvPicPr>
          <p:nvPr/>
        </p:nvPicPr>
        <p:blipFill>
          <a:blip r:embed="rId3"/>
          <a:srcRect/>
          <a:stretch>
            <a:fillRect/>
          </a:stretch>
        </p:blipFill>
        <p:spPr bwMode="auto">
          <a:xfrm>
            <a:off x="3667108" y="1857364"/>
            <a:ext cx="5238750" cy="495300"/>
          </a:xfrm>
          <a:prstGeom prst="rect">
            <a:avLst/>
          </a:prstGeom>
          <a:noFill/>
        </p:spPr>
      </p:pic>
      <p:pic>
        <p:nvPicPr>
          <p:cNvPr id="1028" name="Picture 4" descr="C:\Documents and Settings\XPro\My Documents\My Pictures\عکس های متحرک\download.gif"/>
          <p:cNvPicPr>
            <a:picLocks noChangeAspect="1" noChangeArrowheads="1" noCrop="1"/>
          </p:cNvPicPr>
          <p:nvPr/>
        </p:nvPicPr>
        <p:blipFill>
          <a:blip r:embed="rId4"/>
          <a:srcRect/>
          <a:stretch>
            <a:fillRect/>
          </a:stretch>
        </p:blipFill>
        <p:spPr bwMode="auto">
          <a:xfrm>
            <a:off x="3667109" y="4643446"/>
            <a:ext cx="2254745" cy="1714488"/>
          </a:xfrm>
          <a:prstGeom prst="rect">
            <a:avLst/>
          </a:prstGeom>
          <a:noFill/>
        </p:spPr>
      </p:pic>
    </p:spTree>
    <p:extLst>
      <p:ext uri="{BB962C8B-B14F-4D97-AF65-F5344CB8AC3E}">
        <p14:creationId xmlns:p14="http://schemas.microsoft.com/office/powerpoint/2010/main" val="32927573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879CF76-6036-0AB9-C3ED-BF767374E213}"/>
              </a:ext>
            </a:extLst>
          </p:cNvPr>
          <p:cNvPicPr>
            <a:picLocks noGrp="1" noChangeAspect="1"/>
          </p:cNvPicPr>
          <p:nvPr>
            <p:ph idx="1"/>
          </p:nvPr>
        </p:nvPicPr>
        <p:blipFill>
          <a:blip r:embed="rId2"/>
          <a:stretch>
            <a:fillRect/>
          </a:stretch>
        </p:blipFill>
        <p:spPr>
          <a:xfrm>
            <a:off x="2590351" y="2385766"/>
            <a:ext cx="8913124" cy="2741711"/>
          </a:xfrm>
          <a:prstGeom prst="rect">
            <a:avLst/>
          </a:prstGeom>
        </p:spPr>
      </p:pic>
      <p:pic>
        <p:nvPicPr>
          <p:cNvPr id="5" name="Picture 4">
            <a:extLst>
              <a:ext uri="{FF2B5EF4-FFF2-40B4-BE49-F238E27FC236}">
                <a16:creationId xmlns:a16="http://schemas.microsoft.com/office/drawing/2014/main" id="{905B18D3-8AC2-F95F-5CD1-401FCFFAA055}"/>
              </a:ext>
            </a:extLst>
          </p:cNvPr>
          <p:cNvPicPr>
            <a:picLocks noChangeAspect="1"/>
          </p:cNvPicPr>
          <p:nvPr/>
        </p:nvPicPr>
        <p:blipFill>
          <a:blip r:embed="rId2"/>
          <a:stretch>
            <a:fillRect/>
          </a:stretch>
        </p:blipFill>
        <p:spPr>
          <a:xfrm>
            <a:off x="1639438" y="1330474"/>
            <a:ext cx="8913124" cy="2741710"/>
          </a:xfrm>
          <a:prstGeom prst="rect">
            <a:avLst/>
          </a:prstGeom>
        </p:spPr>
      </p:pic>
      <p:pic>
        <p:nvPicPr>
          <p:cNvPr id="6" name="Picture 5">
            <a:extLst>
              <a:ext uri="{FF2B5EF4-FFF2-40B4-BE49-F238E27FC236}">
                <a16:creationId xmlns:a16="http://schemas.microsoft.com/office/drawing/2014/main" id="{76DE0277-A17F-B6FB-2C65-66EFF8D5CCE0}"/>
              </a:ext>
            </a:extLst>
          </p:cNvPr>
          <p:cNvPicPr>
            <a:picLocks noChangeAspect="1"/>
          </p:cNvPicPr>
          <p:nvPr/>
        </p:nvPicPr>
        <p:blipFill>
          <a:blip r:embed="rId3"/>
          <a:stretch>
            <a:fillRect/>
          </a:stretch>
        </p:blipFill>
        <p:spPr>
          <a:xfrm>
            <a:off x="162370" y="0"/>
            <a:ext cx="12029630" cy="6858000"/>
          </a:xfrm>
          <a:prstGeom prst="rect">
            <a:avLst/>
          </a:prstGeom>
        </p:spPr>
      </p:pic>
      <p:sp>
        <p:nvSpPr>
          <p:cNvPr id="7" name="TextBox 6">
            <a:extLst>
              <a:ext uri="{FF2B5EF4-FFF2-40B4-BE49-F238E27FC236}">
                <a16:creationId xmlns:a16="http://schemas.microsoft.com/office/drawing/2014/main" id="{8E60D11E-93F2-B5CC-CF0D-B125B9EF3154}"/>
              </a:ext>
            </a:extLst>
          </p:cNvPr>
          <p:cNvSpPr txBox="1"/>
          <p:nvPr/>
        </p:nvSpPr>
        <p:spPr>
          <a:xfrm>
            <a:off x="598206" y="2820109"/>
            <a:ext cx="5853869" cy="4493538"/>
          </a:xfrm>
          <a:prstGeom prst="rect">
            <a:avLst/>
          </a:prstGeom>
          <a:noFill/>
        </p:spPr>
        <p:txBody>
          <a:bodyPr wrap="square" rtlCol="0">
            <a:spAutoFit/>
          </a:bodyPr>
          <a:lstStyle/>
          <a:p>
            <a:endParaRPr lang="fa-IR" dirty="0"/>
          </a:p>
          <a:p>
            <a:endParaRPr lang="en-US" sz="8000" dirty="0">
              <a:cs typeface="B Nazanin" panose="00000400000000000000" pitchFamily="2" charset="-78"/>
            </a:endParaRPr>
          </a:p>
          <a:p>
            <a:r>
              <a:rPr lang="fa-IR" sz="8000" dirty="0">
                <a:cs typeface="B Nazanin" panose="00000400000000000000" pitchFamily="2" charset="-78"/>
              </a:rPr>
              <a:t>خسته نباشید </a:t>
            </a:r>
            <a:endParaRPr lang="en-US" sz="8000" dirty="0">
              <a:cs typeface="B Nazanin" panose="00000400000000000000" pitchFamily="2" charset="-78"/>
            </a:endParaRPr>
          </a:p>
          <a:p>
            <a:endParaRPr lang="fa-IR" sz="8000" dirty="0">
              <a:cs typeface="B Nazanin" panose="00000400000000000000" pitchFamily="2" charset="-78"/>
            </a:endParaRPr>
          </a:p>
          <a:p>
            <a:endParaRPr lang="fa-IR" sz="2800" dirty="0">
              <a:cs typeface="B Nazanin" panose="00000400000000000000" pitchFamily="2" charset="-78"/>
            </a:endParaRPr>
          </a:p>
        </p:txBody>
      </p:sp>
    </p:spTree>
    <p:extLst>
      <p:ext uri="{BB962C8B-B14F-4D97-AF65-F5344CB8AC3E}">
        <p14:creationId xmlns:p14="http://schemas.microsoft.com/office/powerpoint/2010/main" val="3581389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825752" y="2143116"/>
            <a:ext cx="8503920" cy="3955932"/>
          </a:xfrm>
        </p:spPr>
        <p:txBody>
          <a:bodyPr/>
          <a:lstStyle/>
          <a:p>
            <a:pPr algn="r" rtl="1"/>
            <a:r>
              <a:rPr lang="fa-IR" sz="2800" dirty="0">
                <a:solidFill>
                  <a:schemeClr val="accent3">
                    <a:lumMod val="75000"/>
                  </a:schemeClr>
                </a:solidFill>
                <a:cs typeface="B Titr" pitchFamily="2" charset="-78"/>
              </a:rPr>
              <a:t>ارتباط غیر کلامی یعنی نشان دادن طرز برخورد خاص ، حالت چهره خاص و هر چیز دیگری غیر از حرف زدن.</a:t>
            </a:r>
            <a:endParaRPr lang="en-US" sz="2800" dirty="0">
              <a:solidFill>
                <a:schemeClr val="accent3">
                  <a:lumMod val="75000"/>
                </a:schemeClr>
              </a:solidFill>
              <a:cs typeface="B Titr"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524232" y="3576642"/>
            <a:ext cx="5238750" cy="495300"/>
          </a:xfrm>
          <a:prstGeom prst="rect">
            <a:avLst/>
          </a:prstGeom>
          <a:noFill/>
        </p:spPr>
      </p:pic>
      <p:pic>
        <p:nvPicPr>
          <p:cNvPr id="3074"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5381620" y="4714884"/>
            <a:ext cx="1853914" cy="1409700"/>
          </a:xfrm>
          <a:prstGeom prst="rect">
            <a:avLst/>
          </a:prstGeom>
          <a:noFill/>
        </p:spPr>
      </p:pic>
    </p:spTree>
    <p:extLst>
      <p:ext uri="{BB962C8B-B14F-4D97-AF65-F5344CB8AC3E}">
        <p14:creationId xmlns:p14="http://schemas.microsoft.com/office/powerpoint/2010/main" val="3635729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825752" y="785794"/>
            <a:ext cx="8413652" cy="5313254"/>
          </a:xfrm>
        </p:spPr>
        <p:txBody>
          <a:bodyPr/>
          <a:lstStyle/>
          <a:p>
            <a:pPr algn="r" rtl="1">
              <a:buNone/>
            </a:pPr>
            <a:r>
              <a:rPr lang="fa-IR" sz="2800" b="1" dirty="0">
                <a:solidFill>
                  <a:schemeClr val="accent3">
                    <a:lumMod val="75000"/>
                  </a:schemeClr>
                </a:solidFill>
                <a:cs typeface="B Titr" pitchFamily="2" charset="-78"/>
              </a:rPr>
              <a:t>ارتباط های غیر کلامی مفید:</a:t>
            </a:r>
          </a:p>
          <a:p>
            <a:pPr algn="r" rtl="1">
              <a:buNone/>
            </a:pPr>
            <a:endParaRPr lang="fa-IR" b="1" dirty="0"/>
          </a:p>
          <a:p>
            <a:pPr algn="r" rtl="1">
              <a:buNone/>
            </a:pPr>
            <a:endParaRPr lang="en-US" dirty="0"/>
          </a:p>
          <a:p>
            <a:pPr lvl="0" algn="r" rtl="1"/>
            <a:r>
              <a:rPr lang="fa-IR" sz="4000" dirty="0">
                <a:solidFill>
                  <a:srgbClr val="00B050"/>
                </a:solidFill>
                <a:cs typeface="B Mitra" pitchFamily="2" charset="-78"/>
              </a:rPr>
              <a:t>هم سطح قرار گرفتن</a:t>
            </a:r>
            <a:endParaRPr lang="en-US" sz="4000" dirty="0">
              <a:solidFill>
                <a:srgbClr val="00B050"/>
              </a:solidFill>
              <a:cs typeface="B Mitra" pitchFamily="2" charset="-78"/>
            </a:endParaRPr>
          </a:p>
          <a:p>
            <a:pPr lvl="0" algn="r" rtl="1"/>
            <a:r>
              <a:rPr lang="fa-IR" sz="4000" dirty="0">
                <a:solidFill>
                  <a:srgbClr val="00B050"/>
                </a:solidFill>
                <a:cs typeface="B Mitra" pitchFamily="2" charset="-78"/>
              </a:rPr>
              <a:t>توجه کردن</a:t>
            </a:r>
            <a:endParaRPr lang="en-US" sz="4000" dirty="0">
              <a:solidFill>
                <a:srgbClr val="00B050"/>
              </a:solidFill>
              <a:cs typeface="B Mitra" pitchFamily="2" charset="-78"/>
            </a:endParaRPr>
          </a:p>
          <a:p>
            <a:pPr lvl="0" algn="r" rtl="1"/>
            <a:r>
              <a:rPr lang="fa-IR" sz="4000" dirty="0">
                <a:solidFill>
                  <a:srgbClr val="00B050"/>
                </a:solidFill>
                <a:cs typeface="B Mitra" pitchFamily="2" charset="-78"/>
              </a:rPr>
              <a:t>حذف موانع</a:t>
            </a:r>
            <a:endParaRPr lang="en-US" sz="4000" dirty="0">
              <a:solidFill>
                <a:srgbClr val="00B050"/>
              </a:solidFill>
              <a:cs typeface="B Mitra" pitchFamily="2" charset="-78"/>
            </a:endParaRPr>
          </a:p>
          <a:p>
            <a:pPr lvl="0" algn="r" rtl="1"/>
            <a:r>
              <a:rPr lang="fa-IR" sz="4000" dirty="0">
                <a:solidFill>
                  <a:srgbClr val="00B050"/>
                </a:solidFill>
                <a:cs typeface="B Mitra" pitchFamily="2" charset="-78"/>
              </a:rPr>
              <a:t>دادن وقت كافي به مادر  </a:t>
            </a:r>
            <a:endParaRPr lang="en-US" sz="4000" dirty="0">
              <a:solidFill>
                <a:srgbClr val="00B050"/>
              </a:solidFill>
              <a:cs typeface="B Mitra" pitchFamily="2" charset="-78"/>
            </a:endParaRPr>
          </a:p>
          <a:p>
            <a:pPr lvl="0" algn="r" rtl="1"/>
            <a:r>
              <a:rPr lang="fa-IR" sz="4000" dirty="0">
                <a:solidFill>
                  <a:srgbClr val="00B050"/>
                </a:solidFill>
                <a:cs typeface="B Mitra" pitchFamily="2" charset="-78"/>
              </a:rPr>
              <a:t>تماس مناسب</a:t>
            </a:r>
            <a:endParaRPr lang="en-US" sz="4000" dirty="0">
              <a:solidFill>
                <a:srgbClr val="00B050"/>
              </a:solidFill>
              <a:cs typeface="B Mitra"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667108" y="5648344"/>
            <a:ext cx="5238750" cy="495300"/>
          </a:xfrm>
          <a:prstGeom prst="rect">
            <a:avLst/>
          </a:prstGeom>
          <a:noFill/>
        </p:spPr>
      </p:pic>
      <p:pic>
        <p:nvPicPr>
          <p:cNvPr id="4098"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3167043" y="1958451"/>
            <a:ext cx="2071702" cy="1575304"/>
          </a:xfrm>
          <a:prstGeom prst="rect">
            <a:avLst/>
          </a:prstGeom>
          <a:noFill/>
        </p:spPr>
      </p:pic>
    </p:spTree>
    <p:extLst>
      <p:ext uri="{BB962C8B-B14F-4D97-AF65-F5344CB8AC3E}">
        <p14:creationId xmlns:p14="http://schemas.microsoft.com/office/powerpoint/2010/main" val="2026137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40" y="285728"/>
            <a:ext cx="8229600" cy="1143000"/>
          </a:xfrm>
        </p:spPr>
        <p:txBody>
          <a:bodyPr>
            <a:normAutofit/>
          </a:bodyPr>
          <a:lstStyle/>
          <a:p>
            <a:pPr algn="ctr" rtl="1"/>
            <a:r>
              <a:rPr lang="fa-IR" sz="5400" dirty="0">
                <a:solidFill>
                  <a:schemeClr val="accent2">
                    <a:lumMod val="75000"/>
                  </a:schemeClr>
                </a:solidFill>
                <a:cs typeface="B Titr" pitchFamily="2" charset="-78"/>
              </a:rPr>
              <a:t>مهارت هاي كلامي</a:t>
            </a:r>
            <a:endParaRPr lang="en-US" sz="5400" dirty="0">
              <a:solidFill>
                <a:schemeClr val="accent2">
                  <a:lumMod val="75000"/>
                </a:schemeClr>
              </a:solidFill>
              <a:cs typeface="B Titr" pitchFamily="2" charset="-78"/>
            </a:endParaRPr>
          </a:p>
        </p:txBody>
      </p:sp>
      <p:sp>
        <p:nvSpPr>
          <p:cNvPr id="3" name="Content Placeholder 2"/>
          <p:cNvSpPr>
            <a:spLocks noGrp="1"/>
          </p:cNvSpPr>
          <p:nvPr>
            <p:ph type="body" idx="1"/>
          </p:nvPr>
        </p:nvSpPr>
        <p:spPr/>
        <p:txBody>
          <a:bodyPr/>
          <a:lstStyle/>
          <a:p>
            <a:pPr lvl="0" algn="r" rtl="1">
              <a:buNone/>
            </a:pPr>
            <a:endParaRPr lang="en-US" dirty="0"/>
          </a:p>
          <a:p>
            <a:pPr lvl="0" algn="r" rtl="1"/>
            <a:r>
              <a:rPr lang="fa-IR" sz="3200" dirty="0">
                <a:cs typeface="B Mitra" pitchFamily="2" charset="-78"/>
              </a:rPr>
              <a:t>به خاطر داشته باشید که در ارتباط کلامی تن صدا اهمیت ويژه اي داشته و بایستي سعی کنیم با صدایی ملایم و با محبت با مادرصحبت کنیم.</a:t>
            </a:r>
            <a:endParaRPr lang="en-US" sz="3200" dirty="0">
              <a:cs typeface="B Mitra" pitchFamily="2" charset="-78"/>
            </a:endParaRPr>
          </a:p>
          <a:p>
            <a:pPr lvl="0" algn="r" rtl="1"/>
            <a:r>
              <a:rPr lang="fa-IR" sz="3200" dirty="0">
                <a:cs typeface="B Mitra" pitchFamily="2" charset="-78"/>
              </a:rPr>
              <a:t>در طی مشاوره سعی كنيد احساس افراد را درک کرده و لازم است در صورت تمايل علت اصلی نگرانی و دلواپسی آن ها را دریافته و با علاقه و موشکافانه آنچه را كه ورای ظاهری موضوع است درک کنید.</a:t>
            </a:r>
            <a:endParaRPr lang="en-US" sz="3200" dirty="0">
              <a:cs typeface="B Mitra"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667108" y="5148278"/>
            <a:ext cx="5238750" cy="495300"/>
          </a:xfrm>
          <a:prstGeom prst="rect">
            <a:avLst/>
          </a:prstGeom>
          <a:noFill/>
        </p:spPr>
      </p:pic>
      <p:pic>
        <p:nvPicPr>
          <p:cNvPr id="11266"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8310579" y="214291"/>
            <a:ext cx="2204643" cy="1676391"/>
          </a:xfrm>
          <a:prstGeom prst="rect">
            <a:avLst/>
          </a:prstGeom>
          <a:noFill/>
        </p:spPr>
      </p:pic>
    </p:spTree>
    <p:extLst>
      <p:ext uri="{BB962C8B-B14F-4D97-AF65-F5344CB8AC3E}">
        <p14:creationId xmlns:p14="http://schemas.microsoft.com/office/powerpoint/2010/main" val="2438352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825752" y="2428868"/>
            <a:ext cx="8503920" cy="3670180"/>
          </a:xfrm>
        </p:spPr>
        <p:txBody>
          <a:bodyPr>
            <a:normAutofit/>
          </a:bodyPr>
          <a:lstStyle/>
          <a:p>
            <a:pPr algn="ctr" rtl="1"/>
            <a:r>
              <a:rPr lang="fa-IR" sz="4400" b="1" dirty="0">
                <a:solidFill>
                  <a:schemeClr val="accent2">
                    <a:lumMod val="60000"/>
                    <a:lumOff val="40000"/>
                  </a:schemeClr>
                </a:solidFill>
                <a:cs typeface="B Titr" pitchFamily="2" charset="-78"/>
              </a:rPr>
              <a:t>مهارت دوم : پرسیدن سوالات باز </a:t>
            </a:r>
            <a:endParaRPr lang="en-US" sz="4400" b="1" dirty="0">
              <a:solidFill>
                <a:schemeClr val="accent2">
                  <a:lumMod val="60000"/>
                  <a:lumOff val="40000"/>
                </a:schemeClr>
              </a:solidFill>
              <a:cs typeface="B Titr" pitchFamily="2" charset="-78"/>
            </a:endParaRPr>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3667108" y="3790956"/>
            <a:ext cx="5238750" cy="495300"/>
          </a:xfrm>
          <a:prstGeom prst="rect">
            <a:avLst/>
          </a:prstGeom>
          <a:noFill/>
        </p:spPr>
      </p:pic>
      <p:pic>
        <p:nvPicPr>
          <p:cNvPr id="12290"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4595802" y="214290"/>
            <a:ext cx="2786082" cy="2118512"/>
          </a:xfrm>
          <a:prstGeom prst="rect">
            <a:avLst/>
          </a:prstGeom>
          <a:noFill/>
        </p:spPr>
      </p:pic>
    </p:spTree>
    <p:extLst>
      <p:ext uri="{BB962C8B-B14F-4D97-AF65-F5344CB8AC3E}">
        <p14:creationId xmlns:p14="http://schemas.microsoft.com/office/powerpoint/2010/main" val="3573693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981200" y="500042"/>
            <a:ext cx="8229600" cy="5857916"/>
          </a:xfrm>
        </p:spPr>
        <p:txBody>
          <a:bodyPr>
            <a:normAutofit/>
          </a:bodyPr>
          <a:lstStyle/>
          <a:p>
            <a:pPr lvl="0" algn="r" rtl="1"/>
            <a:r>
              <a:rPr lang="fa-IR" sz="2800" dirty="0">
                <a:cs typeface="B Mitra" pitchFamily="2" charset="-78"/>
              </a:rPr>
              <a:t>سوالات بسته اغلب کم تر مفید مي باشند. این سوالات اکثراً پاسخ مورد انتظار شما را به مادرمی رسانند و مادر با بله یا خیر به آن ها پاسخ میدهد.</a:t>
            </a:r>
            <a:endParaRPr lang="en-US" sz="2800" dirty="0">
              <a:cs typeface="B Mitra" pitchFamily="2" charset="-78"/>
            </a:endParaRPr>
          </a:p>
          <a:p>
            <a:pPr lvl="0" algn="r" rtl="1"/>
            <a:r>
              <a:rPr lang="fa-IR" sz="2800" dirty="0">
                <a:cs typeface="B Mitra" pitchFamily="2" charset="-78"/>
              </a:rPr>
              <a:t>سوالات بسته اغلب با « آیا » شروع می</a:t>
            </a:r>
            <a:r>
              <a:rPr lang="en-US" sz="2800" dirty="0">
                <a:cs typeface="B Mitra" pitchFamily="2" charset="-78"/>
              </a:rPr>
              <a:t> </a:t>
            </a:r>
            <a:r>
              <a:rPr lang="fa-IR" sz="2800" dirty="0">
                <a:cs typeface="B Mitra" pitchFamily="2" charset="-78"/>
              </a:rPr>
              <a:t>شوند. مثل: آیا شما فرزند قبلی را نيز  با شیر خود تغذیه کرده اید؟</a:t>
            </a:r>
            <a:endParaRPr lang="en-US" sz="2800" dirty="0">
              <a:cs typeface="B Mitra" pitchFamily="2" charset="-78"/>
            </a:endParaRPr>
          </a:p>
          <a:p>
            <a:pPr lvl="0" algn="r" rtl="1"/>
            <a:r>
              <a:rPr lang="fa-IR" sz="2800" dirty="0">
                <a:cs typeface="B Mitra" pitchFamily="2" charset="-78"/>
              </a:rPr>
              <a:t>اگر مادر به این سوال جواب بلی بدهد ، شما هنوز نمی دانید كه آیا تغذیه او با شیر مادر انحصاری بوده و آیا شیرمصنوعی دریافت کرده است یا خير . </a:t>
            </a:r>
            <a:endParaRPr lang="en-US" sz="2800" dirty="0">
              <a:cs typeface="B Mitra" pitchFamily="2" charset="-78"/>
            </a:endParaRPr>
          </a:p>
          <a:p>
            <a:pPr lvl="0" algn="r" rtl="1"/>
            <a:r>
              <a:rPr lang="fa-IR" sz="2800" dirty="0">
                <a:cs typeface="B Mitra" pitchFamily="2" charset="-78"/>
              </a:rPr>
              <a:t>اگر به پرسیدن سوالاتی که پاسخ بلی یا خیر دارند ادامه دهید، بدون گرفتن نتیجه ساکت شده و فکر می کنید که مادر مایل به ادامه صحبت نبوده و یا اینکه حقیقت را نمی گوید.</a:t>
            </a:r>
            <a:endParaRPr lang="en-US" sz="2800" dirty="0">
              <a:cs typeface="B Mitra" pitchFamily="2" charset="-78"/>
            </a:endParaRPr>
          </a:p>
          <a:p>
            <a:pPr>
              <a:buNone/>
            </a:pPr>
            <a:endParaRPr lang="en-US" dirty="0"/>
          </a:p>
        </p:txBody>
      </p:sp>
      <p:pic>
        <p:nvPicPr>
          <p:cNvPr id="4"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4310050" y="4643446"/>
            <a:ext cx="5238750" cy="495300"/>
          </a:xfrm>
          <a:prstGeom prst="rect">
            <a:avLst/>
          </a:prstGeom>
          <a:noFill/>
        </p:spPr>
      </p:pic>
      <p:pic>
        <p:nvPicPr>
          <p:cNvPr id="14338" name="Picture 2" descr="C:\Documents and Settings\XPro\My Documents\My Pictures\عکس های متحرک\download.gif"/>
          <p:cNvPicPr>
            <a:picLocks noChangeAspect="1" noChangeArrowheads="1" noCrop="1"/>
          </p:cNvPicPr>
          <p:nvPr/>
        </p:nvPicPr>
        <p:blipFill>
          <a:blip r:embed="rId3"/>
          <a:srcRect/>
          <a:stretch>
            <a:fillRect/>
          </a:stretch>
        </p:blipFill>
        <p:spPr bwMode="auto">
          <a:xfrm>
            <a:off x="1952596" y="4714884"/>
            <a:ext cx="1928826" cy="1466662"/>
          </a:xfrm>
          <a:prstGeom prst="rect">
            <a:avLst/>
          </a:prstGeom>
          <a:noFill/>
        </p:spPr>
      </p:pic>
    </p:spTree>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156</TotalTime>
  <Words>2739</Words>
  <Application>Microsoft Office PowerPoint</Application>
  <PresentationFormat>Widescreen</PresentationFormat>
  <Paragraphs>139</Paragraphs>
  <Slides>40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40</vt:i4>
      </vt:variant>
    </vt:vector>
  </HeadingPairs>
  <TitlesOfParts>
    <vt:vector size="50" baseType="lpstr">
      <vt:lpstr>2  Titr</vt:lpstr>
      <vt:lpstr>Arial</vt:lpstr>
      <vt:lpstr>B Lotus</vt:lpstr>
      <vt:lpstr>B Mitra</vt:lpstr>
      <vt:lpstr>B Nazanin</vt:lpstr>
      <vt:lpstr>B Titr</vt:lpstr>
      <vt:lpstr>Century Gothic</vt:lpstr>
      <vt:lpstr>Wingdings</vt:lpstr>
      <vt:lpstr>Wingdings 3</vt:lpstr>
      <vt:lpstr>Wisp</vt:lpstr>
      <vt:lpstr>PowerPoint Presentation</vt:lpstr>
      <vt:lpstr> اهمیت مشاوره شیردهی  </vt:lpstr>
      <vt:lpstr>اهداف مشاوره </vt:lpstr>
      <vt:lpstr>شش مهارت مربوط به گوش دادن و یادگیری</vt:lpstr>
      <vt:lpstr>PowerPoint Presentation</vt:lpstr>
      <vt:lpstr>PowerPoint Presentation</vt:lpstr>
      <vt:lpstr>مهارت هاي كلامي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امتناع شیرخواران در گرفتن پستان</vt:lpstr>
      <vt:lpstr>انواع مختلف امتناع شیرخواران از گرفتن پستان عبارتند از: </vt:lpstr>
      <vt:lpstr>بسیاری از علل امتناع شیرخوار به یکی از موارد زیر مربوط می شود:</vt:lpstr>
      <vt:lpstr>بسیاری از علل امتناع شیرخوار به یکی از موارد زیر مربوط می شود:</vt:lpstr>
      <vt:lpstr>توصیه ها بر حسب علت</vt:lpstr>
      <vt:lpstr>توصیه ها بر حسب علت</vt:lpstr>
      <vt:lpstr>روش دوشیدن شیر مادر</vt:lpstr>
      <vt:lpstr>مادر بايد چند وقت يكبار شيرش را بدوشد؟</vt:lpstr>
      <vt:lpstr>طول مدت دوشیدن به علت دوشیدن بستگی دارد</vt:lpstr>
      <vt:lpstr>براي زياد شدن و ادامه توليد شير</vt:lpstr>
      <vt:lpstr>براي برقراري شيردهي به منظور تغذيه شيرخوار كم وزن يا بيمار</vt:lpstr>
      <vt:lpstr>PowerPoint Presentation</vt:lpstr>
      <vt:lpstr>در چه مواقعی تغذیه با فنجان الزم است؟</vt:lpstr>
      <vt:lpstr>PowerPoint Presentation</vt:lpstr>
      <vt:lpstr>  علت ایجاد احتقان پستان چیست ودر صورت بروز احتقان در پستان چه باید کرد؟</vt:lpstr>
      <vt:lpstr>PowerPoint Presentation</vt:lpstr>
      <vt:lpstr>احتقان پستان مادر </vt:lpstr>
      <vt:lpstr>PowerPoint Presentation</vt:lpstr>
      <vt:lpstr>PowerPoint Presentation</vt:lpstr>
      <vt:lpstr>عفونت پستان و یا ماستیت</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operator</dc:creator>
  <cp:lastModifiedBy>A.R.I</cp:lastModifiedBy>
  <cp:revision>8</cp:revision>
  <dcterms:created xsi:type="dcterms:W3CDTF">2024-07-29T13:42:33Z</dcterms:created>
  <dcterms:modified xsi:type="dcterms:W3CDTF">2024-08-04T04:27:01Z</dcterms:modified>
</cp:coreProperties>
</file>