
<file path=[Content_Types].xml><?xml version="1.0" encoding="utf-8"?>
<Types xmlns="http://schemas.openxmlformats.org/package/2006/content-types">
  <Default Extension="jfif" ContentType="image/jpeg"/>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2" r:id="rId2"/>
    <p:sldId id="430" r:id="rId3"/>
    <p:sldId id="403" r:id="rId4"/>
    <p:sldId id="404" r:id="rId5"/>
    <p:sldId id="405" r:id="rId6"/>
    <p:sldId id="406" r:id="rId7"/>
    <p:sldId id="407" r:id="rId8"/>
    <p:sldId id="408" r:id="rId9"/>
    <p:sldId id="409" r:id="rId10"/>
    <p:sldId id="410" r:id="rId11"/>
    <p:sldId id="411" r:id="rId12"/>
    <p:sldId id="413" r:id="rId13"/>
    <p:sldId id="414" r:id="rId14"/>
    <p:sldId id="415" r:id="rId15"/>
    <p:sldId id="419" r:id="rId16"/>
    <p:sldId id="417" r:id="rId17"/>
    <p:sldId id="418" r:id="rId18"/>
    <p:sldId id="421" r:id="rId19"/>
    <p:sldId id="423" r:id="rId20"/>
    <p:sldId id="424" r:id="rId21"/>
    <p:sldId id="425" r:id="rId22"/>
    <p:sldId id="431" r:id="rId23"/>
    <p:sldId id="434" r:id="rId24"/>
    <p:sldId id="436" r:id="rId25"/>
    <p:sldId id="437" r:id="rId26"/>
    <p:sldId id="438" r:id="rId27"/>
    <p:sldId id="439" r:id="rId28"/>
    <p:sldId id="440" r:id="rId29"/>
    <p:sldId id="441" r:id="rId30"/>
    <p:sldId id="451" r:id="rId31"/>
    <p:sldId id="452" r:id="rId32"/>
    <p:sldId id="453" r:id="rId33"/>
    <p:sldId id="454" r:id="rId34"/>
    <p:sldId id="455" r:id="rId35"/>
    <p:sldId id="474" r:id="rId36"/>
    <p:sldId id="476" r:id="rId37"/>
    <p:sldId id="477" r:id="rId38"/>
    <p:sldId id="478" r:id="rId39"/>
    <p:sldId id="479" r:id="rId40"/>
    <p:sldId id="480" r:id="rId41"/>
    <p:sldId id="481" r:id="rId42"/>
    <p:sldId id="482" r:id="rId43"/>
    <p:sldId id="483" r:id="rId44"/>
    <p:sldId id="488" r:id="rId45"/>
    <p:sldId id="489" r:id="rId46"/>
    <p:sldId id="490" r:id="rId47"/>
    <p:sldId id="377"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B4F628-6FA0-4AAF-8462-D5F976128E0D}" type="datetimeFigureOut">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3699222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B4F628-6FA0-4AAF-8462-D5F976128E0D}" type="datetimeFigureOut">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2138591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B4F628-6FA0-4AAF-8462-D5F976128E0D}" type="datetimeFigureOut">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1440589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B4F628-6FA0-4AAF-8462-D5F976128E0D}" type="datetimeFigureOut">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1066623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AB4F628-6FA0-4AAF-8462-D5F976128E0D}" type="datetimeFigureOut">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382427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B4F628-6FA0-4AAF-8462-D5F976128E0D}" type="datetimeFigureOut">
              <a:rPr lang="en-US" smtClean="0"/>
              <a:pPr/>
              <a:t>8/14/2022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297509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B4F628-6FA0-4AAF-8462-D5F976128E0D}" type="datetimeFigureOut">
              <a:rPr lang="en-US" smtClean="0"/>
              <a:pPr/>
              <a:t>8/14/2022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4241181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B4F628-6FA0-4AAF-8462-D5F976128E0D}" type="datetimeFigureOut">
              <a:rPr lang="en-US" smtClean="0"/>
              <a:pPr/>
              <a:t>8/14/2022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112084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4F628-6FA0-4AAF-8462-D5F976128E0D}" type="datetimeFigureOut">
              <a:rPr lang="en-US" smtClean="0"/>
              <a:pPr/>
              <a:t>8/14/2022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2058107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AB4F628-6FA0-4AAF-8462-D5F976128E0D}" type="datetimeFigureOut">
              <a:rPr lang="en-US" smtClean="0"/>
              <a:pPr/>
              <a:t>8/14/2022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4160053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AB4F628-6FA0-4AAF-8462-D5F976128E0D}" type="datetimeFigureOut">
              <a:rPr lang="en-US" smtClean="0"/>
              <a:pPr/>
              <a:t>8/14/2022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06D01-35E1-49FF-BA62-441B5DE599CB}" type="slidenum">
              <a:rPr lang="en-US" smtClean="0"/>
              <a:pPr/>
              <a:t>‹#›</a:t>
            </a:fld>
            <a:endParaRPr lang="en-US"/>
          </a:p>
        </p:txBody>
      </p:sp>
    </p:spTree>
    <p:extLst>
      <p:ext uri="{BB962C8B-B14F-4D97-AF65-F5344CB8AC3E}">
        <p14:creationId xmlns:p14="http://schemas.microsoft.com/office/powerpoint/2010/main" val="1675303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B4F628-6FA0-4AAF-8462-D5F976128E0D}" type="datetimeFigureOut">
              <a:rPr lang="en-US" smtClean="0"/>
              <a:pPr/>
              <a:t>8/14/2022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D06D01-35E1-49FF-BA62-441B5DE599CB}" type="slidenum">
              <a:rPr lang="en-US" smtClean="0"/>
              <a:pPr/>
              <a:t>‹#›</a:t>
            </a:fld>
            <a:endParaRPr lang="en-US"/>
          </a:p>
        </p:txBody>
      </p:sp>
    </p:spTree>
    <p:extLst>
      <p:ext uri="{BB962C8B-B14F-4D97-AF65-F5344CB8AC3E}">
        <p14:creationId xmlns:p14="http://schemas.microsoft.com/office/powerpoint/2010/main" val="382230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image" Target="../media/image33.jpeg"/></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313"/>
            <a:ext cx="12192000" cy="6853587"/>
          </a:xfrm>
          <a:prstGeom prst="rect">
            <a:avLst/>
          </a:prstGeom>
        </p:spPr>
      </p:pic>
      <p:sp>
        <p:nvSpPr>
          <p:cNvPr id="6" name="Rectangle 5"/>
          <p:cNvSpPr/>
          <p:nvPr/>
        </p:nvSpPr>
        <p:spPr>
          <a:xfrm>
            <a:off x="6022803" y="2032377"/>
            <a:ext cx="5210463" cy="1631216"/>
          </a:xfrm>
          <a:prstGeom prst="rect">
            <a:avLst/>
          </a:prstGeom>
        </p:spPr>
        <p:txBody>
          <a:bodyPr wrap="square">
            <a:spAutoFit/>
          </a:bodyPr>
          <a:lstStyle/>
          <a:p>
            <a:pPr algn="ctr"/>
            <a:r>
              <a:rPr lang="fa-IR" sz="2000" i="1" dirty="0" smtClean="0">
                <a:solidFill>
                  <a:schemeClr val="bg1"/>
                </a:solidFill>
              </a:rPr>
              <a:t>دکتر بهزاد برکتین</a:t>
            </a:r>
          </a:p>
          <a:p>
            <a:pPr algn="ctr"/>
            <a:endParaRPr lang="fa-IR" sz="2000" i="1" dirty="0">
              <a:solidFill>
                <a:schemeClr val="bg1"/>
              </a:solidFill>
            </a:endParaRPr>
          </a:p>
          <a:p>
            <a:pPr algn="ctr"/>
            <a:r>
              <a:rPr lang="fa-IR" sz="2000" i="1" dirty="0" smtClean="0">
                <a:solidFill>
                  <a:schemeClr val="bg1"/>
                </a:solidFill>
              </a:rPr>
              <a:t>فوق تخصص نوزادان </a:t>
            </a:r>
          </a:p>
          <a:p>
            <a:pPr algn="ctr"/>
            <a:endParaRPr lang="fa-IR" sz="2000" i="1" dirty="0">
              <a:solidFill>
                <a:schemeClr val="bg1"/>
              </a:solidFill>
            </a:endParaRPr>
          </a:p>
          <a:p>
            <a:pPr algn="ctr"/>
            <a:r>
              <a:rPr lang="fa-IR" sz="2000" i="1" dirty="0" smtClean="0">
                <a:solidFill>
                  <a:schemeClr val="bg1"/>
                </a:solidFill>
              </a:rPr>
              <a:t>دانشیار و عضو هیات علمی دانشگاه علوم پزشکی اصفهان</a:t>
            </a:r>
            <a:endParaRPr lang="en-US" dirty="0" smtClean="0">
              <a:solidFill>
                <a:schemeClr val="bg1"/>
              </a:solidFill>
            </a:endParaRPr>
          </a:p>
        </p:txBody>
      </p:sp>
      <p:sp>
        <p:nvSpPr>
          <p:cNvPr id="8" name="Rectangle 7"/>
          <p:cNvSpPr/>
          <p:nvPr/>
        </p:nvSpPr>
        <p:spPr>
          <a:xfrm>
            <a:off x="4513134" y="768647"/>
            <a:ext cx="2899724" cy="461665"/>
          </a:xfrm>
          <a:prstGeom prst="rect">
            <a:avLst/>
          </a:prstGeom>
        </p:spPr>
        <p:txBody>
          <a:bodyPr wrap="square">
            <a:spAutoFit/>
          </a:bodyPr>
          <a:lstStyle/>
          <a:p>
            <a:pPr algn="ctr"/>
            <a:r>
              <a:rPr lang="en-US" sz="2400" b="1" i="1" dirty="0" smtClean="0">
                <a:solidFill>
                  <a:srgbClr val="FF0000"/>
                </a:solidFill>
              </a:rPr>
              <a:t>In The Name of God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0116" y="1662112"/>
            <a:ext cx="4306571" cy="3225771"/>
          </a:xfrm>
          <a:prstGeom prst="rect">
            <a:avLst/>
          </a:prstGeom>
        </p:spPr>
      </p:pic>
    </p:spTree>
    <p:extLst>
      <p:ext uri="{BB962C8B-B14F-4D97-AF65-F5344CB8AC3E}">
        <p14:creationId xmlns:p14="http://schemas.microsoft.com/office/powerpoint/2010/main" val="2023527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8313"/>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977335"/>
            <a:ext cx="10574817" cy="2123658"/>
          </a:xfrm>
          <a:prstGeom prst="rect">
            <a:avLst/>
          </a:prstGeom>
        </p:spPr>
        <p:txBody>
          <a:bodyPr wrap="square">
            <a:spAutoFit/>
          </a:bodyPr>
          <a:lstStyle/>
          <a:p>
            <a:r>
              <a:rPr lang="en-US" dirty="0">
                <a:solidFill>
                  <a:schemeClr val="bg1"/>
                </a:solidFill>
                <a:latin typeface="Times New Roman" panose="02020603050405020304" pitchFamily="18" charset="0"/>
                <a:cs typeface="Times New Roman" panose="02020603050405020304" pitchFamily="18" charset="0"/>
              </a:rPr>
              <a:t/>
            </a:r>
            <a:br>
              <a:rPr lang="en-US" dirty="0">
                <a:solidFill>
                  <a:schemeClr val="bg1"/>
                </a:solidFill>
                <a:latin typeface="Times New Roman" panose="02020603050405020304" pitchFamily="18" charset="0"/>
                <a:cs typeface="Times New Roman" panose="02020603050405020304" pitchFamily="18" charset="0"/>
              </a:rPr>
            </a:br>
            <a:r>
              <a:rPr lang="en-US" sz="1600" u="sng" dirty="0">
                <a:solidFill>
                  <a:schemeClr val="bg1"/>
                </a:solidFill>
                <a:latin typeface="Times New Roman" panose="02020603050405020304" pitchFamily="18" charset="0"/>
                <a:cs typeface="Times New Roman" panose="02020603050405020304" pitchFamily="18" charset="0"/>
              </a:rPr>
              <a:t>Vascularization in ROP : </a:t>
            </a:r>
            <a:br>
              <a:rPr lang="en-US" sz="1600" u="sng"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ROP begins to develop between 32 and 34 weeks after conception, regardless of gestational age at delivery and has two distinct phases.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864275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889844"/>
            <a:ext cx="10664513" cy="3200876"/>
          </a:xfrm>
          <a:prstGeom prst="rect">
            <a:avLst/>
          </a:prstGeom>
        </p:spPr>
        <p:txBody>
          <a:bodyPr wrap="square">
            <a:spAutoFit/>
          </a:bodyPr>
          <a:lstStyle/>
          <a:p>
            <a:pPr algn="just"/>
            <a:r>
              <a:rPr lang="en-US" sz="1600" dirty="0">
                <a:solidFill>
                  <a:schemeClr val="bg1"/>
                </a:solidFill>
                <a:latin typeface="Times New Roman" panose="02020603050405020304" pitchFamily="18" charset="0"/>
                <a:cs typeface="Times New Roman" panose="02020603050405020304" pitchFamily="18" charset="0"/>
              </a:rPr>
              <a:t>1.During the acute first phase, the normal </a:t>
            </a:r>
            <a:r>
              <a:rPr lang="en-US" sz="1600" dirty="0" err="1">
                <a:solidFill>
                  <a:schemeClr val="bg1"/>
                </a:solidFill>
                <a:latin typeface="Times New Roman" panose="02020603050405020304" pitchFamily="18" charset="0"/>
                <a:cs typeface="Times New Roman" panose="02020603050405020304" pitchFamily="18" charset="0"/>
              </a:rPr>
              <a:t>vasculogenesis</a:t>
            </a:r>
            <a:r>
              <a:rPr lang="en-US" sz="1600" dirty="0">
                <a:solidFill>
                  <a:schemeClr val="bg1"/>
                </a:solidFill>
                <a:latin typeface="Times New Roman" panose="02020603050405020304" pitchFamily="18" charset="0"/>
                <a:cs typeface="Times New Roman" panose="02020603050405020304" pitchFamily="18" charset="0"/>
              </a:rPr>
              <a:t> of the retina is disturbed by the relative </a:t>
            </a:r>
            <a:r>
              <a:rPr lang="en-US" sz="1600" dirty="0" err="1">
                <a:solidFill>
                  <a:schemeClr val="bg1"/>
                </a:solidFill>
                <a:latin typeface="Times New Roman" panose="02020603050405020304" pitchFamily="18" charset="0"/>
                <a:cs typeface="Times New Roman" panose="02020603050405020304" pitchFamily="18" charset="0"/>
              </a:rPr>
              <a:t>hyperoxia</a:t>
            </a:r>
            <a:r>
              <a:rPr lang="en-US" sz="1600" dirty="0">
                <a:solidFill>
                  <a:schemeClr val="bg1"/>
                </a:solidFill>
                <a:latin typeface="Times New Roman" panose="02020603050405020304" pitchFamily="18" charset="0"/>
                <a:cs typeface="Times New Roman" panose="02020603050405020304" pitchFamily="18" charset="0"/>
              </a:rPr>
              <a:t> of the </a:t>
            </a:r>
            <a:r>
              <a:rPr lang="en-US" sz="1600" dirty="0" err="1">
                <a:solidFill>
                  <a:schemeClr val="bg1"/>
                </a:solidFill>
                <a:latin typeface="Times New Roman" panose="02020603050405020304" pitchFamily="18" charset="0"/>
                <a:cs typeface="Times New Roman" panose="02020603050405020304" pitchFamily="18" charset="0"/>
              </a:rPr>
              <a:t>extrauterine</a:t>
            </a:r>
            <a:r>
              <a:rPr lang="en-US" sz="1600" dirty="0">
                <a:solidFill>
                  <a:schemeClr val="bg1"/>
                </a:solidFill>
                <a:latin typeface="Times New Roman" panose="02020603050405020304" pitchFamily="18" charset="0"/>
                <a:cs typeface="Times New Roman" panose="02020603050405020304" pitchFamily="18" charset="0"/>
              </a:rPr>
              <a:t> environment. This causes </a:t>
            </a:r>
            <a:r>
              <a:rPr lang="en-US" sz="1600" i="1" dirty="0" err="1">
                <a:solidFill>
                  <a:srgbClr val="00B0F0"/>
                </a:solidFill>
                <a:latin typeface="Times New Roman" pitchFamily="18" charset="0"/>
                <a:cs typeface="Times New Roman" pitchFamily="18" charset="0"/>
              </a:rPr>
              <a:t>vasoobliteration</a:t>
            </a:r>
            <a:r>
              <a:rPr lang="en-US" sz="1600"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and</a:t>
            </a:r>
            <a:r>
              <a:rPr lang="en-US" sz="1600" dirty="0">
                <a:latin typeface="Times New Roman" pitchFamily="18" charset="0"/>
                <a:cs typeface="Times New Roman" pitchFamily="18" charset="0"/>
              </a:rPr>
              <a:t> </a:t>
            </a:r>
            <a:r>
              <a:rPr lang="en-US" sz="1600" i="1" dirty="0">
                <a:solidFill>
                  <a:srgbClr val="00B0F0"/>
                </a:solidFill>
                <a:latin typeface="Times New Roman" pitchFamily="18" charset="0"/>
                <a:cs typeface="Times New Roman" pitchFamily="18" charset="0"/>
              </a:rPr>
              <a:t>non-vascularization</a:t>
            </a:r>
            <a:r>
              <a:rPr lang="en-US" sz="1600"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of some areas of the anterior </a:t>
            </a:r>
            <a:r>
              <a:rPr lang="en-US" sz="1600" dirty="0" smtClean="0">
                <a:solidFill>
                  <a:schemeClr val="bg1"/>
                </a:solidFill>
                <a:latin typeface="Times New Roman" panose="02020603050405020304" pitchFamily="18" charset="0"/>
                <a:cs typeface="Times New Roman" panose="02020603050405020304" pitchFamily="18" charset="0"/>
              </a:rPr>
              <a:t>retina.</a:t>
            </a:r>
            <a:endParaRPr lang="en-US" sz="1600" dirty="0">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2.The </a:t>
            </a:r>
            <a:r>
              <a:rPr lang="en-US" sz="1600" dirty="0">
                <a:solidFill>
                  <a:schemeClr val="bg1"/>
                </a:solidFill>
                <a:latin typeface="Times New Roman" panose="02020603050405020304" pitchFamily="18" charset="0"/>
                <a:cs typeface="Times New Roman" panose="02020603050405020304" pitchFamily="18" charset="0"/>
              </a:rPr>
              <a:t>subsequent hypoxia causes a second chronic phase by producing of VEGF (vascular endothelial growth factor) , characterized by the </a:t>
            </a:r>
            <a:r>
              <a:rPr lang="en-US" sz="1600" i="1" dirty="0">
                <a:solidFill>
                  <a:srgbClr val="00B0F0"/>
                </a:solidFill>
                <a:latin typeface="Times New Roman" pitchFamily="18" charset="0"/>
                <a:cs typeface="Times New Roman" pitchFamily="18" charset="0"/>
              </a:rPr>
              <a:t>proliferation of vascular  (neo vascularization) and glial cells , arteriovenous shunt formation, </a:t>
            </a:r>
            <a:r>
              <a:rPr lang="en-US" sz="1600" dirty="0">
                <a:solidFill>
                  <a:schemeClr val="bg1"/>
                </a:solidFill>
                <a:latin typeface="Times New Roman" panose="02020603050405020304" pitchFamily="18" charset="0"/>
                <a:cs typeface="Times New Roman" panose="02020603050405020304" pitchFamily="18" charset="0"/>
              </a:rPr>
              <a:t>occasionally leading to involution or permanent </a:t>
            </a:r>
            <a:r>
              <a:rPr lang="en-US" sz="1600" dirty="0" err="1">
                <a:solidFill>
                  <a:schemeClr val="bg1"/>
                </a:solidFill>
                <a:latin typeface="Times New Roman" panose="02020603050405020304" pitchFamily="18" charset="0"/>
                <a:cs typeface="Times New Roman" panose="02020603050405020304" pitchFamily="18" charset="0"/>
              </a:rPr>
              <a:t>cicatricial</a:t>
            </a:r>
            <a:r>
              <a:rPr lang="en-US" sz="1600" dirty="0">
                <a:solidFill>
                  <a:schemeClr val="bg1"/>
                </a:solidFill>
                <a:latin typeface="Times New Roman" panose="02020603050405020304" pitchFamily="18" charset="0"/>
                <a:cs typeface="Times New Roman" panose="02020603050405020304" pitchFamily="18" charset="0"/>
              </a:rPr>
              <a:t> changes and visual impairment</a:t>
            </a:r>
            <a:r>
              <a:rPr lang="en-US" sz="1600" dirty="0" smtClean="0">
                <a:solidFill>
                  <a:schemeClr val="bg1"/>
                </a:solidFill>
                <a:latin typeface="Times New Roman" panose="02020603050405020304" pitchFamily="18" charset="0"/>
                <a:cs typeface="Times New Roman" panose="02020603050405020304" pitchFamily="18" charset="0"/>
              </a:rPr>
              <a:t>.</a:t>
            </a:r>
            <a:endParaRPr lang="fa-IR" sz="1600" dirty="0" smtClean="0">
              <a:solidFill>
                <a:schemeClr val="bg1"/>
              </a:solidFill>
              <a:latin typeface="Times New Roman" panose="02020603050405020304" pitchFamily="18" charset="0"/>
              <a:cs typeface="Times New Roman" panose="02020603050405020304" pitchFamily="18" charset="0"/>
            </a:endParaRPr>
          </a:p>
          <a:p>
            <a:pPr algn="just"/>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dirty="0"/>
          </a:p>
        </p:txBody>
      </p:sp>
      <p:pic>
        <p:nvPicPr>
          <p:cNvPr id="9" name="Picture 8"/>
          <p:cNvPicPr>
            <a:picLocks noChangeAspect="1" noChangeArrowheads="1"/>
          </p:cNvPicPr>
          <p:nvPr/>
        </p:nvPicPr>
        <p:blipFill>
          <a:blip r:embed="rId3" cstate="print"/>
          <a:srcRect/>
          <a:stretch>
            <a:fillRect/>
          </a:stretch>
        </p:blipFill>
        <p:spPr bwMode="auto">
          <a:xfrm>
            <a:off x="7762874" y="3676695"/>
            <a:ext cx="3245560" cy="2416906"/>
          </a:xfrm>
          <a:prstGeom prst="rect">
            <a:avLst/>
          </a:prstGeom>
          <a:noFill/>
          <a:ln w="9525">
            <a:noFill/>
            <a:miter lim="800000"/>
            <a:headEnd/>
            <a:tailEnd/>
          </a:ln>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3861" y="2961958"/>
            <a:ext cx="3579283" cy="2684462"/>
          </a:xfrm>
          <a:prstGeom prst="rect">
            <a:avLst/>
          </a:prstGeom>
        </p:spPr>
      </p:pic>
    </p:spTree>
    <p:extLst>
      <p:ext uri="{BB962C8B-B14F-4D97-AF65-F5344CB8AC3E}">
        <p14:creationId xmlns:p14="http://schemas.microsoft.com/office/powerpoint/2010/main" val="598336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70561" y="889844"/>
            <a:ext cx="10807064" cy="2739211"/>
          </a:xfrm>
          <a:prstGeom prst="rect">
            <a:avLst/>
          </a:prstGeom>
        </p:spPr>
        <p:txBody>
          <a:bodyPr wrap="square">
            <a:spAutoFit/>
          </a:bodyPr>
          <a:lstStyle/>
          <a:p>
            <a:pPr algn="just"/>
            <a:r>
              <a:rPr lang="en-US" sz="2000" b="1" i="1" dirty="0" smtClean="0">
                <a:solidFill>
                  <a:srgbClr val="FFC000"/>
                </a:solidFill>
                <a:latin typeface="Times New Roman" pitchFamily="18" charset="0"/>
                <a:cs typeface="Times New Roman" pitchFamily="18" charset="0"/>
              </a:rPr>
              <a:t>Risk factor:</a:t>
            </a:r>
            <a:endParaRPr lang="en-US" sz="2000" b="1" i="1" dirty="0">
              <a:solidFill>
                <a:srgbClr val="FF0000"/>
              </a:solidFill>
              <a:latin typeface="Times New Roman" pitchFamily="18" charset="0"/>
              <a:cs typeface="Times New Roman" pitchFamily="18" charset="0"/>
            </a:endParaRPr>
          </a:p>
          <a:p>
            <a:pPr algn="just"/>
            <a:endParaRPr lang="en-US" sz="2400" b="1" i="1" dirty="0">
              <a:solidFill>
                <a:srgbClr val="FF0000"/>
              </a:solidFill>
              <a:latin typeface="Times New Roman" pitchFamily="18" charset="0"/>
              <a:cs typeface="Times New Roman" pitchFamily="18" charset="0"/>
            </a:endParaRPr>
          </a:p>
          <a:p>
            <a:pPr algn="just"/>
            <a:r>
              <a:rPr lang="en-US" sz="1600" dirty="0" smtClean="0">
                <a:solidFill>
                  <a:srgbClr val="00B0F0"/>
                </a:solidFill>
                <a:latin typeface="Times New Roman" pitchFamily="18" charset="0"/>
                <a:cs typeface="Times New Roman" pitchFamily="18" charset="0"/>
              </a:rPr>
              <a:t>Low </a:t>
            </a:r>
            <a:r>
              <a:rPr lang="en-US" sz="1600" dirty="0">
                <a:solidFill>
                  <a:srgbClr val="00B0F0"/>
                </a:solidFill>
                <a:latin typeface="Times New Roman" pitchFamily="18" charset="0"/>
                <a:cs typeface="Times New Roman" pitchFamily="18" charset="0"/>
              </a:rPr>
              <a:t>gestational age </a:t>
            </a:r>
            <a:r>
              <a:rPr lang="en-US" sz="1600" dirty="0">
                <a:solidFill>
                  <a:schemeClr val="bg1"/>
                </a:solidFill>
                <a:latin typeface="Times New Roman" panose="02020603050405020304" pitchFamily="18" charset="0"/>
                <a:cs typeface="Times New Roman" panose="02020603050405020304" pitchFamily="18" charset="0"/>
              </a:rPr>
              <a:t>and</a:t>
            </a:r>
            <a:r>
              <a:rPr lang="en-US" sz="1600"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low birth weight </a:t>
            </a:r>
            <a:r>
              <a:rPr lang="en-US" sz="1600" dirty="0">
                <a:solidFill>
                  <a:schemeClr val="bg1"/>
                </a:solidFill>
                <a:latin typeface="Times New Roman" panose="02020603050405020304" pitchFamily="18" charset="0"/>
                <a:cs typeface="Times New Roman" panose="02020603050405020304" pitchFamily="18" charset="0"/>
              </a:rPr>
              <a:t>have always been the strongest predictors of ROP</a:t>
            </a:r>
            <a:r>
              <a:rPr lang="en-US" sz="1600" dirty="0" smtClean="0">
                <a:solidFill>
                  <a:schemeClr val="bg1"/>
                </a:solidFill>
                <a:latin typeface="Times New Roman" panose="02020603050405020304" pitchFamily="18" charset="0"/>
                <a:cs typeface="Times New Roman" panose="02020603050405020304" pitchFamily="18" charset="0"/>
              </a:rPr>
              <a:t>.</a:t>
            </a:r>
            <a:endParaRPr lang="fa-IR" sz="1600" dirty="0" smtClean="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After controlling for these parameters in regression analyses, the strongest additional risk factors for severe stages of ROP are </a:t>
            </a:r>
            <a:r>
              <a:rPr lang="en-US" sz="1600" dirty="0">
                <a:solidFill>
                  <a:srgbClr val="00B0F0"/>
                </a:solidFill>
                <a:latin typeface="Times New Roman" pitchFamily="18" charset="0"/>
                <a:cs typeface="Times New Roman" pitchFamily="18" charset="0"/>
              </a:rPr>
              <a:t>prolonged administration of oxygen, duration of mechanical ventilation, </a:t>
            </a:r>
            <a:r>
              <a:rPr lang="en-US" sz="1600" dirty="0">
                <a:solidFill>
                  <a:schemeClr val="bg1"/>
                </a:solidFill>
                <a:latin typeface="Times New Roman" panose="02020603050405020304" pitchFamily="18" charset="0"/>
                <a:cs typeface="Times New Roman" panose="02020603050405020304" pitchFamily="18" charset="0"/>
              </a:rPr>
              <a:t>and other indicators of a complicated hospital course, such as</a:t>
            </a:r>
            <a:r>
              <a:rPr lang="en-US" sz="1600"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hypotension</a:t>
            </a:r>
            <a:r>
              <a:rPr lang="en-US" sz="1600"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(e.g., hypovolemic shock, pneumothorax, severe intraventricular hemorrhage, septic shock),</a:t>
            </a:r>
            <a:r>
              <a:rPr lang="en-US" sz="1600"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number of transfusions, multiple birth, nonblack race </a:t>
            </a:r>
            <a:r>
              <a:rPr lang="en-US" sz="1600" dirty="0">
                <a:solidFill>
                  <a:schemeClr val="bg1"/>
                </a:solidFill>
                <a:latin typeface="Times New Roman" panose="02020603050405020304" pitchFamily="18" charset="0"/>
                <a:cs typeface="Times New Roman" panose="02020603050405020304" pitchFamily="18" charset="0"/>
              </a:rPr>
              <a:t>for the more severe stages of ROP, and</a:t>
            </a:r>
            <a:r>
              <a:rPr lang="en-US" sz="1600"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small for gestational age </a:t>
            </a:r>
            <a:r>
              <a:rPr lang="en-US" sz="1600" dirty="0">
                <a:solidFill>
                  <a:schemeClr val="bg1"/>
                </a:solidFill>
                <a:latin typeface="Times New Roman" panose="02020603050405020304" pitchFamily="18" charset="0"/>
                <a:cs typeface="Times New Roman" panose="02020603050405020304" pitchFamily="18" charset="0"/>
              </a:rPr>
              <a:t>status at birth. </a:t>
            </a:r>
          </a:p>
        </p:txBody>
      </p:sp>
    </p:spTree>
    <p:extLst>
      <p:ext uri="{BB962C8B-B14F-4D97-AF65-F5344CB8AC3E}">
        <p14:creationId xmlns:p14="http://schemas.microsoft.com/office/powerpoint/2010/main" val="29655427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57144" y="931168"/>
            <a:ext cx="10788014" cy="2092881"/>
          </a:xfrm>
          <a:prstGeom prst="rect">
            <a:avLst/>
          </a:prstGeom>
        </p:spPr>
        <p:txBody>
          <a:bodyPr wrap="square">
            <a:spAutoFit/>
          </a:bodyPr>
          <a:lstStyle/>
          <a:p>
            <a:pPr algn="just"/>
            <a:r>
              <a:rPr lang="en-US" sz="1600" dirty="0" smtClean="0">
                <a:solidFill>
                  <a:schemeClr val="bg1"/>
                </a:solidFill>
                <a:latin typeface="Times New Roman" panose="02020603050405020304" pitchFamily="18" charset="0"/>
                <a:cs typeface="Times New Roman" panose="02020603050405020304" pitchFamily="18" charset="0"/>
              </a:rPr>
              <a:t>Other </a:t>
            </a:r>
            <a:r>
              <a:rPr lang="en-US" sz="1600" dirty="0">
                <a:solidFill>
                  <a:schemeClr val="bg1"/>
                </a:solidFill>
                <a:latin typeface="Times New Roman" panose="02020603050405020304" pitchFamily="18" charset="0"/>
                <a:cs typeface="Times New Roman" panose="02020603050405020304" pitchFamily="18" charset="0"/>
              </a:rPr>
              <a:t>Risk factors of ROP in various studies include </a:t>
            </a:r>
            <a:r>
              <a:rPr lang="en-US" sz="1600" dirty="0">
                <a:solidFill>
                  <a:srgbClr val="00B0F0"/>
                </a:solidFill>
                <a:latin typeface="Times New Roman" pitchFamily="18" charset="0"/>
                <a:cs typeface="Times New Roman" pitchFamily="18" charset="0"/>
              </a:rPr>
              <a:t>vitamin A deficiency, inositol deficiency, indomethacin therapy for prevention of patent ductus arteriosus, vitamin E deficiency, exposure to light, intravenous lipid administration, apneic episodes, elevated or depressed </a:t>
            </a:r>
            <a:r>
              <a:rPr lang="en-US" sz="1600" dirty="0" smtClean="0">
                <a:solidFill>
                  <a:srgbClr val="00B0F0"/>
                </a:solidFill>
                <a:latin typeface="Times New Roman" pitchFamily="18" charset="0"/>
                <a:cs typeface="Times New Roman" pitchFamily="18" charset="0"/>
              </a:rPr>
              <a:t>Paco2,Septicemia, bronchopulmonary </a:t>
            </a:r>
            <a:r>
              <a:rPr lang="en-US" sz="1600" dirty="0">
                <a:solidFill>
                  <a:srgbClr val="00B0F0"/>
                </a:solidFill>
                <a:latin typeface="Times New Roman" pitchFamily="18" charset="0"/>
                <a:cs typeface="Times New Roman" pitchFamily="18" charset="0"/>
              </a:rPr>
              <a:t>dysplasia, systemic fungal infection, </a:t>
            </a:r>
            <a:r>
              <a:rPr lang="en-US" sz="1600" dirty="0">
                <a:solidFill>
                  <a:schemeClr val="bg1"/>
                </a:solidFill>
                <a:latin typeface="Times New Roman" panose="02020603050405020304" pitchFamily="18" charset="0"/>
                <a:cs typeface="Times New Roman" panose="02020603050405020304" pitchFamily="18" charset="0"/>
              </a:rPr>
              <a:t>and</a:t>
            </a:r>
            <a:r>
              <a:rPr lang="en-US" sz="1600"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early administration of erythropoietin for the treatment of anemia of </a:t>
            </a:r>
            <a:r>
              <a:rPr lang="en-US" sz="1600" dirty="0" smtClean="0">
                <a:solidFill>
                  <a:srgbClr val="00B0F0"/>
                </a:solidFill>
                <a:latin typeface="Times New Roman" pitchFamily="18" charset="0"/>
                <a:cs typeface="Times New Roman" pitchFamily="18" charset="0"/>
              </a:rPr>
              <a:t>prematurity.</a:t>
            </a:r>
            <a:endParaRPr lang="en-US" sz="1600" dirty="0">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None </a:t>
            </a:r>
            <a:r>
              <a:rPr lang="en-US" sz="1600" dirty="0">
                <a:solidFill>
                  <a:schemeClr val="bg1"/>
                </a:solidFill>
                <a:latin typeface="Times New Roman" panose="02020603050405020304" pitchFamily="18" charset="0"/>
                <a:cs typeface="Times New Roman" panose="02020603050405020304" pitchFamily="18" charset="0"/>
              </a:rPr>
              <a:t>of these factors has been identified as a direct cause of ROP.</a:t>
            </a:r>
          </a:p>
        </p:txBody>
      </p:sp>
    </p:spTree>
    <p:extLst>
      <p:ext uri="{BB962C8B-B14F-4D97-AF65-F5344CB8AC3E}">
        <p14:creationId xmlns:p14="http://schemas.microsoft.com/office/powerpoint/2010/main" val="1727789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70561" y="782122"/>
            <a:ext cx="10845164" cy="3416320"/>
          </a:xfrm>
          <a:prstGeom prst="rect">
            <a:avLst/>
          </a:prstGeom>
        </p:spPr>
        <p:txBody>
          <a:bodyPr wrap="square">
            <a:spAutoFit/>
          </a:bodyPr>
          <a:lstStyle/>
          <a:p>
            <a:pPr algn="just"/>
            <a:r>
              <a:rPr lang="en-US" sz="2000" b="1" i="1" dirty="0" smtClean="0">
                <a:solidFill>
                  <a:srgbClr val="FFC000"/>
                </a:solidFill>
                <a:latin typeface="Times New Roman" pitchFamily="18" charset="0"/>
                <a:cs typeface="Times New Roman" pitchFamily="18" charset="0"/>
              </a:rPr>
              <a:t>Classification:</a:t>
            </a:r>
            <a:endParaRPr lang="en-US" sz="2000" b="1" i="1" dirty="0">
              <a:solidFill>
                <a:srgbClr val="FFC000"/>
              </a:solidFill>
              <a:latin typeface="Times New Roman" pitchFamily="18" charset="0"/>
              <a:cs typeface="Times New Roman" pitchFamily="18" charset="0"/>
            </a:endParaRPr>
          </a:p>
          <a:p>
            <a:pPr algn="just"/>
            <a:endParaRPr lang="en-US" sz="2400" b="1" i="1" dirty="0">
              <a:solidFill>
                <a:srgbClr val="FFC000"/>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A </a:t>
            </a:r>
            <a:r>
              <a:rPr lang="en-US" sz="1600" dirty="0">
                <a:solidFill>
                  <a:schemeClr val="bg1"/>
                </a:solidFill>
                <a:latin typeface="Times New Roman" panose="02020603050405020304" pitchFamily="18" charset="0"/>
                <a:cs typeface="Times New Roman" panose="02020603050405020304" pitchFamily="18" charset="0"/>
              </a:rPr>
              <a:t>serious impediment to identification of disease is posed by an inability to communicate. </a:t>
            </a: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Such </a:t>
            </a:r>
            <a:r>
              <a:rPr lang="en-US" sz="1600" dirty="0">
                <a:solidFill>
                  <a:schemeClr val="bg1"/>
                </a:solidFill>
                <a:latin typeface="Times New Roman" panose="02020603050405020304" pitchFamily="18" charset="0"/>
                <a:cs typeface="Times New Roman" panose="02020603050405020304" pitchFamily="18" charset="0"/>
              </a:rPr>
              <a:t>a critical foundation was lacking in ROP for many years. However, the International Classification of Retinopathy of Prematurity</a:t>
            </a:r>
            <a:r>
              <a:rPr lang="en-US" sz="1600"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(IC-ROP) </a:t>
            </a:r>
            <a:r>
              <a:rPr lang="en-US" sz="1600" dirty="0">
                <a:solidFill>
                  <a:schemeClr val="bg1"/>
                </a:solidFill>
                <a:latin typeface="Times New Roman" panose="02020603050405020304" pitchFamily="18" charset="0"/>
                <a:cs typeface="Times New Roman" panose="02020603050405020304" pitchFamily="18" charset="0"/>
              </a:rPr>
              <a:t>changed all that </a:t>
            </a:r>
            <a:r>
              <a:rPr lang="en-US" sz="1600" dirty="0" smtClean="0">
                <a:solidFill>
                  <a:schemeClr val="bg1"/>
                </a:solidFill>
                <a:latin typeface="Times New Roman" panose="02020603050405020304" pitchFamily="18" charset="0"/>
                <a:cs typeface="Times New Roman" panose="02020603050405020304" pitchFamily="18" charset="0"/>
              </a:rPr>
              <a:t>.</a:t>
            </a:r>
            <a:endParaRPr lang="en-US" sz="1600" dirty="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This </a:t>
            </a:r>
            <a:r>
              <a:rPr lang="en-US" sz="1600" dirty="0">
                <a:solidFill>
                  <a:schemeClr val="bg1"/>
                </a:solidFill>
                <a:latin typeface="Times New Roman" panose="02020603050405020304" pitchFamily="18" charset="0"/>
                <a:cs typeface="Times New Roman" panose="02020603050405020304" pitchFamily="18" charset="0"/>
              </a:rPr>
              <a:t>system of consistently describing the salient clinical </a:t>
            </a:r>
            <a:r>
              <a:rPr lang="en-US" sz="1600" dirty="0" smtClean="0">
                <a:solidFill>
                  <a:schemeClr val="bg1"/>
                </a:solidFill>
                <a:latin typeface="Times New Roman" panose="02020603050405020304" pitchFamily="18" charset="0"/>
                <a:cs typeface="Times New Roman" panose="02020603050405020304" pitchFamily="18" charset="0"/>
              </a:rPr>
              <a:t>characteristics of </a:t>
            </a:r>
            <a:r>
              <a:rPr lang="en-US" sz="1600" dirty="0">
                <a:solidFill>
                  <a:schemeClr val="bg1"/>
                </a:solidFill>
                <a:latin typeface="Times New Roman" panose="02020603050405020304" pitchFamily="18" charset="0"/>
                <a:cs typeface="Times New Roman" panose="02020603050405020304" pitchFamily="18" charset="0"/>
              </a:rPr>
              <a:t>acute ROP was rapidly adopted </a:t>
            </a:r>
            <a:r>
              <a:rPr lang="en-US" sz="1600" dirty="0" smtClean="0">
                <a:solidFill>
                  <a:schemeClr val="bg1"/>
                </a:solidFill>
                <a:latin typeface="Times New Roman" panose="02020603050405020304" pitchFamily="18" charset="0"/>
                <a:cs typeface="Times New Roman" panose="02020603050405020304" pitchFamily="18" charset="0"/>
              </a:rPr>
              <a:t>worldwide.</a:t>
            </a:r>
          </a:p>
          <a:p>
            <a:pPr algn="just"/>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1275155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83028" y="958024"/>
            <a:ext cx="10825941" cy="2831544"/>
          </a:xfrm>
          <a:prstGeom prst="rect">
            <a:avLst/>
          </a:prstGeom>
        </p:spPr>
        <p:txBody>
          <a:bodyPr wrap="square">
            <a:spAutoFit/>
          </a:bodyPr>
          <a:lstStyle/>
          <a:p>
            <a:pPr algn="just"/>
            <a:r>
              <a:rPr lang="en-US" sz="1600" dirty="0" smtClean="0">
                <a:solidFill>
                  <a:schemeClr val="bg1"/>
                </a:solidFill>
                <a:latin typeface="Times New Roman" panose="02020603050405020304" pitchFamily="18" charset="0"/>
                <a:cs typeface="Times New Roman" panose="02020603050405020304" pitchFamily="18" charset="0"/>
              </a:rPr>
              <a:t>The </a:t>
            </a:r>
            <a:r>
              <a:rPr lang="en-US" sz="1600" dirty="0">
                <a:solidFill>
                  <a:schemeClr val="bg1"/>
                </a:solidFill>
                <a:latin typeface="Times New Roman" panose="02020603050405020304" pitchFamily="18" charset="0"/>
                <a:cs typeface="Times New Roman" panose="02020603050405020304" pitchFamily="18" charset="0"/>
              </a:rPr>
              <a:t>system of applying the </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rgbClr val="00B0F0"/>
                </a:solidFill>
                <a:latin typeface="Times New Roman" pitchFamily="18" charset="0"/>
                <a:cs typeface="Times New Roman" pitchFamily="18" charset="0"/>
              </a:rPr>
              <a:t>severity </a:t>
            </a:r>
            <a:r>
              <a:rPr lang="en-US" sz="1600" dirty="0">
                <a:solidFill>
                  <a:srgbClr val="00B0F0"/>
                </a:solidFill>
                <a:latin typeface="Times New Roman" pitchFamily="18" charset="0"/>
                <a:cs typeface="Times New Roman" pitchFamily="18" charset="0"/>
              </a:rPr>
              <a:t>(stages)      </a:t>
            </a:r>
            <a:r>
              <a:rPr lang="en-US" sz="1600" dirty="0">
                <a:solidFill>
                  <a:schemeClr val="bg1"/>
                </a:solidFill>
                <a:latin typeface="Times New Roman" panose="02020603050405020304" pitchFamily="18" charset="0"/>
                <a:cs typeface="Times New Roman" panose="02020603050405020304" pitchFamily="18" charset="0"/>
              </a:rPr>
              <a:t>and</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smtClean="0">
                <a:solidFill>
                  <a:srgbClr val="00B0F0"/>
                </a:solidFill>
                <a:latin typeface="Times New Roman" pitchFamily="18" charset="0"/>
                <a:cs typeface="Times New Roman" pitchFamily="18" charset="0"/>
              </a:rPr>
              <a:t>zones</a:t>
            </a:r>
            <a:r>
              <a:rPr lang="en-US" sz="1600" dirty="0" smtClean="0">
                <a:solidFill>
                  <a:srgbClr val="FF0000"/>
                </a:solidFill>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algn="just"/>
            <a:endParaRPr lang="en-US"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a:solidFill>
                  <a:schemeClr val="bg1"/>
                </a:solidFill>
                <a:latin typeface="Times New Roman" panose="02020603050405020304" pitchFamily="18" charset="0"/>
                <a:cs typeface="Times New Roman" panose="02020603050405020304" pitchFamily="18" charset="0"/>
              </a:rPr>
              <a:t>is to classify ROP according to the highest stage present in any part of the retina and the most posterior zone touched by disease in any part of the retina.</a:t>
            </a:r>
          </a:p>
          <a:p>
            <a:pPr algn="just"/>
            <a:r>
              <a:rPr lang="en-US" dirty="0">
                <a:solidFill>
                  <a:schemeClr val="bg1"/>
                </a:solidFill>
                <a:latin typeface="Times New Roman" panose="02020603050405020304" pitchFamily="18" charset="0"/>
                <a:cs typeface="Times New Roman" panose="02020603050405020304" pitchFamily="18" charset="0"/>
              </a:rPr>
              <a:t/>
            </a:r>
            <a:br>
              <a:rPr lang="en-US" dirty="0">
                <a:solidFill>
                  <a:schemeClr val="bg1"/>
                </a:solidFill>
                <a:latin typeface="Times New Roman" panose="02020603050405020304" pitchFamily="18" charset="0"/>
                <a:cs typeface="Times New Roman" panose="02020603050405020304"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5869452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2"/>
          <p:cNvPicPr>
            <a:picLocks noChangeAspect="1" noChangeArrowheads="1"/>
          </p:cNvPicPr>
          <p:nvPr/>
        </p:nvPicPr>
        <p:blipFill>
          <a:blip r:embed="rId3" cstate="print"/>
          <a:srcRect/>
          <a:stretch>
            <a:fillRect/>
          </a:stretch>
        </p:blipFill>
        <p:spPr bwMode="auto">
          <a:xfrm>
            <a:off x="4492783" y="1643225"/>
            <a:ext cx="6924154" cy="4039090"/>
          </a:xfrm>
          <a:prstGeom prst="rect">
            <a:avLst/>
          </a:prstGeom>
          <a:noFill/>
          <a:ln w="9525">
            <a:noFill/>
            <a:miter lim="800000"/>
            <a:headEnd/>
            <a:tailEnd/>
          </a:ln>
          <a:effectLst/>
        </p:spPr>
      </p:pic>
      <p:sp>
        <p:nvSpPr>
          <p:cNvPr id="7" name="Rectangle 6"/>
          <p:cNvSpPr/>
          <p:nvPr/>
        </p:nvSpPr>
        <p:spPr>
          <a:xfrm>
            <a:off x="763743" y="614661"/>
            <a:ext cx="10653194" cy="830997"/>
          </a:xfrm>
          <a:prstGeom prst="rect">
            <a:avLst/>
          </a:prstGeom>
        </p:spPr>
        <p:txBody>
          <a:bodyPr wrap="square">
            <a:spAutoFit/>
          </a:bodyPr>
          <a:lstStyle/>
          <a:p>
            <a:r>
              <a:rPr lang="en-US" sz="1600" dirty="0">
                <a:solidFill>
                  <a:schemeClr val="bg1"/>
                </a:solidFill>
                <a:latin typeface="Times New Roman" panose="02020603050405020304" pitchFamily="18" charset="0"/>
                <a:cs typeface="Times New Roman" panose="02020603050405020304" pitchFamily="18" charset="0"/>
              </a:rPr>
              <a:t>The</a:t>
            </a:r>
            <a:r>
              <a:rPr lang="en-US" sz="1600" dirty="0">
                <a:latin typeface="Times New Roman" pitchFamily="18" charset="0"/>
                <a:cs typeface="Times New Roman" pitchFamily="18" charset="0"/>
              </a:rPr>
              <a:t> </a:t>
            </a:r>
            <a:r>
              <a:rPr lang="en-US" sz="1600" b="1" i="1" dirty="0">
                <a:solidFill>
                  <a:srgbClr val="FFC000"/>
                </a:solidFill>
                <a:latin typeface="Times New Roman" pitchFamily="18" charset="0"/>
                <a:cs typeface="Times New Roman" pitchFamily="18" charset="0"/>
              </a:rPr>
              <a:t>zone (location</a:t>
            </a:r>
            <a:r>
              <a:rPr lang="en-US" sz="1600" b="1" i="1" dirty="0" smtClean="0">
                <a:solidFill>
                  <a:srgbClr val="FFC000"/>
                </a:solidFill>
                <a:latin typeface="Times New Roman" pitchFamily="18" charset="0"/>
                <a:cs typeface="Times New Roman" pitchFamily="18" charset="0"/>
              </a:rPr>
              <a:t>)</a:t>
            </a:r>
            <a:r>
              <a:rPr lang="en-US" sz="1600" b="1" dirty="0" smtClean="0">
                <a:solidFill>
                  <a:srgbClr val="FFC000"/>
                </a:solidFill>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of disease is critical to the potential severity.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The retina was divided into concentric zones</a:t>
            </a:r>
          </a:p>
        </p:txBody>
      </p:sp>
    </p:spTree>
    <p:extLst>
      <p:ext uri="{BB962C8B-B14F-4D97-AF65-F5344CB8AC3E}">
        <p14:creationId xmlns:p14="http://schemas.microsoft.com/office/powerpoint/2010/main" val="2620939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2"/>
          <p:cNvPicPr>
            <a:picLocks noChangeAspect="1" noChangeArrowheads="1"/>
          </p:cNvPicPr>
          <p:nvPr/>
        </p:nvPicPr>
        <p:blipFill>
          <a:blip r:embed="rId3" cstate="print"/>
          <a:srcRect/>
          <a:stretch>
            <a:fillRect/>
          </a:stretch>
        </p:blipFill>
        <p:spPr bwMode="auto">
          <a:xfrm>
            <a:off x="5219335" y="2160990"/>
            <a:ext cx="5783945" cy="3518566"/>
          </a:xfrm>
          <a:prstGeom prst="rect">
            <a:avLst/>
          </a:prstGeom>
          <a:noFill/>
          <a:ln w="9525">
            <a:noFill/>
            <a:miter lim="800000"/>
            <a:headEnd/>
            <a:tailEnd/>
          </a:ln>
          <a:effectLst/>
        </p:spPr>
      </p:pic>
      <p:sp>
        <p:nvSpPr>
          <p:cNvPr id="7" name="Rectangle 6"/>
          <p:cNvSpPr/>
          <p:nvPr/>
        </p:nvSpPr>
        <p:spPr>
          <a:xfrm>
            <a:off x="763743" y="667278"/>
            <a:ext cx="10734276" cy="584775"/>
          </a:xfrm>
          <a:prstGeom prst="rect">
            <a:avLst/>
          </a:prstGeom>
        </p:spPr>
        <p:txBody>
          <a:bodyPr wrap="square">
            <a:spAutoFit/>
          </a:bodyPr>
          <a:lstStyle/>
          <a:p>
            <a:pPr algn="just"/>
            <a:r>
              <a:rPr lang="en-US" sz="1600" dirty="0">
                <a:solidFill>
                  <a:schemeClr val="bg1"/>
                </a:solidFill>
                <a:latin typeface="Times New Roman" panose="02020603050405020304" pitchFamily="18" charset="0"/>
                <a:cs typeface="Times New Roman" panose="02020603050405020304" pitchFamily="18" charset="0"/>
              </a:rPr>
              <a:t>Schematic representation of the retinas divided into three zones, </a:t>
            </a:r>
            <a:r>
              <a:rPr lang="en-US" sz="1600" dirty="0" smtClean="0">
                <a:solidFill>
                  <a:schemeClr val="bg1"/>
                </a:solidFill>
                <a:latin typeface="Times New Roman" panose="02020603050405020304" pitchFamily="18" charset="0"/>
                <a:cs typeface="Times New Roman" panose="02020603050405020304" pitchFamily="18" charset="0"/>
              </a:rPr>
              <a:t>with the </a:t>
            </a:r>
            <a:r>
              <a:rPr lang="en-US" sz="1600" dirty="0">
                <a:solidFill>
                  <a:schemeClr val="bg1"/>
                </a:solidFill>
                <a:latin typeface="Times New Roman" panose="02020603050405020304" pitchFamily="18" charset="0"/>
                <a:cs typeface="Times New Roman" panose="02020603050405020304" pitchFamily="18" charset="0"/>
              </a:rPr>
              <a:t>relevant anatomic landmarks. (printed from American Medical Association)</a:t>
            </a:r>
          </a:p>
        </p:txBody>
      </p:sp>
      <p:pic>
        <p:nvPicPr>
          <p:cNvPr id="10" name="Picture 2"/>
          <p:cNvPicPr>
            <a:picLocks noChangeAspect="1" noChangeArrowheads="1"/>
          </p:cNvPicPr>
          <p:nvPr/>
        </p:nvPicPr>
        <p:blipFill>
          <a:blip r:embed="rId4" cstate="print"/>
          <a:srcRect/>
          <a:stretch>
            <a:fillRect/>
          </a:stretch>
        </p:blipFill>
        <p:spPr bwMode="auto">
          <a:xfrm>
            <a:off x="1981135" y="2316163"/>
            <a:ext cx="2858071" cy="2646362"/>
          </a:xfrm>
          <a:prstGeom prst="rect">
            <a:avLst/>
          </a:prstGeom>
          <a:noFill/>
          <a:ln w="9525">
            <a:noFill/>
            <a:miter lim="800000"/>
            <a:headEnd/>
            <a:tailEnd/>
          </a:ln>
          <a:effectLst/>
        </p:spPr>
      </p:pic>
    </p:spTree>
    <p:extLst>
      <p:ext uri="{BB962C8B-B14F-4D97-AF65-F5344CB8AC3E}">
        <p14:creationId xmlns:p14="http://schemas.microsoft.com/office/powerpoint/2010/main" val="2652734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732592"/>
            <a:ext cx="10734275" cy="3046988"/>
          </a:xfrm>
          <a:prstGeom prst="rect">
            <a:avLst/>
          </a:prstGeom>
        </p:spPr>
        <p:txBody>
          <a:bodyPr wrap="square">
            <a:spAutoFit/>
          </a:bodyPr>
          <a:lstStyle/>
          <a:p>
            <a:pPr algn="just"/>
            <a:r>
              <a:rPr lang="en-US" sz="1600" dirty="0">
                <a:solidFill>
                  <a:schemeClr val="bg1"/>
                </a:solidFill>
                <a:latin typeface="Times New Roman" panose="02020603050405020304" pitchFamily="18" charset="0"/>
                <a:cs typeface="Times New Roman" panose="02020603050405020304" pitchFamily="18" charset="0"/>
              </a:rPr>
              <a:t>The</a:t>
            </a:r>
            <a:r>
              <a:rPr lang="en-US" sz="1600" dirty="0" smtClean="0">
                <a:latin typeface="Times New Roman" pitchFamily="18" charset="0"/>
                <a:cs typeface="Times New Roman" pitchFamily="18" charset="0"/>
              </a:rPr>
              <a:t> </a:t>
            </a:r>
            <a:r>
              <a:rPr lang="en-US" sz="1600" b="1" i="1" dirty="0">
                <a:solidFill>
                  <a:srgbClr val="FFC000"/>
                </a:solidFill>
                <a:latin typeface="Times New Roman" pitchFamily="18" charset="0"/>
                <a:cs typeface="Times New Roman" pitchFamily="18" charset="0"/>
              </a:rPr>
              <a:t>severity</a:t>
            </a:r>
            <a:r>
              <a:rPr lang="en-US" sz="1600" i="1"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of acute disease is classified in </a:t>
            </a:r>
            <a:r>
              <a:rPr lang="en-US" sz="1600" dirty="0" smtClean="0">
                <a:solidFill>
                  <a:schemeClr val="bg1"/>
                </a:solidFill>
                <a:latin typeface="Times New Roman" panose="02020603050405020304" pitchFamily="18" charset="0"/>
                <a:cs typeface="Times New Roman" panose="02020603050405020304" pitchFamily="18" charset="0"/>
              </a:rPr>
              <a:t>stages</a:t>
            </a:r>
            <a:endParaRPr lang="en-US" sz="1600" dirty="0">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As </a:t>
            </a:r>
            <a:r>
              <a:rPr lang="en-US" sz="1600" dirty="0">
                <a:solidFill>
                  <a:schemeClr val="bg1"/>
                </a:solidFill>
                <a:latin typeface="Times New Roman" panose="02020603050405020304" pitchFamily="18" charset="0"/>
                <a:cs typeface="Times New Roman" panose="02020603050405020304" pitchFamily="18" charset="0"/>
              </a:rPr>
              <a:t>in previous classifications, the degree of </a:t>
            </a:r>
            <a:r>
              <a:rPr lang="en-US" sz="1600" dirty="0" err="1">
                <a:solidFill>
                  <a:schemeClr val="bg1"/>
                </a:solidFill>
                <a:latin typeface="Times New Roman" panose="02020603050405020304" pitchFamily="18" charset="0"/>
                <a:cs typeface="Times New Roman" panose="02020603050405020304" pitchFamily="18" charset="0"/>
              </a:rPr>
              <a:t>vasculopathy</a:t>
            </a:r>
            <a:r>
              <a:rPr lang="en-US" sz="1600" dirty="0">
                <a:solidFill>
                  <a:schemeClr val="bg1"/>
                </a:solidFill>
                <a:latin typeface="Times New Roman" panose="02020603050405020304" pitchFamily="18" charset="0"/>
                <a:cs typeface="Times New Roman" panose="02020603050405020304" pitchFamily="18" charset="0"/>
              </a:rPr>
              <a:t> at the vascular-avascular transition is divided into stages 1 through 5. </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Stages </a:t>
            </a:r>
            <a:r>
              <a:rPr lang="en-US" sz="1600" dirty="0">
                <a:solidFill>
                  <a:schemeClr val="bg1"/>
                </a:solidFill>
                <a:latin typeface="Times New Roman" panose="02020603050405020304" pitchFamily="18" charset="0"/>
                <a:cs typeface="Times New Roman" panose="02020603050405020304" pitchFamily="18" charset="0"/>
              </a:rPr>
              <a:t>1 through 3 are increasing degrees of abnormal blood vessel growth (neovascularization) at this transition, with vessels actually leaving the retina and growing in the vitreous in stage 3. </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Stage </a:t>
            </a:r>
            <a:r>
              <a:rPr lang="en-US" sz="1600" dirty="0">
                <a:solidFill>
                  <a:schemeClr val="bg1"/>
                </a:solidFill>
                <a:latin typeface="Times New Roman" panose="02020603050405020304" pitchFamily="18" charset="0"/>
                <a:cs typeface="Times New Roman" panose="02020603050405020304" pitchFamily="18" charset="0"/>
              </a:rPr>
              <a:t>4 is partial retinal detachment, and stage 5 is complete retinal detachment, both of which carry a grim prognosis for normal vision.</a:t>
            </a:r>
          </a:p>
        </p:txBody>
      </p:sp>
    </p:spTree>
    <p:extLst>
      <p:ext uri="{BB962C8B-B14F-4D97-AF65-F5344CB8AC3E}">
        <p14:creationId xmlns:p14="http://schemas.microsoft.com/office/powerpoint/2010/main" val="21437079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8313"/>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2" y="895636"/>
            <a:ext cx="10691195" cy="1692771"/>
          </a:xfrm>
          <a:prstGeom prst="rect">
            <a:avLst/>
          </a:prstGeom>
        </p:spPr>
        <p:txBody>
          <a:bodyPr wrap="square">
            <a:spAutoFit/>
          </a:bodyPr>
          <a:lstStyle/>
          <a:p>
            <a:pPr algn="just"/>
            <a:r>
              <a:rPr lang="en-US" sz="2000" b="1" i="1" dirty="0">
                <a:solidFill>
                  <a:srgbClr val="002060"/>
                </a:solidFill>
                <a:latin typeface="Times New Roman" pitchFamily="18" charset="0"/>
                <a:cs typeface="Times New Roman" pitchFamily="18" charset="0"/>
              </a:rPr>
              <a:t>Stage 1: Demarcation </a:t>
            </a:r>
            <a:r>
              <a:rPr lang="en-US" sz="2000" b="1" i="1" dirty="0" smtClean="0">
                <a:solidFill>
                  <a:srgbClr val="002060"/>
                </a:solidFill>
                <a:latin typeface="Times New Roman" pitchFamily="18" charset="0"/>
                <a:cs typeface="Times New Roman" pitchFamily="18" charset="0"/>
              </a:rPr>
              <a:t>Line</a:t>
            </a:r>
          </a:p>
          <a:p>
            <a:pPr algn="just"/>
            <a:r>
              <a:rPr lang="en-US" sz="2000" b="1" i="1" dirty="0">
                <a:latin typeface="Times New Roman" pitchFamily="18" charset="0"/>
                <a:cs typeface="Times New Roman" pitchFamily="18" charset="0"/>
              </a:rPr>
              <a:t/>
            </a:r>
            <a:br>
              <a:rPr lang="en-US" sz="2000" b="1" i="1"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The demarcation line is a flat white line within the plane of the retina that clearly delineates the vascularized posterior </a:t>
            </a:r>
            <a:r>
              <a:rPr lang="en-US" sz="1600" dirty="0" smtClean="0">
                <a:solidFill>
                  <a:schemeClr val="bg1"/>
                </a:solidFill>
                <a:latin typeface="Times New Roman" panose="02020603050405020304" pitchFamily="18" charset="0"/>
                <a:cs typeface="Times New Roman" panose="02020603050405020304" pitchFamily="18" charset="0"/>
              </a:rPr>
              <a:t>retina</a:t>
            </a:r>
          </a:p>
          <a:p>
            <a:pPr algn="just"/>
            <a:r>
              <a:rPr lang="en-US" sz="1600" dirty="0" smtClean="0">
                <a:solidFill>
                  <a:schemeClr val="bg1"/>
                </a:solidFill>
                <a:latin typeface="Times New Roman" panose="02020603050405020304" pitchFamily="18" charset="0"/>
                <a:cs typeface="Times New Roman" panose="02020603050405020304" pitchFamily="18" charset="0"/>
              </a:rPr>
              <a:t>from </a:t>
            </a:r>
            <a:r>
              <a:rPr lang="en-US" sz="1600" dirty="0">
                <a:solidFill>
                  <a:schemeClr val="bg1"/>
                </a:solidFill>
                <a:latin typeface="Times New Roman" panose="02020603050405020304" pitchFamily="18" charset="0"/>
                <a:cs typeface="Times New Roman" panose="02020603050405020304" pitchFamily="18" charset="0"/>
              </a:rPr>
              <a:t>the avascular anterior portion. </a:t>
            </a:r>
            <a:endParaRPr lang="en-US" sz="1600" dirty="0" smtClean="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Abnormal </a:t>
            </a:r>
            <a:r>
              <a:rPr lang="en-US" sz="1600" dirty="0">
                <a:solidFill>
                  <a:schemeClr val="bg1"/>
                </a:solidFill>
                <a:latin typeface="Times New Roman" panose="02020603050405020304" pitchFamily="18" charset="0"/>
                <a:cs typeface="Times New Roman" panose="02020603050405020304" pitchFamily="18" charset="0"/>
              </a:rPr>
              <a:t>branching or arcading of vessels is recognizable immediately posterior to the demarcation line.</a:t>
            </a:r>
          </a:p>
        </p:txBody>
      </p:sp>
      <p:pic>
        <p:nvPicPr>
          <p:cNvPr id="9" name="Picture 4"/>
          <p:cNvPicPr>
            <a:picLocks noChangeAspect="1" noChangeArrowheads="1"/>
          </p:cNvPicPr>
          <p:nvPr/>
        </p:nvPicPr>
        <p:blipFill>
          <a:blip r:embed="rId3" cstate="print"/>
          <a:srcRect/>
          <a:stretch>
            <a:fillRect/>
          </a:stretch>
        </p:blipFill>
        <p:spPr bwMode="auto">
          <a:xfrm>
            <a:off x="3915295" y="3070988"/>
            <a:ext cx="2503794" cy="2330131"/>
          </a:xfrm>
          <a:prstGeom prst="rect">
            <a:avLst/>
          </a:prstGeom>
          <a:noFill/>
          <a:ln w="9525">
            <a:noFill/>
            <a:miter lim="800000"/>
            <a:headEnd/>
            <a:tailEnd/>
          </a:ln>
          <a:effectLst/>
        </p:spPr>
      </p:pic>
      <p:pic>
        <p:nvPicPr>
          <p:cNvPr id="10" name="Picture 2"/>
          <p:cNvPicPr>
            <a:picLocks noChangeAspect="1" noChangeArrowheads="1"/>
          </p:cNvPicPr>
          <p:nvPr/>
        </p:nvPicPr>
        <p:blipFill>
          <a:blip r:embed="rId4" cstate="print"/>
          <a:srcRect/>
          <a:stretch>
            <a:fillRect/>
          </a:stretch>
        </p:blipFill>
        <p:spPr bwMode="auto">
          <a:xfrm>
            <a:off x="6419089" y="3051388"/>
            <a:ext cx="2641782" cy="2349731"/>
          </a:xfrm>
          <a:prstGeom prst="rect">
            <a:avLst/>
          </a:prstGeom>
          <a:noFill/>
          <a:ln w="9525">
            <a:noFill/>
            <a:miter lim="800000"/>
            <a:headEnd/>
            <a:tailEnd/>
          </a:ln>
          <a:effectLst/>
        </p:spPr>
      </p:pic>
      <p:pic>
        <p:nvPicPr>
          <p:cNvPr id="11" name="Picture 3"/>
          <p:cNvPicPr>
            <a:picLocks noChangeAspect="1" noChangeArrowheads="1"/>
          </p:cNvPicPr>
          <p:nvPr/>
        </p:nvPicPr>
        <p:blipFill>
          <a:blip r:embed="rId5" cstate="print"/>
          <a:srcRect/>
          <a:stretch>
            <a:fillRect/>
          </a:stretch>
        </p:blipFill>
        <p:spPr bwMode="auto">
          <a:xfrm>
            <a:off x="9060871" y="3051388"/>
            <a:ext cx="2349731" cy="2349731"/>
          </a:xfrm>
          <a:prstGeom prst="rect">
            <a:avLst/>
          </a:prstGeom>
          <a:noFill/>
          <a:ln w="9525">
            <a:noFill/>
            <a:miter lim="800000"/>
            <a:headEnd/>
            <a:tailEnd/>
          </a:ln>
          <a:effectLst/>
        </p:spPr>
      </p:pic>
    </p:spTree>
    <p:extLst>
      <p:ext uri="{BB962C8B-B14F-4D97-AF65-F5344CB8AC3E}">
        <p14:creationId xmlns:p14="http://schemas.microsoft.com/office/powerpoint/2010/main" val="775345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808590" y="1168535"/>
            <a:ext cx="10574817" cy="4185761"/>
          </a:xfrm>
          <a:prstGeom prst="rect">
            <a:avLst/>
          </a:prstGeom>
        </p:spPr>
        <p:txBody>
          <a:bodyPr wrap="square">
            <a:spAutoFit/>
          </a:bodyPr>
          <a:lstStyle/>
          <a:p>
            <a:pPr algn="just" rtl="1"/>
            <a:r>
              <a:rPr lang="fa-IR" sz="1600" dirty="0">
                <a:solidFill>
                  <a:schemeClr val="bg1"/>
                </a:solidFill>
                <a:latin typeface="Times New Roman" panose="02020603050405020304" pitchFamily="18" charset="0"/>
                <a:cs typeface="Times New Roman" panose="02020603050405020304" pitchFamily="18" charset="0"/>
              </a:rPr>
              <a:t>با افزایش چشمگیر میزان بقای نوزادان نارس که در چهل سال اخیر از حدود</a:t>
            </a:r>
            <a:r>
              <a:rPr lang="en-US" sz="1600" dirty="0">
                <a:solidFill>
                  <a:schemeClr val="bg1"/>
                </a:solidFill>
                <a:latin typeface="Times New Roman" panose="02020603050405020304" pitchFamily="18" charset="0"/>
                <a:cs typeface="Times New Roman" panose="02020603050405020304" pitchFamily="18" charset="0"/>
              </a:rPr>
              <a:t> 5% </a:t>
            </a:r>
            <a:r>
              <a:rPr lang="fa-IR" sz="1600" dirty="0">
                <a:solidFill>
                  <a:schemeClr val="bg1"/>
                </a:solidFill>
                <a:latin typeface="Times New Roman" panose="02020603050405020304" pitchFamily="18" charset="0"/>
                <a:cs typeface="Times New Roman" panose="02020603050405020304" pitchFamily="18" charset="0"/>
              </a:rPr>
              <a:t>به بیش از</a:t>
            </a:r>
            <a:r>
              <a:rPr lang="en-US" sz="1600" dirty="0">
                <a:solidFill>
                  <a:schemeClr val="bg1"/>
                </a:solidFill>
                <a:latin typeface="Times New Roman" panose="02020603050405020304" pitchFamily="18" charset="0"/>
                <a:cs typeface="Times New Roman" panose="02020603050405020304" pitchFamily="18" charset="0"/>
              </a:rPr>
              <a:t> 55 % </a:t>
            </a:r>
            <a:r>
              <a:rPr lang="fa-IR" sz="1600" dirty="0">
                <a:solidFill>
                  <a:schemeClr val="bg1"/>
                </a:solidFill>
                <a:latin typeface="Times New Roman" panose="02020603050405020304" pitchFamily="18" charset="0"/>
                <a:cs typeface="Times New Roman" panose="02020603050405020304" pitchFamily="18" charset="0"/>
              </a:rPr>
              <a:t>برای نوزادان با وزن کمتر از 1000 گرم افزایش یافته است، تعداد نوزادان مبتلا به رتینوپاتی  نارسی افزایش خواهد یافت مگر آنکه در زمینه پیشگیری از بیماری اقدامات جدی صورت گیرد.</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شیوع و شدت رتینوپاتی نارسی با کاهش سن حاملگی و وزن هنگام تولد نوزاد افزایش می یابد. </a:t>
            </a: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حدود 30 تا 60 درصد نوزادان با وزن تولد کمتر از </a:t>
            </a:r>
            <a:r>
              <a:rPr lang="en-US" sz="1600" dirty="0">
                <a:solidFill>
                  <a:schemeClr val="bg1"/>
                </a:solidFill>
                <a:latin typeface="Times New Roman" panose="02020603050405020304" pitchFamily="18" charset="0"/>
                <a:cs typeface="Times New Roman" panose="02020603050405020304" pitchFamily="18" charset="0"/>
              </a:rPr>
              <a:t>1500 </a:t>
            </a:r>
            <a:r>
              <a:rPr lang="fa-IR" sz="1600" dirty="0">
                <a:solidFill>
                  <a:schemeClr val="bg1"/>
                </a:solidFill>
                <a:latin typeface="Times New Roman" panose="02020603050405020304" pitchFamily="18" charset="0"/>
                <a:cs typeface="Times New Roman" panose="02020603050405020304" pitchFamily="18" charset="0"/>
              </a:rPr>
              <a:t>گرم دچار درجاتی از رتینوپاتی نارسی می شوند و حدود </a:t>
            </a:r>
            <a:r>
              <a:rPr lang="en-US" sz="1600" dirty="0">
                <a:solidFill>
                  <a:schemeClr val="bg1"/>
                </a:solidFill>
                <a:latin typeface="Times New Roman" panose="02020603050405020304" pitchFamily="18" charset="0"/>
                <a:cs typeface="Times New Roman" panose="02020603050405020304" pitchFamily="18" charset="0"/>
              </a:rPr>
              <a:t>10 % </a:t>
            </a:r>
            <a:r>
              <a:rPr lang="fa-IR" sz="1600" dirty="0">
                <a:solidFill>
                  <a:schemeClr val="bg1"/>
                </a:solidFill>
                <a:latin typeface="Times New Roman" panose="02020603050405020304" pitchFamily="18" charset="0"/>
                <a:cs typeface="Times New Roman" panose="02020603050405020304" pitchFamily="18" charset="0"/>
              </a:rPr>
              <a:t> به درجات شدید پیشرفت می کنند. نوزادان با وزن کمتر از 750 گرم ممکن است تا 90 درصد درجاتی از بیماری را نشان می دهند.</a:t>
            </a:r>
          </a:p>
          <a:p>
            <a:pPr algn="just" rtl="1"/>
            <a:r>
              <a:rPr lang="en-US" dirty="0">
                <a:solidFill>
                  <a:schemeClr val="bg1"/>
                </a:solidFill>
                <a:latin typeface="Times New Roman" panose="02020603050405020304" pitchFamily="18" charset="0"/>
                <a:cs typeface="Times New Roman" panose="02020603050405020304" pitchFamily="18" charset="0"/>
              </a:rPr>
              <a:t/>
            </a:r>
            <a:br>
              <a:rPr lang="en-US" dirty="0">
                <a:solidFill>
                  <a:schemeClr val="bg1"/>
                </a:solidFill>
                <a:latin typeface="Times New Roman" panose="02020603050405020304" pitchFamily="18" charset="0"/>
                <a:cs typeface="Times New Roman" panose="02020603050405020304" pitchFamily="18" charset="0"/>
              </a:rPr>
            </a:br>
            <a:endParaRPr lang="fa-IR" dirty="0" smtClean="0">
              <a:solidFill>
                <a:schemeClr val="bg1"/>
              </a:solidFill>
              <a:latin typeface="Times New Roman" panose="02020603050405020304" pitchFamily="18" charset="0"/>
              <a:cs typeface="Times New Roman" panose="02020603050405020304" pitchFamily="18" charset="0"/>
            </a:endParaRPr>
          </a:p>
          <a:p>
            <a:pPr algn="just" rtl="1"/>
            <a:r>
              <a:rPr lang="fa-IR" dirty="0" smtClean="0">
                <a:solidFill>
                  <a:schemeClr val="bg1"/>
                </a:solidFill>
                <a:latin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cs typeface="Times New Roman" panose="02020603050405020304" pitchFamily="18" charset="0"/>
              </a:rPr>
              <a:t/>
            </a:r>
            <a:br>
              <a:rPr lang="en-US" dirty="0">
                <a:solidFill>
                  <a:schemeClr val="bg1"/>
                </a:solidFill>
                <a:latin typeface="Times New Roman" panose="02020603050405020304" pitchFamily="18" charset="0"/>
                <a:cs typeface="Times New Roman" panose="02020603050405020304" pitchFamily="18" charset="0"/>
              </a:rPr>
            </a:br>
            <a:r>
              <a:rPr lang="fa-IR"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3539677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413"/>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58962" y="747630"/>
            <a:ext cx="10784378" cy="1446550"/>
          </a:xfrm>
          <a:prstGeom prst="rect">
            <a:avLst/>
          </a:prstGeom>
        </p:spPr>
        <p:txBody>
          <a:bodyPr wrap="square">
            <a:spAutoFit/>
          </a:bodyPr>
          <a:lstStyle/>
          <a:p>
            <a:pPr algn="just"/>
            <a:r>
              <a:rPr lang="en-US" sz="2000" b="1" i="1" dirty="0">
                <a:solidFill>
                  <a:srgbClr val="002060"/>
                </a:solidFill>
                <a:latin typeface="Times New Roman" pitchFamily="18" charset="0"/>
                <a:cs typeface="Times New Roman" pitchFamily="18" charset="0"/>
              </a:rPr>
              <a:t>Stage 2: </a:t>
            </a:r>
            <a:r>
              <a:rPr lang="en-US" sz="2000" b="1" i="1" dirty="0" smtClean="0">
                <a:solidFill>
                  <a:srgbClr val="002060"/>
                </a:solidFill>
                <a:latin typeface="Times New Roman" pitchFamily="18" charset="0"/>
                <a:cs typeface="Times New Roman" pitchFamily="18" charset="0"/>
              </a:rPr>
              <a:t>Ridge</a:t>
            </a:r>
          </a:p>
          <a:p>
            <a:pPr algn="just"/>
            <a:r>
              <a:rPr lang="en-US" sz="2000" b="1" i="1" dirty="0">
                <a:latin typeface="Times New Roman" pitchFamily="18" charset="0"/>
                <a:cs typeface="Times New Roman" pitchFamily="18" charset="0"/>
              </a:rPr>
              <a:t/>
            </a:r>
            <a:br>
              <a:rPr lang="en-US" sz="2000" b="1" i="1"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The ridge is an expanded demarcation line that has three dimensions because it has grown in height and width, rising above the plane of the retina. The color may be white to pink. Small tufts of new vessels may lie on the surface of the retina posterior to the ridge.</a:t>
            </a:r>
          </a:p>
        </p:txBody>
      </p:sp>
      <p:pic>
        <p:nvPicPr>
          <p:cNvPr id="9" name="Picture 3"/>
          <p:cNvPicPr>
            <a:picLocks noChangeAspect="1" noChangeArrowheads="1"/>
          </p:cNvPicPr>
          <p:nvPr/>
        </p:nvPicPr>
        <p:blipFill>
          <a:blip r:embed="rId3" cstate="print"/>
          <a:srcRect/>
          <a:stretch>
            <a:fillRect/>
          </a:stretch>
        </p:blipFill>
        <p:spPr bwMode="auto">
          <a:xfrm>
            <a:off x="4093255" y="3117272"/>
            <a:ext cx="2531054" cy="2374816"/>
          </a:xfrm>
          <a:prstGeom prst="rect">
            <a:avLst/>
          </a:prstGeom>
          <a:noFill/>
          <a:ln w="9525">
            <a:noFill/>
            <a:miter lim="800000"/>
            <a:headEnd/>
            <a:tailEnd/>
          </a:ln>
          <a:effectLst/>
        </p:spPr>
      </p:pic>
      <p:pic>
        <p:nvPicPr>
          <p:cNvPr id="10" name="Picture 2"/>
          <p:cNvPicPr>
            <a:picLocks noChangeAspect="1" noChangeArrowheads="1"/>
          </p:cNvPicPr>
          <p:nvPr/>
        </p:nvPicPr>
        <p:blipFill>
          <a:blip r:embed="rId4" cstate="print"/>
          <a:srcRect/>
          <a:stretch>
            <a:fillRect/>
          </a:stretch>
        </p:blipFill>
        <p:spPr bwMode="auto">
          <a:xfrm>
            <a:off x="6624309" y="3119899"/>
            <a:ext cx="2333173" cy="2372189"/>
          </a:xfrm>
          <a:prstGeom prst="rect">
            <a:avLst/>
          </a:prstGeom>
          <a:noFill/>
          <a:ln w="9525">
            <a:noFill/>
            <a:miter lim="800000"/>
            <a:headEnd/>
            <a:tailEnd/>
          </a:ln>
          <a:effectLst/>
        </p:spPr>
      </p:pic>
      <p:pic>
        <p:nvPicPr>
          <p:cNvPr id="11" name="Picture 4"/>
          <p:cNvPicPr>
            <a:picLocks noChangeAspect="1" noChangeArrowheads="1"/>
          </p:cNvPicPr>
          <p:nvPr/>
        </p:nvPicPr>
        <p:blipFill>
          <a:blip r:embed="rId5" cstate="print"/>
          <a:srcRect/>
          <a:stretch>
            <a:fillRect/>
          </a:stretch>
        </p:blipFill>
        <p:spPr bwMode="auto">
          <a:xfrm>
            <a:off x="8957482" y="3117272"/>
            <a:ext cx="2312321" cy="2374816"/>
          </a:xfrm>
          <a:prstGeom prst="rect">
            <a:avLst/>
          </a:prstGeom>
          <a:noFill/>
          <a:ln w="9525">
            <a:noFill/>
            <a:miter lim="800000"/>
            <a:headEnd/>
            <a:tailEnd/>
          </a:ln>
          <a:effectLst/>
        </p:spPr>
      </p:pic>
    </p:spTree>
    <p:extLst>
      <p:ext uri="{BB962C8B-B14F-4D97-AF65-F5344CB8AC3E}">
        <p14:creationId xmlns:p14="http://schemas.microsoft.com/office/powerpoint/2010/main" val="1781638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70559" y="713569"/>
            <a:ext cx="10850879" cy="2431435"/>
          </a:xfrm>
          <a:prstGeom prst="rect">
            <a:avLst/>
          </a:prstGeom>
        </p:spPr>
        <p:txBody>
          <a:bodyPr wrap="square">
            <a:spAutoFit/>
          </a:bodyPr>
          <a:lstStyle/>
          <a:p>
            <a:r>
              <a:rPr lang="en-US" sz="2000" b="1" i="1" dirty="0">
                <a:solidFill>
                  <a:srgbClr val="002060"/>
                </a:solidFill>
                <a:latin typeface="Times New Roman" pitchFamily="18" charset="0"/>
                <a:cs typeface="Times New Roman" pitchFamily="18" charset="0"/>
              </a:rPr>
              <a:t>Stage 3: Ridge with </a:t>
            </a:r>
            <a:r>
              <a:rPr lang="en-US" sz="2000" b="1" i="1" dirty="0" err="1">
                <a:solidFill>
                  <a:srgbClr val="002060"/>
                </a:solidFill>
                <a:latin typeface="Times New Roman" pitchFamily="18" charset="0"/>
                <a:cs typeface="Times New Roman" pitchFamily="18" charset="0"/>
              </a:rPr>
              <a:t>Extraretinal</a:t>
            </a:r>
            <a:r>
              <a:rPr lang="en-US" sz="2000" b="1" i="1" dirty="0">
                <a:solidFill>
                  <a:srgbClr val="002060"/>
                </a:solidFill>
                <a:latin typeface="Times New Roman" pitchFamily="18" charset="0"/>
                <a:cs typeface="Times New Roman" pitchFamily="18" charset="0"/>
              </a:rPr>
              <a:t> </a:t>
            </a:r>
            <a:r>
              <a:rPr lang="en-US" sz="2000" b="1" i="1" dirty="0" err="1">
                <a:solidFill>
                  <a:srgbClr val="002060"/>
                </a:solidFill>
                <a:latin typeface="Times New Roman" pitchFamily="18" charset="0"/>
                <a:cs typeface="Times New Roman" pitchFamily="18" charset="0"/>
              </a:rPr>
              <a:t>Fibrovascular</a:t>
            </a:r>
            <a:r>
              <a:rPr lang="en-US" sz="2000" b="1" i="1" dirty="0">
                <a:solidFill>
                  <a:srgbClr val="002060"/>
                </a:solidFill>
                <a:latin typeface="Times New Roman" pitchFamily="18" charset="0"/>
                <a:cs typeface="Times New Roman" pitchFamily="18" charset="0"/>
              </a:rPr>
              <a:t> Proliferation</a:t>
            </a:r>
            <a:r>
              <a:rPr lang="en-US" sz="2000" b="1" i="1" dirty="0">
                <a:latin typeface="Times New Roman" pitchFamily="18" charset="0"/>
                <a:cs typeface="Times New Roman" pitchFamily="18" charset="0"/>
              </a:rPr>
              <a:t/>
            </a:r>
            <a:br>
              <a:rPr lang="en-US" sz="2000" b="1" i="1" dirty="0">
                <a:latin typeface="Times New Roman" pitchFamily="18" charset="0"/>
                <a:cs typeface="Times New Roman" pitchFamily="18" charset="0"/>
              </a:rPr>
            </a:br>
            <a:endParaRPr lang="en-US" sz="2000" b="1" i="1" dirty="0" smtClean="0">
              <a:latin typeface="Times New Roman" pitchFamily="18" charset="0"/>
              <a:cs typeface="Times New Roman" pitchFamily="18" charset="0"/>
            </a:endParaRPr>
          </a:p>
          <a:p>
            <a:r>
              <a:rPr lang="en-US" sz="1600" dirty="0" smtClean="0">
                <a:solidFill>
                  <a:schemeClr val="bg1"/>
                </a:solidFill>
                <a:latin typeface="Times New Roman" pitchFamily="18" charset="0"/>
                <a:cs typeface="Times New Roman" pitchFamily="18" charset="0"/>
              </a:rPr>
              <a:t>In </a:t>
            </a:r>
            <a:r>
              <a:rPr lang="en-US" sz="1600" dirty="0">
                <a:solidFill>
                  <a:schemeClr val="bg1"/>
                </a:solidFill>
                <a:latin typeface="Times New Roman" pitchFamily="18" charset="0"/>
                <a:cs typeface="Times New Roman" pitchFamily="18" charset="0"/>
              </a:rPr>
              <a:t>addition to the structure of stage 2, </a:t>
            </a:r>
            <a:r>
              <a:rPr lang="en-US" sz="1600" dirty="0" err="1">
                <a:solidFill>
                  <a:schemeClr val="bg1"/>
                </a:solidFill>
                <a:latin typeface="Times New Roman" pitchFamily="18" charset="0"/>
                <a:cs typeface="Times New Roman" pitchFamily="18" charset="0"/>
              </a:rPr>
              <a:t>extraretinal</a:t>
            </a:r>
            <a:r>
              <a:rPr lang="en-US" sz="1600" dirty="0">
                <a:solidFill>
                  <a:schemeClr val="bg1"/>
                </a:solidFill>
                <a:latin typeface="Times New Roman" pitchFamily="18" charset="0"/>
                <a:cs typeface="Times New Roman" pitchFamily="18" charset="0"/>
              </a:rPr>
              <a:t> </a:t>
            </a:r>
            <a:r>
              <a:rPr lang="en-US" sz="1600" dirty="0" err="1">
                <a:solidFill>
                  <a:schemeClr val="bg1"/>
                </a:solidFill>
                <a:latin typeface="Times New Roman" pitchFamily="18" charset="0"/>
                <a:cs typeface="Times New Roman" pitchFamily="18" charset="0"/>
              </a:rPr>
              <a:t>fibrovascular</a:t>
            </a:r>
            <a:r>
              <a:rPr lang="en-US" sz="1600" dirty="0">
                <a:solidFill>
                  <a:schemeClr val="bg1"/>
                </a:solidFill>
                <a:latin typeface="Times New Roman" pitchFamily="18" charset="0"/>
                <a:cs typeface="Times New Roman" pitchFamily="18" charset="0"/>
              </a:rPr>
              <a:t> tissue is present. This tissue </a:t>
            </a:r>
            <a:r>
              <a:rPr lang="en-US" sz="1600" dirty="0" smtClean="0">
                <a:solidFill>
                  <a:schemeClr val="bg1"/>
                </a:solidFill>
                <a:latin typeface="Times New Roman" pitchFamily="18" charset="0"/>
                <a:cs typeface="Times New Roman" pitchFamily="18" charset="0"/>
              </a:rPr>
              <a:t>may</a:t>
            </a:r>
          </a:p>
          <a:p>
            <a:r>
              <a:rPr lang="en-US" sz="1600" dirty="0" smtClean="0">
                <a:solidFill>
                  <a:schemeClr val="bg1"/>
                </a:solidFill>
                <a:latin typeface="Times New Roman" pitchFamily="18" charset="0"/>
                <a:cs typeface="Times New Roman" pitchFamily="18" charset="0"/>
              </a:rPr>
              <a:t> </a:t>
            </a:r>
            <a:r>
              <a:rPr lang="en-US" sz="1600" dirty="0">
                <a:solidFill>
                  <a:schemeClr val="bg1"/>
                </a:solidFill>
                <a:latin typeface="Times New Roman" pitchFamily="18" charset="0"/>
                <a:cs typeface="Times New Roman" pitchFamily="18" charset="0"/>
              </a:rPr>
              <a:t/>
            </a:r>
            <a:br>
              <a:rPr lang="en-US" sz="1600" dirty="0">
                <a:solidFill>
                  <a:schemeClr val="bg1"/>
                </a:solidFill>
                <a:latin typeface="Times New Roman" pitchFamily="18" charset="0"/>
                <a:cs typeface="Times New Roman" pitchFamily="18" charset="0"/>
              </a:rPr>
            </a:br>
            <a:r>
              <a:rPr lang="en-US" sz="1600" i="1" dirty="0">
                <a:solidFill>
                  <a:schemeClr val="bg1"/>
                </a:solidFill>
                <a:latin typeface="Times New Roman" pitchFamily="18" charset="0"/>
                <a:cs typeface="Times New Roman" pitchFamily="18" charset="0"/>
              </a:rPr>
              <a:t>(1) be continuous with the posterior aspect of the ridge, causing a ragged appearance; </a:t>
            </a:r>
            <a:br>
              <a:rPr lang="en-US" sz="1600" i="1" dirty="0">
                <a:solidFill>
                  <a:schemeClr val="bg1"/>
                </a:solidFill>
                <a:latin typeface="Times New Roman" pitchFamily="18" charset="0"/>
                <a:cs typeface="Times New Roman" pitchFamily="18" charset="0"/>
              </a:rPr>
            </a:br>
            <a:endParaRPr lang="en-US" sz="1600" i="1" dirty="0" smtClean="0">
              <a:solidFill>
                <a:schemeClr val="bg1"/>
              </a:solidFill>
              <a:latin typeface="Times New Roman" pitchFamily="18" charset="0"/>
              <a:cs typeface="Times New Roman" pitchFamily="18" charset="0"/>
            </a:endParaRPr>
          </a:p>
          <a:p>
            <a:r>
              <a:rPr lang="en-US" sz="1600" i="1" dirty="0" smtClean="0">
                <a:solidFill>
                  <a:schemeClr val="bg1"/>
                </a:solidFill>
                <a:latin typeface="Times New Roman" pitchFamily="18" charset="0"/>
                <a:cs typeface="Times New Roman" pitchFamily="18" charset="0"/>
              </a:rPr>
              <a:t>(</a:t>
            </a:r>
            <a:r>
              <a:rPr lang="en-US" sz="1600" i="1" dirty="0">
                <a:solidFill>
                  <a:schemeClr val="bg1"/>
                </a:solidFill>
                <a:latin typeface="Times New Roman" pitchFamily="18" charset="0"/>
                <a:cs typeface="Times New Roman" pitchFamily="18" charset="0"/>
              </a:rPr>
              <a:t>2) be immediately posterior to the ridge but not connected to it; or </a:t>
            </a:r>
            <a:br>
              <a:rPr lang="en-US" sz="1600" i="1" dirty="0">
                <a:solidFill>
                  <a:schemeClr val="bg1"/>
                </a:solidFill>
                <a:latin typeface="Times New Roman" pitchFamily="18" charset="0"/>
                <a:cs typeface="Times New Roman" pitchFamily="18" charset="0"/>
              </a:rPr>
            </a:br>
            <a:r>
              <a:rPr lang="en-US" sz="1600" i="1" dirty="0">
                <a:solidFill>
                  <a:schemeClr val="bg1"/>
                </a:solidFill>
                <a:latin typeface="Times New Roman" pitchFamily="18" charset="0"/>
                <a:cs typeface="Times New Roman" pitchFamily="18" charset="0"/>
              </a:rPr>
              <a:t/>
            </a:r>
            <a:br>
              <a:rPr lang="en-US" sz="1600" i="1" dirty="0">
                <a:solidFill>
                  <a:schemeClr val="bg1"/>
                </a:solidFill>
                <a:latin typeface="Times New Roman" pitchFamily="18" charset="0"/>
                <a:cs typeface="Times New Roman" pitchFamily="18" charset="0"/>
              </a:rPr>
            </a:br>
            <a:r>
              <a:rPr lang="en-US" sz="1600" i="1" dirty="0">
                <a:solidFill>
                  <a:schemeClr val="bg1"/>
                </a:solidFill>
                <a:latin typeface="Times New Roman" pitchFamily="18" charset="0"/>
                <a:cs typeface="Times New Roman" pitchFamily="18" charset="0"/>
              </a:rPr>
              <a:t>(3) extend into the vitreous perpendicular to the retinal plane</a:t>
            </a:r>
            <a:endParaRPr lang="en-US" sz="1600" dirty="0">
              <a:solidFill>
                <a:schemeClr val="bg1"/>
              </a:solidFill>
            </a:endParaRPr>
          </a:p>
        </p:txBody>
      </p:sp>
      <p:pic>
        <p:nvPicPr>
          <p:cNvPr id="9" name="Picture 2"/>
          <p:cNvPicPr>
            <a:picLocks noChangeAspect="1" noChangeArrowheads="1"/>
          </p:cNvPicPr>
          <p:nvPr/>
        </p:nvPicPr>
        <p:blipFill>
          <a:blip r:embed="rId3" cstate="print"/>
          <a:srcRect/>
          <a:stretch>
            <a:fillRect/>
          </a:stretch>
        </p:blipFill>
        <p:spPr bwMode="auto">
          <a:xfrm>
            <a:off x="4611571" y="3509963"/>
            <a:ext cx="2437593" cy="2040775"/>
          </a:xfrm>
          <a:prstGeom prst="rect">
            <a:avLst/>
          </a:prstGeom>
          <a:noFill/>
          <a:ln w="9525">
            <a:noFill/>
            <a:miter lim="800000"/>
            <a:headEnd/>
            <a:tailEnd/>
          </a:ln>
          <a:effectLst/>
        </p:spPr>
      </p:pic>
      <p:pic>
        <p:nvPicPr>
          <p:cNvPr id="10" name="Picture 2"/>
          <p:cNvPicPr>
            <a:picLocks noChangeAspect="1" noChangeArrowheads="1"/>
          </p:cNvPicPr>
          <p:nvPr/>
        </p:nvPicPr>
        <p:blipFill>
          <a:blip r:embed="rId4" cstate="print"/>
          <a:srcRect/>
          <a:stretch>
            <a:fillRect/>
          </a:stretch>
        </p:blipFill>
        <p:spPr bwMode="auto">
          <a:xfrm>
            <a:off x="7052650" y="3509963"/>
            <a:ext cx="2199550" cy="2056722"/>
          </a:xfrm>
          <a:prstGeom prst="rect">
            <a:avLst/>
          </a:prstGeom>
          <a:noFill/>
          <a:ln w="9525">
            <a:noFill/>
            <a:miter lim="800000"/>
            <a:headEnd/>
            <a:tailEnd/>
          </a:ln>
          <a:effectLst/>
        </p:spPr>
      </p:pic>
      <p:pic>
        <p:nvPicPr>
          <p:cNvPr id="11" name="Picture 3"/>
          <p:cNvPicPr>
            <a:picLocks noChangeAspect="1" noChangeArrowheads="1"/>
          </p:cNvPicPr>
          <p:nvPr/>
        </p:nvPicPr>
        <p:blipFill>
          <a:blip r:embed="rId5" cstate="print"/>
          <a:srcRect/>
          <a:stretch>
            <a:fillRect/>
          </a:stretch>
        </p:blipFill>
        <p:spPr bwMode="auto">
          <a:xfrm>
            <a:off x="9255686" y="3509963"/>
            <a:ext cx="2181062" cy="2013287"/>
          </a:xfrm>
          <a:prstGeom prst="rect">
            <a:avLst/>
          </a:prstGeom>
          <a:noFill/>
          <a:ln w="9525">
            <a:noFill/>
            <a:miter lim="800000"/>
            <a:headEnd/>
            <a:tailEnd/>
          </a:ln>
          <a:effectLst/>
        </p:spPr>
      </p:pic>
    </p:spTree>
    <p:extLst>
      <p:ext uri="{BB962C8B-B14F-4D97-AF65-F5344CB8AC3E}">
        <p14:creationId xmlns:p14="http://schemas.microsoft.com/office/powerpoint/2010/main" val="39892346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8313"/>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2"/>
          <p:cNvPicPr>
            <a:picLocks noChangeAspect="1" noChangeArrowheads="1"/>
          </p:cNvPicPr>
          <p:nvPr/>
        </p:nvPicPr>
        <p:blipFill>
          <a:blip r:embed="rId3" cstate="print"/>
          <a:srcRect/>
          <a:stretch>
            <a:fillRect/>
          </a:stretch>
        </p:blipFill>
        <p:spPr bwMode="auto">
          <a:xfrm>
            <a:off x="5536278" y="1544154"/>
            <a:ext cx="5364926" cy="4023694"/>
          </a:xfrm>
          <a:prstGeom prst="rect">
            <a:avLst/>
          </a:prstGeom>
          <a:noFill/>
          <a:ln w="9525">
            <a:noFill/>
            <a:miter lim="800000"/>
            <a:headEnd/>
            <a:tailEnd/>
          </a:ln>
          <a:effectLst/>
        </p:spPr>
      </p:pic>
    </p:spTree>
    <p:extLst>
      <p:ext uri="{BB962C8B-B14F-4D97-AF65-F5344CB8AC3E}">
        <p14:creationId xmlns:p14="http://schemas.microsoft.com/office/powerpoint/2010/main" val="2285739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2"/>
          <p:cNvPicPr>
            <a:picLocks noChangeAspect="1" noChangeArrowheads="1"/>
          </p:cNvPicPr>
          <p:nvPr/>
        </p:nvPicPr>
        <p:blipFill>
          <a:blip r:embed="rId3" cstate="print"/>
          <a:srcRect/>
          <a:stretch>
            <a:fillRect/>
          </a:stretch>
        </p:blipFill>
        <p:spPr bwMode="auto">
          <a:xfrm>
            <a:off x="6824749" y="2143697"/>
            <a:ext cx="4300451" cy="3580509"/>
          </a:xfrm>
          <a:prstGeom prst="rect">
            <a:avLst/>
          </a:prstGeom>
          <a:noFill/>
          <a:ln w="9525">
            <a:noFill/>
            <a:miter lim="800000"/>
            <a:headEnd/>
            <a:tailEnd/>
          </a:ln>
          <a:effectLst/>
        </p:spPr>
      </p:pic>
      <p:sp>
        <p:nvSpPr>
          <p:cNvPr id="7" name="Rectangle 6"/>
          <p:cNvSpPr/>
          <p:nvPr/>
        </p:nvSpPr>
        <p:spPr>
          <a:xfrm>
            <a:off x="914400" y="824718"/>
            <a:ext cx="10363200" cy="1446550"/>
          </a:xfrm>
          <a:prstGeom prst="rect">
            <a:avLst/>
          </a:prstGeom>
        </p:spPr>
        <p:txBody>
          <a:bodyPr wrap="square">
            <a:spAutoFit/>
          </a:bodyPr>
          <a:lstStyle/>
          <a:p>
            <a:r>
              <a:rPr lang="en-US" sz="2000" b="1" i="1" dirty="0">
                <a:solidFill>
                  <a:srgbClr val="002060"/>
                </a:solidFill>
                <a:latin typeface="Times New Roman" pitchFamily="18" charset="0"/>
                <a:cs typeface="Times New Roman" pitchFamily="18" charset="0"/>
              </a:rPr>
              <a:t>Stages 4:</a:t>
            </a:r>
            <a:r>
              <a:rPr lang="en-US" sz="2000" b="1" i="1" dirty="0">
                <a:latin typeface="Times New Roman" pitchFamily="18" charset="0"/>
                <a:cs typeface="Times New Roman" pitchFamily="18" charset="0"/>
              </a:rPr>
              <a:t/>
            </a:r>
            <a:br>
              <a:rPr lang="en-US" sz="2000" b="1" i="1" dirty="0">
                <a:latin typeface="Times New Roman" pitchFamily="18" charset="0"/>
                <a:cs typeface="Times New Roman" pitchFamily="18" charset="0"/>
              </a:rPr>
            </a:br>
            <a:r>
              <a:rPr lang="en-US" sz="2000" b="1" i="1" dirty="0">
                <a:latin typeface="Times New Roman" pitchFamily="18" charset="0"/>
                <a:cs typeface="Times New Roman" pitchFamily="18" charset="0"/>
              </a:rPr>
              <a:t/>
            </a:r>
            <a:br>
              <a:rPr lang="en-US" sz="2000" b="1" i="1" dirty="0">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Partial retinal detachment that is caused by the effusion of fluid, traction, or by both.</a:t>
            </a:r>
            <a:br>
              <a:rPr lang="en-US" sz="1600" dirty="0">
                <a:solidFill>
                  <a:schemeClr val="bg1"/>
                </a:solidFill>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
            </a:r>
            <a:br>
              <a:rPr lang="en-US" sz="1600" dirty="0">
                <a:solidFill>
                  <a:schemeClr val="bg1"/>
                </a:solidFill>
                <a:latin typeface="Times New Roman" pitchFamily="18" charset="0"/>
                <a:cs typeface="Times New Roman" pitchFamily="18" charset="0"/>
              </a:rPr>
            </a:br>
            <a:endParaRPr lang="en-US" sz="16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3593652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05554" y="628782"/>
            <a:ext cx="10516628" cy="2646878"/>
          </a:xfrm>
          <a:prstGeom prst="rect">
            <a:avLst/>
          </a:prstGeom>
        </p:spPr>
        <p:txBody>
          <a:bodyPr wrap="square">
            <a:spAutoFit/>
          </a:bodyPr>
          <a:lstStyle/>
          <a:p>
            <a:r>
              <a:rPr lang="en-US" sz="2000" b="1" i="1" dirty="0" smtClean="0">
                <a:solidFill>
                  <a:srgbClr val="002060"/>
                </a:solidFill>
                <a:latin typeface="Times New Roman" pitchFamily="18" charset="0"/>
                <a:cs typeface="Times New Roman" pitchFamily="18" charset="0"/>
              </a:rPr>
              <a:t>Stage </a:t>
            </a:r>
            <a:r>
              <a:rPr lang="en-US" sz="2000" b="1" i="1" dirty="0">
                <a:solidFill>
                  <a:srgbClr val="002060"/>
                </a:solidFill>
                <a:latin typeface="Times New Roman" pitchFamily="18" charset="0"/>
                <a:cs typeface="Times New Roman" pitchFamily="18" charset="0"/>
              </a:rPr>
              <a:t>5: </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fa-IR" sz="2400" dirty="0" smtClean="0">
              <a:latin typeface="Times New Roman" pitchFamily="18" charset="0"/>
              <a:cs typeface="Times New Roman" pitchFamily="18" charset="0"/>
            </a:endParaRPr>
          </a:p>
          <a:p>
            <a:r>
              <a:rPr lang="en-US" sz="1600" dirty="0" smtClean="0">
                <a:solidFill>
                  <a:schemeClr val="bg1"/>
                </a:solidFill>
                <a:latin typeface="Times New Roman" pitchFamily="18" charset="0"/>
                <a:cs typeface="Times New Roman" pitchFamily="18" charset="0"/>
              </a:rPr>
              <a:t>Total </a:t>
            </a:r>
            <a:r>
              <a:rPr lang="en-US" sz="1600" dirty="0">
                <a:solidFill>
                  <a:schemeClr val="bg1"/>
                </a:solidFill>
                <a:latin typeface="Times New Roman" pitchFamily="18" charset="0"/>
                <a:cs typeface="Times New Roman" pitchFamily="18" charset="0"/>
              </a:rPr>
              <a:t>retinal detachment </a:t>
            </a:r>
            <a:r>
              <a:rPr lang="en-US" dirty="0">
                <a:solidFill>
                  <a:schemeClr val="tx2">
                    <a:lumMod val="50000"/>
                  </a:schemeClr>
                </a:solidFill>
                <a:latin typeface="Times New Roman" pitchFamily="18" charset="0"/>
                <a:cs typeface="Times New Roman" pitchFamily="18" charset="0"/>
              </a:rPr>
              <a:t/>
            </a:r>
            <a:br>
              <a:rPr lang="en-US" dirty="0">
                <a:solidFill>
                  <a:schemeClr val="tx2">
                    <a:lumMod val="50000"/>
                  </a:schemeClr>
                </a:solidFill>
                <a:latin typeface="Times New Roman" pitchFamily="18" charset="0"/>
                <a:cs typeface="Times New Roman" pitchFamily="18" charset="0"/>
              </a:rPr>
            </a:br>
            <a:r>
              <a:rPr lang="en-US" dirty="0">
                <a:solidFill>
                  <a:schemeClr val="tx2">
                    <a:lumMod val="50000"/>
                  </a:schemeClr>
                </a:solidFill>
                <a:latin typeface="Times New Roman" pitchFamily="18" charset="0"/>
                <a:cs typeface="Times New Roman" pitchFamily="18" charset="0"/>
              </a:rPr>
              <a:t>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  </a:t>
            </a:r>
            <a:r>
              <a:rPr lang="fa-IR" sz="1600" dirty="0" smtClean="0">
                <a:solidFill>
                  <a:schemeClr val="bg1"/>
                </a:solidFill>
                <a:latin typeface="Times New Roman" pitchFamily="18" charset="0"/>
                <a:cs typeface="Times New Roman" pitchFamily="18" charset="0"/>
              </a:rPr>
              <a:t>        </a:t>
            </a:r>
            <a:r>
              <a:rPr lang="en-US" sz="1600" dirty="0" smtClean="0">
                <a:solidFill>
                  <a:schemeClr val="bg1"/>
                </a:solidFill>
                <a:latin typeface="Times New Roman" pitchFamily="18" charset="0"/>
                <a:cs typeface="Times New Roman" pitchFamily="18" charset="0"/>
              </a:rPr>
              <a:t>  </a:t>
            </a:r>
            <a:r>
              <a:rPr lang="fa-IR" sz="1600" dirty="0" smtClean="0">
                <a:solidFill>
                  <a:schemeClr val="bg1"/>
                </a:solidFill>
                <a:latin typeface="Times New Roman" pitchFamily="18" charset="0"/>
                <a:cs typeface="Times New Roman" pitchFamily="18" charset="0"/>
              </a:rPr>
              <a:t>                                       </a:t>
            </a:r>
            <a:r>
              <a:rPr lang="en-US" sz="1600" dirty="0" smtClean="0">
                <a:solidFill>
                  <a:schemeClr val="bg1"/>
                </a:solidFill>
                <a:latin typeface="Times New Roman" pitchFamily="18" charset="0"/>
                <a:cs typeface="Times New Roman" pitchFamily="18" charset="0"/>
              </a:rPr>
              <a:t>   </a:t>
            </a:r>
            <a:r>
              <a:rPr lang="en-US" sz="1600" dirty="0">
                <a:solidFill>
                  <a:schemeClr val="bg1"/>
                </a:solidFill>
                <a:latin typeface="Times New Roman" pitchFamily="18" charset="0"/>
                <a:cs typeface="Times New Roman" pitchFamily="18" charset="0"/>
              </a:rPr>
              <a:t>.Open funnel R.D                        </a:t>
            </a:r>
            <a:r>
              <a:rPr lang="fa-IR" sz="1600" dirty="0">
                <a:solidFill>
                  <a:schemeClr val="bg1"/>
                </a:solidFill>
                <a:latin typeface="Times New Roman" pitchFamily="18" charset="0"/>
                <a:cs typeface="Times New Roman" pitchFamily="18" charset="0"/>
              </a:rPr>
              <a:t>  </a:t>
            </a:r>
            <a:r>
              <a:rPr lang="fa-IR" sz="1600" dirty="0" smtClean="0">
                <a:solidFill>
                  <a:schemeClr val="bg1"/>
                </a:solidFill>
                <a:latin typeface="Times New Roman" pitchFamily="18" charset="0"/>
                <a:cs typeface="Times New Roman" pitchFamily="18" charset="0"/>
              </a:rPr>
              <a:t>              </a:t>
            </a:r>
            <a:r>
              <a:rPr lang="en-US" sz="1600" dirty="0" smtClean="0">
                <a:solidFill>
                  <a:schemeClr val="bg1"/>
                </a:solidFill>
                <a:latin typeface="Times New Roman" pitchFamily="18" charset="0"/>
                <a:cs typeface="Times New Roman" pitchFamily="18" charset="0"/>
              </a:rPr>
              <a:t>.closed  funnel  </a:t>
            </a:r>
            <a:r>
              <a:rPr lang="en-US" sz="1600" dirty="0">
                <a:solidFill>
                  <a:schemeClr val="bg1"/>
                </a:solidFill>
                <a:latin typeface="Times New Roman" pitchFamily="18" charset="0"/>
                <a:cs typeface="Times New Roman" pitchFamily="18" charset="0"/>
              </a:rPr>
              <a:t>R.D </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a:t>
            </a:r>
            <a:endParaRPr lang="en-US" dirty="0"/>
          </a:p>
        </p:txBody>
      </p:sp>
      <p:pic>
        <p:nvPicPr>
          <p:cNvPr id="9" name="Picture 3"/>
          <p:cNvPicPr>
            <a:picLocks noChangeAspect="1" noChangeArrowheads="1"/>
          </p:cNvPicPr>
          <p:nvPr/>
        </p:nvPicPr>
        <p:blipFill>
          <a:blip r:embed="rId3" cstate="print"/>
          <a:srcRect/>
          <a:stretch>
            <a:fillRect/>
          </a:stretch>
        </p:blipFill>
        <p:spPr bwMode="auto">
          <a:xfrm>
            <a:off x="4788131" y="2867152"/>
            <a:ext cx="2795792" cy="2485148"/>
          </a:xfrm>
          <a:prstGeom prst="rect">
            <a:avLst/>
          </a:prstGeom>
          <a:noFill/>
          <a:ln w="9525">
            <a:noFill/>
            <a:miter lim="800000"/>
            <a:headEnd/>
            <a:tailEnd/>
          </a:ln>
          <a:effectLst/>
        </p:spPr>
      </p:pic>
      <p:sp>
        <p:nvSpPr>
          <p:cNvPr id="10" name="Curved Right Arrow 9"/>
          <p:cNvSpPr/>
          <p:nvPr/>
        </p:nvSpPr>
        <p:spPr>
          <a:xfrm>
            <a:off x="3623819" y="2199296"/>
            <a:ext cx="731520"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Left Arrow 10"/>
          <p:cNvSpPr/>
          <p:nvPr/>
        </p:nvSpPr>
        <p:spPr>
          <a:xfrm>
            <a:off x="7864295" y="2160492"/>
            <a:ext cx="731520"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585961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2396814" y="1933995"/>
            <a:ext cx="6096000" cy="2800767"/>
          </a:xfrm>
          <a:prstGeom prst="rect">
            <a:avLst/>
          </a:prstGeom>
        </p:spPr>
        <p:txBody>
          <a:bodyPr>
            <a:spAutoFit/>
          </a:bodyPr>
          <a:lstStyle/>
          <a:p>
            <a:r>
              <a:rPr lang="en-US" sz="1600" dirty="0">
                <a:solidFill>
                  <a:schemeClr val="bg1"/>
                </a:solidFill>
                <a:latin typeface="Times New Roman" pitchFamily="18" charset="0"/>
                <a:cs typeface="Times New Roman" pitchFamily="18" charset="0"/>
              </a:rPr>
              <a:t>Stage 5 ROP. Open funnel RD</a:t>
            </a:r>
            <a:br>
              <a:rPr lang="en-US" sz="1600" dirty="0">
                <a:solidFill>
                  <a:schemeClr val="bg1"/>
                </a:solidFill>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
            </a:r>
            <a:br>
              <a:rPr lang="en-US" sz="1600" dirty="0">
                <a:solidFill>
                  <a:schemeClr val="bg1"/>
                </a:solidFill>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
            </a:r>
            <a:br>
              <a:rPr lang="en-US" sz="1600" dirty="0">
                <a:solidFill>
                  <a:schemeClr val="bg1"/>
                </a:solidFill>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
            </a:r>
            <a:br>
              <a:rPr lang="en-US" sz="1600" dirty="0">
                <a:solidFill>
                  <a:schemeClr val="bg1"/>
                </a:solidFill>
                <a:latin typeface="Times New Roman" pitchFamily="18" charset="0"/>
                <a:cs typeface="Times New Roman" pitchFamily="18" charset="0"/>
              </a:rPr>
            </a:br>
            <a:r>
              <a:rPr lang="fa-IR" sz="1600" dirty="0">
                <a:solidFill>
                  <a:schemeClr val="bg1"/>
                </a:solidFill>
                <a:latin typeface="Times New Roman" pitchFamily="18" charset="0"/>
                <a:cs typeface="Times New Roman" pitchFamily="18" charset="0"/>
              </a:rPr>
              <a:t/>
            </a:r>
            <a:br>
              <a:rPr lang="fa-IR" sz="1600" dirty="0">
                <a:solidFill>
                  <a:schemeClr val="bg1"/>
                </a:solidFill>
                <a:latin typeface="Times New Roman" pitchFamily="18" charset="0"/>
                <a:cs typeface="Times New Roman" pitchFamily="18" charset="0"/>
              </a:rPr>
            </a:br>
            <a:endParaRPr lang="fa-IR" sz="1600" dirty="0" smtClean="0">
              <a:solidFill>
                <a:schemeClr val="bg1"/>
              </a:solidFill>
              <a:latin typeface="Times New Roman" pitchFamily="18" charset="0"/>
              <a:cs typeface="Times New Roman" pitchFamily="18" charset="0"/>
            </a:endParaRPr>
          </a:p>
          <a:p>
            <a:endParaRPr lang="fa-IR" sz="1600" dirty="0">
              <a:solidFill>
                <a:schemeClr val="bg1"/>
              </a:solidFill>
              <a:latin typeface="Times New Roman" pitchFamily="18" charset="0"/>
              <a:cs typeface="Times New Roman" pitchFamily="18" charset="0"/>
            </a:endParaRPr>
          </a:p>
          <a:p>
            <a:r>
              <a:rPr lang="fa-IR" sz="1600" dirty="0">
                <a:solidFill>
                  <a:schemeClr val="bg1"/>
                </a:solidFill>
                <a:latin typeface="Times New Roman" pitchFamily="18" charset="0"/>
                <a:cs typeface="Times New Roman" pitchFamily="18" charset="0"/>
              </a:rPr>
              <a:t/>
            </a:r>
            <a:br>
              <a:rPr lang="fa-IR" sz="1600" dirty="0">
                <a:solidFill>
                  <a:schemeClr val="bg1"/>
                </a:solidFill>
                <a:latin typeface="Times New Roman" pitchFamily="18" charset="0"/>
                <a:cs typeface="Times New Roman" pitchFamily="18" charset="0"/>
              </a:rPr>
            </a:br>
            <a:endParaRPr lang="fa-IR" sz="1600" dirty="0" smtClean="0">
              <a:solidFill>
                <a:schemeClr val="bg1"/>
              </a:solidFill>
              <a:latin typeface="Times New Roman" pitchFamily="18" charset="0"/>
              <a:cs typeface="Times New Roman" pitchFamily="18" charset="0"/>
            </a:endParaRPr>
          </a:p>
          <a:p>
            <a:r>
              <a:rPr lang="en-US" sz="1600" dirty="0">
                <a:solidFill>
                  <a:schemeClr val="bg1"/>
                </a:solidFill>
                <a:latin typeface="Times New Roman" pitchFamily="18" charset="0"/>
                <a:cs typeface="Times New Roman" pitchFamily="18" charset="0"/>
              </a:rPr>
              <a:t/>
            </a:r>
            <a:br>
              <a:rPr lang="en-US" sz="1600" dirty="0">
                <a:solidFill>
                  <a:schemeClr val="bg1"/>
                </a:solidFill>
                <a:latin typeface="Times New Roman" pitchFamily="18" charset="0"/>
                <a:cs typeface="Times New Roman" pitchFamily="18" charset="0"/>
              </a:rPr>
            </a:br>
            <a:r>
              <a:rPr lang="en-US" sz="1600" dirty="0">
                <a:solidFill>
                  <a:schemeClr val="bg1"/>
                </a:solidFill>
                <a:latin typeface="Times New Roman" pitchFamily="18" charset="0"/>
                <a:cs typeface="Times New Roman" pitchFamily="18" charset="0"/>
              </a:rPr>
              <a:t>Stage 5 ROP. Closed funnel RD</a:t>
            </a:r>
          </a:p>
        </p:txBody>
      </p:sp>
      <p:pic>
        <p:nvPicPr>
          <p:cNvPr id="9" name="Picture 2"/>
          <p:cNvPicPr>
            <a:picLocks noChangeAspect="1" noChangeArrowheads="1"/>
          </p:cNvPicPr>
          <p:nvPr/>
        </p:nvPicPr>
        <p:blipFill>
          <a:blip r:embed="rId3" cstate="print"/>
          <a:srcRect/>
          <a:stretch>
            <a:fillRect/>
          </a:stretch>
        </p:blipFill>
        <p:spPr bwMode="auto">
          <a:xfrm>
            <a:off x="6862420" y="698133"/>
            <a:ext cx="2494939" cy="2502639"/>
          </a:xfrm>
          <a:prstGeom prst="rect">
            <a:avLst/>
          </a:prstGeom>
          <a:noFill/>
          <a:ln w="9525">
            <a:noFill/>
            <a:miter lim="800000"/>
            <a:headEnd/>
            <a:tailEnd/>
          </a:ln>
          <a:effectLst/>
        </p:spPr>
      </p:pic>
      <p:pic>
        <p:nvPicPr>
          <p:cNvPr id="10" name="Picture 3"/>
          <p:cNvPicPr>
            <a:picLocks noChangeAspect="1" noChangeArrowheads="1"/>
          </p:cNvPicPr>
          <p:nvPr/>
        </p:nvPicPr>
        <p:blipFill>
          <a:blip r:embed="rId4" cstate="print"/>
          <a:srcRect/>
          <a:stretch>
            <a:fillRect/>
          </a:stretch>
        </p:blipFill>
        <p:spPr bwMode="auto">
          <a:xfrm>
            <a:off x="6848930" y="3409517"/>
            <a:ext cx="2508430" cy="2477366"/>
          </a:xfrm>
          <a:prstGeom prst="rect">
            <a:avLst/>
          </a:prstGeom>
          <a:noFill/>
          <a:ln w="9525">
            <a:noFill/>
            <a:miter lim="800000"/>
            <a:headEnd/>
            <a:tailEnd/>
          </a:ln>
          <a:effectLst/>
        </p:spPr>
      </p:pic>
      <p:sp>
        <p:nvSpPr>
          <p:cNvPr id="11" name="Right Arrow 10"/>
          <p:cNvSpPr/>
          <p:nvPr/>
        </p:nvSpPr>
        <p:spPr>
          <a:xfrm>
            <a:off x="5338421" y="188092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5324931" y="425886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48050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2" y="864858"/>
            <a:ext cx="10734277" cy="3354765"/>
          </a:xfrm>
          <a:prstGeom prst="rect">
            <a:avLst/>
          </a:prstGeom>
        </p:spPr>
        <p:txBody>
          <a:bodyPr wrap="square">
            <a:spAutoFit/>
          </a:bodyPr>
          <a:lstStyle/>
          <a:p>
            <a:r>
              <a:rPr lang="en-US" sz="1600" b="1" i="1" dirty="0">
                <a:solidFill>
                  <a:srgbClr val="FFC000"/>
                </a:solidFill>
                <a:latin typeface="Times New Roman" pitchFamily="18" charset="0"/>
                <a:cs typeface="Times New Roman" pitchFamily="18" charset="0"/>
              </a:rPr>
              <a:t>Additional classification definitions are as follows:</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000" b="1" i="1" dirty="0">
                <a:solidFill>
                  <a:srgbClr val="002060"/>
                </a:solidFill>
                <a:latin typeface="Times New Roman" pitchFamily="18" charset="0"/>
                <a:cs typeface="Times New Roman" pitchFamily="18" charset="0"/>
              </a:rPr>
              <a:t>Plus disease:</a:t>
            </a:r>
            <a:r>
              <a:rPr lang="en-US" i="1"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posterior venous dilation and arteriolar </a:t>
            </a:r>
            <a:r>
              <a:rPr lang="en-US" sz="1600" dirty="0">
                <a:solidFill>
                  <a:srgbClr val="00B0F0"/>
                </a:solidFill>
                <a:latin typeface="Times New Roman" panose="02020603050405020304" pitchFamily="18" charset="0"/>
                <a:cs typeface="Times New Roman" panose="02020603050405020304" pitchFamily="18" charset="0"/>
              </a:rPr>
              <a:t>tortuosity</a:t>
            </a:r>
            <a:r>
              <a:rPr lang="en-US" sz="1600" dirty="0">
                <a:solidFill>
                  <a:schemeClr val="bg1"/>
                </a:solidFill>
                <a:latin typeface="Times New Roman" panose="02020603050405020304" pitchFamily="18" charset="0"/>
                <a:cs typeface="Times New Roman" panose="02020603050405020304" pitchFamily="18" charset="0"/>
              </a:rPr>
              <a:t> of at least a photographically defined minimum</a:t>
            </a:r>
            <a:r>
              <a:rPr lang="en-US" i="1" dirty="0">
                <a:latin typeface="Times New Roman" pitchFamily="18" charset="0"/>
                <a:cs typeface="Times New Roman" pitchFamily="18" charset="0"/>
              </a:rPr>
              <a:t>.</a:t>
            </a:r>
            <a:br>
              <a:rPr lang="en-US" i="1" dirty="0">
                <a:latin typeface="Times New Roman" pitchFamily="18" charset="0"/>
                <a:cs typeface="Times New Roman" pitchFamily="18" charset="0"/>
              </a:rPr>
            </a:br>
            <a:r>
              <a:rPr lang="en-US" i="1" dirty="0">
                <a:latin typeface="Times New Roman" pitchFamily="18" charset="0"/>
                <a:cs typeface="Times New Roman" pitchFamily="18" charset="0"/>
              </a:rPr>
              <a:t/>
            </a:r>
            <a:br>
              <a:rPr lang="en-US" i="1" dirty="0">
                <a:latin typeface="Times New Roman" pitchFamily="18" charset="0"/>
                <a:cs typeface="Times New Roman" pitchFamily="18" charset="0"/>
              </a:rPr>
            </a:br>
            <a:r>
              <a:rPr lang="en-US" sz="2400" i="1" dirty="0">
                <a:latin typeface="Times New Roman" pitchFamily="18" charset="0"/>
                <a:cs typeface="Times New Roman" pitchFamily="18" charset="0"/>
              </a:rPr>
              <a:t>                      </a:t>
            </a:r>
            <a:endParaRPr lang="fa-IR" sz="2400" i="1" dirty="0" smtClean="0">
              <a:latin typeface="Times New Roman" pitchFamily="18" charset="0"/>
              <a:cs typeface="Times New Roman" pitchFamily="18" charset="0"/>
            </a:endParaRPr>
          </a:p>
          <a:p>
            <a:r>
              <a:rPr lang="fa-IR" sz="1600" dirty="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Plus disease</a:t>
            </a:r>
            <a:r>
              <a:rPr lang="en-US" sz="2400" i="1" dirty="0">
                <a:latin typeface="Times New Roman" pitchFamily="18" charset="0"/>
                <a:cs typeface="Times New Roman" pitchFamily="18" charset="0"/>
              </a:rPr>
              <a:t/>
            </a:r>
            <a:br>
              <a:rPr lang="en-US" sz="2400" i="1" dirty="0">
                <a:latin typeface="Times New Roman" pitchFamily="18" charset="0"/>
                <a:cs typeface="Times New Roman" pitchFamily="18" charset="0"/>
              </a:rPr>
            </a:br>
            <a:r>
              <a:rPr lang="en-US" sz="2400" i="1" dirty="0">
                <a:latin typeface="Times New Roman" pitchFamily="18" charset="0"/>
                <a:cs typeface="Times New Roman" pitchFamily="18" charset="0"/>
              </a:rPr>
              <a:t>                                           </a:t>
            </a:r>
            <a:r>
              <a:rPr lang="fa-IR" sz="2400" i="1" dirty="0" smtClean="0">
                <a:latin typeface="Times New Roman" pitchFamily="18" charset="0"/>
                <a:cs typeface="Times New Roman" pitchFamily="18" charset="0"/>
              </a:rPr>
              <a:t> </a:t>
            </a:r>
            <a:r>
              <a:rPr lang="fa-IR" sz="1600" dirty="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normal</a:t>
            </a:r>
            <a:r>
              <a:rPr lang="en-US" sz="2400" i="1" dirty="0">
                <a:latin typeface="Times New Roman" pitchFamily="18" charset="0"/>
                <a:cs typeface="Times New Roman" pitchFamily="18" charset="0"/>
              </a:rPr>
              <a:t/>
            </a:r>
            <a:br>
              <a:rPr lang="en-US" sz="2400" i="1" dirty="0">
                <a:latin typeface="Times New Roman" pitchFamily="18" charset="0"/>
                <a:cs typeface="Times New Roman" pitchFamily="18" charset="0"/>
              </a:rPr>
            </a:br>
            <a:r>
              <a:rPr lang="en-US" sz="2400" i="1" dirty="0">
                <a:latin typeface="Times New Roman" pitchFamily="18" charset="0"/>
                <a:cs typeface="Times New Roman" pitchFamily="18" charset="0"/>
              </a:rPr>
              <a:t/>
            </a:r>
            <a:br>
              <a:rPr lang="en-US" sz="2400" i="1" dirty="0">
                <a:latin typeface="Times New Roman" pitchFamily="18" charset="0"/>
                <a:cs typeface="Times New Roman" pitchFamily="18" charset="0"/>
              </a:rPr>
            </a:br>
            <a:r>
              <a:rPr lang="en-US" sz="2400" i="1" dirty="0">
                <a:latin typeface="Times New Roman" pitchFamily="18" charset="0"/>
                <a:cs typeface="Times New Roman" pitchFamily="18" charset="0"/>
              </a:rPr>
              <a:t/>
            </a:r>
            <a:br>
              <a:rPr lang="en-US" sz="2400" i="1" dirty="0">
                <a:latin typeface="Times New Roman" pitchFamily="18" charset="0"/>
                <a:cs typeface="Times New Roman" pitchFamily="18" charset="0"/>
              </a:rPr>
            </a:br>
            <a:endParaRPr lang="en-US" dirty="0"/>
          </a:p>
        </p:txBody>
      </p:sp>
      <p:pic>
        <p:nvPicPr>
          <p:cNvPr id="9" name="Picture 2"/>
          <p:cNvPicPr>
            <a:picLocks noChangeAspect="1" noChangeArrowheads="1"/>
          </p:cNvPicPr>
          <p:nvPr/>
        </p:nvPicPr>
        <p:blipFill>
          <a:blip r:embed="rId3" cstate="print"/>
          <a:srcRect/>
          <a:stretch>
            <a:fillRect/>
          </a:stretch>
        </p:blipFill>
        <p:spPr bwMode="auto">
          <a:xfrm>
            <a:off x="6769164" y="3655658"/>
            <a:ext cx="2455316" cy="2241810"/>
          </a:xfrm>
          <a:prstGeom prst="rect">
            <a:avLst/>
          </a:prstGeom>
          <a:noFill/>
          <a:ln w="9525">
            <a:noFill/>
            <a:miter lim="800000"/>
            <a:headEnd/>
            <a:tailEnd/>
          </a:ln>
          <a:effectLst/>
        </p:spPr>
      </p:pic>
      <p:pic>
        <p:nvPicPr>
          <p:cNvPr id="10" name="Picture 2"/>
          <p:cNvPicPr>
            <a:picLocks noChangeAspect="1" noChangeArrowheads="1"/>
          </p:cNvPicPr>
          <p:nvPr/>
        </p:nvPicPr>
        <p:blipFill>
          <a:blip r:embed="rId4" cstate="print"/>
          <a:srcRect/>
          <a:stretch>
            <a:fillRect/>
          </a:stretch>
        </p:blipFill>
        <p:spPr bwMode="auto">
          <a:xfrm>
            <a:off x="979419" y="3000431"/>
            <a:ext cx="2187730" cy="2187730"/>
          </a:xfrm>
          <a:prstGeom prst="rect">
            <a:avLst/>
          </a:prstGeom>
          <a:noFill/>
          <a:ln w="9525">
            <a:noFill/>
            <a:miter lim="800000"/>
            <a:headEnd/>
            <a:tailEnd/>
          </a:ln>
          <a:effectLst/>
        </p:spPr>
      </p:pic>
      <p:pic>
        <p:nvPicPr>
          <p:cNvPr id="11" name="Picture 3"/>
          <p:cNvPicPr>
            <a:picLocks noChangeAspect="1" noChangeArrowheads="1"/>
          </p:cNvPicPr>
          <p:nvPr/>
        </p:nvPicPr>
        <p:blipFill>
          <a:blip r:embed="rId5" cstate="print"/>
          <a:srcRect/>
          <a:stretch>
            <a:fillRect/>
          </a:stretch>
        </p:blipFill>
        <p:spPr bwMode="auto">
          <a:xfrm>
            <a:off x="3286299" y="3000431"/>
            <a:ext cx="1958866" cy="2170636"/>
          </a:xfrm>
          <a:prstGeom prst="rect">
            <a:avLst/>
          </a:prstGeom>
          <a:noFill/>
          <a:ln w="9525">
            <a:noFill/>
            <a:miter lim="800000"/>
            <a:headEnd/>
            <a:tailEnd/>
          </a:ln>
          <a:effectLst/>
        </p:spPr>
      </p:pic>
    </p:spTree>
    <p:extLst>
      <p:ext uri="{BB962C8B-B14F-4D97-AF65-F5344CB8AC3E}">
        <p14:creationId xmlns:p14="http://schemas.microsoft.com/office/powerpoint/2010/main" val="370471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70561" y="1120676"/>
            <a:ext cx="10917154" cy="2831544"/>
          </a:xfrm>
          <a:prstGeom prst="rect">
            <a:avLst/>
          </a:prstGeom>
        </p:spPr>
        <p:txBody>
          <a:bodyPr wrap="square">
            <a:spAutoFit/>
          </a:bodyPr>
          <a:lstStyle/>
          <a:p>
            <a:pPr algn="just"/>
            <a:r>
              <a:rPr lang="en-US" sz="2000" b="1" i="1" dirty="0" err="1">
                <a:solidFill>
                  <a:srgbClr val="002060"/>
                </a:solidFill>
                <a:latin typeface="Times New Roman" pitchFamily="18" charset="0"/>
                <a:cs typeface="Times New Roman" pitchFamily="18" charset="0"/>
              </a:rPr>
              <a:t>Preplus</a:t>
            </a:r>
            <a:r>
              <a:rPr lang="en-US" sz="2000" b="1" i="1" dirty="0">
                <a:solidFill>
                  <a:srgbClr val="002060"/>
                </a:solidFill>
                <a:latin typeface="Times New Roman" pitchFamily="18" charset="0"/>
                <a:cs typeface="Times New Roman" pitchFamily="18" charset="0"/>
              </a:rPr>
              <a:t> disease: </a:t>
            </a:r>
            <a:r>
              <a:rPr lang="en-US" sz="1600" dirty="0">
                <a:solidFill>
                  <a:schemeClr val="bg1"/>
                </a:solidFill>
                <a:latin typeface="Times New Roman" panose="02020603050405020304" pitchFamily="18" charset="0"/>
                <a:cs typeface="Times New Roman" panose="02020603050405020304" pitchFamily="18" charset="0"/>
              </a:rPr>
              <a:t>vascular abnormalities of the posterior pole that are insufficient for the diagnosis of plus disease but that demonstrate more arteriolar tortuosity and more venous dilation than normal. </a:t>
            </a:r>
          </a:p>
          <a:p>
            <a:pPr algn="just"/>
            <a:endParaRPr lang="en-US" sz="1600" b="1" i="1" dirty="0">
              <a:solidFill>
                <a:schemeClr val="bg1"/>
              </a:solidFill>
              <a:latin typeface="Times New Roman" panose="02020603050405020304" pitchFamily="18" charset="0"/>
              <a:cs typeface="Times New Roman" panose="02020603050405020304" pitchFamily="18" charset="0"/>
            </a:endParaRPr>
          </a:p>
          <a:p>
            <a:pPr algn="just"/>
            <a:endParaRPr lang="en-US" sz="1600" b="1" i="1" dirty="0">
              <a:solidFill>
                <a:schemeClr val="bg1"/>
              </a:solidFill>
              <a:latin typeface="Times New Roman" panose="02020603050405020304" pitchFamily="18" charset="0"/>
              <a:cs typeface="Times New Roman" panose="02020603050405020304" pitchFamily="18" charset="0"/>
            </a:endParaRPr>
          </a:p>
          <a:p>
            <a:pPr algn="just"/>
            <a:r>
              <a:rPr lang="en-US" sz="2000" b="1" i="1" dirty="0">
                <a:solidFill>
                  <a:srgbClr val="002060"/>
                </a:solidFill>
                <a:latin typeface="Times New Roman" pitchFamily="18" charset="0"/>
                <a:cs typeface="Times New Roman" pitchFamily="18" charset="0"/>
              </a:rPr>
              <a:t>AP-ROP: </a:t>
            </a:r>
            <a:r>
              <a:rPr lang="en-US" sz="1600" dirty="0">
                <a:solidFill>
                  <a:schemeClr val="bg1"/>
                </a:solidFill>
                <a:latin typeface="Times New Roman" panose="02020603050405020304" pitchFamily="18" charset="0"/>
                <a:cs typeface="Times New Roman" panose="02020603050405020304" pitchFamily="18" charset="0"/>
              </a:rPr>
              <a:t>aggressive posterior ROP which is an uncommon, </a:t>
            </a:r>
            <a:r>
              <a:rPr lang="en-US" sz="1600" i="1" dirty="0">
                <a:solidFill>
                  <a:srgbClr val="00B0F0"/>
                </a:solidFill>
                <a:latin typeface="Times New Roman" pitchFamily="18" charset="0"/>
                <a:cs typeface="Times New Roman" pitchFamily="18" charset="0"/>
              </a:rPr>
              <a:t>rapidly progressive</a:t>
            </a:r>
            <a:r>
              <a:rPr lang="en-US" sz="1600" dirty="0">
                <a:solidFill>
                  <a:schemeClr val="bg1"/>
                </a:solidFill>
                <a:latin typeface="Times New Roman" panose="02020603050405020304" pitchFamily="18" charset="0"/>
                <a:cs typeface="Times New Roman" panose="02020603050405020304" pitchFamily="18" charset="0"/>
              </a:rPr>
              <a:t>, severe form of ROP. This replaces </a:t>
            </a:r>
            <a:r>
              <a:rPr lang="en-US" sz="1600" i="1" dirty="0">
                <a:solidFill>
                  <a:srgbClr val="FFC000"/>
                </a:solidFill>
                <a:latin typeface="Technical" pitchFamily="2" charset="0"/>
                <a:cs typeface="Times New Roman" pitchFamily="18" charset="0"/>
              </a:rPr>
              <a:t>“rush disease.” </a:t>
            </a:r>
            <a:r>
              <a:rPr lang="en-US" sz="1600" dirty="0">
                <a:solidFill>
                  <a:schemeClr val="bg1"/>
                </a:solidFill>
                <a:latin typeface="Times New Roman" panose="02020603050405020304" pitchFamily="18" charset="0"/>
                <a:cs typeface="Times New Roman" panose="02020603050405020304" pitchFamily="18" charset="0"/>
              </a:rPr>
              <a:t>It is characterized by </a:t>
            </a:r>
            <a:r>
              <a:rPr lang="en-US" sz="1600" i="1" dirty="0">
                <a:solidFill>
                  <a:srgbClr val="00B0F0"/>
                </a:solidFill>
                <a:latin typeface="Times New Roman" pitchFamily="18" charset="0"/>
                <a:cs typeface="Times New Roman" pitchFamily="18" charset="0"/>
              </a:rPr>
              <a:t>posterior location, rapidly evolving </a:t>
            </a:r>
            <a:r>
              <a:rPr lang="en-US" sz="1600" i="1" dirty="0" err="1">
                <a:solidFill>
                  <a:srgbClr val="00B0F0"/>
                </a:solidFill>
                <a:latin typeface="Times New Roman" pitchFamily="18" charset="0"/>
                <a:cs typeface="Times New Roman" pitchFamily="18" charset="0"/>
              </a:rPr>
              <a:t>preplus</a:t>
            </a:r>
            <a:r>
              <a:rPr lang="en-US" sz="1600" i="1" dirty="0">
                <a:solidFill>
                  <a:srgbClr val="00B0F0"/>
                </a:solidFill>
                <a:latin typeface="Times New Roman" pitchFamily="18" charset="0"/>
                <a:cs typeface="Times New Roman" pitchFamily="18" charset="0"/>
              </a:rPr>
              <a:t> and plus </a:t>
            </a:r>
            <a:r>
              <a:rPr lang="en-US" sz="1600" dirty="0">
                <a:solidFill>
                  <a:schemeClr val="bg1"/>
                </a:solidFill>
                <a:latin typeface="Times New Roman" panose="02020603050405020304" pitchFamily="18" charset="0"/>
                <a:cs typeface="Times New Roman" panose="02020603050405020304" pitchFamily="18" charset="0"/>
              </a:rPr>
              <a:t>disease, and </a:t>
            </a:r>
            <a:r>
              <a:rPr lang="en-US" sz="1600" i="1" dirty="0">
                <a:solidFill>
                  <a:srgbClr val="00B0F0"/>
                </a:solidFill>
                <a:latin typeface="Times New Roman" pitchFamily="18" charset="0"/>
                <a:cs typeface="Times New Roman" pitchFamily="18" charset="0"/>
              </a:rPr>
              <a:t>neovascularization</a:t>
            </a:r>
            <a:r>
              <a:rPr lang="en-US" i="1"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that may be subtle or even </a:t>
            </a:r>
            <a:r>
              <a:rPr lang="en-US" sz="1600" dirty="0" err="1">
                <a:solidFill>
                  <a:schemeClr val="bg1"/>
                </a:solidFill>
                <a:latin typeface="Times New Roman" panose="02020603050405020304" pitchFamily="18" charset="0"/>
                <a:cs typeface="Times New Roman" panose="02020603050405020304" pitchFamily="18" charset="0"/>
              </a:rPr>
              <a:t>intraretinal</a:t>
            </a:r>
            <a:r>
              <a:rPr lang="en-US" sz="1600" dirty="0">
                <a:solidFill>
                  <a:schemeClr val="bg1"/>
                </a:solidFill>
                <a:latin typeface="Times New Roman" panose="02020603050405020304" pitchFamily="18" charset="0"/>
                <a:cs typeface="Times New Roman" panose="02020603050405020304" pitchFamily="18" charset="0"/>
              </a:rPr>
              <a:t> in </a:t>
            </a:r>
            <a:r>
              <a:rPr lang="en-US" sz="1600" dirty="0" smtClean="0">
                <a:solidFill>
                  <a:schemeClr val="bg1"/>
                </a:solidFill>
                <a:latin typeface="Times New Roman" panose="02020603050405020304" pitchFamily="18" charset="0"/>
                <a:cs typeface="Times New Roman" panose="02020603050405020304" pitchFamily="18" charset="0"/>
              </a:rPr>
              <a:t>nature.</a:t>
            </a:r>
            <a:endParaRPr lang="en-US" i="1" dirty="0">
              <a:latin typeface="Times New Roman" pitchFamily="18" charset="0"/>
              <a:cs typeface="Times New Roman" pitchFamily="18" charset="0"/>
            </a:endParaRPr>
          </a:p>
          <a:p>
            <a:pPr algn="just"/>
            <a:endParaRPr lang="en-US" b="1" i="1" dirty="0">
              <a:solidFill>
                <a:schemeClr val="tx2">
                  <a:lumMod val="50000"/>
                </a:schemeClr>
              </a:solidFill>
              <a:latin typeface="Times New Roman" pitchFamily="18" charset="0"/>
              <a:cs typeface="Times New Roman" pitchFamily="18" charset="0"/>
            </a:endParaRPr>
          </a:p>
          <a:p>
            <a:pPr algn="just"/>
            <a:endParaRPr lang="en-US" b="1" i="1" dirty="0">
              <a:solidFill>
                <a:schemeClr val="tx2">
                  <a:lumMod val="50000"/>
                </a:schemeClr>
              </a:solidFill>
              <a:latin typeface="Times New Roman" pitchFamily="18" charset="0"/>
              <a:cs typeface="Times New Roman" pitchFamily="18" charset="0"/>
            </a:endParaRPr>
          </a:p>
          <a:p>
            <a:pPr algn="just"/>
            <a:r>
              <a:rPr lang="en-US" sz="2000" b="1" i="1" dirty="0" err="1">
                <a:solidFill>
                  <a:srgbClr val="002060"/>
                </a:solidFill>
                <a:latin typeface="Times New Roman" pitchFamily="18" charset="0"/>
                <a:cs typeface="Times New Roman" pitchFamily="18" charset="0"/>
              </a:rPr>
              <a:t>Prethreshold</a:t>
            </a:r>
            <a:r>
              <a:rPr lang="en-US" sz="2000" b="1" i="1" dirty="0">
                <a:solidFill>
                  <a:srgbClr val="002060"/>
                </a:solidFill>
                <a:latin typeface="Times New Roman" pitchFamily="18" charset="0"/>
                <a:cs typeface="Times New Roman" pitchFamily="18" charset="0"/>
              </a:rPr>
              <a:t> ROP:</a:t>
            </a:r>
            <a:r>
              <a:rPr lang="en-US" i="1"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any stage ROP in zone I, stage 2 zone II plus, or any stage 3.</a:t>
            </a:r>
          </a:p>
        </p:txBody>
      </p:sp>
    </p:spTree>
    <p:extLst>
      <p:ext uri="{BB962C8B-B14F-4D97-AF65-F5344CB8AC3E}">
        <p14:creationId xmlns:p14="http://schemas.microsoft.com/office/powerpoint/2010/main" val="20020849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2"/>
          <p:cNvPicPr>
            <a:picLocks noChangeAspect="1" noChangeArrowheads="1"/>
          </p:cNvPicPr>
          <p:nvPr/>
        </p:nvPicPr>
        <p:blipFill>
          <a:blip r:embed="rId3" cstate="print"/>
          <a:srcRect/>
          <a:stretch>
            <a:fillRect/>
          </a:stretch>
        </p:blipFill>
        <p:spPr bwMode="auto">
          <a:xfrm>
            <a:off x="4483902" y="2354045"/>
            <a:ext cx="6788383" cy="3170961"/>
          </a:xfrm>
          <a:prstGeom prst="rect">
            <a:avLst/>
          </a:prstGeom>
          <a:noFill/>
          <a:ln w="9525">
            <a:noFill/>
            <a:miter lim="800000"/>
            <a:headEnd/>
            <a:tailEnd/>
          </a:ln>
          <a:effectLst/>
        </p:spPr>
      </p:pic>
      <p:sp>
        <p:nvSpPr>
          <p:cNvPr id="7" name="Rectangle 6"/>
          <p:cNvSpPr/>
          <p:nvPr/>
        </p:nvSpPr>
        <p:spPr>
          <a:xfrm>
            <a:off x="604284" y="779915"/>
            <a:ext cx="10908843" cy="2308324"/>
          </a:xfrm>
          <a:prstGeom prst="rect">
            <a:avLst/>
          </a:prstGeom>
        </p:spPr>
        <p:txBody>
          <a:bodyPr wrap="square">
            <a:spAutoFit/>
          </a:bodyPr>
          <a:lstStyle/>
          <a:p>
            <a:pPr algn="just"/>
            <a:r>
              <a:rPr lang="en-US" sz="2000" b="1" i="1" dirty="0">
                <a:solidFill>
                  <a:srgbClr val="002060"/>
                </a:solidFill>
                <a:latin typeface="Times New Roman" pitchFamily="18" charset="0"/>
                <a:cs typeface="Times New Roman" pitchFamily="18" charset="0"/>
              </a:rPr>
              <a:t>Threshold ROP: </a:t>
            </a:r>
            <a:r>
              <a:rPr lang="en-US" sz="1600" i="1" dirty="0">
                <a:solidFill>
                  <a:srgbClr val="00B0F0"/>
                </a:solidFill>
                <a:latin typeface="Times New Roman" panose="02020603050405020304" pitchFamily="18" charset="0"/>
                <a:cs typeface="Times New Roman" panose="02020603050405020304" pitchFamily="18" charset="0"/>
              </a:rPr>
              <a:t>at least five contiguous or eight cumulative clock hours </a:t>
            </a:r>
            <a:r>
              <a:rPr lang="en-US" sz="1600" dirty="0">
                <a:solidFill>
                  <a:schemeClr val="bg1"/>
                </a:solidFill>
                <a:latin typeface="Times New Roman" panose="02020603050405020304" pitchFamily="18" charset="0"/>
                <a:cs typeface="Times New Roman" panose="02020603050405020304" pitchFamily="18" charset="0"/>
              </a:rPr>
              <a:t>of</a:t>
            </a:r>
            <a:r>
              <a:rPr lang="en-US" i="1" dirty="0">
                <a:latin typeface="Times New Roman" pitchFamily="18" charset="0"/>
                <a:cs typeface="Times New Roman" pitchFamily="18" charset="0"/>
              </a:rPr>
              <a:t> </a:t>
            </a:r>
            <a:r>
              <a:rPr lang="en-US" sz="1600" i="1" dirty="0">
                <a:solidFill>
                  <a:srgbClr val="00B0F0"/>
                </a:solidFill>
                <a:latin typeface="Times New Roman" panose="02020603050405020304" pitchFamily="18" charset="0"/>
                <a:cs typeface="Times New Roman" panose="02020603050405020304" pitchFamily="18" charset="0"/>
              </a:rPr>
              <a:t>stage 3 </a:t>
            </a:r>
            <a:r>
              <a:rPr lang="en-US" sz="1600" dirty="0">
                <a:solidFill>
                  <a:schemeClr val="bg1"/>
                </a:solidFill>
                <a:latin typeface="Times New Roman" panose="02020603050405020304" pitchFamily="18" charset="0"/>
                <a:cs typeface="Times New Roman" panose="02020603050405020304" pitchFamily="18" charset="0"/>
              </a:rPr>
              <a:t>zone</a:t>
            </a:r>
            <a:r>
              <a:rPr lang="en-US" i="1" dirty="0">
                <a:latin typeface="Times New Roman" pitchFamily="18" charset="0"/>
                <a:cs typeface="Times New Roman" pitchFamily="18" charset="0"/>
              </a:rPr>
              <a:t> </a:t>
            </a:r>
            <a:r>
              <a:rPr lang="en-US" sz="1600" i="1" dirty="0">
                <a:solidFill>
                  <a:srgbClr val="00B0F0"/>
                </a:solidFill>
                <a:latin typeface="Times New Roman" panose="02020603050405020304" pitchFamily="18" charset="0"/>
                <a:cs typeface="Times New Roman" panose="02020603050405020304" pitchFamily="18" charset="0"/>
              </a:rPr>
              <a:t>I or II </a:t>
            </a:r>
            <a:r>
              <a:rPr lang="en-US" sz="1600" dirty="0">
                <a:solidFill>
                  <a:schemeClr val="bg1"/>
                </a:solidFill>
                <a:latin typeface="Times New Roman" panose="02020603050405020304" pitchFamily="18" charset="0"/>
                <a:cs typeface="Times New Roman" panose="02020603050405020304" pitchFamily="18" charset="0"/>
              </a:rPr>
              <a:t>with</a:t>
            </a:r>
            <a:r>
              <a:rPr lang="en-US" i="1" dirty="0">
                <a:latin typeface="Times New Roman" pitchFamily="18" charset="0"/>
                <a:cs typeface="Times New Roman" pitchFamily="18" charset="0"/>
              </a:rPr>
              <a:t> </a:t>
            </a:r>
            <a:r>
              <a:rPr lang="en-US" sz="1600" i="1" dirty="0">
                <a:solidFill>
                  <a:srgbClr val="00B0F0"/>
                </a:solidFill>
                <a:latin typeface="Times New Roman" panose="02020603050405020304" pitchFamily="18" charset="0"/>
                <a:cs typeface="Times New Roman" panose="02020603050405020304" pitchFamily="18" charset="0"/>
              </a:rPr>
              <a:t>plus</a:t>
            </a:r>
            <a:r>
              <a:rPr lang="en-US" sz="1600" dirty="0">
                <a:solidFill>
                  <a:schemeClr val="bg1"/>
                </a:solidFill>
                <a:latin typeface="Times New Roman" panose="02020603050405020304" pitchFamily="18" charset="0"/>
                <a:cs typeface="Times New Roman" panose="02020603050405020304" pitchFamily="18" charset="0"/>
              </a:rPr>
              <a:t>.</a:t>
            </a:r>
            <a:r>
              <a:rPr lang="en-US" i="1" dirty="0">
                <a:latin typeface="Times New Roman" pitchFamily="18" charset="0"/>
                <a:cs typeface="Times New Roman" pitchFamily="18" charset="0"/>
              </a:rPr>
              <a:t> </a:t>
            </a:r>
          </a:p>
          <a:p>
            <a:pPr algn="just"/>
            <a:endParaRPr lang="en-US" sz="1600" i="1" dirty="0" smtClean="0">
              <a:solidFill>
                <a:schemeClr val="bg1"/>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Threshold </a:t>
            </a:r>
            <a:r>
              <a:rPr lang="en-US" sz="1600" dirty="0">
                <a:solidFill>
                  <a:schemeClr val="bg1"/>
                </a:solidFill>
                <a:latin typeface="Times New Roman" panose="02020603050405020304" pitchFamily="18" charset="0"/>
                <a:cs typeface="Times New Roman" panose="02020603050405020304" pitchFamily="18" charset="0"/>
              </a:rPr>
              <a:t>ROP has less meaning now in the wake of the Early Treatment for Retinopathy </a:t>
            </a:r>
            <a:r>
              <a:rPr lang="en-US" sz="1600" dirty="0" smtClean="0">
                <a:solidFill>
                  <a:schemeClr val="bg1"/>
                </a:solidFill>
                <a:latin typeface="Times New Roman" panose="02020603050405020304" pitchFamily="18" charset="0"/>
                <a:cs typeface="Times New Roman" panose="02020603050405020304" pitchFamily="18" charset="0"/>
              </a:rPr>
              <a:t>of Prematurity </a:t>
            </a:r>
            <a:r>
              <a:rPr lang="en-US" sz="1600" dirty="0">
                <a:solidFill>
                  <a:schemeClr val="bg1"/>
                </a:solidFill>
                <a:latin typeface="Times New Roman" panose="02020603050405020304" pitchFamily="18" charset="0"/>
                <a:cs typeface="Times New Roman" panose="02020603050405020304" pitchFamily="18" charset="0"/>
              </a:rPr>
              <a:t>Trial (ET-ROP) establishing new criteria </a:t>
            </a:r>
            <a:r>
              <a:rPr lang="da-DK" sz="1600" dirty="0">
                <a:solidFill>
                  <a:schemeClr val="bg1"/>
                </a:solidFill>
                <a:latin typeface="Times New Roman" panose="02020603050405020304" pitchFamily="18" charset="0"/>
                <a:cs typeface="Times New Roman" panose="02020603050405020304" pitchFamily="18" charset="0"/>
              </a:rPr>
              <a:t>for intervention</a:t>
            </a:r>
            <a:r>
              <a:rPr lang="da-DK" sz="1600" dirty="0" smtClean="0">
                <a:solidFill>
                  <a:schemeClr val="bg1"/>
                </a:solidFill>
                <a:latin typeface="Times New Roman" panose="02020603050405020304" pitchFamily="18" charset="0"/>
                <a:cs typeface="Times New Roman" panose="02020603050405020304" pitchFamily="18" charset="0"/>
              </a:rPr>
              <a:t>.</a:t>
            </a:r>
          </a:p>
          <a:p>
            <a:pPr algn="just"/>
            <a:r>
              <a:rPr lang="da-DK" i="1" dirty="0">
                <a:latin typeface="Times New Roman" pitchFamily="18" charset="0"/>
                <a:cs typeface="Times New Roman" pitchFamily="18" charset="0"/>
              </a:rPr>
              <a:t/>
            </a:r>
            <a:br>
              <a:rPr lang="da-DK" i="1" dirty="0">
                <a:latin typeface="Times New Roman" pitchFamily="18" charset="0"/>
                <a:cs typeface="Times New Roman" pitchFamily="18" charset="0"/>
              </a:rPr>
            </a:br>
            <a:r>
              <a:rPr lang="da-DK" sz="2000" i="1" dirty="0">
                <a:latin typeface="Times New Roman" pitchFamily="18" charset="0"/>
                <a:cs typeface="Times New Roman" pitchFamily="18" charset="0"/>
              </a:rPr>
              <a:t/>
            </a:r>
            <a:br>
              <a:rPr lang="da-DK" sz="2000" i="1" dirty="0">
                <a:latin typeface="Times New Roman" pitchFamily="18" charset="0"/>
                <a:cs typeface="Times New Roman" pitchFamily="18" charset="0"/>
              </a:rPr>
            </a:br>
            <a:r>
              <a:rPr lang="da-DK" sz="2000" i="1" dirty="0">
                <a:latin typeface="Times New Roman" pitchFamily="18" charset="0"/>
                <a:cs typeface="Times New Roman" pitchFamily="18" charset="0"/>
              </a:rPr>
              <a:t/>
            </a:r>
            <a:br>
              <a:rPr lang="da-DK" sz="2000" i="1"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0171118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3"/>
          <p:cNvPicPr>
            <a:picLocks noChangeAspect="1" noChangeArrowheads="1"/>
          </p:cNvPicPr>
          <p:nvPr/>
        </p:nvPicPr>
        <p:blipFill>
          <a:blip r:embed="rId3" cstate="print"/>
          <a:srcRect/>
          <a:stretch>
            <a:fillRect/>
          </a:stretch>
        </p:blipFill>
        <p:spPr bwMode="auto">
          <a:xfrm>
            <a:off x="5133180" y="3328149"/>
            <a:ext cx="2865120" cy="2355765"/>
          </a:xfrm>
          <a:prstGeom prst="rect">
            <a:avLst/>
          </a:prstGeom>
          <a:noFill/>
          <a:ln w="9525">
            <a:noFill/>
            <a:miter lim="800000"/>
            <a:headEnd/>
            <a:tailEnd/>
          </a:ln>
          <a:effectLst/>
        </p:spPr>
      </p:pic>
      <p:pic>
        <p:nvPicPr>
          <p:cNvPr id="10" name="Picture 2"/>
          <p:cNvPicPr>
            <a:picLocks noChangeAspect="1" noChangeArrowheads="1"/>
          </p:cNvPicPr>
          <p:nvPr/>
        </p:nvPicPr>
        <p:blipFill>
          <a:blip r:embed="rId4" cstate="print"/>
          <a:srcRect/>
          <a:stretch>
            <a:fillRect/>
          </a:stretch>
        </p:blipFill>
        <p:spPr bwMode="auto">
          <a:xfrm>
            <a:off x="7998300" y="3328150"/>
            <a:ext cx="3046333" cy="2355765"/>
          </a:xfrm>
          <a:prstGeom prst="rect">
            <a:avLst/>
          </a:prstGeom>
          <a:noFill/>
          <a:ln w="9525">
            <a:noFill/>
            <a:miter lim="800000"/>
            <a:headEnd/>
            <a:tailEnd/>
          </a:ln>
          <a:effectLst/>
        </p:spPr>
      </p:pic>
      <p:sp>
        <p:nvSpPr>
          <p:cNvPr id="7" name="Rectangle 6"/>
          <p:cNvSpPr/>
          <p:nvPr/>
        </p:nvSpPr>
        <p:spPr>
          <a:xfrm>
            <a:off x="763743" y="1017920"/>
            <a:ext cx="10699508" cy="2123658"/>
          </a:xfrm>
          <a:prstGeom prst="rect">
            <a:avLst/>
          </a:prstGeom>
        </p:spPr>
        <p:txBody>
          <a:bodyPr wrap="square">
            <a:spAutoFit/>
          </a:bodyPr>
          <a:lstStyle/>
          <a:p>
            <a:pPr algn="just"/>
            <a:r>
              <a:rPr lang="en-US" sz="2000" b="1" i="1" dirty="0">
                <a:solidFill>
                  <a:srgbClr val="002060"/>
                </a:solidFill>
                <a:latin typeface="Times New Roman" pitchFamily="18" charset="0"/>
                <a:cs typeface="Times New Roman" pitchFamily="18" charset="0"/>
              </a:rPr>
              <a:t>Extent of </a:t>
            </a:r>
            <a:r>
              <a:rPr lang="en-US" sz="2000" b="1" i="1" dirty="0" smtClean="0">
                <a:solidFill>
                  <a:srgbClr val="002060"/>
                </a:solidFill>
                <a:latin typeface="Times New Roman" pitchFamily="18" charset="0"/>
                <a:cs typeface="Times New Roman" pitchFamily="18" charset="0"/>
              </a:rPr>
              <a:t>Disease: </a:t>
            </a:r>
            <a:r>
              <a:rPr lang="en-US" sz="1600" dirty="0" smtClean="0">
                <a:solidFill>
                  <a:schemeClr val="bg1"/>
                </a:solidFill>
                <a:latin typeface="Times New Roman" panose="02020603050405020304" pitchFamily="18" charset="0"/>
                <a:cs typeface="Times New Roman" panose="02020603050405020304" pitchFamily="18" charset="0"/>
              </a:rPr>
              <a:t>number </a:t>
            </a:r>
            <a:r>
              <a:rPr lang="en-US" sz="1600" dirty="0">
                <a:solidFill>
                  <a:schemeClr val="bg1"/>
                </a:solidFill>
                <a:latin typeface="Times New Roman" panose="02020603050405020304" pitchFamily="18" charset="0"/>
                <a:cs typeface="Times New Roman" panose="02020603050405020304" pitchFamily="18" charset="0"/>
              </a:rPr>
              <a:t>of clock hours occupied by ROP </a:t>
            </a:r>
            <a:r>
              <a:rPr lang="en-US" sz="1600" dirty="0" smtClean="0">
                <a:solidFill>
                  <a:schemeClr val="bg1"/>
                </a:solidFill>
                <a:latin typeface="Times New Roman" panose="02020603050405020304" pitchFamily="18" charset="0"/>
                <a:cs typeface="Times New Roman" panose="02020603050405020304" pitchFamily="18" charset="0"/>
              </a:rPr>
              <a:t>changes</a:t>
            </a:r>
            <a:endParaRPr lang="en-US" dirty="0">
              <a:latin typeface="Times New Roman" pitchFamily="18" charset="0"/>
              <a:cs typeface="Times New Roman" pitchFamily="18" charset="0"/>
            </a:endParaRPr>
          </a:p>
          <a:p>
            <a:pPr algn="just"/>
            <a:endParaRPr lang="en-US" sz="2000" b="1" i="1" dirty="0">
              <a:solidFill>
                <a:srgbClr val="002060"/>
              </a:solidFill>
              <a:latin typeface="Times New Roman" pitchFamily="18" charset="0"/>
              <a:cs typeface="Times New Roman" pitchFamily="18" charset="0"/>
            </a:endParaRPr>
          </a:p>
          <a:p>
            <a:pPr algn="just"/>
            <a:r>
              <a:rPr lang="en-US" sz="2000" b="1" i="1" dirty="0" smtClean="0">
                <a:solidFill>
                  <a:srgbClr val="002060"/>
                </a:solidFill>
                <a:latin typeface="Times New Roman" pitchFamily="18" charset="0"/>
                <a:cs typeface="Times New Roman" pitchFamily="18" charset="0"/>
              </a:rPr>
              <a:t>Regression</a:t>
            </a:r>
            <a:r>
              <a:rPr lang="en-US" sz="2000" b="1" i="1" dirty="0">
                <a:solidFill>
                  <a:srgbClr val="002060"/>
                </a:solidFill>
                <a:latin typeface="Times New Roman" pitchFamily="18" charset="0"/>
                <a:cs typeface="Times New Roman" pitchFamily="18" charset="0"/>
              </a:rPr>
              <a:t>:</a:t>
            </a:r>
            <a:r>
              <a:rPr lang="en-US" i="1"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This denotes disease involution or disappearance. It is gradual, can be very prolonged, and difficult to recognize early in its </a:t>
            </a:r>
            <a:r>
              <a:rPr lang="en-US" sz="1600" dirty="0" smtClean="0">
                <a:solidFill>
                  <a:schemeClr val="bg1"/>
                </a:solidFill>
                <a:latin typeface="Times New Roman" panose="02020603050405020304" pitchFamily="18" charset="0"/>
                <a:cs typeface="Times New Roman" panose="02020603050405020304" pitchFamily="18" charset="0"/>
              </a:rPr>
              <a:t>course.</a:t>
            </a:r>
            <a:endParaRPr lang="en-US" i="1" dirty="0">
              <a:latin typeface="Times New Roman" pitchFamily="18" charset="0"/>
              <a:cs typeface="Times New Roman" pitchFamily="18" charset="0"/>
            </a:endParaRPr>
          </a:p>
          <a:p>
            <a:pPr algn="just"/>
            <a:endParaRPr lang="en-US" sz="2000" b="1" i="1" dirty="0">
              <a:solidFill>
                <a:srgbClr val="002060"/>
              </a:solidFill>
              <a:latin typeface="Times New Roman" pitchFamily="18" charset="0"/>
              <a:cs typeface="Times New Roman" pitchFamily="18" charset="0"/>
            </a:endParaRPr>
          </a:p>
          <a:p>
            <a:pPr algn="just"/>
            <a:r>
              <a:rPr lang="en-US" sz="2000" b="1" i="1" dirty="0" smtClean="0">
                <a:solidFill>
                  <a:srgbClr val="002060"/>
                </a:solidFill>
                <a:latin typeface="Times New Roman" pitchFamily="18" charset="0"/>
                <a:cs typeface="Times New Roman" pitchFamily="18" charset="0"/>
              </a:rPr>
              <a:t>Popcorn</a:t>
            </a:r>
            <a:r>
              <a:rPr lang="en-US" sz="2000" b="1" i="1" dirty="0">
                <a:solidFill>
                  <a:srgbClr val="002060"/>
                </a:solidFill>
                <a:latin typeface="Times New Roman" pitchFamily="18" charset="0"/>
                <a:cs typeface="Times New Roman" pitchFamily="18" charset="0"/>
              </a:rPr>
              <a:t>:</a:t>
            </a:r>
            <a:r>
              <a:rPr lang="en-US" i="1"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Isolated tufts of </a:t>
            </a:r>
            <a:r>
              <a:rPr lang="en-US" sz="1600" dirty="0" err="1">
                <a:solidFill>
                  <a:schemeClr val="bg1"/>
                </a:solidFill>
                <a:latin typeface="Times New Roman" panose="02020603050405020304" pitchFamily="18" charset="0"/>
                <a:cs typeface="Times New Roman" panose="02020603050405020304" pitchFamily="18" charset="0"/>
              </a:rPr>
              <a:t>neovascular</a:t>
            </a:r>
            <a:r>
              <a:rPr lang="en-US" sz="1600" dirty="0">
                <a:solidFill>
                  <a:schemeClr val="bg1"/>
                </a:solidFill>
                <a:latin typeface="Times New Roman" panose="02020603050405020304" pitchFamily="18" charset="0"/>
                <a:cs typeface="Times New Roman" panose="02020603050405020304" pitchFamily="18" charset="0"/>
              </a:rPr>
              <a:t> tissue. When occurring early in the course of disease they can be a harbinger of more confluent stage 3 disease. When later they can actually represent a regression.</a:t>
            </a:r>
          </a:p>
        </p:txBody>
      </p:sp>
    </p:spTree>
    <p:extLst>
      <p:ext uri="{BB962C8B-B14F-4D97-AF65-F5344CB8AC3E}">
        <p14:creationId xmlns:p14="http://schemas.microsoft.com/office/powerpoint/2010/main" val="1953559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10" name="Rectangle 9"/>
          <p:cNvSpPr/>
          <p:nvPr/>
        </p:nvSpPr>
        <p:spPr>
          <a:xfrm>
            <a:off x="604285" y="1028343"/>
            <a:ext cx="10825715" cy="3293209"/>
          </a:xfrm>
          <a:prstGeom prst="rect">
            <a:avLst/>
          </a:prstGeom>
        </p:spPr>
        <p:txBody>
          <a:bodyPr wrap="square">
            <a:spAutoFit/>
          </a:bodyPr>
          <a:lstStyle/>
          <a:p>
            <a:pPr algn="r" rtl="1"/>
            <a:r>
              <a:rPr lang="fa-IR" sz="1600" dirty="0">
                <a:solidFill>
                  <a:schemeClr val="bg1"/>
                </a:solidFill>
                <a:latin typeface="Times New Roman" panose="02020603050405020304" pitchFamily="18" charset="0"/>
                <a:cs typeface="Times New Roman" panose="02020603050405020304" pitchFamily="18" charset="0"/>
              </a:rPr>
              <a:t>رتینوپاتی نارسی بیماری عروق شبکیه در نوزادان نارس است و می تواند به طیف وسیعی از اختلالات بینایی از نقائص جزئی قابل اصلاح در حدت </a:t>
            </a:r>
            <a:r>
              <a:rPr lang="fa-IR" sz="1600" dirty="0" smtClean="0">
                <a:solidFill>
                  <a:schemeClr val="bg1"/>
                </a:solidFill>
                <a:latin typeface="Times New Roman" panose="02020603050405020304" pitchFamily="18" charset="0"/>
                <a:cs typeface="Times New Roman" panose="02020603050405020304" pitchFamily="18" charset="0"/>
              </a:rPr>
              <a:t>بینائی </a:t>
            </a:r>
            <a:r>
              <a:rPr lang="fa-IR" sz="1600" dirty="0">
                <a:solidFill>
                  <a:schemeClr val="bg1"/>
                </a:solidFill>
                <a:latin typeface="Times New Roman" panose="02020603050405020304" pitchFamily="18" charset="0"/>
                <a:cs typeface="Times New Roman" panose="02020603050405020304" pitchFamily="18" charset="0"/>
              </a:rPr>
              <a:t>تا جدا شدن شبکیه و کوری منجر </a:t>
            </a:r>
            <a:r>
              <a:rPr lang="fa-IR" sz="1600" dirty="0" smtClean="0">
                <a:solidFill>
                  <a:schemeClr val="bg1"/>
                </a:solidFill>
                <a:latin typeface="Times New Roman" panose="02020603050405020304" pitchFamily="18" charset="0"/>
                <a:cs typeface="Times New Roman" panose="02020603050405020304" pitchFamily="18" charset="0"/>
              </a:rPr>
              <a:t>گردد</a:t>
            </a:r>
            <a:r>
              <a:rPr lang="fa-IR" sz="1600" dirty="0">
                <a:solidFill>
                  <a:schemeClr val="bg1"/>
                </a:solidFill>
                <a:latin typeface="Times New Roman" panose="02020603050405020304" pitchFamily="18" charset="0"/>
                <a:cs typeface="Times New Roman" panose="02020603050405020304" pitchFamily="18" charset="0"/>
              </a:rPr>
              <a:t>.</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این بیماری در اغلب موارد قابل پیشگیری و در صورت تشخیص به موقع قابل درمان است و در صورت عدم تشخیص به موقع بیماری پیشرونده بوده و به سرعت منجر به نابینایی می گردد</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اقدامات درمانی در مراحل اولیه بیماری اثر بخش تر </a:t>
            </a:r>
            <a:r>
              <a:rPr lang="fa-IR" sz="1600" dirty="0" smtClean="0">
                <a:solidFill>
                  <a:schemeClr val="bg1"/>
                </a:solidFill>
                <a:latin typeface="Times New Roman" panose="02020603050405020304" pitchFamily="18" charset="0"/>
                <a:cs typeface="Times New Roman" panose="02020603050405020304" pitchFamily="18" charset="0"/>
              </a:rPr>
              <a:t>است</a:t>
            </a:r>
            <a:r>
              <a:rPr lang="fa-IR" sz="1600" dirty="0">
                <a:solidFill>
                  <a:schemeClr val="bg1"/>
                </a:solidFill>
                <a:latin typeface="Times New Roman" panose="02020603050405020304" pitchFamily="18" charset="0"/>
                <a:cs typeface="Times New Roman" panose="02020603050405020304" pitchFamily="18" charset="0"/>
              </a:rPr>
              <a:t>.</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در مراحل انتهایی بیماری درمان بسیار مشکل و در بعضی موارد غیر ممکن می باشد و در درمان های موجود برای مراحل پیشرفته بیماری به هیچ عنوان بینایی قابل قبولی را به کودک برنمی گرداند</a:t>
            </a:r>
            <a:r>
              <a:rPr lang="en-US" sz="1600" dirty="0">
                <a:solidFill>
                  <a:schemeClr val="bg1"/>
                </a:solidFill>
                <a:latin typeface="Times New Roman" panose="02020603050405020304" pitchFamily="18" charset="0"/>
                <a:cs typeface="Times New Roman" panose="02020603050405020304" pitchFamily="18" charset="0"/>
              </a:rPr>
              <a:t>.</a:t>
            </a:r>
            <a:br>
              <a:rPr lang="en-US"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endParaRPr>
          </a:p>
        </p:txBody>
      </p:sp>
    </p:spTree>
    <p:extLst>
      <p:ext uri="{BB962C8B-B14F-4D97-AF65-F5344CB8AC3E}">
        <p14:creationId xmlns:p14="http://schemas.microsoft.com/office/powerpoint/2010/main" val="459638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949672"/>
            <a:ext cx="10724446" cy="2708434"/>
          </a:xfrm>
          <a:prstGeom prst="rect">
            <a:avLst/>
          </a:prstGeom>
        </p:spPr>
        <p:txBody>
          <a:bodyPr wrap="square">
            <a:spAutoFit/>
          </a:bodyPr>
          <a:lstStyle/>
          <a:p>
            <a:r>
              <a:rPr lang="en-US" b="1" i="1" dirty="0" smtClean="0">
                <a:solidFill>
                  <a:srgbClr val="FFC000"/>
                </a:solidFill>
                <a:latin typeface="Times New Roman" pitchFamily="18" charset="0"/>
                <a:cs typeface="Times New Roman" pitchFamily="18" charset="0"/>
              </a:rPr>
              <a:t>Clinical  </a:t>
            </a:r>
            <a:r>
              <a:rPr lang="en-US" b="1" i="1" dirty="0">
                <a:solidFill>
                  <a:srgbClr val="FFC000"/>
                </a:solidFill>
                <a:latin typeface="Times New Roman" pitchFamily="18" charset="0"/>
                <a:cs typeface="Times New Roman" pitchFamily="18" charset="0"/>
              </a:rPr>
              <a:t>Manifestations  and  Prognosis:</a:t>
            </a: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In &gt;90% of at-risk infants, the course is one of spontaneous arrest and regression, with little or no residual effects or visual disability. </a:t>
            </a:r>
            <a:br>
              <a:rPr lang="en-US" sz="1600" dirty="0">
                <a:solidFill>
                  <a:schemeClr val="bg1"/>
                </a:solidFill>
                <a:latin typeface="Times New Roman" panose="02020603050405020304" pitchFamily="18" charset="0"/>
                <a:cs typeface="Times New Roman" panose="02020603050405020304" pitchFamily="18" charset="0"/>
              </a:rPr>
            </a:br>
            <a:endParaRPr lang="en-US" sz="1600" dirty="0" smtClean="0">
              <a:solidFill>
                <a:schemeClr val="bg1"/>
              </a:solidFill>
              <a:latin typeface="Times New Roman" panose="02020603050405020304" pitchFamily="18" charset="0"/>
              <a:cs typeface="Times New Roman" panose="02020603050405020304" pitchFamily="18" charset="0"/>
            </a:endParaRPr>
          </a:p>
          <a:p>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Less than 10% of infants progress to severe disease, with significant </a:t>
            </a:r>
            <a:r>
              <a:rPr lang="en-US" sz="1600" dirty="0" err="1">
                <a:solidFill>
                  <a:schemeClr val="bg1"/>
                </a:solidFill>
                <a:latin typeface="Times New Roman" panose="02020603050405020304" pitchFamily="18" charset="0"/>
                <a:cs typeface="Times New Roman" panose="02020603050405020304" pitchFamily="18" charset="0"/>
              </a:rPr>
              <a:t>extraretinal</a:t>
            </a:r>
            <a:r>
              <a:rPr lang="en-US" sz="1600" dirty="0">
                <a:solidFill>
                  <a:schemeClr val="bg1"/>
                </a:solidFill>
                <a:latin typeface="Times New Roman" panose="02020603050405020304" pitchFamily="18" charset="0"/>
                <a:cs typeface="Times New Roman" panose="02020603050405020304" pitchFamily="18" charset="0"/>
              </a:rPr>
              <a:t> </a:t>
            </a:r>
            <a:r>
              <a:rPr lang="en-US" sz="1600" dirty="0" err="1">
                <a:solidFill>
                  <a:schemeClr val="bg1"/>
                </a:solidFill>
                <a:latin typeface="Times New Roman" panose="02020603050405020304" pitchFamily="18" charset="0"/>
                <a:cs typeface="Times New Roman" panose="02020603050405020304" pitchFamily="18" charset="0"/>
              </a:rPr>
              <a:t>vasoproliferation</a:t>
            </a:r>
            <a:r>
              <a:rPr lang="en-US" sz="1600" dirty="0">
                <a:solidFill>
                  <a:schemeClr val="bg1"/>
                </a:solidFill>
                <a:latin typeface="Times New Roman" panose="02020603050405020304" pitchFamily="18" charset="0"/>
                <a:cs typeface="Times New Roman" panose="02020603050405020304" pitchFamily="18" charset="0"/>
              </a:rPr>
              <a:t>, </a:t>
            </a:r>
            <a:r>
              <a:rPr lang="en-US" sz="1600" dirty="0" err="1">
                <a:solidFill>
                  <a:schemeClr val="bg1"/>
                </a:solidFill>
                <a:latin typeface="Times New Roman" panose="02020603050405020304" pitchFamily="18" charset="0"/>
                <a:cs typeface="Times New Roman" panose="02020603050405020304" pitchFamily="18" charset="0"/>
              </a:rPr>
              <a:t>cicatrization</a:t>
            </a:r>
            <a:r>
              <a:rPr lang="en-US" sz="1600" dirty="0">
                <a:solidFill>
                  <a:schemeClr val="bg1"/>
                </a:solidFill>
                <a:latin typeface="Times New Roman" panose="02020603050405020304" pitchFamily="18" charset="0"/>
                <a:cs typeface="Times New Roman" panose="02020603050405020304" pitchFamily="18" charset="0"/>
              </a:rPr>
              <a:t>, detachment of the retina, and impairment of vision.</a:t>
            </a:r>
            <a:br>
              <a:rPr lang="en-US" sz="1600" dirty="0">
                <a:solidFill>
                  <a:schemeClr val="bg1"/>
                </a:solidFill>
                <a:latin typeface="Times New Roman" panose="02020603050405020304" pitchFamily="18" charset="0"/>
                <a:cs typeface="Times New Roman" panose="02020603050405020304" pitchFamily="18" charset="0"/>
              </a:rPr>
            </a:b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26109468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982177"/>
            <a:ext cx="10741072" cy="2923877"/>
          </a:xfrm>
          <a:prstGeom prst="rect">
            <a:avLst/>
          </a:prstGeom>
        </p:spPr>
        <p:txBody>
          <a:bodyPr wrap="square">
            <a:spAutoFit/>
          </a:bodyPr>
          <a:lstStyle/>
          <a:p>
            <a:pPr algn="just"/>
            <a:r>
              <a:rPr lang="en-US" sz="1600" dirty="0">
                <a:solidFill>
                  <a:schemeClr val="bg1"/>
                </a:solidFill>
                <a:latin typeface="Times New Roman" panose="02020603050405020304" pitchFamily="18" charset="0"/>
                <a:cs typeface="Times New Roman" panose="02020603050405020304" pitchFamily="18" charset="0"/>
              </a:rPr>
              <a:t>The clinical picture is often that of a </a:t>
            </a:r>
            <a:r>
              <a:rPr lang="en-US" sz="1600" dirty="0" err="1">
                <a:solidFill>
                  <a:schemeClr val="bg1"/>
                </a:solidFill>
                <a:latin typeface="Times New Roman" panose="02020603050405020304" pitchFamily="18" charset="0"/>
                <a:cs typeface="Times New Roman" panose="02020603050405020304" pitchFamily="18" charset="0"/>
              </a:rPr>
              <a:t>retrolental</a:t>
            </a:r>
            <a:r>
              <a:rPr lang="en-US" sz="1600" dirty="0">
                <a:solidFill>
                  <a:schemeClr val="bg1"/>
                </a:solidFill>
                <a:latin typeface="Times New Roman" panose="02020603050405020304" pitchFamily="18" charset="0"/>
                <a:cs typeface="Times New Roman" panose="02020603050405020304" pitchFamily="18" charset="0"/>
              </a:rPr>
              <a:t> membrane, producing </a:t>
            </a:r>
            <a:r>
              <a:rPr lang="en-US" sz="1600" dirty="0" err="1">
                <a:solidFill>
                  <a:srgbClr val="00B0F0"/>
                </a:solidFill>
                <a:latin typeface="Times New Roman" pitchFamily="18" charset="0"/>
                <a:cs typeface="Times New Roman" pitchFamily="18" charset="0"/>
              </a:rPr>
              <a:t>leukocoria</a:t>
            </a:r>
            <a:r>
              <a:rPr lang="en-US"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(a white reflex in the pupil). </a:t>
            </a:r>
            <a:endParaRPr lang="en-US" dirty="0">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Some </a:t>
            </a:r>
            <a:r>
              <a:rPr lang="en-US" sz="1600" dirty="0">
                <a:solidFill>
                  <a:schemeClr val="bg1"/>
                </a:solidFill>
                <a:latin typeface="Times New Roman" panose="02020603050405020304" pitchFamily="18" charset="0"/>
                <a:cs typeface="Times New Roman" panose="02020603050405020304" pitchFamily="18" charset="0"/>
              </a:rPr>
              <a:t>patients develop </a:t>
            </a:r>
            <a:r>
              <a:rPr lang="en-US" sz="1600" dirty="0">
                <a:solidFill>
                  <a:srgbClr val="00B0F0"/>
                </a:solidFill>
                <a:latin typeface="Times New Roman" pitchFamily="18" charset="0"/>
                <a:cs typeface="Times New Roman" pitchFamily="18" charset="0"/>
              </a:rPr>
              <a:t>cataracts, glaucoma, </a:t>
            </a:r>
            <a:r>
              <a:rPr lang="en-US" sz="1600" dirty="0">
                <a:solidFill>
                  <a:schemeClr val="bg1"/>
                </a:solidFill>
                <a:latin typeface="Times New Roman" panose="02020603050405020304" pitchFamily="18" charset="0"/>
                <a:cs typeface="Times New Roman" panose="02020603050405020304" pitchFamily="18" charset="0"/>
              </a:rPr>
              <a:t>and</a:t>
            </a:r>
            <a:r>
              <a:rPr lang="en-US"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signs of inflammation. </a:t>
            </a:r>
            <a:endParaRPr lang="en-US" dirty="0">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The </a:t>
            </a:r>
            <a:r>
              <a:rPr lang="en-US" sz="1600" dirty="0">
                <a:solidFill>
                  <a:schemeClr val="bg1"/>
                </a:solidFill>
                <a:latin typeface="Times New Roman" panose="02020603050405020304" pitchFamily="18" charset="0"/>
                <a:cs typeface="Times New Roman" panose="02020603050405020304" pitchFamily="18" charset="0"/>
              </a:rPr>
              <a:t>end stage is often a </a:t>
            </a:r>
            <a:r>
              <a:rPr lang="en-US" sz="1600" dirty="0">
                <a:solidFill>
                  <a:srgbClr val="00B0F0"/>
                </a:solidFill>
                <a:latin typeface="Times New Roman" pitchFamily="18" charset="0"/>
                <a:cs typeface="Times New Roman" pitchFamily="18" charset="0"/>
              </a:rPr>
              <a:t>painful blind eye </a:t>
            </a:r>
            <a:r>
              <a:rPr lang="en-US" sz="1600" dirty="0">
                <a:solidFill>
                  <a:schemeClr val="bg1"/>
                </a:solidFill>
                <a:latin typeface="Times New Roman" panose="02020603050405020304" pitchFamily="18" charset="0"/>
                <a:cs typeface="Times New Roman" panose="02020603050405020304" pitchFamily="18" charset="0"/>
              </a:rPr>
              <a:t>or a</a:t>
            </a:r>
            <a:r>
              <a:rPr lang="en-US"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degenerated </a:t>
            </a:r>
            <a:r>
              <a:rPr lang="en-US" sz="1600" dirty="0" err="1">
                <a:solidFill>
                  <a:srgbClr val="00B0F0"/>
                </a:solidFill>
                <a:latin typeface="Times New Roman" pitchFamily="18" charset="0"/>
                <a:cs typeface="Times New Roman" pitchFamily="18" charset="0"/>
              </a:rPr>
              <a:t>phthisical</a:t>
            </a:r>
            <a:r>
              <a:rPr lang="en-US" sz="1600" dirty="0">
                <a:solidFill>
                  <a:srgbClr val="00B0F0"/>
                </a:solidFill>
                <a:latin typeface="Times New Roman" pitchFamily="18" charset="0"/>
                <a:cs typeface="Times New Roman" pitchFamily="18" charset="0"/>
              </a:rPr>
              <a:t> eye. </a:t>
            </a:r>
            <a:endParaRPr lang="en-US" dirty="0">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endParaRPr lang="en-US" sz="1600" dirty="0">
              <a:solidFill>
                <a:schemeClr val="bg1"/>
              </a:solidFill>
              <a:latin typeface="Times New Roman" pitchFamily="18" charset="0"/>
              <a:cs typeface="Times New Roman"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The </a:t>
            </a:r>
            <a:r>
              <a:rPr lang="en-US" sz="1600" dirty="0">
                <a:solidFill>
                  <a:schemeClr val="bg1"/>
                </a:solidFill>
                <a:latin typeface="Times New Roman" panose="02020603050405020304" pitchFamily="18" charset="0"/>
                <a:cs typeface="Times New Roman" panose="02020603050405020304" pitchFamily="18" charset="0"/>
              </a:rPr>
              <a:t>spectrum of ROP also includes </a:t>
            </a:r>
            <a:r>
              <a:rPr lang="en-US" sz="1600" dirty="0">
                <a:solidFill>
                  <a:srgbClr val="00B0F0"/>
                </a:solidFill>
                <a:latin typeface="Times New Roman" pitchFamily="18" charset="0"/>
                <a:cs typeface="Times New Roman" pitchFamily="18" charset="0"/>
              </a:rPr>
              <a:t>myopia</a:t>
            </a:r>
            <a:r>
              <a:rPr lang="en-US" sz="1600" dirty="0">
                <a:solidFill>
                  <a:schemeClr val="bg1"/>
                </a:solidFill>
                <a:latin typeface="Times New Roman" panose="02020603050405020304" pitchFamily="18" charset="0"/>
                <a:cs typeface="Times New Roman" panose="02020603050405020304" pitchFamily="18" charset="0"/>
              </a:rPr>
              <a:t>, which is often progressive and of significant degree in infancy. The incidence of </a:t>
            </a:r>
            <a:r>
              <a:rPr lang="en-US" sz="1600" dirty="0" err="1">
                <a:solidFill>
                  <a:srgbClr val="00B0F0"/>
                </a:solidFill>
                <a:latin typeface="Times New Roman" pitchFamily="18" charset="0"/>
                <a:cs typeface="Times New Roman" pitchFamily="18" charset="0"/>
              </a:rPr>
              <a:t>anisometropia</a:t>
            </a:r>
            <a:r>
              <a:rPr lang="en-US" sz="1600" dirty="0">
                <a:solidFill>
                  <a:srgbClr val="00B0F0"/>
                </a:solidFill>
                <a:latin typeface="Times New Roman" pitchFamily="18" charset="0"/>
                <a:cs typeface="Times New Roman" pitchFamily="18" charset="0"/>
              </a:rPr>
              <a:t>, strabismus, amblyopia, </a:t>
            </a:r>
            <a:r>
              <a:rPr lang="en-US" sz="1600" dirty="0">
                <a:solidFill>
                  <a:schemeClr val="bg1"/>
                </a:solidFill>
                <a:latin typeface="Times New Roman" panose="02020603050405020304" pitchFamily="18" charset="0"/>
                <a:cs typeface="Times New Roman" panose="02020603050405020304" pitchFamily="18" charset="0"/>
              </a:rPr>
              <a:t>and</a:t>
            </a:r>
            <a:r>
              <a:rPr lang="en-US" dirty="0">
                <a:latin typeface="Times New Roman" pitchFamily="18" charset="0"/>
                <a:cs typeface="Times New Roman" pitchFamily="18" charset="0"/>
              </a:rPr>
              <a:t> </a:t>
            </a:r>
            <a:r>
              <a:rPr lang="en-US" sz="1600" dirty="0">
                <a:solidFill>
                  <a:srgbClr val="00B0F0"/>
                </a:solidFill>
                <a:latin typeface="Times New Roman" pitchFamily="18" charset="0"/>
                <a:cs typeface="Times New Roman" pitchFamily="18" charset="0"/>
              </a:rPr>
              <a:t>nystagmus</a:t>
            </a:r>
            <a:r>
              <a:rPr lang="en-US" dirty="0">
                <a:latin typeface="Times New Roman" pitchFamily="18" charset="0"/>
                <a:cs typeface="Times New Roman" pitchFamily="18" charset="0"/>
              </a:rPr>
              <a:t> </a:t>
            </a:r>
            <a:r>
              <a:rPr lang="en-US" sz="1600" dirty="0">
                <a:solidFill>
                  <a:schemeClr val="bg1"/>
                </a:solidFill>
                <a:latin typeface="Times New Roman" panose="02020603050405020304" pitchFamily="18" charset="0"/>
                <a:cs typeface="Times New Roman" panose="02020603050405020304" pitchFamily="18" charset="0"/>
              </a:rPr>
              <a:t>may also be increased.</a:t>
            </a:r>
          </a:p>
        </p:txBody>
      </p:sp>
    </p:spTree>
    <p:extLst>
      <p:ext uri="{BB962C8B-B14F-4D97-AF65-F5344CB8AC3E}">
        <p14:creationId xmlns:p14="http://schemas.microsoft.com/office/powerpoint/2010/main" val="22668918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4" y="746502"/>
            <a:ext cx="10734276" cy="3046988"/>
          </a:xfrm>
          <a:prstGeom prst="rect">
            <a:avLst/>
          </a:prstGeom>
        </p:spPr>
        <p:txBody>
          <a:bodyPr wrap="square">
            <a:spAutoFit/>
          </a:bodyPr>
          <a:lstStyle/>
          <a:p>
            <a:pPr algn="just"/>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Rates of progression are variable, and the worst prognosis is associated with onset in  </a:t>
            </a:r>
            <a:r>
              <a:rPr lang="en-US" sz="1600" dirty="0" smtClean="0">
                <a:solidFill>
                  <a:schemeClr val="bg1"/>
                </a:solidFill>
                <a:latin typeface="Times New Roman" panose="02020603050405020304" pitchFamily="18" charset="0"/>
                <a:cs typeface="Times New Roman" panose="02020603050405020304" pitchFamily="18" charset="0"/>
              </a:rPr>
              <a:t>zone </a:t>
            </a:r>
            <a:r>
              <a:rPr lang="en-US" sz="1600" dirty="0">
                <a:solidFill>
                  <a:schemeClr val="bg1"/>
                </a:solidFill>
                <a:latin typeface="Times New Roman" panose="02020603050405020304" pitchFamily="18" charset="0"/>
                <a:cs typeface="Times New Roman" panose="02020603050405020304" pitchFamily="18" charset="0"/>
              </a:rPr>
              <a:t>I (most immature) followed by rapid progression in time through stages 1, 2, and 3 to plus disease and retinal detachment. When this progression proceeds over a few weeks, the Japanese named it </a:t>
            </a:r>
            <a:r>
              <a:rPr lang="en-US" sz="1600" i="1" dirty="0">
                <a:solidFill>
                  <a:srgbClr val="00B0F0"/>
                </a:solidFill>
                <a:latin typeface="Times New Roman" panose="02020603050405020304" pitchFamily="18" charset="0"/>
                <a:cs typeface="Times New Roman" panose="02020603050405020304" pitchFamily="18" charset="0"/>
              </a:rPr>
              <a:t>rush </a:t>
            </a:r>
            <a:r>
              <a:rPr lang="en-US" sz="1600" i="1" dirty="0" smtClean="0">
                <a:solidFill>
                  <a:srgbClr val="00B0F0"/>
                </a:solidFill>
                <a:latin typeface="Times New Roman" panose="02020603050405020304" pitchFamily="18" charset="0"/>
                <a:cs typeface="Times New Roman" panose="02020603050405020304" pitchFamily="18" charset="0"/>
              </a:rPr>
              <a:t>disease.</a:t>
            </a:r>
            <a:endParaRPr lang="en-US" sz="1600" i="1" dirty="0">
              <a:solidFill>
                <a:srgbClr val="00B0F0"/>
              </a:solidFill>
              <a:latin typeface="Times New Roman" panose="02020603050405020304" pitchFamily="18" charset="0"/>
              <a:cs typeface="Times New Roman" panose="02020603050405020304" pitchFamily="18" charset="0"/>
            </a:endParaRPr>
          </a:p>
          <a:p>
            <a:pPr algn="just"/>
            <a:endParaRPr lang="en-US" sz="1600" i="1" dirty="0">
              <a:solidFill>
                <a:srgbClr val="00B0F0"/>
              </a:solidFill>
              <a:latin typeface="Times New Roman" panose="02020603050405020304" pitchFamily="18" charset="0"/>
              <a:cs typeface="Times New Roman" panose="02020603050405020304" pitchFamily="18" charset="0"/>
            </a:endParaRPr>
          </a:p>
          <a:p>
            <a:pPr algn="just"/>
            <a:endParaRPr lang="en-US" sz="1600" i="1" dirty="0">
              <a:solidFill>
                <a:srgbClr val="00B0F0"/>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Onset </a:t>
            </a:r>
            <a:r>
              <a:rPr lang="en-US" sz="1600" dirty="0">
                <a:solidFill>
                  <a:schemeClr val="bg1"/>
                </a:solidFill>
                <a:latin typeface="Times New Roman" panose="02020603050405020304" pitchFamily="18" charset="0"/>
                <a:cs typeface="Times New Roman" panose="02020603050405020304" pitchFamily="18" charset="0"/>
              </a:rPr>
              <a:t>in zone II, or a slower evolution of the disorder, leads more often to complete resolution or to just a partial cicatrix (retinal scar). This slower resolution can take as long as a year to stabilize, but most often results in full recovery. </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ROP </a:t>
            </a:r>
            <a:r>
              <a:rPr lang="en-US" sz="1600" dirty="0">
                <a:solidFill>
                  <a:schemeClr val="bg1"/>
                </a:solidFill>
                <a:latin typeface="Times New Roman" panose="02020603050405020304" pitchFamily="18" charset="0"/>
                <a:cs typeface="Times New Roman" panose="02020603050405020304" pitchFamily="18" charset="0"/>
              </a:rPr>
              <a:t>with an onset in zone III has a good prognosis for full recovery. </a:t>
            </a:r>
          </a:p>
        </p:txBody>
      </p:sp>
    </p:spTree>
    <p:extLst>
      <p:ext uri="{BB962C8B-B14F-4D97-AF65-F5344CB8AC3E}">
        <p14:creationId xmlns:p14="http://schemas.microsoft.com/office/powerpoint/2010/main" val="918800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70561" y="857236"/>
            <a:ext cx="10667999" cy="3785652"/>
          </a:xfrm>
          <a:prstGeom prst="rect">
            <a:avLst/>
          </a:prstGeom>
        </p:spPr>
        <p:txBody>
          <a:bodyPr wrap="square">
            <a:spAutoFit/>
          </a:bodyPr>
          <a:lstStyle/>
          <a:p>
            <a:r>
              <a:rPr lang="en-US" sz="2000" b="1" i="1" dirty="0">
                <a:solidFill>
                  <a:srgbClr val="002060"/>
                </a:solidFill>
                <a:latin typeface="Times New Roman" pitchFamily="18" charset="0"/>
                <a:cs typeface="Times New Roman" pitchFamily="18" charset="0"/>
              </a:rPr>
              <a:t>Disease with Little or No Risk</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fr-FR" sz="1600" dirty="0">
                <a:solidFill>
                  <a:schemeClr val="bg1"/>
                </a:solidFill>
                <a:latin typeface="Times New Roman" panose="02020603050405020304" pitchFamily="18" charset="0"/>
                <a:cs typeface="Times New Roman" panose="02020603050405020304" pitchFamily="18" charset="0"/>
              </a:rPr>
              <a:t>• Immature </a:t>
            </a:r>
            <a:r>
              <a:rPr lang="fr-FR" sz="1600" dirty="0" err="1">
                <a:solidFill>
                  <a:schemeClr val="bg1"/>
                </a:solidFill>
                <a:latin typeface="Times New Roman" panose="02020603050405020304" pitchFamily="18" charset="0"/>
                <a:cs typeface="Times New Roman" panose="02020603050405020304" pitchFamily="18" charset="0"/>
              </a:rPr>
              <a:t>vascularization</a:t>
            </a:r>
            <a:r>
              <a:rPr lang="fr-FR" sz="1600" dirty="0">
                <a:solidFill>
                  <a:schemeClr val="bg1"/>
                </a:solidFill>
                <a:latin typeface="Times New Roman" panose="02020603050405020304" pitchFamily="18" charset="0"/>
                <a:cs typeface="Times New Roman" panose="02020603050405020304" pitchFamily="18" charset="0"/>
              </a:rPr>
              <a:t>, zone II or III</a:t>
            </a:r>
            <a:br>
              <a:rPr lang="fr-FR"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Stage 1, zone II or III, no plus</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Stage 2, zone II or III, no plus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2000" b="1" i="1" dirty="0">
                <a:solidFill>
                  <a:srgbClr val="002060"/>
                </a:solidFill>
                <a:latin typeface="Times New Roman" pitchFamily="18" charset="0"/>
                <a:cs typeface="Times New Roman" pitchFamily="18" charset="0"/>
              </a:rPr>
              <a:t>Disease with Moderate Risk</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 Immature vascularization zone I</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Stage 3, zone II or III, no plus</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Stage 1 or 2, zone I, no plus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2000" b="1" i="1" dirty="0">
                <a:solidFill>
                  <a:srgbClr val="002060"/>
                </a:solidFill>
                <a:latin typeface="Times New Roman" pitchFamily="18" charset="0"/>
                <a:cs typeface="Times New Roman" pitchFamily="18" charset="0"/>
              </a:rPr>
              <a:t>Disease with High Risk</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fr-FR" sz="1600" dirty="0">
                <a:solidFill>
                  <a:schemeClr val="bg1"/>
                </a:solidFill>
                <a:latin typeface="Times New Roman" panose="02020603050405020304" pitchFamily="18" charset="0"/>
                <a:cs typeface="Times New Roman" panose="02020603050405020304" pitchFamily="18" charset="0"/>
              </a:rPr>
              <a:t>• Stage 3, zone II, plus</a:t>
            </a:r>
            <a:br>
              <a:rPr lang="fr-FR" sz="1600" dirty="0">
                <a:solidFill>
                  <a:schemeClr val="bg1"/>
                </a:solidFill>
                <a:latin typeface="Times New Roman" panose="02020603050405020304" pitchFamily="18" charset="0"/>
                <a:cs typeface="Times New Roman" panose="02020603050405020304" pitchFamily="18" charset="0"/>
              </a:rPr>
            </a:br>
            <a:r>
              <a:rPr lang="it-IT" sz="1600" dirty="0">
                <a:solidFill>
                  <a:schemeClr val="bg1"/>
                </a:solidFill>
                <a:latin typeface="Times New Roman" panose="02020603050405020304" pitchFamily="18" charset="0"/>
                <a:cs typeface="Times New Roman" panose="02020603050405020304" pitchFamily="18" charset="0"/>
              </a:rPr>
              <a:t>• Stage 3, zone I, no plus</a:t>
            </a:r>
            <a:br>
              <a:rPr lang="it-IT"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Stage 3, zone I, plus</a:t>
            </a:r>
          </a:p>
        </p:txBody>
      </p:sp>
    </p:spTree>
    <p:extLst>
      <p:ext uri="{BB962C8B-B14F-4D97-AF65-F5344CB8AC3E}">
        <p14:creationId xmlns:p14="http://schemas.microsoft.com/office/powerpoint/2010/main" val="446779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667278"/>
            <a:ext cx="10641319" cy="3724096"/>
          </a:xfrm>
          <a:prstGeom prst="rect">
            <a:avLst/>
          </a:prstGeom>
        </p:spPr>
        <p:txBody>
          <a:bodyPr wrap="square">
            <a:spAutoFit/>
          </a:bodyPr>
          <a:lstStyle/>
          <a:p>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b="1" i="1" dirty="0">
                <a:solidFill>
                  <a:schemeClr val="bg1"/>
                </a:solidFill>
                <a:latin typeface="Times New Roman" pitchFamily="18" charset="0"/>
                <a:cs typeface="Times New Roman" pitchFamily="18" charset="0"/>
              </a:rPr>
              <a:t>ATTENTION  TO:</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.What is the ‘screening window’ </a:t>
            </a:r>
            <a:r>
              <a:rPr lang="en-US" sz="1600" dirty="0" smtClean="0">
                <a:solidFill>
                  <a:schemeClr val="bg1"/>
                </a:solidFill>
                <a:latin typeface="Times New Roman" panose="02020603050405020304" pitchFamily="18" charset="0"/>
                <a:cs typeface="Times New Roman" panose="02020603050405020304" pitchFamily="18" charset="0"/>
              </a:rPr>
              <a:t>?</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.Which babies should be </a:t>
            </a:r>
            <a:r>
              <a:rPr lang="en-US" sz="1600" dirty="0" smtClean="0">
                <a:solidFill>
                  <a:schemeClr val="bg1"/>
                </a:solidFill>
                <a:latin typeface="Times New Roman" panose="02020603050405020304" pitchFamily="18" charset="0"/>
                <a:cs typeface="Times New Roman" panose="02020603050405020304" pitchFamily="18" charset="0"/>
              </a:rPr>
              <a:t>screened ?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.When and how often to </a:t>
            </a:r>
            <a:r>
              <a:rPr lang="en-US" sz="1600" dirty="0" smtClean="0">
                <a:solidFill>
                  <a:schemeClr val="bg1"/>
                </a:solidFill>
                <a:latin typeface="Times New Roman" panose="02020603050405020304" pitchFamily="18" charset="0"/>
                <a:cs typeface="Times New Roman" panose="02020603050405020304" pitchFamily="18" charset="0"/>
              </a:rPr>
              <a:t>screen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.Where to examine the </a:t>
            </a:r>
            <a:r>
              <a:rPr lang="en-US" sz="1600" dirty="0" smtClean="0">
                <a:solidFill>
                  <a:schemeClr val="bg1"/>
                </a:solidFill>
                <a:latin typeface="Times New Roman" panose="02020603050405020304" pitchFamily="18" charset="0"/>
                <a:cs typeface="Times New Roman" panose="02020603050405020304" pitchFamily="18" charset="0"/>
              </a:rPr>
              <a:t>baby ?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.How to dilate the </a:t>
            </a:r>
            <a:r>
              <a:rPr lang="en-US" sz="1600" dirty="0" smtClean="0">
                <a:solidFill>
                  <a:schemeClr val="bg1"/>
                </a:solidFill>
                <a:latin typeface="Times New Roman" panose="02020603050405020304" pitchFamily="18" charset="0"/>
                <a:cs typeface="Times New Roman" panose="02020603050405020304" pitchFamily="18" charset="0"/>
              </a:rPr>
              <a:t>pupils ?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.What does the examination </a:t>
            </a:r>
            <a:r>
              <a:rPr lang="en-US" sz="1600" dirty="0" smtClean="0">
                <a:solidFill>
                  <a:schemeClr val="bg1"/>
                </a:solidFill>
                <a:latin typeface="Times New Roman" panose="02020603050405020304" pitchFamily="18" charset="0"/>
                <a:cs typeface="Times New Roman" panose="02020603050405020304" pitchFamily="18" charset="0"/>
              </a:rPr>
              <a:t>entail ?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.How to record findings during </a:t>
            </a:r>
            <a:r>
              <a:rPr lang="en-US" sz="1600" dirty="0" smtClean="0">
                <a:solidFill>
                  <a:schemeClr val="bg1"/>
                </a:solidFill>
                <a:latin typeface="Times New Roman" panose="02020603050405020304" pitchFamily="18" charset="0"/>
                <a:cs typeface="Times New Roman" panose="02020603050405020304" pitchFamily="18" charset="0"/>
              </a:rPr>
              <a:t>screening ?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.What precautions are taken during </a:t>
            </a:r>
            <a:r>
              <a:rPr lang="en-US" sz="1600" dirty="0" smtClean="0">
                <a:solidFill>
                  <a:schemeClr val="bg1"/>
                </a:solidFill>
                <a:latin typeface="Times New Roman" panose="02020603050405020304" pitchFamily="18" charset="0"/>
                <a:cs typeface="Times New Roman" panose="02020603050405020304" pitchFamily="18" charset="0"/>
              </a:rPr>
              <a:t>examination ? </a:t>
            </a: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.Use of wide-field digital camera (</a:t>
            </a:r>
            <a:r>
              <a:rPr lang="en-US" sz="1600" dirty="0" err="1">
                <a:solidFill>
                  <a:schemeClr val="bg1"/>
                </a:solidFill>
                <a:latin typeface="Times New Roman" panose="02020603050405020304" pitchFamily="18" charset="0"/>
                <a:cs typeface="Times New Roman" panose="02020603050405020304" pitchFamily="18" charset="0"/>
              </a:rPr>
              <a:t>RetCam</a:t>
            </a:r>
            <a:r>
              <a:rPr lang="en-US" sz="1600" dirty="0">
                <a:solidFill>
                  <a:schemeClr val="bg1"/>
                </a:solidFill>
                <a:latin typeface="Times New Roman" panose="02020603050405020304" pitchFamily="18" charset="0"/>
                <a:cs typeface="Times New Roman" panose="02020603050405020304" pitchFamily="18" charset="0"/>
              </a:rPr>
              <a:t>) for screening </a:t>
            </a:r>
            <a:r>
              <a:rPr lang="en-US" i="1" dirty="0">
                <a:latin typeface="Times New Roman" pitchFamily="18" charset="0"/>
                <a:cs typeface="Times New Roman" pitchFamily="18" charset="0"/>
              </a:rPr>
              <a:t/>
            </a:r>
            <a:br>
              <a:rPr lang="en-US" i="1" dirty="0">
                <a:latin typeface="Times New Roman" pitchFamily="18" charset="0"/>
                <a:cs typeface="Times New Roman" pitchFamily="18" charset="0"/>
              </a:rPr>
            </a:br>
            <a:r>
              <a:rPr lang="en-US" i="1" dirty="0">
                <a:latin typeface="Times New Roman" pitchFamily="18" charset="0"/>
                <a:cs typeface="Times New Roman" pitchFamily="18" charset="0"/>
              </a:rPr>
              <a:t/>
            </a:r>
            <a:br>
              <a:rPr lang="en-US" i="1"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14840552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781396"/>
            <a:ext cx="10734275" cy="4770537"/>
          </a:xfrm>
          <a:prstGeom prst="rect">
            <a:avLst/>
          </a:prstGeom>
        </p:spPr>
        <p:txBody>
          <a:bodyPr wrap="square">
            <a:spAutoFit/>
          </a:bodyPr>
          <a:lstStyle/>
          <a:p>
            <a:pPr algn="just" rtl="1"/>
            <a:r>
              <a:rPr lang="fa-IR" b="1" dirty="0">
                <a:solidFill>
                  <a:srgbClr val="FF0000"/>
                </a:solidFill>
              </a:rPr>
              <a:t>اندیکاسیون های انجام معاینه چشم</a:t>
            </a:r>
          </a:p>
          <a:p>
            <a:pPr algn="just" rtl="1"/>
            <a:endParaRPr lang="fa-IR" sz="1600" b="1" dirty="0" smtClean="0">
              <a:solidFill>
                <a:srgbClr val="FF0000"/>
              </a:solidFill>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بر </a:t>
            </a:r>
            <a:r>
              <a:rPr lang="fa-IR" sz="1600" dirty="0">
                <a:solidFill>
                  <a:schemeClr val="bg1"/>
                </a:solidFill>
                <a:latin typeface="Times New Roman" panose="02020603050405020304" pitchFamily="18" charset="0"/>
                <a:cs typeface="Times New Roman" panose="02020603050405020304" pitchFamily="18" charset="0"/>
              </a:rPr>
              <a:t>اساس آخرین شواهد ملی ، نوزادان با سن جنینی کمتر از 34 هفته و یا وزن تولد کمتر از 2000 گرم، می بایست از نظر رتینوپاتی نارسی غربالگری شوند. </a:t>
            </a: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همچنین </a:t>
            </a:r>
            <a:r>
              <a:rPr lang="fa-IR" sz="1600" dirty="0">
                <a:solidFill>
                  <a:schemeClr val="bg1"/>
                </a:solidFill>
                <a:latin typeface="Times New Roman" panose="02020603050405020304" pitchFamily="18" charset="0"/>
                <a:cs typeface="Times New Roman" panose="02020603050405020304" pitchFamily="18" charset="0"/>
              </a:rPr>
              <a:t>همه نوزادانی که صرف نظر از سن حاملگی و وزن تولد، مسیر درمانی پیچیده ای را در بخش مراقبت ویژه نوزادان، مانند تعویض خون طی می کنند، یا وضعیت ناپایدار بالینی داشته باشند و یا توسط پزشک معالج در معرض خطر تشخیص داده شوند، می بایست از نظر رتینوپاتی معاینه شوند</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تشخیص آسیفکسی هنگام تولد، با داشتن 7/1 </a:t>
            </a:r>
            <a:r>
              <a:rPr lang="en-US" sz="1600" dirty="0">
                <a:solidFill>
                  <a:schemeClr val="bg1"/>
                </a:solidFill>
                <a:latin typeface="Times New Roman" panose="02020603050405020304" pitchFamily="18" charset="0"/>
                <a:cs typeface="Times New Roman" panose="02020603050405020304" pitchFamily="18" charset="0"/>
              </a:rPr>
              <a:t>PH&lt; </a:t>
            </a:r>
            <a:r>
              <a:rPr lang="fa-IR" sz="1600" dirty="0">
                <a:solidFill>
                  <a:schemeClr val="bg1"/>
                </a:solidFill>
                <a:latin typeface="Times New Roman" panose="02020603050405020304" pitchFamily="18" charset="0"/>
                <a:cs typeface="Times New Roman" panose="02020603050405020304" pitchFamily="18" charset="0"/>
              </a:rPr>
              <a:t> در خون بند ناف یا در یک ساعت اول تولد در نمونه خون نوزاد، و یا نمره آپگار 3 یا کمتر، در دقیقه 5 پس از </a:t>
            </a:r>
            <a:r>
              <a:rPr lang="fa-IR" sz="1600" dirty="0" smtClean="0">
                <a:solidFill>
                  <a:schemeClr val="bg1"/>
                </a:solidFill>
                <a:latin typeface="Times New Roman" panose="02020603050405020304" pitchFamily="18" charset="0"/>
                <a:cs typeface="Times New Roman" panose="02020603050405020304" pitchFamily="18" charset="0"/>
              </a:rPr>
              <a:t>تولد</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شیرخواری </a:t>
            </a:r>
            <a:r>
              <a:rPr lang="fa-IR" sz="1600" dirty="0">
                <a:solidFill>
                  <a:schemeClr val="bg1"/>
                </a:solidFill>
                <a:latin typeface="Times New Roman" panose="02020603050405020304" pitchFamily="18" charset="0"/>
                <a:cs typeface="Times New Roman" panose="02020603050405020304" pitchFamily="18" charset="0"/>
              </a:rPr>
              <a:t>که وضعیت بی ثبات شدید یا مستمر و تظاهراتی مانند هیپوکسی طولانی مدت، اسیدوز شدید، هیپوگلیسمی یا هیپوتانسیون جدی نیازمند به دریافت داروهای وازوپرسور داشته </a:t>
            </a:r>
            <a:r>
              <a:rPr lang="fa-IR" sz="1600" dirty="0" smtClean="0">
                <a:solidFill>
                  <a:schemeClr val="bg1"/>
                </a:solidFill>
                <a:latin typeface="Times New Roman" panose="02020603050405020304" pitchFamily="18" charset="0"/>
                <a:cs typeface="Times New Roman" panose="02020603050405020304" pitchFamily="18" charset="0"/>
              </a:rPr>
              <a:t>باشد</a:t>
            </a:r>
          </a:p>
          <a:p>
            <a:pPr marL="285750" indent="-285750" algn="just" rtl="1">
              <a:buFont typeface="Arial" panose="020B0604020202020204" pitchFamily="34" charset="0"/>
              <a:buChar char="•"/>
            </a:pP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نیاز </a:t>
            </a:r>
            <a:r>
              <a:rPr lang="fa-IR" sz="1600" dirty="0">
                <a:solidFill>
                  <a:schemeClr val="bg1"/>
                </a:solidFill>
                <a:latin typeface="Times New Roman" panose="02020603050405020304" pitchFamily="18" charset="0"/>
                <a:cs typeface="Times New Roman" panose="02020603050405020304" pitchFamily="18" charset="0"/>
              </a:rPr>
              <a:t>به حمایت قلبی- </a:t>
            </a:r>
            <a:r>
              <a:rPr lang="fa-IR" sz="1600" dirty="0" smtClean="0">
                <a:solidFill>
                  <a:schemeClr val="bg1"/>
                </a:solidFill>
                <a:latin typeface="Times New Roman" panose="02020603050405020304" pitchFamily="18" charset="0"/>
                <a:cs typeface="Times New Roman" panose="02020603050405020304" pitchFamily="18" charset="0"/>
              </a:rPr>
              <a:t>تنفسی</a:t>
            </a:r>
          </a:p>
          <a:p>
            <a:pPr marL="285750" indent="-285750" algn="just" rtl="1">
              <a:buFont typeface="Arial" panose="020B0604020202020204" pitchFamily="34" charset="0"/>
              <a:buChar char="•"/>
            </a:pP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سندرم </a:t>
            </a:r>
            <a:r>
              <a:rPr lang="fa-IR" sz="1600" dirty="0">
                <a:solidFill>
                  <a:schemeClr val="bg1"/>
                </a:solidFill>
                <a:latin typeface="Times New Roman" panose="02020603050405020304" pitchFamily="18" charset="0"/>
                <a:cs typeface="Times New Roman" panose="02020603050405020304" pitchFamily="18" charset="0"/>
              </a:rPr>
              <a:t>دیسترس تنفسی، نیاز به تهویه مکانیکی</a:t>
            </a:r>
            <a:endParaRPr lang="en-US"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85630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828501" y="714337"/>
            <a:ext cx="10734275" cy="4031873"/>
          </a:xfrm>
          <a:prstGeom prst="rect">
            <a:avLst/>
          </a:prstGeom>
        </p:spPr>
        <p:txBody>
          <a:bodyPr wrap="square">
            <a:spAutoFit/>
          </a:bodyPr>
          <a:lstStyle/>
          <a:p>
            <a:pPr algn="r" rtl="1"/>
            <a:r>
              <a:rPr lang="fa-IR" sz="1600" dirty="0" smtClean="0">
                <a:solidFill>
                  <a:schemeClr val="bg1"/>
                </a:solidFill>
                <a:latin typeface="Times New Roman" panose="02020603050405020304" pitchFamily="18" charset="0"/>
                <a:cs typeface="Times New Roman" panose="02020603050405020304" pitchFamily="18" charset="0"/>
              </a:rPr>
              <a:t> </a:t>
            </a:r>
          </a:p>
          <a:p>
            <a:pPr algn="r" rtl="1"/>
            <a:endParaRPr lang="fa-IR" sz="1600" dirty="0">
              <a:solidFill>
                <a:schemeClr val="bg1"/>
              </a:solidFill>
              <a:latin typeface="Times New Roman" panose="02020603050405020304" pitchFamily="18" charset="0"/>
              <a:cs typeface="Times New Roman" panose="02020603050405020304" pitchFamily="18" charset="0"/>
            </a:endParaRPr>
          </a:p>
          <a:p>
            <a:pPr algn="r" rtl="1"/>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نیاز به تجویز داروهایی مانند دوپامین جهت افزایش فشار </a:t>
            </a:r>
            <a:r>
              <a:rPr lang="fa-IR" sz="1600" dirty="0" smtClean="0">
                <a:solidFill>
                  <a:schemeClr val="bg1"/>
                </a:solidFill>
                <a:latin typeface="Times New Roman" panose="02020603050405020304" pitchFamily="18" charset="0"/>
                <a:cs typeface="Times New Roman" panose="02020603050405020304" pitchFamily="18" charset="0"/>
              </a:rPr>
              <a:t>خون</a:t>
            </a:r>
            <a:endParaRPr lang="fa-IR" sz="1600" dirty="0">
              <a:solidFill>
                <a:schemeClr val="bg1"/>
              </a:solidFill>
              <a:latin typeface="Times New Roman" panose="02020603050405020304" pitchFamily="18" charset="0"/>
              <a:cs typeface="Times New Roman" panose="02020603050405020304" pitchFamily="18" charset="0"/>
            </a:endParaRPr>
          </a:p>
          <a:p>
            <a:pPr algn="r" rtl="1"/>
            <a:endParaRPr lang="fa-IR" sz="1600" dirty="0">
              <a:solidFill>
                <a:schemeClr val="bg1"/>
              </a:solidFill>
              <a:latin typeface="Times New Roman" panose="02020603050405020304" pitchFamily="18" charset="0"/>
              <a:cs typeface="Times New Roman" panose="02020603050405020304" pitchFamily="18" charset="0"/>
            </a:endParaRPr>
          </a:p>
          <a:p>
            <a:pPr algn="r" rtl="1"/>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خونریزی داخل بطنی</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smtClean="0">
                <a:solidFill>
                  <a:schemeClr val="bg1"/>
                </a:solidFill>
                <a:latin typeface="Times New Roman" panose="02020603050405020304" pitchFamily="18" charset="0"/>
                <a:cs typeface="Times New Roman" panose="02020603050405020304" pitchFamily="18" charset="0"/>
              </a:rPr>
              <a:t>*  نیاز </a:t>
            </a:r>
            <a:r>
              <a:rPr lang="fa-IR" sz="1600" dirty="0">
                <a:solidFill>
                  <a:schemeClr val="bg1"/>
                </a:solidFill>
                <a:latin typeface="Times New Roman" panose="02020603050405020304" pitchFamily="18" charset="0"/>
                <a:cs typeface="Times New Roman" panose="02020603050405020304" pitchFamily="18" charset="0"/>
              </a:rPr>
              <a:t>به تجویز خون کامل یا گلبولهای قرمز متراکم یا تعویض خون</a:t>
            </a:r>
            <a:br>
              <a:rPr lang="fa-IR" sz="1600" dirty="0">
                <a:solidFill>
                  <a:schemeClr val="bg1"/>
                </a:solidFill>
                <a:latin typeface="Times New Roman" panose="02020603050405020304" pitchFamily="18" charset="0"/>
                <a:cs typeface="Times New Roman" panose="02020603050405020304" pitchFamily="18" charset="0"/>
              </a:rPr>
            </a:br>
            <a:endParaRPr lang="fa-IR" sz="1600" dirty="0" smtClean="0">
              <a:solidFill>
                <a:schemeClr val="bg1"/>
              </a:solidFill>
              <a:latin typeface="Times New Roman" panose="02020603050405020304" pitchFamily="18" charset="0"/>
              <a:cs typeface="Times New Roman" panose="02020603050405020304" pitchFamily="18" charset="0"/>
            </a:endParaRPr>
          </a:p>
          <a:p>
            <a:pPr algn="r" rtl="1"/>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دریافت اکسیژن به مدت بیشتر از 48 ساعت</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smtClean="0">
                <a:solidFill>
                  <a:schemeClr val="bg1"/>
                </a:solidFill>
                <a:latin typeface="Times New Roman" panose="02020603050405020304" pitchFamily="18" charset="0"/>
                <a:cs typeface="Times New Roman" panose="02020603050405020304" pitchFamily="18" charset="0"/>
              </a:rPr>
              <a:t>*  بیماری </a:t>
            </a:r>
            <a:r>
              <a:rPr lang="fa-IR" sz="1600" dirty="0">
                <a:solidFill>
                  <a:schemeClr val="bg1"/>
                </a:solidFill>
                <a:latin typeface="Times New Roman" panose="02020603050405020304" pitchFamily="18" charset="0"/>
                <a:cs typeface="Times New Roman" panose="02020603050405020304" pitchFamily="18" charset="0"/>
              </a:rPr>
              <a:t>مزمن ریوی</a:t>
            </a:r>
            <a:r>
              <a:rPr lang="en-US" sz="1600" dirty="0">
                <a:solidFill>
                  <a:schemeClr val="bg1"/>
                </a:solidFill>
                <a:latin typeface="Times New Roman" panose="02020603050405020304" pitchFamily="18" charset="0"/>
                <a:cs typeface="Times New Roman" panose="02020603050405020304" pitchFamily="18" charset="0"/>
              </a:rPr>
              <a:t>  BPD</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t>
            </a:r>
            <a:r>
              <a:rPr lang="fa-IR" sz="1600" dirty="0" smtClean="0">
                <a:solidFill>
                  <a:schemeClr val="bg1"/>
                </a:solidFill>
                <a:latin typeface="Times New Roman" panose="02020603050405020304" pitchFamily="18" charset="0"/>
                <a:cs typeface="Times New Roman" panose="02020603050405020304" pitchFamily="18" charset="0"/>
              </a:rPr>
              <a:t> حملات </a:t>
            </a:r>
            <a:r>
              <a:rPr lang="fa-IR" sz="1600" dirty="0">
                <a:solidFill>
                  <a:schemeClr val="bg1"/>
                </a:solidFill>
                <a:latin typeface="Times New Roman" panose="02020603050405020304" pitchFamily="18" charset="0"/>
                <a:cs typeface="Times New Roman" panose="02020603050405020304" pitchFamily="18" charset="0"/>
              </a:rPr>
              <a:t>مکرر آپنه</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سایر مشکلاتی که از نظر متخصص کودکان یا فوق تخصص نوزادان، نوزاد بیمار را در معرض خطر</a:t>
            </a:r>
            <a:r>
              <a:rPr lang="en-US" sz="1600" dirty="0">
                <a:solidFill>
                  <a:schemeClr val="bg1"/>
                </a:solidFill>
                <a:latin typeface="Times New Roman" panose="02020603050405020304" pitchFamily="18" charset="0"/>
                <a:cs typeface="Times New Roman" panose="02020603050405020304" pitchFamily="18" charset="0"/>
              </a:rPr>
              <a:t>ROP </a:t>
            </a:r>
            <a:r>
              <a:rPr lang="fa-IR" sz="1600" dirty="0">
                <a:solidFill>
                  <a:schemeClr val="bg1"/>
                </a:solidFill>
                <a:latin typeface="Times New Roman" panose="02020603050405020304" pitchFamily="18" charset="0"/>
                <a:cs typeface="Times New Roman" panose="02020603050405020304" pitchFamily="18" charset="0"/>
              </a:rPr>
              <a:t> قرار می دهد</a:t>
            </a:r>
            <a:br>
              <a:rPr lang="fa-IR"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84393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313"/>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667278"/>
            <a:ext cx="10734275" cy="861774"/>
          </a:xfrm>
          <a:prstGeom prst="rect">
            <a:avLst/>
          </a:prstGeom>
        </p:spPr>
        <p:txBody>
          <a:bodyPr wrap="square">
            <a:spAutoFit/>
          </a:bodyPr>
          <a:lstStyle/>
          <a:p>
            <a:pPr algn="just" rtl="1"/>
            <a:r>
              <a:rPr lang="fa-IR" b="1" dirty="0">
                <a:solidFill>
                  <a:srgbClr val="FF0000"/>
                </a:solidFill>
              </a:rPr>
              <a:t>اولین زمان انجام معاینه شبکیه </a:t>
            </a:r>
            <a:r>
              <a:rPr lang="fa-IR" sz="1600" dirty="0">
                <a:solidFill>
                  <a:schemeClr val="bg1"/>
                </a:solidFill>
                <a:latin typeface="Times New Roman" panose="02020603050405020304" pitchFamily="18" charset="0"/>
                <a:cs typeface="Times New Roman" panose="02020603050405020304" pitchFamily="18" charset="0"/>
              </a:rPr>
              <a:t>بر مبنای جدول زیر می با شد . با توجه به این که برخی مطالعات نشان داده اند که در نوزادان بسیار نارس و کم  وزن یک نوع شدید رتینوپاتی نارسی خلفی پیشروند ه </a:t>
            </a:r>
            <a:r>
              <a:rPr lang="en-US" sz="1600" dirty="0">
                <a:solidFill>
                  <a:schemeClr val="bg1"/>
                </a:solidFill>
                <a:latin typeface="Times New Roman" panose="02020603050405020304" pitchFamily="18" charset="0"/>
                <a:cs typeface="Times New Roman" panose="02020603050405020304" pitchFamily="18" charset="0"/>
              </a:rPr>
              <a:t>(Aggressive posterior )</a:t>
            </a:r>
            <a:r>
              <a:rPr lang="fa-IR" sz="1600" dirty="0">
                <a:solidFill>
                  <a:schemeClr val="bg1"/>
                </a:solidFill>
                <a:latin typeface="Times New Roman" panose="02020603050405020304" pitchFamily="18" charset="0"/>
                <a:cs typeface="Times New Roman" panose="02020603050405020304" pitchFamily="18" charset="0"/>
              </a:rPr>
              <a:t> مشاهده می شود، ممکن است براساس تشخیص پزشک نیاز به انجام اولین معاینه در سن کمتری باشد</a:t>
            </a: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cstate="print"/>
          <a:stretch>
            <a:fillRect/>
          </a:stretch>
        </p:blipFill>
        <p:spPr>
          <a:xfrm>
            <a:off x="3532866" y="1479097"/>
            <a:ext cx="7965152" cy="3924176"/>
          </a:xfrm>
          <a:prstGeom prst="rect">
            <a:avLst/>
          </a:prstGeom>
        </p:spPr>
      </p:pic>
    </p:spTree>
    <p:extLst>
      <p:ext uri="{BB962C8B-B14F-4D97-AF65-F5344CB8AC3E}">
        <p14:creationId xmlns:p14="http://schemas.microsoft.com/office/powerpoint/2010/main" val="15953566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8"/>
          <p:cNvPicPr>
            <a:picLocks noChangeAspect="1"/>
          </p:cNvPicPr>
          <p:nvPr/>
        </p:nvPicPr>
        <p:blipFill>
          <a:blip r:embed="rId3" cstate="print"/>
          <a:stretch>
            <a:fillRect/>
          </a:stretch>
        </p:blipFill>
        <p:spPr>
          <a:xfrm>
            <a:off x="3865418" y="864858"/>
            <a:ext cx="7597719" cy="4513044"/>
          </a:xfrm>
          <a:prstGeom prst="rect">
            <a:avLst/>
          </a:prstGeom>
        </p:spPr>
      </p:pic>
    </p:spTree>
    <p:extLst>
      <p:ext uri="{BB962C8B-B14F-4D97-AF65-F5344CB8AC3E}">
        <p14:creationId xmlns:p14="http://schemas.microsoft.com/office/powerpoint/2010/main" val="5344754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28861" y="803832"/>
            <a:ext cx="10734275" cy="4278094"/>
          </a:xfrm>
          <a:prstGeom prst="rect">
            <a:avLst/>
          </a:prstGeom>
        </p:spPr>
        <p:txBody>
          <a:bodyPr wrap="square">
            <a:spAutoFit/>
          </a:bodyPr>
          <a:lstStyle/>
          <a:p>
            <a:pPr algn="just" rtl="1"/>
            <a:r>
              <a:rPr lang="fa-IR" b="1" dirty="0">
                <a:solidFill>
                  <a:srgbClr val="FF0000"/>
                </a:solidFill>
              </a:rPr>
              <a:t>معاینه چشم (چگونه و توسط چه کسی و در کجا):</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پزشک معالج و پرستار مسئول مراقبت نوزاد باید در صورت نیاز به انجام معاینه چشم ، نام نوزاد را در لیست مربوطه ثبت و هماهنگی لازم را برای معاینه انجام دهند</a:t>
            </a:r>
            <a:r>
              <a:rPr lang="fa-IR" sz="1600" dirty="0" smtClean="0">
                <a:solidFill>
                  <a:schemeClr val="bg1"/>
                </a:solidFill>
                <a:latin typeface="Times New Roman" panose="02020603050405020304" pitchFamily="18" charset="0"/>
                <a:cs typeface="Times New Roman" panose="02020603050405020304" pitchFamily="18" charset="0"/>
              </a:rPr>
              <a:t>.</a:t>
            </a:r>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معاینه چشم را می توان با یا بدون بیهوشی انجام داد. اگر چه در اغلب موارد معاینه چشم نیاز به بیهوشی ندارد ولی در صورتی که نیاز به بیهوشی وجود داشته باشد ، </a:t>
            </a:r>
            <a:r>
              <a:rPr lang="fa-IR" sz="1600" dirty="0" smtClean="0">
                <a:solidFill>
                  <a:schemeClr val="bg1"/>
                </a:solidFill>
                <a:latin typeface="Times New Roman" panose="02020603050405020304" pitchFamily="18" charset="0"/>
                <a:cs typeface="Times New Roman" panose="02020603050405020304" pitchFamily="18" charset="0"/>
              </a:rPr>
              <a:t>حضور </a:t>
            </a:r>
            <a:r>
              <a:rPr lang="fa-IR" sz="1600" dirty="0">
                <a:solidFill>
                  <a:schemeClr val="bg1"/>
                </a:solidFill>
                <a:latin typeface="Times New Roman" panose="02020603050405020304" pitchFamily="18" charset="0"/>
                <a:cs typeface="Times New Roman" panose="02020603050405020304" pitchFamily="18" charset="0"/>
              </a:rPr>
              <a:t>یک متخصص بیهوشی ماهر در زمینه بیهوشی شیرخواران کم وزن و پرخطر در اتاق عمل ضروری است. این معاینات باید در بیمارستان دارای بخش مراقبت ویژه نوزادان انجام گیرد و همواره یک تخت مراقبت ویژه رزرو شده و در صورت نیاز شیرخوار جهت مراقبت پس از بیهوشی به بخش منتقل گردد</a:t>
            </a:r>
            <a:r>
              <a:rPr lang="fa-IR" sz="1600" dirty="0" smtClean="0">
                <a:solidFill>
                  <a:schemeClr val="bg1"/>
                </a:solidFill>
                <a:latin typeface="Times New Roman" panose="02020603050405020304" pitchFamily="18" charset="0"/>
                <a:cs typeface="Times New Roman" panose="02020603050405020304" pitchFamily="18" charset="0"/>
              </a:rPr>
              <a:t>.</a:t>
            </a:r>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معاینه بدون بیهوشی می تواند بر بالین نوزاد یا در درمانگاه مجهز به امکانات مانیتورینگ و احیای نوزاد انجام شود. البته در صورت بستری بودن نوزاد ، معاینه باید حتما در بالین نوزاد صورت گیرد. همچنین لازم است در طی انجام معاینات، نوزاد از نظر آپنه و افت درصد اشباع اکسیژن خون شریانی یا برادیکاردی از طریق مانیتورینو یا پالس اکسی متری تحت نظر باشد و تا 4 ساعت پس از معاینه نیز مراقبت از نوزاد ادامه یابد</a:t>
            </a:r>
            <a:r>
              <a:rPr lang="fa-IR" sz="1600" dirty="0" smtClean="0">
                <a:solidFill>
                  <a:schemeClr val="bg1"/>
                </a:solidFill>
                <a:latin typeface="Times New Roman" panose="02020603050405020304" pitchFamily="18" charset="0"/>
                <a:cs typeface="Times New Roman" panose="02020603050405020304" pitchFamily="18" charset="0"/>
              </a:rPr>
              <a:t>.</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0887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89956" y="1030288"/>
            <a:ext cx="10808063" cy="2554545"/>
          </a:xfrm>
          <a:prstGeom prst="rect">
            <a:avLst/>
          </a:prstGeom>
        </p:spPr>
        <p:txBody>
          <a:bodyPr wrap="square">
            <a:spAutoFit/>
          </a:bodyPr>
          <a:lstStyle/>
          <a:p>
            <a:pPr algn="just" rtl="1"/>
            <a:r>
              <a:rPr lang="fa-IR" sz="1600" dirty="0">
                <a:solidFill>
                  <a:schemeClr val="bg1"/>
                </a:solidFill>
                <a:latin typeface="Times New Roman" panose="02020603050405020304" pitchFamily="18" charset="0"/>
                <a:cs typeface="Times New Roman" panose="02020603050405020304" pitchFamily="18" charset="0"/>
              </a:rPr>
              <a:t>با توجه به گسترش بخش های مراقبت ویژه نوزادان لزوم تدوین برنامه مدون غربالگری رتینوپاتی نارسی واضح و مسلم </a:t>
            </a:r>
            <a:r>
              <a:rPr lang="fa-IR" sz="1600" dirty="0" smtClean="0">
                <a:solidFill>
                  <a:schemeClr val="bg1"/>
                </a:solidFill>
                <a:latin typeface="Times New Roman" panose="02020603050405020304" pitchFamily="18" charset="0"/>
                <a:cs typeface="Times New Roman" panose="02020603050405020304" pitchFamily="18" charset="0"/>
              </a:rPr>
              <a:t>است.</a:t>
            </a:r>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در </a:t>
            </a:r>
            <a:r>
              <a:rPr lang="fa-IR" sz="1600" dirty="0">
                <a:solidFill>
                  <a:schemeClr val="bg1"/>
                </a:solidFill>
                <a:latin typeface="Times New Roman" panose="02020603050405020304" pitchFamily="18" charset="0"/>
                <a:cs typeface="Times New Roman" panose="02020603050405020304" pitchFamily="18" charset="0"/>
              </a:rPr>
              <a:t>حال حاضر بیش از </a:t>
            </a:r>
            <a:r>
              <a:rPr lang="en-US" sz="1600" dirty="0">
                <a:solidFill>
                  <a:schemeClr val="bg1"/>
                </a:solidFill>
                <a:latin typeface="Times New Roman" panose="02020603050405020304" pitchFamily="18" charset="0"/>
                <a:cs typeface="Times New Roman" panose="02020603050405020304" pitchFamily="18" charset="0"/>
              </a:rPr>
              <a:t>100 </a:t>
            </a:r>
            <a:r>
              <a:rPr lang="fa-IR" sz="1600" dirty="0">
                <a:solidFill>
                  <a:schemeClr val="bg1"/>
                </a:solidFill>
                <a:latin typeface="Times New Roman" panose="02020603050405020304" pitchFamily="18" charset="0"/>
                <a:cs typeface="Times New Roman" panose="02020603050405020304" pitchFamily="18" charset="0"/>
              </a:rPr>
              <a:t>بخش مراقبت ویژه فعال در سطو کشور وجود دارد</a:t>
            </a:r>
            <a:r>
              <a:rPr lang="en-US" sz="1600" dirty="0">
                <a:solidFill>
                  <a:schemeClr val="bg1"/>
                </a:solidFill>
                <a:latin typeface="Times New Roman" panose="02020603050405020304" pitchFamily="18" charset="0"/>
                <a:cs typeface="Times New Roman" panose="02020603050405020304" pitchFamily="18" charset="0"/>
              </a:rPr>
              <a:t>. </a:t>
            </a:r>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مطالعه </a:t>
            </a:r>
            <a:r>
              <a:rPr lang="fa-IR" sz="1600" dirty="0">
                <a:solidFill>
                  <a:schemeClr val="bg1"/>
                </a:solidFill>
                <a:latin typeface="Times New Roman" panose="02020603050405020304" pitchFamily="18" charset="0"/>
                <a:cs typeface="Times New Roman" panose="02020603050405020304" pitchFamily="18" charset="0"/>
              </a:rPr>
              <a:t>منطقه ای در استان های مختلف کشور بین سال های </a:t>
            </a:r>
            <a:r>
              <a:rPr lang="en-US" sz="1600" dirty="0">
                <a:solidFill>
                  <a:schemeClr val="bg1"/>
                </a:solidFill>
                <a:latin typeface="Times New Roman" panose="02020603050405020304" pitchFamily="18" charset="0"/>
                <a:cs typeface="Times New Roman" panose="02020603050405020304" pitchFamily="18" charset="0"/>
              </a:rPr>
              <a:t>1380 </a:t>
            </a:r>
            <a:r>
              <a:rPr lang="fa-IR" sz="1600" dirty="0">
                <a:solidFill>
                  <a:schemeClr val="bg1"/>
                </a:solidFill>
                <a:latin typeface="Times New Roman" panose="02020603050405020304" pitchFamily="18" charset="0"/>
                <a:cs typeface="Times New Roman" panose="02020603050405020304" pitchFamily="18" charset="0"/>
              </a:rPr>
              <a:t>تا </a:t>
            </a:r>
            <a:r>
              <a:rPr lang="en-US" sz="1600" dirty="0">
                <a:solidFill>
                  <a:schemeClr val="bg1"/>
                </a:solidFill>
                <a:latin typeface="Times New Roman" panose="02020603050405020304" pitchFamily="18" charset="0"/>
                <a:cs typeface="Times New Roman" panose="02020603050405020304" pitchFamily="18" charset="0"/>
              </a:rPr>
              <a:t>1390 </a:t>
            </a:r>
            <a:r>
              <a:rPr lang="fa-IR" sz="1600" dirty="0">
                <a:solidFill>
                  <a:schemeClr val="bg1"/>
                </a:solidFill>
                <a:latin typeface="Times New Roman" panose="02020603050405020304" pitchFamily="18" charset="0"/>
                <a:cs typeface="Times New Roman" panose="02020603050405020304" pitchFamily="18" charset="0"/>
              </a:rPr>
              <a:t> در خصوص شیوع رتینوپاتی نارسی صورت گرفته </a:t>
            </a:r>
            <a:r>
              <a:rPr lang="fa-IR" sz="1600" dirty="0" smtClean="0">
                <a:solidFill>
                  <a:schemeClr val="bg1"/>
                </a:solidFill>
                <a:latin typeface="Times New Roman" panose="02020603050405020304" pitchFamily="18" charset="0"/>
                <a:cs typeface="Times New Roman" panose="02020603050405020304" pitchFamily="18" charset="0"/>
              </a:rPr>
              <a:t>است </a:t>
            </a:r>
            <a:r>
              <a:rPr lang="fa-IR" sz="1600" dirty="0">
                <a:solidFill>
                  <a:schemeClr val="bg1"/>
                </a:solidFill>
                <a:latin typeface="Times New Roman" panose="02020603050405020304" pitchFamily="18" charset="0"/>
                <a:cs typeface="Times New Roman" panose="02020603050405020304" pitchFamily="18" charset="0"/>
              </a:rPr>
              <a:t>که بر پایه آن </a:t>
            </a:r>
            <a:r>
              <a:rPr lang="fa-IR" sz="1600" dirty="0" smtClean="0">
                <a:solidFill>
                  <a:schemeClr val="bg1"/>
                </a:solidFill>
                <a:latin typeface="Times New Roman" panose="02020603050405020304" pitchFamily="18" charset="0"/>
                <a:cs typeface="Times New Roman" panose="02020603050405020304" pitchFamily="18" charset="0"/>
              </a:rPr>
              <a:t>شیوع</a:t>
            </a:r>
          </a:p>
          <a:p>
            <a:pPr algn="just" rtl="1"/>
            <a:r>
              <a:rPr lang="fa-IR" sz="1600" dirty="0" smtClean="0">
                <a:solidFill>
                  <a:schemeClr val="bg1"/>
                </a:solidFill>
                <a:latin typeface="Times New Roman" panose="02020603050405020304" pitchFamily="18" charset="0"/>
                <a:cs typeface="Times New Roman" panose="02020603050405020304" pitchFamily="18" charset="0"/>
              </a:rPr>
              <a:t>کشوری </a:t>
            </a:r>
            <a:r>
              <a:rPr lang="fa-IR" sz="1600" dirty="0">
                <a:solidFill>
                  <a:schemeClr val="bg1"/>
                </a:solidFill>
                <a:latin typeface="Times New Roman" panose="02020603050405020304" pitchFamily="18" charset="0"/>
                <a:cs typeface="Times New Roman" panose="02020603050405020304" pitchFamily="18" charset="0"/>
              </a:rPr>
              <a:t>27.48 درصد  است</a:t>
            </a:r>
            <a:r>
              <a:rPr lang="fa-IR" sz="1600" dirty="0" smtClean="0">
                <a:solidFill>
                  <a:schemeClr val="bg1"/>
                </a:solidFill>
                <a:latin typeface="Times New Roman" panose="02020603050405020304" pitchFamily="18" charset="0"/>
                <a:cs typeface="Times New Roman" panose="02020603050405020304" pitchFamily="18" charset="0"/>
              </a:rPr>
              <a:t>.</a:t>
            </a:r>
            <a:endParaRPr lang="en-US" dirty="0"/>
          </a:p>
        </p:txBody>
      </p:sp>
    </p:spTree>
    <p:extLst>
      <p:ext uri="{BB962C8B-B14F-4D97-AF65-F5344CB8AC3E}">
        <p14:creationId xmlns:p14="http://schemas.microsoft.com/office/powerpoint/2010/main" val="11367902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04284" y="447586"/>
            <a:ext cx="10983431" cy="4555093"/>
          </a:xfrm>
          <a:prstGeom prst="rect">
            <a:avLst/>
          </a:prstGeom>
        </p:spPr>
        <p:txBody>
          <a:bodyPr wrap="square">
            <a:spAutoFit/>
          </a:bodyPr>
          <a:lstStyle/>
          <a:p>
            <a:pPr algn="just" rtl="1"/>
            <a:r>
              <a:rPr lang="fa-IR" dirty="0">
                <a:latin typeface="Times New Roman" panose="02020603050405020304" pitchFamily="18" charset="0"/>
                <a:cs typeface="Times New Roman" panose="02020603050405020304" pitchFamily="18" charset="0"/>
              </a:rPr>
              <a:t/>
            </a:r>
            <a:br>
              <a:rPr lang="fa-IR" dirty="0">
                <a:latin typeface="Times New Roman" panose="02020603050405020304" pitchFamily="18" charset="0"/>
                <a:cs typeface="Times New Roman" panose="02020603050405020304" pitchFamily="18" charset="0"/>
              </a:rPr>
            </a:br>
            <a:r>
              <a:rPr lang="fa-IR" sz="1600" dirty="0" smtClean="0">
                <a:solidFill>
                  <a:schemeClr val="bg1"/>
                </a:solidFill>
                <a:latin typeface="Times New Roman" panose="02020603050405020304" pitchFamily="18" charset="0"/>
                <a:cs typeface="Times New Roman" panose="02020603050405020304" pitchFamily="18" charset="0"/>
              </a:rPr>
              <a:t>قبل </a:t>
            </a:r>
            <a:r>
              <a:rPr lang="fa-IR" sz="1600" dirty="0">
                <a:solidFill>
                  <a:schemeClr val="bg1"/>
                </a:solidFill>
                <a:latin typeface="Times New Roman" panose="02020603050405020304" pitchFamily="18" charset="0"/>
                <a:cs typeface="Times New Roman" panose="02020603050405020304" pitchFamily="18" charset="0"/>
              </a:rPr>
              <a:t>از انجام معاینه باید با والدین شیرخوار درباره لزوم انجام معاینه صحبت و مشکلات معاینه چشم و احتمال وجود درگیری های چشمی توضیح داده شده و رضایت نامه کتبی از والدین گرفته </a:t>
            </a:r>
            <a:r>
              <a:rPr lang="fa-IR" sz="1600" dirty="0" smtClean="0">
                <a:solidFill>
                  <a:schemeClr val="bg1"/>
                </a:solidFill>
                <a:latin typeface="Times New Roman" panose="02020603050405020304" pitchFamily="18" charset="0"/>
                <a:cs typeface="Times New Roman" panose="02020603050405020304" pitchFamily="18" charset="0"/>
              </a:rPr>
              <a:t>شود.</a:t>
            </a:r>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b="1" dirty="0">
                <a:solidFill>
                  <a:srgbClr val="FF0000"/>
                </a:solidFill>
              </a:rPr>
              <a:t>وسایل مورد نیاز:</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افتالموسکوپ </a:t>
            </a:r>
            <a:r>
              <a:rPr lang="fa-IR" sz="1600" dirty="0">
                <a:solidFill>
                  <a:schemeClr val="bg1"/>
                </a:solidFill>
                <a:latin typeface="Times New Roman" panose="02020603050405020304" pitchFamily="18" charset="0"/>
                <a:cs typeface="Times New Roman" panose="02020603050405020304" pitchFamily="18" charset="0"/>
              </a:rPr>
              <a:t>غیر </a:t>
            </a:r>
            <a:r>
              <a:rPr lang="fa-IR" sz="1600" dirty="0" smtClean="0">
                <a:solidFill>
                  <a:schemeClr val="bg1"/>
                </a:solidFill>
                <a:latin typeface="Times New Roman" panose="02020603050405020304" pitchFamily="18" charset="0"/>
                <a:cs typeface="Times New Roman" panose="02020603050405020304" pitchFamily="18" charset="0"/>
              </a:rPr>
              <a:t>مستقیم</a:t>
            </a: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بلفارواستات </a:t>
            </a:r>
            <a:r>
              <a:rPr lang="fa-IR" sz="1600" dirty="0">
                <a:solidFill>
                  <a:schemeClr val="bg1"/>
                </a:solidFill>
                <a:latin typeface="Times New Roman" panose="02020603050405020304" pitchFamily="18" charset="0"/>
                <a:cs typeface="Times New Roman" panose="02020603050405020304" pitchFamily="18" charset="0"/>
              </a:rPr>
              <a:t>سیمی </a:t>
            </a:r>
            <a:r>
              <a:rPr lang="fa-IR" sz="1600" dirty="0" smtClean="0">
                <a:solidFill>
                  <a:schemeClr val="bg1"/>
                </a:solidFill>
                <a:latin typeface="Times New Roman" panose="02020603050405020304" pitchFamily="18" charset="0"/>
                <a:cs typeface="Times New Roman" panose="02020603050405020304" pitchFamily="18" charset="0"/>
              </a:rPr>
              <a:t>نوزاد</a:t>
            </a: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لنز </a:t>
            </a:r>
            <a:r>
              <a:rPr lang="fa-IR" sz="1600" dirty="0">
                <a:solidFill>
                  <a:schemeClr val="bg1"/>
                </a:solidFill>
                <a:latin typeface="Times New Roman" panose="02020603050405020304" pitchFamily="18" charset="0"/>
                <a:cs typeface="Times New Roman" panose="02020603050405020304" pitchFamily="18" charset="0"/>
              </a:rPr>
              <a:t>معاینه افتالموسکوپی غیرمستقیم ( لنز 20+ و 30</a:t>
            </a:r>
            <a:r>
              <a:rPr lang="fa-IR" sz="1600" dirty="0" smtClean="0">
                <a:solidFill>
                  <a:schemeClr val="bg1"/>
                </a:solidFill>
                <a:latin typeface="Times New Roman" panose="02020603050405020304" pitchFamily="18" charset="0"/>
                <a:cs typeface="Times New Roman" panose="02020603050405020304" pitchFamily="18" charset="0"/>
              </a:rPr>
              <a:t>+)</a:t>
            </a: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دپرسور</a:t>
            </a: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قطره </a:t>
            </a:r>
            <a:r>
              <a:rPr lang="fa-IR" sz="1600" dirty="0">
                <a:solidFill>
                  <a:schemeClr val="bg1"/>
                </a:solidFill>
                <a:latin typeface="Times New Roman" panose="02020603050405020304" pitchFamily="18" charset="0"/>
                <a:cs typeface="Times New Roman" panose="02020603050405020304" pitchFamily="18" charset="0"/>
              </a:rPr>
              <a:t>آنتی </a:t>
            </a:r>
            <a:r>
              <a:rPr lang="fa-IR" sz="1600" dirty="0" smtClean="0">
                <a:solidFill>
                  <a:schemeClr val="bg1"/>
                </a:solidFill>
                <a:latin typeface="Times New Roman" panose="02020603050405020304" pitchFamily="18" charset="0"/>
                <a:cs typeface="Times New Roman" panose="02020603050405020304" pitchFamily="18" charset="0"/>
              </a:rPr>
              <a:t>بیوتیک</a:t>
            </a: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وسایل </a:t>
            </a:r>
            <a:r>
              <a:rPr lang="fa-IR" sz="1600" dirty="0">
                <a:solidFill>
                  <a:schemeClr val="bg1"/>
                </a:solidFill>
                <a:latin typeface="Times New Roman" panose="02020603050405020304" pitchFamily="18" charset="0"/>
                <a:cs typeface="Times New Roman" panose="02020603050405020304" pitchFamily="18" charset="0"/>
              </a:rPr>
              <a:t>احیای نوزاد </a:t>
            </a:r>
            <a:r>
              <a:rPr lang="fa-IR" sz="1600" dirty="0" smtClean="0">
                <a:solidFill>
                  <a:schemeClr val="bg1"/>
                </a:solidFill>
                <a:latin typeface="Times New Roman" panose="02020603050405020304" pitchFamily="18" charset="0"/>
                <a:cs typeface="Times New Roman" panose="02020603050405020304" pitchFamily="18" charset="0"/>
              </a:rPr>
              <a:t>( شامل آمبوبگ، </a:t>
            </a:r>
            <a:r>
              <a:rPr lang="fa-IR" sz="1600" dirty="0">
                <a:solidFill>
                  <a:schemeClr val="bg1"/>
                </a:solidFill>
                <a:latin typeface="Times New Roman" panose="02020603050405020304" pitchFamily="18" charset="0"/>
                <a:cs typeface="Times New Roman" panose="02020603050405020304" pitchFamily="18" charset="0"/>
              </a:rPr>
              <a:t>ماسک و کپسول اکسیژن، وارمر، </a:t>
            </a:r>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لوله </a:t>
            </a:r>
            <a:r>
              <a:rPr lang="fa-IR" sz="1600" dirty="0">
                <a:solidFill>
                  <a:schemeClr val="bg1"/>
                </a:solidFill>
                <a:latin typeface="Times New Roman" panose="02020603050405020304" pitchFamily="18" charset="0"/>
                <a:cs typeface="Times New Roman" panose="02020603050405020304" pitchFamily="18" charset="0"/>
              </a:rPr>
              <a:t>تراشه شماره 2.5 تا 4، لارنگوسکوپ با تیغه صفر و 1، </a:t>
            </a:r>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دستگاه </a:t>
            </a:r>
            <a:r>
              <a:rPr lang="fa-IR" sz="1600" dirty="0">
                <a:solidFill>
                  <a:schemeClr val="bg1"/>
                </a:solidFill>
                <a:latin typeface="Times New Roman" panose="02020603050405020304" pitchFamily="18" charset="0"/>
                <a:cs typeface="Times New Roman" panose="02020603050405020304" pitchFamily="18" charset="0"/>
              </a:rPr>
              <a:t>ساکشن و لوله های مربوطه، لوله معده شماره 5 تا </a:t>
            </a:r>
            <a:r>
              <a:rPr lang="fa-IR" sz="1600" dirty="0" smtClean="0">
                <a:solidFill>
                  <a:schemeClr val="bg1"/>
                </a:solidFill>
                <a:latin typeface="Times New Roman" panose="02020603050405020304" pitchFamily="18" charset="0"/>
                <a:cs typeface="Times New Roman" panose="02020603050405020304" pitchFamily="18" charset="0"/>
              </a:rPr>
              <a:t>8)</a:t>
            </a: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پالس </a:t>
            </a:r>
            <a:r>
              <a:rPr lang="fa-IR" sz="1600" dirty="0">
                <a:solidFill>
                  <a:schemeClr val="bg1"/>
                </a:solidFill>
                <a:latin typeface="Times New Roman" panose="02020603050405020304" pitchFamily="18" charset="0"/>
                <a:cs typeface="Times New Roman" panose="02020603050405020304" pitchFamily="18" charset="0"/>
              </a:rPr>
              <a:t>اکسی </a:t>
            </a:r>
            <a:r>
              <a:rPr lang="fa-IR" sz="1600" dirty="0" smtClean="0">
                <a:solidFill>
                  <a:schemeClr val="bg1"/>
                </a:solidFill>
                <a:latin typeface="Times New Roman" panose="02020603050405020304" pitchFamily="18" charset="0"/>
                <a:cs typeface="Times New Roman" panose="02020603050405020304" pitchFamily="18" charset="0"/>
              </a:rPr>
              <a:t>متر</a:t>
            </a:r>
          </a:p>
          <a:p>
            <a:pPr algn="just" rtl="1"/>
            <a:r>
              <a:rPr lang="fa-IR" sz="1600" dirty="0">
                <a:solidFill>
                  <a:schemeClr val="bg1"/>
                </a:solidFill>
                <a:latin typeface="Times New Roman" panose="02020603050405020304" pitchFamily="18" charset="0"/>
                <a:cs typeface="Times New Roman" panose="02020603050405020304" pitchFamily="18" charset="0"/>
              </a:rPr>
              <a:t/>
            </a:r>
            <a:br>
              <a:rPr lang="fa-IR"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5540" y="1679882"/>
            <a:ext cx="2122985" cy="34904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3440" y="1679882"/>
            <a:ext cx="2542100" cy="1787954"/>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3440" y="3476640"/>
            <a:ext cx="2542100" cy="1693673"/>
          </a:xfrm>
          <a:prstGeom prst="rect">
            <a:avLst/>
          </a:prstGeom>
        </p:spPr>
      </p:pic>
    </p:spTree>
    <p:extLst>
      <p:ext uri="{BB962C8B-B14F-4D97-AF65-F5344CB8AC3E}">
        <p14:creationId xmlns:p14="http://schemas.microsoft.com/office/powerpoint/2010/main" val="15914520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pic>
        <p:nvPicPr>
          <p:cNvPr id="9" name="Picture 8"/>
          <p:cNvPicPr>
            <a:picLocks noChangeAspect="1"/>
          </p:cNvPicPr>
          <p:nvPr/>
        </p:nvPicPr>
        <p:blipFill>
          <a:blip r:embed="rId3" cstate="print"/>
          <a:stretch>
            <a:fillRect/>
          </a:stretch>
        </p:blipFill>
        <p:spPr>
          <a:xfrm>
            <a:off x="6682399" y="948509"/>
            <a:ext cx="3691757" cy="4773181"/>
          </a:xfrm>
          <a:prstGeom prst="rect">
            <a:avLst/>
          </a:prstGeom>
        </p:spPr>
      </p:pic>
      <p:pic>
        <p:nvPicPr>
          <p:cNvPr id="10" name="Picture 9"/>
          <p:cNvPicPr>
            <a:picLocks noChangeAspect="1"/>
          </p:cNvPicPr>
          <p:nvPr/>
        </p:nvPicPr>
        <p:blipFill>
          <a:blip r:embed="rId4" cstate="print"/>
          <a:stretch>
            <a:fillRect/>
          </a:stretch>
        </p:blipFill>
        <p:spPr>
          <a:xfrm>
            <a:off x="2357145" y="1764462"/>
            <a:ext cx="3492109" cy="2657475"/>
          </a:xfrm>
          <a:prstGeom prst="rect">
            <a:avLst/>
          </a:prstGeom>
        </p:spPr>
      </p:pic>
    </p:spTree>
    <p:extLst>
      <p:ext uri="{BB962C8B-B14F-4D97-AF65-F5344CB8AC3E}">
        <p14:creationId xmlns:p14="http://schemas.microsoft.com/office/powerpoint/2010/main" val="29929088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474345"/>
            <a:ext cx="10734275" cy="4370427"/>
          </a:xfrm>
          <a:prstGeom prst="rect">
            <a:avLst/>
          </a:prstGeom>
        </p:spPr>
        <p:txBody>
          <a:bodyPr wrap="square">
            <a:spAutoFit/>
          </a:bodyPr>
          <a:lstStyle/>
          <a:p>
            <a:pPr algn="just" rtl="1"/>
            <a:r>
              <a:rPr lang="fa-IR" dirty="0">
                <a:latin typeface="Times New Roman" panose="02020603050405020304" pitchFamily="18" charset="0"/>
                <a:cs typeface="Times New Roman" panose="02020603050405020304" pitchFamily="18" charset="0"/>
              </a:rPr>
              <a:t/>
            </a:r>
            <a:br>
              <a:rPr lang="fa-IR" dirty="0">
                <a:latin typeface="Times New Roman" panose="02020603050405020304" pitchFamily="18" charset="0"/>
                <a:cs typeface="Times New Roman" panose="02020603050405020304" pitchFamily="18" charset="0"/>
              </a:rPr>
            </a:br>
            <a:r>
              <a:rPr lang="fa-IR" b="1" dirty="0">
                <a:solidFill>
                  <a:srgbClr val="FF0000"/>
                </a:solidFill>
              </a:rPr>
              <a:t>روش انجام معاینه </a:t>
            </a:r>
            <a:r>
              <a:rPr lang="fa-IR" b="1" dirty="0" smtClean="0">
                <a:solidFill>
                  <a:srgbClr val="FF0000"/>
                </a:solidFill>
              </a:rPr>
              <a:t>چشم</a:t>
            </a:r>
            <a:endParaRPr lang="fa-IR" b="1" dirty="0">
              <a:solidFill>
                <a:srgbClr val="FF0000"/>
              </a:solidFill>
            </a:endParaRPr>
          </a:p>
          <a:p>
            <a:pPr algn="just" rtl="1"/>
            <a:endParaRPr lang="fa-IR" b="1" dirty="0">
              <a:solidFill>
                <a:srgbClr val="FF0000"/>
              </a:solidFill>
            </a:endParaRPr>
          </a:p>
          <a:p>
            <a:pPr algn="just" rtl="1"/>
            <a:r>
              <a:rPr lang="fa-IR" sz="1600" dirty="0">
                <a:solidFill>
                  <a:schemeClr val="bg1"/>
                </a:solidFill>
                <a:latin typeface="Times New Roman" panose="02020603050405020304" pitchFamily="18" charset="0"/>
                <a:cs typeface="Times New Roman" panose="02020603050405020304" pitchFamily="18" charset="0"/>
              </a:rPr>
              <a:t>مردمک چشم نوزاد باید با قطره میدریاتیک رقیق در حدود یک ساعت قبل از انجام معاینه، دیلاته شود تا معاینه امکان پذیر گردد. روش پیشنهادی استفاده از ترکیب قطرات تتراکائین 5/. %، تروپیکامید1 %، فنیل افرین 2/5% (با ترکیب یک سوم از هر کدام) 2 تا 3 بار با فواصل 10 تا 15 دقیقه است.</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آتروپین توصیه نمی شود.</a:t>
            </a: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قطرات اضافی باید از روی صورت شیرخوار با دستمال پاک شود تا جذب پوستی به حداقل برسد. </a:t>
            </a: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دادن مقادیر زیاد قطر چشمی، خطر تاکیکاردی و هیپرترمی را به دنبال دارد.</a:t>
            </a:r>
          </a:p>
          <a:p>
            <a:pPr algn="just" rtl="1"/>
            <a:endParaRPr lang="fa-IR" sz="1600" dirty="0" smtClean="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معاینه </a:t>
            </a:r>
            <a:r>
              <a:rPr lang="fa-IR" sz="1600" dirty="0">
                <a:solidFill>
                  <a:schemeClr val="bg1"/>
                </a:solidFill>
                <a:latin typeface="Times New Roman" panose="02020603050405020304" pitchFamily="18" charset="0"/>
                <a:cs typeface="Times New Roman" panose="02020603050405020304" pitchFamily="18" charset="0"/>
              </a:rPr>
              <a:t>رتین یک پروسه دردناک است. قنداق کردن شیرخوار و دادن محلول سرم قندی ساکارز خوراکی 24 به میزان 5/. تا 1 سی سی با کمک سرنگ از راه دهان می تواند درد شیرخوار را کاهش داده و به انجام معاینه بدون بی قراری زیاد شیرخوار کمک کند.</a:t>
            </a: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41463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84013" y="806669"/>
            <a:ext cx="10734275" cy="3385542"/>
          </a:xfrm>
          <a:prstGeom prst="rect">
            <a:avLst/>
          </a:prstGeom>
        </p:spPr>
        <p:txBody>
          <a:bodyPr wrap="square">
            <a:spAutoFit/>
          </a:bodyPr>
          <a:lstStyle/>
          <a:p>
            <a:pPr algn="just" rtl="1"/>
            <a:r>
              <a:rPr lang="fa-IR" dirty="0">
                <a:latin typeface="Times New Roman" panose="02020603050405020304" pitchFamily="18" charset="0"/>
                <a:cs typeface="Times New Roman" panose="02020603050405020304" pitchFamily="18" charset="0"/>
              </a:rPr>
              <a:t/>
            </a:r>
            <a:br>
              <a:rPr lang="fa-IR" dirty="0">
                <a:latin typeface="Times New Roman" panose="02020603050405020304" pitchFamily="18" charset="0"/>
                <a:cs typeface="Times New Roman" panose="02020603050405020304" pitchFamily="18" charset="0"/>
              </a:rPr>
            </a:br>
            <a:r>
              <a:rPr lang="fa-IR" sz="1600" dirty="0" smtClean="0">
                <a:solidFill>
                  <a:schemeClr val="bg1"/>
                </a:solidFill>
                <a:latin typeface="Times New Roman" panose="02020603050405020304" pitchFamily="18" charset="0"/>
                <a:cs typeface="Times New Roman" panose="02020603050405020304" pitchFamily="18" charset="0"/>
              </a:rPr>
              <a:t>روشنایی </a:t>
            </a:r>
            <a:r>
              <a:rPr lang="fa-IR" sz="1600" dirty="0">
                <a:solidFill>
                  <a:schemeClr val="bg1"/>
                </a:solidFill>
                <a:latin typeface="Times New Roman" panose="02020603050405020304" pitchFamily="18" charset="0"/>
                <a:cs typeface="Times New Roman" panose="02020603050405020304" pitchFamily="18" charset="0"/>
              </a:rPr>
              <a:t>محیط معاینه نوزاد باید تا حد 10 لوکس کاهش یابد. در صورتی که در محیط مراقبت این امکان وجود ندارد نوزاد را می توان به اتاق دیگری در داخل یا جنب بخش مراقبت ویژه نوزادان انتقال داد</a:t>
            </a:r>
            <a:r>
              <a:rPr lang="fa-IR" sz="1600" dirty="0" smtClean="0">
                <a:solidFill>
                  <a:schemeClr val="bg1"/>
                </a:solidFill>
                <a:latin typeface="Times New Roman" panose="02020603050405020304" pitchFamily="18" charset="0"/>
                <a:cs typeface="Times New Roman" panose="02020603050405020304" pitchFamily="18" charset="0"/>
              </a:rPr>
              <a:t>.</a:t>
            </a:r>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معاینه با افتالموستکوپ غیرمستتقیم با یا بدون قرار دادن بلفارواستتات انجام می گیرد و در صورت لزوم و با فراهم بودن امکانات احیای نوزاد، دپرسیون نواحی محیطی شبکیه می تواند با دپرسور سیمی ظریف انجام شود</a:t>
            </a:r>
            <a:r>
              <a:rPr lang="fa-IR" sz="1600" dirty="0" smtClean="0">
                <a:solidFill>
                  <a:schemeClr val="bg1"/>
                </a:solidFill>
                <a:latin typeface="Times New Roman" panose="02020603050405020304" pitchFamily="18" charset="0"/>
                <a:cs typeface="Times New Roman" panose="02020603050405020304" pitchFamily="18" charset="0"/>
              </a:rPr>
              <a:t>.</a:t>
            </a:r>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نتایج </a:t>
            </a:r>
            <a:r>
              <a:rPr lang="fa-IR" sz="1600" dirty="0" smtClean="0">
                <a:solidFill>
                  <a:schemeClr val="bg1"/>
                </a:solidFill>
                <a:latin typeface="Times New Roman" panose="02020603050405020304" pitchFamily="18" charset="0"/>
                <a:cs typeface="Times New Roman" panose="02020603050405020304" pitchFamily="18" charset="0"/>
              </a:rPr>
              <a:t>معاینه باید در </a:t>
            </a:r>
            <a:r>
              <a:rPr lang="fa-IR" sz="1600" dirty="0">
                <a:solidFill>
                  <a:schemeClr val="bg1"/>
                </a:solidFill>
                <a:latin typeface="Times New Roman" panose="02020603050405020304" pitchFamily="18" charset="0"/>
                <a:cs typeface="Times New Roman" panose="02020603050405020304" pitchFamily="18" charset="0"/>
              </a:rPr>
              <a:t>فرم مخصوص ثبت گردیده، تاریخ معاینه بعدی مشخص و به والدین و پز شک و پرستار مسوول پیگیری نوزاد اطلاع داده شود</a:t>
            </a:r>
            <a:r>
              <a:rPr lang="fa-IR" sz="1600" dirty="0" smtClean="0">
                <a:solidFill>
                  <a:schemeClr val="bg1"/>
                </a:solidFill>
                <a:latin typeface="Times New Roman" panose="02020603050405020304" pitchFamily="18" charset="0"/>
                <a:cs typeface="Times New Roman" panose="02020603050405020304" pitchFamily="18" charset="0"/>
              </a:rPr>
              <a:t>.</a:t>
            </a:r>
          </a:p>
          <a:p>
            <a:pPr algn="just" rtl="1"/>
            <a:r>
              <a:rPr lang="fa-IR" dirty="0">
                <a:latin typeface="Times New Roman" panose="02020603050405020304" pitchFamily="18" charset="0"/>
                <a:cs typeface="Times New Roman" panose="02020603050405020304" pitchFamily="18" charset="0"/>
              </a:rPr>
              <a:t/>
            </a:r>
            <a:br>
              <a:rPr lang="fa-IR"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34662996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889844"/>
            <a:ext cx="10664513" cy="4062651"/>
          </a:xfrm>
          <a:prstGeom prst="rect">
            <a:avLst/>
          </a:prstGeom>
        </p:spPr>
        <p:txBody>
          <a:bodyPr wrap="square">
            <a:spAutoFit/>
          </a:bodyPr>
          <a:lstStyle/>
          <a:p>
            <a:pPr algn="just" rtl="1"/>
            <a:r>
              <a:rPr lang="fa-IR" sz="1600" dirty="0">
                <a:solidFill>
                  <a:schemeClr val="bg1"/>
                </a:solidFill>
                <a:latin typeface="Times New Roman" panose="02020603050405020304" pitchFamily="18" charset="0"/>
                <a:cs typeface="Times New Roman" panose="02020603050405020304" pitchFamily="18" charset="0"/>
              </a:rPr>
              <a:t>درمان رتینوپاتی نارسی: </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برخی از نوزادانی که بیماری آنها خفیف یا متوسط است ، بدون نیاز به درمان بهبود می یابند. اما در صور تی که بیماری نوزاد</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smtClean="0">
                <a:solidFill>
                  <a:schemeClr val="bg1"/>
                </a:solidFill>
                <a:latin typeface="Times New Roman" panose="02020603050405020304" pitchFamily="18" charset="0"/>
                <a:cs typeface="Times New Roman" panose="02020603050405020304" pitchFamily="18" charset="0"/>
              </a:rPr>
              <a:t>شدید </a:t>
            </a:r>
            <a:r>
              <a:rPr lang="fa-IR" sz="1600" dirty="0">
                <a:solidFill>
                  <a:schemeClr val="bg1"/>
                </a:solidFill>
                <a:latin typeface="Times New Roman" panose="02020603050405020304" pitchFamily="18" charset="0"/>
                <a:cs typeface="Times New Roman" panose="02020603050405020304" pitchFamily="18" charset="0"/>
              </a:rPr>
              <a:t>باشد ، درمان لازم است .</a:t>
            </a:r>
            <a:endParaRPr lang="en-US" sz="1600" dirty="0">
              <a:solidFill>
                <a:schemeClr val="bg1"/>
              </a:solidFill>
              <a:latin typeface="Times New Roman" panose="02020603050405020304" pitchFamily="18" charset="0"/>
              <a:cs typeface="Times New Roman" panose="02020603050405020304" pitchFamily="18" charset="0"/>
            </a:endParaRPr>
          </a:p>
          <a:p>
            <a:pPr algn="just" rtl="1"/>
            <a:endParaRPr lang="en-US"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برای جلوگیری از افزایش غیرطبیعی عروق شبکیه بیشتر از لیزر درمانی استفاده می شود . گاهی</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نیز ممکن است نیاز به تزریق دارو در داخل </a:t>
            </a:r>
            <a:r>
              <a:rPr lang="fa-IR" sz="1600" dirty="0" smtClean="0">
                <a:solidFill>
                  <a:schemeClr val="bg1"/>
                </a:solidFill>
                <a:latin typeface="Times New Roman" panose="02020603050405020304" pitchFamily="18" charset="0"/>
                <a:cs typeface="Times New Roman" panose="02020603050405020304" pitchFamily="18" charset="0"/>
              </a:rPr>
              <a:t>چشم </a:t>
            </a:r>
            <a:r>
              <a:rPr lang="fa-IR" sz="1600" dirty="0">
                <a:solidFill>
                  <a:schemeClr val="bg1"/>
                </a:solidFill>
                <a:latin typeface="Times New Roman" panose="02020603050405020304" pitchFamily="18" charset="0"/>
                <a:cs typeface="Times New Roman" panose="02020603050405020304" pitchFamily="18" charset="0"/>
              </a:rPr>
              <a:t>باشد . این درمان ها معمولا در اتاق عمل انجام شده و ممکن است نیاز به</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بیهوشی داشته باشند.</a:t>
            </a:r>
          </a:p>
          <a:p>
            <a:pPr algn="just" rtl="1"/>
            <a:endParaRPr lang="en-US"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بر حسب مرحله بیماری از درمان های مختلفی استفاده می شود:</a:t>
            </a:r>
            <a:endParaRPr lang="en-US"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a:solidFill>
                  <a:schemeClr val="bg1"/>
                </a:solidFill>
                <a:latin typeface="Times New Roman" panose="02020603050405020304" pitchFamily="18" charset="0"/>
                <a:cs typeface="Times New Roman" panose="02020603050405020304" pitchFamily="18" charset="0"/>
              </a:rPr>
              <a:t>*</a:t>
            </a:r>
            <a:r>
              <a:rPr lang="fa-IR" sz="1600" dirty="0">
                <a:solidFill>
                  <a:schemeClr val="bg1"/>
                </a:solidFill>
                <a:latin typeface="Times New Roman" panose="02020603050405020304" pitchFamily="18" charset="0"/>
                <a:cs typeface="Times New Roman" panose="02020603050405020304" pitchFamily="18" charset="0"/>
              </a:rPr>
              <a:t>امروزه لیزر درمانی نواحی فاقد رگ شبکیه تا حد زیادی </a:t>
            </a:r>
            <a:r>
              <a:rPr lang="fa-IR" sz="1600" dirty="0" smtClean="0">
                <a:solidFill>
                  <a:schemeClr val="bg1"/>
                </a:solidFill>
                <a:latin typeface="Times New Roman" panose="02020603050405020304" pitchFamily="18" charset="0"/>
                <a:cs typeface="Times New Roman" panose="02020603050405020304" pitchFamily="18" charset="0"/>
              </a:rPr>
              <a:t>جایگزین </a:t>
            </a:r>
            <a:r>
              <a:rPr lang="fa-IR" sz="1600" dirty="0">
                <a:solidFill>
                  <a:schemeClr val="bg1"/>
                </a:solidFill>
                <a:latin typeface="Times New Roman" panose="02020603050405020304" pitchFamily="18" charset="0"/>
                <a:cs typeface="Times New Roman" panose="02020603050405020304" pitchFamily="18" charset="0"/>
              </a:rPr>
              <a:t>کرایوتراپی شده ا ست زیرا مقرون به صرفه تر</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است و عوارض سیستمیک کمتری دارد </a:t>
            </a:r>
            <a:r>
              <a:rPr lang="fa-IR" sz="1600" dirty="0" smtClean="0">
                <a:solidFill>
                  <a:schemeClr val="bg1"/>
                </a:solidFill>
                <a:latin typeface="Times New Roman" panose="02020603050405020304" pitchFamily="18" charset="0"/>
                <a:cs typeface="Times New Roman" panose="02020603050405020304" pitchFamily="18" charset="0"/>
              </a:rPr>
              <a:t>.</a:t>
            </a:r>
          </a:p>
          <a:p>
            <a:pPr algn="just" rtl="1"/>
            <a:endParaRPr lang="en-US" sz="1600" dirty="0">
              <a:solidFill>
                <a:schemeClr val="bg1"/>
              </a:solidFill>
              <a:latin typeface="Times New Roman" panose="02020603050405020304" pitchFamily="18" charset="0"/>
              <a:cs typeface="Times New Roman" panose="02020603050405020304" pitchFamily="18" charset="0"/>
            </a:endParaRPr>
          </a:p>
          <a:p>
            <a:pPr algn="just" rtl="1"/>
            <a:r>
              <a:rPr lang="en-US" sz="1600" dirty="0">
                <a:solidFill>
                  <a:schemeClr val="bg1"/>
                </a:solidFill>
                <a:latin typeface="Times New Roman" panose="02020603050405020304" pitchFamily="18" charset="0"/>
                <a:cs typeface="Times New Roman" panose="02020603050405020304" pitchFamily="18" charset="0"/>
              </a:rPr>
              <a:t>*</a:t>
            </a:r>
            <a:r>
              <a:rPr lang="fa-IR" sz="1600" dirty="0">
                <a:solidFill>
                  <a:schemeClr val="bg1"/>
                </a:solidFill>
                <a:latin typeface="Times New Roman" panose="02020603050405020304" pitchFamily="18" charset="0"/>
                <a:cs typeface="Times New Roman" panose="02020603050405020304" pitchFamily="18" charset="0"/>
              </a:rPr>
              <a:t> برای پسرفت عروق غیر طبیعی خصوصا در موارد شدید با درگیری قطب</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خلفی از تزریق داخل زجاجیه ای داروهای ضد فاکتور رشد اندوتلیوم عروق مانند </a:t>
            </a:r>
            <a:r>
              <a:rPr lang="en-US" sz="1600" dirty="0" err="1">
                <a:solidFill>
                  <a:schemeClr val="bg1"/>
                </a:solidFill>
                <a:latin typeface="Times New Roman" panose="02020603050405020304" pitchFamily="18" charset="0"/>
                <a:cs typeface="Times New Roman" panose="02020603050405020304" pitchFamily="18" charset="0"/>
              </a:rPr>
              <a:t>Avastin</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 استفاده می</a:t>
            </a:r>
            <a:r>
              <a:rPr lang="en-US" sz="1600" dirty="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شود.</a:t>
            </a:r>
            <a:endParaRPr lang="en-US" sz="1600" dirty="0">
              <a:solidFill>
                <a:schemeClr val="bg1"/>
              </a:solidFill>
              <a:latin typeface="Times New Roman" panose="02020603050405020304" pitchFamily="18" charset="0"/>
              <a:cs typeface="Times New Roman" panose="02020603050405020304" pitchFamily="18" charset="0"/>
            </a:endParaRPr>
          </a:p>
          <a:p>
            <a:pPr algn="just" rtl="1"/>
            <a:endParaRPr lang="en-US" sz="1600" dirty="0">
              <a:solidFill>
                <a:schemeClr val="bg1"/>
              </a:solidFill>
              <a:latin typeface="Times New Roman" panose="02020603050405020304" pitchFamily="18" charset="0"/>
              <a:cs typeface="Times New Roman" panose="02020603050405020304" pitchFamily="18" charset="0"/>
            </a:endParaRPr>
          </a:p>
          <a:p>
            <a:pPr algn="just" rtl="1">
              <a:buFont typeface="Arial" charset="0"/>
              <a:buChar char="•"/>
            </a:pPr>
            <a:r>
              <a:rPr lang="fa-IR" sz="1600" dirty="0">
                <a:solidFill>
                  <a:schemeClr val="bg1"/>
                </a:solidFill>
                <a:latin typeface="Times New Roman" panose="02020603050405020304" pitchFamily="18" charset="0"/>
                <a:cs typeface="Times New Roman" panose="02020603050405020304" pitchFamily="18" charset="0"/>
              </a:rPr>
              <a:t>در مراحل 4 و 5 بسته به مورد از اسکلرال باکلینو یا ویترکتومی ± لنزکتومی استفاده می شود .</a:t>
            </a:r>
          </a:p>
          <a:p>
            <a:pPr algn="just" rtl="1"/>
            <a:r>
              <a:rPr lang="fa-IR" spc="-100" dirty="0">
                <a:solidFill>
                  <a:schemeClr val="tx2">
                    <a:satMod val="200000"/>
                  </a:schemeClr>
                </a:solidFill>
                <a:cs typeface="Times New Roman" panose="02020603050405020304" pitchFamily="18" charset="0"/>
              </a:rPr>
              <a:t> </a:t>
            </a:r>
            <a:endParaRPr lang="en-US" spc="-100" dirty="0">
              <a:solidFill>
                <a:schemeClr val="tx2">
                  <a:satMod val="200000"/>
                </a:schemeClr>
              </a:solidFill>
              <a:cs typeface="Times New Roman" panose="02020603050405020304" pitchFamily="18" charset="0"/>
            </a:endParaRPr>
          </a:p>
        </p:txBody>
      </p:sp>
    </p:spTree>
    <p:extLst>
      <p:ext uri="{BB962C8B-B14F-4D97-AF65-F5344CB8AC3E}">
        <p14:creationId xmlns:p14="http://schemas.microsoft.com/office/powerpoint/2010/main" val="27147564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751344"/>
            <a:ext cx="10707821" cy="4308872"/>
          </a:xfrm>
          <a:prstGeom prst="rect">
            <a:avLst/>
          </a:prstGeom>
        </p:spPr>
        <p:txBody>
          <a:bodyPr wrap="square">
            <a:spAutoFit/>
          </a:bodyPr>
          <a:lstStyle/>
          <a:p>
            <a:pPr algn="just" rtl="1"/>
            <a:endParaRPr lang="en-US" spc="-100" dirty="0">
              <a:solidFill>
                <a:schemeClr val="tx2">
                  <a:satMod val="200000"/>
                </a:schemeClr>
              </a:solidFill>
              <a:cs typeface="Times New Roman" panose="02020603050405020304" pitchFamily="18" charset="0"/>
            </a:endParaRPr>
          </a:p>
          <a:p>
            <a:pPr algn="just" rtl="1"/>
            <a:endParaRPr lang="en-US"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در موارد زیر درمان انجام می شود:</a:t>
            </a:r>
          </a:p>
          <a:p>
            <a:pPr algn="just" rtl="1"/>
            <a:r>
              <a:rPr lang="fa-IR" sz="1600" dirty="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zone I ROP </a:t>
            </a:r>
            <a:r>
              <a:rPr lang="fa-IR" sz="1600" dirty="0">
                <a:solidFill>
                  <a:schemeClr val="bg1"/>
                </a:solidFill>
                <a:latin typeface="Times New Roman" panose="02020603050405020304" pitchFamily="18" charset="0"/>
                <a:cs typeface="Times New Roman" panose="02020603050405020304" pitchFamily="18" charset="0"/>
              </a:rPr>
              <a:t> در هر </a:t>
            </a:r>
            <a:r>
              <a:rPr lang="en-US" sz="1600" dirty="0">
                <a:solidFill>
                  <a:schemeClr val="bg1"/>
                </a:solidFill>
                <a:latin typeface="Times New Roman" panose="02020603050405020304" pitchFamily="18" charset="0"/>
                <a:cs typeface="Times New Roman" panose="02020603050405020304" pitchFamily="18" charset="0"/>
              </a:rPr>
              <a:t>stage </a:t>
            </a:r>
            <a:r>
              <a:rPr lang="fa-IR" sz="1600" dirty="0">
                <a:solidFill>
                  <a:schemeClr val="bg1"/>
                </a:solidFill>
                <a:latin typeface="Times New Roman" panose="02020603050405020304" pitchFamily="18" charset="0"/>
                <a:cs typeface="Times New Roman" panose="02020603050405020304" pitchFamily="18" charset="0"/>
              </a:rPr>
              <a:t>همراه با بیماری </a:t>
            </a:r>
            <a:r>
              <a:rPr lang="en-US" sz="1600" dirty="0">
                <a:solidFill>
                  <a:schemeClr val="bg1"/>
                </a:solidFill>
                <a:latin typeface="Times New Roman" panose="02020603050405020304" pitchFamily="18" charset="0"/>
                <a:cs typeface="Times New Roman" panose="02020603050405020304" pitchFamily="18" charset="0"/>
              </a:rPr>
              <a:t>plus</a:t>
            </a:r>
          </a:p>
          <a:p>
            <a:pPr algn="just" rtl="1"/>
            <a:r>
              <a:rPr lang="fa-IR" sz="1600" dirty="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zone I ROP </a:t>
            </a:r>
            <a:r>
              <a:rPr lang="fa-IR" sz="1600" dirty="0">
                <a:solidFill>
                  <a:schemeClr val="bg1"/>
                </a:solidFill>
                <a:latin typeface="Times New Roman" panose="02020603050405020304" pitchFamily="18" charset="0"/>
                <a:cs typeface="Times New Roman" panose="02020603050405020304" pitchFamily="18" charset="0"/>
              </a:rPr>
              <a:t> در </a:t>
            </a:r>
            <a:r>
              <a:rPr lang="en-US" sz="1600" dirty="0">
                <a:solidFill>
                  <a:schemeClr val="bg1"/>
                </a:solidFill>
                <a:latin typeface="Times New Roman" panose="02020603050405020304" pitchFamily="18" charset="0"/>
                <a:cs typeface="Times New Roman" panose="02020603050405020304" pitchFamily="18" charset="0"/>
              </a:rPr>
              <a:t>stage 3 </a:t>
            </a:r>
            <a:r>
              <a:rPr lang="fa-IR" sz="1600" dirty="0">
                <a:solidFill>
                  <a:schemeClr val="bg1"/>
                </a:solidFill>
                <a:latin typeface="Times New Roman" panose="02020603050405020304" pitchFamily="18" charset="0"/>
                <a:cs typeface="Times New Roman" panose="02020603050405020304" pitchFamily="18" charset="0"/>
              </a:rPr>
              <a:t> بدون بیماری </a:t>
            </a:r>
            <a:r>
              <a:rPr lang="en-US" sz="1600" dirty="0">
                <a:solidFill>
                  <a:schemeClr val="bg1"/>
                </a:solidFill>
                <a:latin typeface="Times New Roman" panose="02020603050405020304" pitchFamily="18" charset="0"/>
                <a:cs typeface="Times New Roman" panose="02020603050405020304" pitchFamily="18" charset="0"/>
              </a:rPr>
              <a:t>plus</a:t>
            </a:r>
          </a:p>
          <a:p>
            <a:pPr algn="just" rtl="1"/>
            <a:r>
              <a:rPr lang="fa-IR" sz="1600" dirty="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zone II ROP </a:t>
            </a:r>
            <a:r>
              <a:rPr lang="fa-IR" sz="1600" dirty="0">
                <a:solidFill>
                  <a:schemeClr val="bg1"/>
                </a:solidFill>
                <a:latin typeface="Times New Roman" panose="02020603050405020304" pitchFamily="18" charset="0"/>
                <a:cs typeface="Times New Roman" panose="02020603050405020304" pitchFamily="18" charset="0"/>
              </a:rPr>
              <a:t> در </a:t>
            </a:r>
            <a:r>
              <a:rPr lang="en-US" sz="1600" dirty="0">
                <a:solidFill>
                  <a:schemeClr val="bg1"/>
                </a:solidFill>
                <a:latin typeface="Times New Roman" panose="02020603050405020304" pitchFamily="18" charset="0"/>
                <a:cs typeface="Times New Roman" panose="02020603050405020304" pitchFamily="18" charset="0"/>
              </a:rPr>
              <a:t>stage 2 </a:t>
            </a:r>
            <a:r>
              <a:rPr lang="fa-IR" sz="1600" dirty="0">
                <a:solidFill>
                  <a:schemeClr val="bg1"/>
                </a:solidFill>
                <a:latin typeface="Times New Roman" panose="02020603050405020304" pitchFamily="18" charset="0"/>
                <a:cs typeface="Times New Roman" panose="02020603050405020304" pitchFamily="18" charset="0"/>
              </a:rPr>
              <a:t> یا </a:t>
            </a:r>
            <a:r>
              <a:rPr lang="en-US" sz="1600" dirty="0">
                <a:solidFill>
                  <a:schemeClr val="bg1"/>
                </a:solidFill>
                <a:latin typeface="Times New Roman" panose="02020603050405020304" pitchFamily="18" charset="0"/>
                <a:cs typeface="Times New Roman" panose="02020603050405020304" pitchFamily="18" charset="0"/>
              </a:rPr>
              <a:t>stage 3 </a:t>
            </a:r>
            <a:r>
              <a:rPr lang="fa-IR" sz="1600" dirty="0">
                <a:solidFill>
                  <a:schemeClr val="bg1"/>
                </a:solidFill>
                <a:latin typeface="Times New Roman" panose="02020603050405020304" pitchFamily="18" charset="0"/>
                <a:cs typeface="Times New Roman" panose="02020603050405020304" pitchFamily="18" charset="0"/>
              </a:rPr>
              <a:t>همراه با بیماری </a:t>
            </a:r>
            <a:r>
              <a:rPr lang="en-US" sz="1600" dirty="0">
                <a:solidFill>
                  <a:schemeClr val="bg1"/>
                </a:solidFill>
                <a:latin typeface="Times New Roman" panose="02020603050405020304" pitchFamily="18" charset="0"/>
                <a:cs typeface="Times New Roman" panose="02020603050405020304" pitchFamily="18" charset="0"/>
              </a:rPr>
              <a:t>plus</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در نوزادان دچار بیماری </a:t>
            </a:r>
            <a:r>
              <a:rPr lang="en-US" sz="1600" dirty="0">
                <a:solidFill>
                  <a:schemeClr val="bg1"/>
                </a:solidFill>
                <a:latin typeface="Times New Roman" panose="02020603050405020304" pitchFamily="18" charset="0"/>
                <a:cs typeface="Times New Roman" panose="02020603050405020304" pitchFamily="18" charset="0"/>
              </a:rPr>
              <a:t>threshold </a:t>
            </a:r>
            <a:r>
              <a:rPr lang="fa-IR" sz="1600" dirty="0">
                <a:solidFill>
                  <a:schemeClr val="bg1"/>
                </a:solidFill>
                <a:latin typeface="Times New Roman" panose="02020603050405020304" pitchFamily="18" charset="0"/>
                <a:cs typeface="Times New Roman" panose="02020603050405020304" pitchFamily="18" charset="0"/>
              </a:rPr>
              <a:t> نوع</a:t>
            </a:r>
            <a:r>
              <a:rPr lang="en-US" sz="1600" dirty="0">
                <a:solidFill>
                  <a:schemeClr val="bg1"/>
                </a:solidFill>
                <a:latin typeface="Times New Roman" panose="02020603050405020304" pitchFamily="18" charset="0"/>
                <a:cs typeface="Times New Roman" panose="02020603050405020304" pitchFamily="18" charset="0"/>
              </a:rPr>
              <a:t>1 </a:t>
            </a:r>
            <a:r>
              <a:rPr lang="fa-IR" sz="1600" dirty="0">
                <a:solidFill>
                  <a:schemeClr val="bg1"/>
                </a:solidFill>
                <a:latin typeface="Times New Roman" panose="02020603050405020304" pitchFamily="18" charset="0"/>
                <a:cs typeface="Times New Roman" panose="02020603050405020304" pitchFamily="18" charset="0"/>
              </a:rPr>
              <a:t> درمان باید طی </a:t>
            </a:r>
            <a:r>
              <a:rPr lang="en-US" sz="1600" dirty="0">
                <a:solidFill>
                  <a:schemeClr val="bg1"/>
                </a:solidFill>
                <a:latin typeface="Times New Roman" panose="02020603050405020304" pitchFamily="18" charset="0"/>
                <a:cs typeface="Times New Roman" panose="02020603050405020304" pitchFamily="18" charset="0"/>
              </a:rPr>
              <a:t>72</a:t>
            </a:r>
            <a:r>
              <a:rPr lang="fa-IR" sz="1600" dirty="0">
                <a:solidFill>
                  <a:schemeClr val="bg1"/>
                </a:solidFill>
                <a:latin typeface="Times New Roman" panose="02020603050405020304" pitchFamily="18" charset="0"/>
                <a:cs typeface="Times New Roman" panose="02020603050405020304" pitchFamily="18" charset="0"/>
              </a:rPr>
              <a:t> ساعت پس از تشخیص و قبل از شروع جداشدگی شبکیه شروع گردد.</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از عوارض </a:t>
            </a:r>
            <a:r>
              <a:rPr lang="en-US" sz="1600" dirty="0">
                <a:solidFill>
                  <a:schemeClr val="bg1"/>
                </a:solidFill>
                <a:latin typeface="Times New Roman" panose="02020603050405020304" pitchFamily="18" charset="0"/>
                <a:cs typeface="Times New Roman" panose="02020603050405020304" pitchFamily="18" charset="0"/>
              </a:rPr>
              <a:t>ROP </a:t>
            </a:r>
            <a:r>
              <a:rPr lang="fa-IR" sz="1600" dirty="0">
                <a:solidFill>
                  <a:schemeClr val="bg1"/>
                </a:solidFill>
                <a:latin typeface="Times New Roman" panose="02020603050405020304" pitchFamily="18" charset="0"/>
                <a:cs typeface="Times New Roman" panose="02020603050405020304" pitchFamily="18" charset="0"/>
              </a:rPr>
              <a:t> پیشرفته درمان شده یا خودبخود پسرفت </a:t>
            </a:r>
            <a:r>
              <a:rPr lang="fa-IR" sz="1600" dirty="0" smtClean="0">
                <a:solidFill>
                  <a:schemeClr val="bg1"/>
                </a:solidFill>
                <a:latin typeface="Times New Roman" panose="02020603050405020304" pitchFamily="18" charset="0"/>
                <a:cs typeface="Times New Roman" panose="02020603050405020304" pitchFamily="18" charset="0"/>
              </a:rPr>
              <a:t>کرده، </a:t>
            </a:r>
            <a:r>
              <a:rPr lang="fa-IR" sz="1600" dirty="0">
                <a:solidFill>
                  <a:schemeClr val="bg1"/>
                </a:solidFill>
                <a:latin typeface="Times New Roman" panose="02020603050405020304" pitchFamily="18" charset="0"/>
                <a:cs typeface="Times New Roman" panose="02020603050405020304" pitchFamily="18" charset="0"/>
              </a:rPr>
              <a:t>تغییرات شبکیه است لذا معاینات دوره ای چشم ضروری ا ست.</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احتمال جدا شدگی شبکیه در دهه اول و دوم زندگی وجود دارد. نزدیک بینی، کشیدگی ماکولا و استرابیسم می توانند منجر به تنبلی چشم شوند. احتمال کاتاراکت و گلوکوم نیز وجود دارد. </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بنابراین توجه به این </a:t>
            </a:r>
            <a:r>
              <a:rPr lang="fa-IR" sz="1600" dirty="0" smtClean="0">
                <a:solidFill>
                  <a:schemeClr val="bg1"/>
                </a:solidFill>
                <a:latin typeface="Times New Roman" panose="02020603050405020304" pitchFamily="18" charset="0"/>
                <a:cs typeface="Times New Roman" panose="02020603050405020304" pitchFamily="18" charset="0"/>
              </a:rPr>
              <a:t>مسایل </a:t>
            </a:r>
            <a:r>
              <a:rPr lang="fa-IR" sz="1600" dirty="0">
                <a:solidFill>
                  <a:schemeClr val="bg1"/>
                </a:solidFill>
                <a:latin typeface="Times New Roman" panose="02020603050405020304" pitchFamily="18" charset="0"/>
                <a:cs typeface="Times New Roman" panose="02020603050405020304" pitchFamily="18" charset="0"/>
              </a:rPr>
              <a:t>و درمان آنها نقش </a:t>
            </a:r>
            <a:r>
              <a:rPr lang="fa-IR" sz="1600" dirty="0" smtClean="0">
                <a:solidFill>
                  <a:schemeClr val="bg1"/>
                </a:solidFill>
                <a:latin typeface="Times New Roman" panose="02020603050405020304" pitchFamily="18" charset="0"/>
                <a:cs typeface="Times New Roman" panose="02020603050405020304" pitchFamily="18" charset="0"/>
              </a:rPr>
              <a:t>بسیار </a:t>
            </a:r>
            <a:r>
              <a:rPr lang="fa-IR" sz="1600" dirty="0">
                <a:solidFill>
                  <a:schemeClr val="bg1"/>
                </a:solidFill>
                <a:latin typeface="Times New Roman" panose="02020603050405020304" pitchFamily="18" charset="0"/>
                <a:cs typeface="Times New Roman" panose="02020603050405020304" pitchFamily="18" charset="0"/>
              </a:rPr>
              <a:t>مهمی در بازتوانی دید و بینایی نوزادان دارد و تاکید بر انجام معاینات دوره ای خصوصا برای والدین ضروری است.</a:t>
            </a: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62205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28861" y="817332"/>
            <a:ext cx="10734275" cy="4031873"/>
          </a:xfrm>
          <a:prstGeom prst="rect">
            <a:avLst/>
          </a:prstGeom>
        </p:spPr>
        <p:txBody>
          <a:bodyPr wrap="square">
            <a:spAutoFit/>
          </a:bodyPr>
          <a:lstStyle/>
          <a:p>
            <a:pPr algn="just" rtl="1"/>
            <a:r>
              <a:rPr lang="fa-IR" sz="1600" dirty="0">
                <a:solidFill>
                  <a:schemeClr val="bg1"/>
                </a:solidFill>
                <a:latin typeface="Times New Roman" panose="02020603050405020304" pitchFamily="18" charset="0"/>
                <a:cs typeface="Times New Roman" panose="02020603050405020304" pitchFamily="18" charset="0"/>
              </a:rPr>
              <a:t>معاینات چشمی بر اساس سن پس از قاعدگی نوزاد و یافته های معاینات قبلی زمانی خاتمه می یابد که نوزاد، دیگر در معرض خطر ابتلا به رتینوپاتی تهدید کننده بینائی نباشد.</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در موارد زیر می توان معاینه را خاتمه داد:</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a:t>
            </a:r>
            <a:r>
              <a:rPr lang="fa-IR" sz="1600" dirty="0" smtClean="0">
                <a:solidFill>
                  <a:schemeClr val="bg1"/>
                </a:solidFill>
                <a:latin typeface="Times New Roman" panose="02020603050405020304" pitchFamily="18" charset="0"/>
                <a:cs typeface="Times New Roman" panose="02020603050405020304" pitchFamily="18" charset="0"/>
              </a:rPr>
              <a:t>  * تکمیل </a:t>
            </a:r>
            <a:r>
              <a:rPr lang="fa-IR" sz="1600" dirty="0">
                <a:solidFill>
                  <a:schemeClr val="bg1"/>
                </a:solidFill>
                <a:latin typeface="Times New Roman" panose="02020603050405020304" pitchFamily="18" charset="0"/>
                <a:cs typeface="Times New Roman" panose="02020603050405020304" pitchFamily="18" charset="0"/>
              </a:rPr>
              <a:t>رگدار شدن طبیعی شبکیه تا انتهای </a:t>
            </a:r>
            <a:r>
              <a:rPr lang="en-US" sz="1600" dirty="0">
                <a:solidFill>
                  <a:schemeClr val="bg1"/>
                </a:solidFill>
                <a:latin typeface="Times New Roman" panose="02020603050405020304" pitchFamily="18" charset="0"/>
                <a:cs typeface="Times New Roman" panose="02020603050405020304" pitchFamily="18" charset="0"/>
              </a:rPr>
              <a:t>zone III </a:t>
            </a:r>
            <a:r>
              <a:rPr lang="fa-IR" sz="1600" dirty="0">
                <a:solidFill>
                  <a:schemeClr val="bg1"/>
                </a:solidFill>
                <a:latin typeface="Times New Roman" panose="02020603050405020304" pitchFamily="18" charset="0"/>
                <a:cs typeface="Times New Roman" panose="02020603050405020304" pitchFamily="18" charset="0"/>
              </a:rPr>
              <a:t> که معمولا در 40 هفتگی سن پس از قاعدگی مشاهده و اغلب در 45 هفتگی تکمیل شده است.</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 </a:t>
            </a:r>
            <a:r>
              <a:rPr lang="fa-IR" sz="1600" dirty="0">
                <a:solidFill>
                  <a:schemeClr val="bg1"/>
                </a:solidFill>
                <a:latin typeface="Times New Roman" panose="02020603050405020304" pitchFamily="18" charset="0"/>
                <a:cs typeface="Times New Roman" panose="02020603050405020304" pitchFamily="18" charset="0"/>
              </a:rPr>
              <a:t>مشاهده توقف و پسرفت واضح علائم رتینوپاتی که شامل موارد زیر است</a:t>
            </a:r>
            <a:r>
              <a:rPr lang="fa-IR" sz="1600" dirty="0" smtClean="0">
                <a:solidFill>
                  <a:schemeClr val="bg1"/>
                </a:solidFill>
                <a:latin typeface="Times New Roman" panose="02020603050405020304" pitchFamily="18" charset="0"/>
                <a:cs typeface="Times New Roman" panose="02020603050405020304" pitchFamily="18" charset="0"/>
              </a:rPr>
              <a:t>:</a:t>
            </a:r>
          </a:p>
          <a:p>
            <a:pPr algn="just" rtl="1"/>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 تغییر رنگ لبه ها از صورتی به سفید</a:t>
            </a:r>
          </a:p>
          <a:p>
            <a:pPr algn="just" rtl="1"/>
            <a:r>
              <a:rPr lang="fa-IR" sz="1600" dirty="0">
                <a:solidFill>
                  <a:schemeClr val="bg1"/>
                </a:solidFill>
                <a:latin typeface="Times New Roman" panose="02020603050405020304" pitchFamily="18" charset="0"/>
                <a:cs typeface="Times New Roman" panose="02020603050405020304" pitchFamily="18" charset="0"/>
              </a:rPr>
              <a:t>- عدم افزایش شدت بیماری</a:t>
            </a:r>
          </a:p>
          <a:p>
            <a:pPr algn="just" rtl="1"/>
            <a:r>
              <a:rPr lang="fa-IR" sz="1600" dirty="0">
                <a:solidFill>
                  <a:schemeClr val="bg1"/>
                </a:solidFill>
                <a:latin typeface="Times New Roman" panose="02020603050405020304" pitchFamily="18" charset="0"/>
                <a:cs typeface="Times New Roman" panose="02020603050405020304" pitchFamily="18" charset="0"/>
              </a:rPr>
              <a:t>- عبورعروق از مرز </a:t>
            </a:r>
            <a:r>
              <a:rPr lang="en-US" sz="1600" dirty="0">
                <a:solidFill>
                  <a:schemeClr val="bg1"/>
                </a:solidFill>
                <a:latin typeface="Times New Roman" panose="02020603050405020304" pitchFamily="18" charset="0"/>
                <a:cs typeface="Times New Roman" panose="02020603050405020304" pitchFamily="18" charset="0"/>
              </a:rPr>
              <a:t>demarcation line</a:t>
            </a:r>
          </a:p>
          <a:p>
            <a:pPr algn="just" rtl="1">
              <a:buFontTx/>
              <a:buChar char="-"/>
            </a:pPr>
            <a:r>
              <a:rPr lang="fa-IR" sz="1600" dirty="0">
                <a:solidFill>
                  <a:schemeClr val="bg1"/>
                </a:solidFill>
                <a:latin typeface="Times New Roman" panose="02020603050405020304" pitchFamily="18" charset="0"/>
                <a:cs typeface="Times New Roman" panose="02020603050405020304" pitchFamily="18" charset="0"/>
              </a:rPr>
              <a:t>شروع پروسه جایگزینی ضایعات فعال با بافت اسکار</a:t>
            </a:r>
          </a:p>
          <a:p>
            <a:pPr algn="just" rtl="1">
              <a:buFontTx/>
              <a:buChar char="-"/>
            </a:pPr>
            <a:endParaRPr lang="fa-IR" sz="1600" dirty="0">
              <a:solidFill>
                <a:schemeClr val="bg1"/>
              </a:solidFill>
              <a:latin typeface="Times New Roman" panose="02020603050405020304" pitchFamily="18" charset="0"/>
              <a:cs typeface="Times New Roman" panose="02020603050405020304" pitchFamily="18" charset="0"/>
            </a:endParaRPr>
          </a:p>
          <a:p>
            <a:pPr algn="just" rtl="1">
              <a:buFontTx/>
              <a:buChar char="-"/>
            </a:pPr>
            <a:endParaRPr lang="fa-IR" sz="1600" dirty="0">
              <a:solidFill>
                <a:schemeClr val="bg1"/>
              </a:solidFill>
              <a:latin typeface="Times New Roman" panose="02020603050405020304" pitchFamily="18" charset="0"/>
              <a:cs typeface="Times New Roman" panose="02020603050405020304" pitchFamily="18" charset="0"/>
            </a:endParaRPr>
          </a:p>
          <a:p>
            <a:pPr algn="just" rtl="1"/>
            <a:r>
              <a:rPr lang="fa-IR" sz="1600" dirty="0">
                <a:solidFill>
                  <a:schemeClr val="bg1"/>
                </a:solidFill>
                <a:latin typeface="Times New Roman" panose="02020603050405020304" pitchFamily="18" charset="0"/>
                <a:cs typeface="Times New Roman" panose="02020603050405020304" pitchFamily="18" charset="0"/>
              </a:rPr>
              <a:t>معمولا معاینه چشم نوزاد هر 1 تا 2 هفته تا زمانی که نوزاد حداقل به سن 38 تا 40 هفتگی پس از قاعدگی برسد ادامه میابد.</a:t>
            </a:r>
          </a:p>
        </p:txBody>
      </p:sp>
    </p:spTree>
    <p:extLst>
      <p:ext uri="{BB962C8B-B14F-4D97-AF65-F5344CB8AC3E}">
        <p14:creationId xmlns:p14="http://schemas.microsoft.com/office/powerpoint/2010/main" val="36612888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cstate="print"/>
          <a:stretch>
            <a:fillRect/>
          </a:stretch>
        </p:blipFill>
        <p:spPr>
          <a:xfrm>
            <a:off x="0" y="0"/>
            <a:ext cx="12192000" cy="6858000"/>
          </a:xfrm>
          <a:prstGeom prst="rect">
            <a:avLst/>
          </a:prstGeom>
        </p:spPr>
      </p:pic>
    </p:spTree>
    <p:extLst>
      <p:ext uri="{BB962C8B-B14F-4D97-AF65-F5344CB8AC3E}">
        <p14:creationId xmlns:p14="http://schemas.microsoft.com/office/powerpoint/2010/main" val="390038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681645" y="1074510"/>
            <a:ext cx="10816374" cy="2308324"/>
          </a:xfrm>
          <a:prstGeom prst="rect">
            <a:avLst/>
          </a:prstGeom>
        </p:spPr>
        <p:txBody>
          <a:bodyPr wrap="square">
            <a:spAutoFit/>
          </a:bodyPr>
          <a:lstStyle/>
          <a:p>
            <a:pPr algn="just"/>
            <a:r>
              <a:rPr lang="en-US" sz="1600" dirty="0" smtClean="0">
                <a:solidFill>
                  <a:schemeClr val="bg1"/>
                </a:solidFill>
                <a:latin typeface="Times New Roman" panose="02020603050405020304" pitchFamily="18" charset="0"/>
                <a:cs typeface="Times New Roman" panose="02020603050405020304" pitchFamily="18" charset="0"/>
              </a:rPr>
              <a:t>First </a:t>
            </a:r>
            <a:r>
              <a:rPr lang="en-US" sz="1600" dirty="0">
                <a:solidFill>
                  <a:schemeClr val="bg1"/>
                </a:solidFill>
                <a:latin typeface="Times New Roman" panose="02020603050405020304" pitchFamily="18" charset="0"/>
                <a:cs typeface="Times New Roman" panose="02020603050405020304" pitchFamily="18" charset="0"/>
              </a:rPr>
              <a:t>described in the early 1940s, </a:t>
            </a:r>
            <a:r>
              <a:rPr lang="en-US" sz="1600" dirty="0">
                <a:solidFill>
                  <a:srgbClr val="00B0F0"/>
                </a:solidFill>
                <a:latin typeface="Times New Roman" panose="02020603050405020304" pitchFamily="18" charset="0"/>
                <a:cs typeface="Times New Roman" panose="02020603050405020304" pitchFamily="18" charset="0"/>
              </a:rPr>
              <a:t>Retro </a:t>
            </a:r>
            <a:r>
              <a:rPr lang="en-US" sz="1600" dirty="0" err="1">
                <a:solidFill>
                  <a:srgbClr val="00B0F0"/>
                </a:solidFill>
                <a:latin typeface="Times New Roman" panose="02020603050405020304" pitchFamily="18" charset="0"/>
                <a:cs typeface="Times New Roman" panose="02020603050405020304" pitchFamily="18" charset="0"/>
              </a:rPr>
              <a:t>Lental</a:t>
            </a:r>
            <a:r>
              <a:rPr lang="en-US" sz="1600" dirty="0">
                <a:solidFill>
                  <a:srgbClr val="00B0F0"/>
                </a:solidFill>
                <a:latin typeface="Times New Roman" panose="02020603050405020304" pitchFamily="18" charset="0"/>
                <a:cs typeface="Times New Roman" panose="02020603050405020304" pitchFamily="18" charset="0"/>
              </a:rPr>
              <a:t> Fibroplasia (RLF), </a:t>
            </a:r>
            <a:r>
              <a:rPr lang="en-US" sz="1600" dirty="0">
                <a:solidFill>
                  <a:schemeClr val="bg1"/>
                </a:solidFill>
                <a:latin typeface="Times New Roman" panose="02020603050405020304" pitchFamily="18" charset="0"/>
                <a:cs typeface="Times New Roman" panose="02020603050405020304" pitchFamily="18" charset="0"/>
              </a:rPr>
              <a:t>as it was first named, almost disappeared between 1954 and 1970, when oxygen use for </a:t>
            </a:r>
            <a:r>
              <a:rPr lang="en-US" sz="1600" dirty="0" err="1">
                <a:solidFill>
                  <a:schemeClr val="bg1"/>
                </a:solidFill>
                <a:latin typeface="Times New Roman" panose="02020603050405020304" pitchFamily="18" charset="0"/>
                <a:cs typeface="Times New Roman" panose="02020603050405020304" pitchFamily="18" charset="0"/>
              </a:rPr>
              <a:t>preterms</a:t>
            </a:r>
            <a:r>
              <a:rPr lang="en-US" sz="1600" dirty="0">
                <a:solidFill>
                  <a:schemeClr val="bg1"/>
                </a:solidFill>
                <a:latin typeface="Times New Roman" panose="02020603050405020304" pitchFamily="18" charset="0"/>
                <a:cs typeface="Times New Roman" panose="02020603050405020304" pitchFamily="18" charset="0"/>
              </a:rPr>
              <a:t> was severely </a:t>
            </a:r>
            <a:r>
              <a:rPr lang="en-US" sz="1600" dirty="0" smtClean="0">
                <a:solidFill>
                  <a:schemeClr val="bg1"/>
                </a:solidFill>
                <a:latin typeface="Times New Roman" panose="02020603050405020304" pitchFamily="18" charset="0"/>
                <a:cs typeface="Times New Roman" panose="02020603050405020304" pitchFamily="18" charset="0"/>
              </a:rPr>
              <a:t>restricted</a:t>
            </a:r>
            <a:r>
              <a:rPr lang="fa-IR" sz="1600" dirty="0" smtClean="0">
                <a:solidFill>
                  <a:schemeClr val="bg1"/>
                </a:solidFill>
                <a:latin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cs typeface="Times New Roman" panose="02020603050405020304" pitchFamily="18" charset="0"/>
              </a:rPr>
              <a:t>but </a:t>
            </a:r>
            <a:r>
              <a:rPr lang="en-US" sz="1600" dirty="0">
                <a:solidFill>
                  <a:schemeClr val="bg1"/>
                </a:solidFill>
                <a:latin typeface="Times New Roman" panose="02020603050405020304" pitchFamily="18" charset="0"/>
                <a:cs typeface="Times New Roman" panose="02020603050405020304" pitchFamily="18" charset="0"/>
              </a:rPr>
              <a:t>it returned in a second epidemic in the 1970s to plague neonatal intensive care units (NICUs) as one of the major causes of disability in surviving infants with extremely low gestation. </a:t>
            </a: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Effective </a:t>
            </a:r>
            <a:r>
              <a:rPr lang="en-US" sz="1600" dirty="0">
                <a:solidFill>
                  <a:schemeClr val="bg1"/>
                </a:solidFill>
                <a:latin typeface="Times New Roman" panose="02020603050405020304" pitchFamily="18" charset="0"/>
                <a:cs typeface="Times New Roman" panose="02020603050405020304" pitchFamily="18" charset="0"/>
              </a:rPr>
              <a:t>interventions have reduced its toll of vision loss in developed countries, but worldwide, ROP now appears as a third epidemic in developing countries as they begin to provide neonatal intensive care.</a:t>
            </a:r>
          </a:p>
        </p:txBody>
      </p:sp>
    </p:spTree>
    <p:extLst>
      <p:ext uri="{BB962C8B-B14F-4D97-AF65-F5344CB8AC3E}">
        <p14:creationId xmlns:p14="http://schemas.microsoft.com/office/powerpoint/2010/main" val="2228123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864858"/>
            <a:ext cx="10713882" cy="2400657"/>
          </a:xfrm>
          <a:prstGeom prst="rect">
            <a:avLst/>
          </a:prstGeom>
        </p:spPr>
        <p:txBody>
          <a:bodyPr wrap="square">
            <a:spAutoFit/>
          </a:bodyPr>
          <a:lstStyle/>
          <a:p>
            <a:r>
              <a:rPr lang="en-US" sz="2400" dirty="0"/>
              <a:t/>
            </a:r>
            <a:br>
              <a:rPr lang="en-US" sz="2400" dirty="0"/>
            </a:br>
            <a:r>
              <a:rPr lang="en-US" sz="2400" dirty="0"/>
              <a:t/>
            </a:r>
            <a:br>
              <a:rPr lang="en-US" sz="2400" dirty="0"/>
            </a:br>
            <a:r>
              <a:rPr lang="en-US" sz="1600" dirty="0">
                <a:solidFill>
                  <a:schemeClr val="bg1"/>
                </a:solidFill>
                <a:latin typeface="Times New Roman" panose="02020603050405020304" pitchFamily="18" charset="0"/>
                <a:cs typeface="Times New Roman" panose="02020603050405020304" pitchFamily="18" charset="0"/>
              </a:rPr>
              <a:t>About 400-600 children per year may be blinded by ROP, representing 20% of blindness in preschool children.</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2586154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818558" y="788747"/>
            <a:ext cx="10644579" cy="3447098"/>
          </a:xfrm>
          <a:prstGeom prst="rect">
            <a:avLst/>
          </a:prstGeom>
        </p:spPr>
        <p:txBody>
          <a:bodyPr wrap="square">
            <a:spAutoFit/>
          </a:bodyPr>
          <a:lstStyle/>
          <a:p>
            <a:r>
              <a:rPr lang="en-US" sz="2000" b="1" i="1" dirty="0" smtClean="0">
                <a:solidFill>
                  <a:srgbClr val="FFC000"/>
                </a:solidFill>
                <a:latin typeface="Times New Roman" pitchFamily="18" charset="0"/>
                <a:cs typeface="Times New Roman" pitchFamily="18" charset="0"/>
              </a:rPr>
              <a:t>Pathogenesis</a:t>
            </a:r>
            <a:r>
              <a:rPr lang="en-US" sz="2000" b="1" i="1" dirty="0">
                <a:solidFill>
                  <a:srgbClr val="FFC000"/>
                </a:solidFill>
                <a:latin typeface="Times New Roman" pitchFamily="18" charset="0"/>
                <a:cs typeface="Times New Roman" pitchFamily="18" charset="0"/>
              </a:rPr>
              <a:t>:</a:t>
            </a:r>
            <a:r>
              <a:rPr lang="fa-IR" sz="1600" b="1" i="1" dirty="0">
                <a:solidFill>
                  <a:srgbClr val="FFC000"/>
                </a:solidFill>
                <a:latin typeface="Times New Roman" pitchFamily="18" charset="0"/>
                <a:cs typeface="Times New Roman" pitchFamily="18" charset="0"/>
              </a:rPr>
              <a:t/>
            </a:r>
            <a:br>
              <a:rPr lang="fa-IR" sz="1600" b="1" i="1" dirty="0">
                <a:solidFill>
                  <a:srgbClr val="FFC000"/>
                </a:solidFill>
                <a:latin typeface="Times New Roman" pitchFamily="18" charset="0"/>
                <a:cs typeface="Times New Roman" pitchFamily="18" charset="0"/>
              </a:rPr>
            </a:br>
            <a:r>
              <a:rPr lang="en-US" sz="1600" b="1" i="1" dirty="0">
                <a:solidFill>
                  <a:srgbClr val="FFC000"/>
                </a:solidFill>
                <a:latin typeface="Times New Roman" pitchFamily="18" charset="0"/>
                <a:cs typeface="Times New Roman" pitchFamily="18" charset="0"/>
              </a:rPr>
              <a:t/>
            </a:r>
            <a:br>
              <a:rPr lang="en-US" sz="1600" b="1" i="1" dirty="0">
                <a:solidFill>
                  <a:srgbClr val="FFC000"/>
                </a:solidFill>
                <a:latin typeface="Times New Roman" pitchFamily="18" charset="0"/>
                <a:cs typeface="Times New Roman" pitchFamily="18" charset="0"/>
              </a:rPr>
            </a:br>
            <a:r>
              <a:rPr lang="en-US" sz="1600" u="sng" dirty="0">
                <a:solidFill>
                  <a:schemeClr val="bg1"/>
                </a:solidFill>
                <a:latin typeface="Times New Roman" panose="02020603050405020304" pitchFamily="18" charset="0"/>
                <a:cs typeface="Times New Roman" panose="02020603050405020304" pitchFamily="18" charset="0"/>
              </a:rPr>
              <a:t>Normal vascularization : </a:t>
            </a:r>
            <a:br>
              <a:rPr lang="en-US" sz="1600" u="sng"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The sequence of vascularization of the eye is important in understanding the pathogenesis of ROP.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400" b="1" dirty="0">
                <a:latin typeface="Times New Roman" pitchFamily="18" charset="0"/>
                <a:cs typeface="Times New Roman" pitchFamily="18" charset="0"/>
              </a:rPr>
              <a:t/>
            </a:r>
            <a:br>
              <a:rPr lang="en-US" sz="2400" b="1" dirty="0">
                <a:latin typeface="Times New Roman" pitchFamily="18" charset="0"/>
                <a:cs typeface="Times New Roman" pitchFamily="18" charset="0"/>
              </a:rPr>
            </a:br>
            <a:r>
              <a:rPr lang="en-US" sz="2400" b="1" dirty="0">
                <a:latin typeface="Times New Roman" pitchFamily="18" charset="0"/>
                <a:cs typeface="Times New Roman" pitchFamily="18" charset="0"/>
              </a:rPr>
              <a:t/>
            </a:r>
            <a:br>
              <a:rPr lang="en-US" sz="2400" b="1"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262218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1095840"/>
            <a:ext cx="10649632" cy="1569660"/>
          </a:xfrm>
          <a:prstGeom prst="rect">
            <a:avLst/>
          </a:prstGeom>
        </p:spPr>
        <p:txBody>
          <a:bodyPr wrap="square">
            <a:spAutoFit/>
          </a:bodyPr>
          <a:lstStyle/>
          <a:p>
            <a:r>
              <a:rPr lang="en-US" sz="1600" dirty="0">
                <a:solidFill>
                  <a:schemeClr val="bg1"/>
                </a:solidFill>
                <a:latin typeface="Times New Roman" panose="02020603050405020304" pitchFamily="18" charset="0"/>
                <a:cs typeface="Times New Roman" panose="02020603050405020304" pitchFamily="18" charset="0"/>
              </a:rPr>
              <a:t>From approximately the sixth week, the anterior segment of the eye receives its vascular supply from the hyaloid artery.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This artery originates from the optic nerve, passes through the vitreous, and supplies vessels to both surfaces of the lens and iris.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
            </a:r>
            <a:br>
              <a:rPr lang="en-US" sz="1600" dirty="0">
                <a:solidFill>
                  <a:schemeClr val="bg1"/>
                </a:solidFill>
                <a:latin typeface="Times New Roman" panose="02020603050405020304" pitchFamily="18" charset="0"/>
                <a:cs typeface="Times New Roman" panose="02020603050405020304" pitchFamily="18" charset="0"/>
              </a:rPr>
            </a:br>
            <a:r>
              <a:rPr lang="en-US" sz="1600" dirty="0">
                <a:solidFill>
                  <a:schemeClr val="bg1"/>
                </a:solidFill>
                <a:latin typeface="Times New Roman" panose="02020603050405020304" pitchFamily="18" charset="0"/>
                <a:cs typeface="Times New Roman" panose="02020603050405020304" pitchFamily="18" charset="0"/>
              </a:rPr>
              <a:t>These vessels usually are resorbed by 34 weeks of gestation.</a:t>
            </a:r>
            <a:br>
              <a:rPr lang="en-US"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5726" y="3389712"/>
            <a:ext cx="2909876" cy="2509096"/>
          </a:xfrm>
          <a:prstGeom prst="rect">
            <a:avLst/>
          </a:prstGeom>
        </p:spPr>
      </p:pic>
      <p:pic>
        <p:nvPicPr>
          <p:cNvPr id="10" name="Picture 9"/>
          <p:cNvPicPr>
            <a:picLocks noChangeAspect="1"/>
          </p:cNvPicPr>
          <p:nvPr/>
        </p:nvPicPr>
        <p:blipFill>
          <a:blip r:embed="rId4" cstate="print"/>
          <a:stretch>
            <a:fillRect/>
          </a:stretch>
        </p:blipFill>
        <p:spPr>
          <a:xfrm>
            <a:off x="8865602" y="3389712"/>
            <a:ext cx="2472958" cy="2506226"/>
          </a:xfrm>
          <a:prstGeom prst="rect">
            <a:avLst/>
          </a:prstGeom>
        </p:spPr>
      </p:pic>
    </p:spTree>
    <p:extLst>
      <p:ext uri="{BB962C8B-B14F-4D97-AF65-F5344CB8AC3E}">
        <p14:creationId xmlns:p14="http://schemas.microsoft.com/office/powerpoint/2010/main" val="2159126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3587"/>
          </a:xfrm>
          <a:prstGeom prst="rect">
            <a:avLst/>
          </a:prstGeom>
        </p:spPr>
      </p:pic>
      <p:sp>
        <p:nvSpPr>
          <p:cNvPr id="5" name="Rectangle 4"/>
          <p:cNvSpPr/>
          <p:nvPr/>
        </p:nvSpPr>
        <p:spPr>
          <a:xfrm>
            <a:off x="604284" y="667278"/>
            <a:ext cx="10983431" cy="923330"/>
          </a:xfrm>
          <a:prstGeom prst="rect">
            <a:avLst/>
          </a:prstGeom>
        </p:spPr>
        <p:txBody>
          <a:bodyPr wrap="square">
            <a:spAutoFit/>
          </a:bodyPr>
          <a:lstStyle/>
          <a:p>
            <a:endParaRPr lang="en-US" b="1" dirty="0" smtClean="0">
              <a:solidFill>
                <a:srgbClr val="00B0F0"/>
              </a:solidFill>
            </a:endParaRPr>
          </a:p>
          <a:p>
            <a:endParaRPr lang="en-US" b="1" dirty="0" smtClean="0">
              <a:solidFill>
                <a:srgbClr val="00B0F0"/>
              </a:solidFill>
            </a:endParaRPr>
          </a:p>
          <a:p>
            <a:pPr algn="just"/>
            <a:r>
              <a:rPr lang="en-US" dirty="0" smtClean="0"/>
              <a:t> </a:t>
            </a:r>
            <a:endParaRPr lang="en-US" dirty="0">
              <a:solidFill>
                <a:schemeClr val="bg1"/>
              </a:solidFill>
            </a:endParaRPr>
          </a:p>
        </p:txBody>
      </p:sp>
      <p:sp>
        <p:nvSpPr>
          <p:cNvPr id="6" name="Rectangle 5"/>
          <p:cNvSpPr/>
          <p:nvPr/>
        </p:nvSpPr>
        <p:spPr>
          <a:xfrm>
            <a:off x="763743" y="5962821"/>
            <a:ext cx="1026242" cy="246221"/>
          </a:xfrm>
          <a:prstGeom prst="rect">
            <a:avLst/>
          </a:prstGeom>
        </p:spPr>
        <p:txBody>
          <a:bodyPr wrap="none">
            <a:spAutoFit/>
          </a:bodyPr>
          <a:lstStyle/>
          <a:p>
            <a:pPr algn="ctr"/>
            <a:r>
              <a:rPr lang="en-US" sz="1000" b="1" i="1" dirty="0" smtClean="0">
                <a:solidFill>
                  <a:srgbClr val="FF0000"/>
                </a:solidFill>
              </a:rPr>
              <a:t>Dr B </a:t>
            </a:r>
            <a:r>
              <a:rPr lang="en-US" sz="1000" b="1" i="1" dirty="0" err="1" smtClean="0">
                <a:solidFill>
                  <a:srgbClr val="FF0000"/>
                </a:solidFill>
              </a:rPr>
              <a:t>Barekatain</a:t>
            </a:r>
            <a:endParaRPr lang="en-US" sz="1000" b="1" i="1" dirty="0" smtClean="0">
              <a:solidFill>
                <a:srgbClr val="FF0000"/>
              </a:solidFill>
            </a:endParaRPr>
          </a:p>
        </p:txBody>
      </p:sp>
      <p:sp>
        <p:nvSpPr>
          <p:cNvPr id="8" name="Rectangle 7"/>
          <p:cNvSpPr/>
          <p:nvPr/>
        </p:nvSpPr>
        <p:spPr>
          <a:xfrm>
            <a:off x="763743" y="864858"/>
            <a:ext cx="10574817" cy="748859"/>
          </a:xfrm>
          <a:prstGeom prst="rect">
            <a:avLst/>
          </a:prstGeom>
        </p:spPr>
        <p:txBody>
          <a:bodyPr wrap="square">
            <a:spAutoFit/>
          </a:bodyPr>
          <a:lstStyle/>
          <a:p>
            <a:pPr>
              <a:lnSpc>
                <a:spcPct val="107000"/>
              </a:lnSpc>
              <a:spcBef>
                <a:spcPts val="600"/>
              </a:spcBef>
              <a:spcAft>
                <a:spcPts val="600"/>
              </a:spcAft>
            </a:pPr>
            <a:endParaRPr lang="en-US" dirty="0" smtClean="0">
              <a:solidFill>
                <a:schemeClr val="bg1"/>
              </a:solidFill>
            </a:endParaRPr>
          </a:p>
          <a:p>
            <a:pPr lvl="0">
              <a:lnSpc>
                <a:spcPct val="107000"/>
              </a:lnSpc>
              <a:spcAft>
                <a:spcPts val="120"/>
              </a:spcAft>
              <a:buSzPts val="1000"/>
              <a:tabLst>
                <a:tab pos="457200" algn="l"/>
              </a:tabLst>
            </a:pPr>
            <a:endParaRPr lang="en-US" dirty="0" smtClean="0">
              <a:solidFill>
                <a:schemeClr val="bg1"/>
              </a:solidFill>
            </a:endParaRPr>
          </a:p>
        </p:txBody>
      </p:sp>
      <p:sp>
        <p:nvSpPr>
          <p:cNvPr id="7" name="Rectangle 6"/>
          <p:cNvSpPr/>
          <p:nvPr/>
        </p:nvSpPr>
        <p:spPr>
          <a:xfrm>
            <a:off x="763743" y="647383"/>
            <a:ext cx="10574817" cy="2923877"/>
          </a:xfrm>
          <a:prstGeom prst="rect">
            <a:avLst/>
          </a:prstGeom>
        </p:spPr>
        <p:txBody>
          <a:bodyPr wrap="square">
            <a:spAutoFit/>
          </a:bodyPr>
          <a:lstStyle/>
          <a:p>
            <a:pPr algn="just"/>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1600" dirty="0">
                <a:solidFill>
                  <a:schemeClr val="bg1"/>
                </a:solidFill>
                <a:latin typeface="Times New Roman" panose="02020603050405020304" pitchFamily="18" charset="0"/>
                <a:cs typeface="Times New Roman" panose="02020603050405020304" pitchFamily="18" charset="0"/>
              </a:rPr>
              <a:t>No blood vessels are present in the retina before approximately 16 weeks’ gestation. Retinal </a:t>
            </a:r>
            <a:r>
              <a:rPr lang="en-US" sz="1600" dirty="0">
                <a:solidFill>
                  <a:schemeClr val="bg1"/>
                </a:solidFill>
                <a:latin typeface="Times New Roman" panose="02020603050405020304" pitchFamily="18" charset="0"/>
                <a:cs typeface="Times New Roman" panose="02020603050405020304" pitchFamily="18" charset="0"/>
              </a:rPr>
              <a:t>vascularization begins at 15 to 18 weeks’ gestation. </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Retinal </a:t>
            </a:r>
            <a:r>
              <a:rPr lang="en-US" sz="1600" dirty="0">
                <a:solidFill>
                  <a:schemeClr val="bg1"/>
                </a:solidFill>
                <a:latin typeface="Times New Roman" panose="02020603050405020304" pitchFamily="18" charset="0"/>
                <a:cs typeface="Times New Roman" panose="02020603050405020304" pitchFamily="18" charset="0"/>
              </a:rPr>
              <a:t>blood vessels extend out from the optic disc (where the optic nerve enters the eye) and grow </a:t>
            </a:r>
            <a:r>
              <a:rPr lang="en-US" sz="1600" dirty="0" smtClean="0">
                <a:solidFill>
                  <a:schemeClr val="bg1"/>
                </a:solidFill>
                <a:latin typeface="Times New Roman" panose="02020603050405020304" pitchFamily="18" charset="0"/>
                <a:cs typeface="Times New Roman" panose="02020603050405020304" pitchFamily="18" charset="0"/>
              </a:rPr>
              <a:t>peripherally.</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endParaRPr lang="en-US" sz="1600" dirty="0" smtClean="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Vascularization </a:t>
            </a:r>
            <a:r>
              <a:rPr lang="en-US" sz="1600" dirty="0">
                <a:solidFill>
                  <a:schemeClr val="bg1"/>
                </a:solidFill>
                <a:latin typeface="Times New Roman" panose="02020603050405020304" pitchFamily="18" charset="0"/>
                <a:cs typeface="Times New Roman" panose="02020603050405020304" pitchFamily="18" charset="0"/>
              </a:rPr>
              <a:t>in the nasal retina is complete at approximately 36 weeks. </a:t>
            </a:r>
          </a:p>
          <a:p>
            <a:pPr algn="just"/>
            <a:endParaRPr lang="en-US" sz="1600" dirty="0">
              <a:solidFill>
                <a:schemeClr val="bg1"/>
              </a:solidFill>
              <a:latin typeface="Times New Roman" panose="02020603050405020304" pitchFamily="18" charset="0"/>
              <a:cs typeface="Times New Roman" panose="02020603050405020304" pitchFamily="18" charset="0"/>
            </a:endParaRPr>
          </a:p>
          <a:p>
            <a:pPr algn="just"/>
            <a:r>
              <a:rPr lang="en-US" sz="1600" dirty="0" smtClean="0">
                <a:solidFill>
                  <a:schemeClr val="bg1"/>
                </a:solidFill>
                <a:latin typeface="Times New Roman" panose="02020603050405020304" pitchFamily="18" charset="0"/>
                <a:cs typeface="Times New Roman" panose="02020603050405020304" pitchFamily="18" charset="0"/>
              </a:rPr>
              <a:t>Vascular </a:t>
            </a:r>
            <a:r>
              <a:rPr lang="en-US" sz="1600" dirty="0">
                <a:solidFill>
                  <a:schemeClr val="bg1"/>
                </a:solidFill>
                <a:latin typeface="Times New Roman" panose="02020603050405020304" pitchFamily="18" charset="0"/>
                <a:cs typeface="Times New Roman" panose="02020603050405020304" pitchFamily="18" charset="0"/>
              </a:rPr>
              <a:t>development usually is complete in the temporal retina by 40 weeks, although maturation may be delayed until 48 to 52 weeks’ postmenstrual age in premature </a:t>
            </a:r>
            <a:r>
              <a:rPr lang="en-US" sz="1600" dirty="0" smtClean="0">
                <a:solidFill>
                  <a:schemeClr val="bg1"/>
                </a:solidFill>
                <a:latin typeface="Times New Roman" panose="02020603050405020304" pitchFamily="18" charset="0"/>
                <a:cs typeface="Times New Roman" panose="02020603050405020304" pitchFamily="18" charset="0"/>
              </a:rPr>
              <a:t>infants.</a:t>
            </a: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9" name="Picture 8"/>
          <p:cNvPicPr>
            <a:picLocks noChangeAspect="1" noChangeArrowheads="1"/>
          </p:cNvPicPr>
          <p:nvPr/>
        </p:nvPicPr>
        <p:blipFill>
          <a:blip r:embed="rId3" cstate="print"/>
          <a:srcRect/>
          <a:stretch>
            <a:fillRect/>
          </a:stretch>
        </p:blipFill>
        <p:spPr bwMode="auto">
          <a:xfrm>
            <a:off x="8250382" y="3793164"/>
            <a:ext cx="2417618" cy="2169657"/>
          </a:xfrm>
          <a:prstGeom prst="rect">
            <a:avLst/>
          </a:prstGeom>
          <a:noFill/>
          <a:ln w="9525">
            <a:noFill/>
            <a:miter lim="800000"/>
            <a:headEnd/>
            <a:tailEnd/>
          </a:ln>
          <a:effectLst/>
        </p:spPr>
      </p:pic>
    </p:spTree>
    <p:extLst>
      <p:ext uri="{BB962C8B-B14F-4D97-AF65-F5344CB8AC3E}">
        <p14:creationId xmlns:p14="http://schemas.microsoft.com/office/powerpoint/2010/main" val="589339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SKIN main</Template>
  <TotalTime>2029</TotalTime>
  <Words>2147</Words>
  <Application>Microsoft Office PowerPoint</Application>
  <PresentationFormat>Widescreen</PresentationFormat>
  <Paragraphs>437</Paragraphs>
  <Slides>47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Calibri Light</vt:lpstr>
      <vt:lpstr>Technical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NB1</cp:lastModifiedBy>
  <cp:revision>296</cp:revision>
  <dcterms:created xsi:type="dcterms:W3CDTF">2021-07-07T10:22:46Z</dcterms:created>
  <dcterms:modified xsi:type="dcterms:W3CDTF">2022-08-14T18:07:43Z</dcterms:modified>
</cp:coreProperties>
</file>