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handoutMasterIdLst>
    <p:handoutMasterId r:id="rId54"/>
  </p:handoutMasterIdLst>
  <p:sldIdLst>
    <p:sldId id="256" r:id="rId2"/>
    <p:sldId id="303" r:id="rId3"/>
    <p:sldId id="304" r:id="rId4"/>
    <p:sldId id="305" r:id="rId5"/>
    <p:sldId id="258" r:id="rId6"/>
    <p:sldId id="259" r:id="rId7"/>
    <p:sldId id="260" r:id="rId8"/>
    <p:sldId id="261" r:id="rId9"/>
    <p:sldId id="262" r:id="rId10"/>
    <p:sldId id="263" r:id="rId11"/>
    <p:sldId id="309" r:id="rId12"/>
    <p:sldId id="310" r:id="rId13"/>
    <p:sldId id="264" r:id="rId14"/>
    <p:sldId id="265" r:id="rId15"/>
    <p:sldId id="266" r:id="rId16"/>
    <p:sldId id="312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306" r:id="rId26"/>
    <p:sldId id="275" r:id="rId27"/>
    <p:sldId id="308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4" r:id="rId43"/>
    <p:sldId id="290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13" r:id="rId52"/>
    <p:sldId id="302" r:id="rId5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22209-E5B4-4C38-89D8-873E3EE791D1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E7177-C672-4B63-936B-2F238455C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58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4D86507-E456-4DBC-8E0C-6079035DADF7}" type="datetimeFigureOut">
              <a:rPr lang="fa-IR" smtClean="0"/>
              <a:t>28/12/1437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AD4177A-0188-4F81-954E-07A21A191DF3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2221196" y="2645874"/>
            <a:ext cx="5648623" cy="1530994"/>
          </a:xfrm>
        </p:spPr>
        <p:txBody>
          <a:bodyPr/>
          <a:lstStyle/>
          <a:p>
            <a:endParaRPr lang="fa-IR" sz="4400" dirty="0">
              <a:cs typeface="B Titr" panose="00000700000000000000" pitchFamily="2" charset="-78"/>
            </a:endParaRPr>
          </a:p>
        </p:txBody>
      </p:sp>
      <p:pic>
        <p:nvPicPr>
          <p:cNvPr id="4" name="Picture 2" descr="D:\besmelah1\2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59" y="764704"/>
            <a:ext cx="7128793" cy="5205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333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96752"/>
            <a:ext cx="7488832" cy="4824536"/>
          </a:xfrm>
        </p:spPr>
        <p:txBody>
          <a:bodyPr>
            <a:noAutofit/>
          </a:bodyPr>
          <a:lstStyle/>
          <a:p>
            <a:pPr algn="just" rtl="1"/>
            <a:r>
              <a:rPr lang="fa-IR" dirty="0">
                <a:solidFill>
                  <a:srgbClr val="C00000"/>
                </a:solidFill>
                <a:cs typeface="B Titr" panose="00000700000000000000" pitchFamily="2" charset="-78"/>
              </a:rPr>
              <a:t>علایم مول  هیداتیفرم</a:t>
            </a: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b="1" dirty="0">
                <a:cs typeface="B Zar" panose="00000400000000000000" pitchFamily="2" charset="-78"/>
              </a:rPr>
              <a:t> </a:t>
            </a:r>
            <a:r>
              <a:rPr lang="fa-IR" b="1" dirty="0" smtClean="0">
                <a:cs typeface="B Zar" panose="00000400000000000000" pitchFamily="2" charset="-78"/>
              </a:rPr>
              <a:t>آمنوره به مدت 2-1 ماه</a:t>
            </a: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تهوع استفراغ شدید</a:t>
            </a:r>
            <a:endParaRPr lang="fa-IR" b="1" dirty="0" smtClean="0">
              <a:cs typeface="B Zar" panose="00000400000000000000" pitchFamily="2" charset="-78"/>
            </a:endParaRP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خونریزی رحمی از لکه </a:t>
            </a:r>
            <a:r>
              <a:rPr lang="fa-IR" b="1" dirty="0">
                <a:cs typeface="B Zar" panose="00000400000000000000" pitchFamily="2" charset="-78"/>
              </a:rPr>
              <a:t>بینی خفیف تا خونریزی های زیاد باشد </a:t>
            </a:r>
            <a:endParaRPr lang="fa-IR" b="1" dirty="0" smtClean="0">
              <a:cs typeface="B Zar" panose="00000400000000000000" pitchFamily="2" charset="-78"/>
            </a:endParaRP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در موارد پیشرفته تر مول،خونریزی پنهان رحمی همراه با کم خونی متوسط فقر آهن</a:t>
            </a: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در نیمی ازموارد رشد رحم سریعتر از مورد انتطار است .رحم قوام نرمی دارد . با  وجود بزرگی رحم ، حرکت قلب جنین تشخیص داده نمی شود </a:t>
            </a: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در مول های بزرگ پره اکلامپسی با شروع زود هنگام رخ می دهد</a:t>
            </a:r>
            <a:endParaRPr lang="fa-IR" sz="2400" b="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756941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472608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en-US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 </a:t>
            </a: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درمان:</a:t>
            </a:r>
            <a:endParaRPr lang="en-US" b="1" dirty="0">
              <a:solidFill>
                <a:srgbClr val="C0000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b="1" dirty="0">
                <a:cs typeface="B Zar" panose="00000400000000000000" pitchFamily="2" charset="-78"/>
              </a:rPr>
              <a:t>بایستی سریعاً </a:t>
            </a:r>
            <a:r>
              <a:rPr lang="fa-IR" b="1" dirty="0" smtClean="0">
                <a:cs typeface="B Zar" panose="00000400000000000000" pitchFamily="2" charset="-78"/>
              </a:rPr>
              <a:t>بیمار </a:t>
            </a:r>
            <a:r>
              <a:rPr lang="fa-IR" b="1" dirty="0">
                <a:cs typeface="B Zar" panose="00000400000000000000" pitchFamily="2" charset="-78"/>
              </a:rPr>
              <a:t>در  بیمارستان بستری شود و </a:t>
            </a:r>
            <a:r>
              <a:rPr lang="en-US" b="1" dirty="0" smtClean="0">
                <a:cs typeface="B Zar" panose="00000400000000000000" pitchFamily="2" charset="-78"/>
              </a:rPr>
              <a:t>D*C</a:t>
            </a:r>
            <a:r>
              <a:rPr lang="fa-IR" b="1" dirty="0" smtClean="0">
                <a:cs typeface="B Zar" panose="00000400000000000000" pitchFamily="2" charset="-78"/>
              </a:rPr>
              <a:t>(کورتاژ ساکشنی ارجح است )گردد </a:t>
            </a:r>
            <a:r>
              <a:rPr lang="fa-IR" b="1" dirty="0">
                <a:cs typeface="B Zar" panose="00000400000000000000" pitchFamily="2" charset="-78"/>
              </a:rPr>
              <a:t>و همه بافت مولی داخل رحم را خارج کنیم</a:t>
            </a:r>
            <a:r>
              <a:rPr lang="fa-IR" b="1" dirty="0" smtClean="0">
                <a:cs typeface="B Zar" panose="00000400000000000000" pitchFamily="2" charset="-78"/>
              </a:rPr>
              <a:t>.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هیسترکتومی در زنان بالای 40 سال (عدم تمایل به بارداری بیشتر )</a:t>
            </a:r>
            <a:endParaRPr lang="fa-IR" b="1" dirty="0">
              <a:cs typeface="B Zar" panose="00000400000000000000" pitchFamily="2" charset="-78"/>
            </a:endParaRP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دفع خودبه خود در حوالی هفته 16 رخ می دهد.</a:t>
            </a:r>
          </a:p>
          <a:p>
            <a:pPr algn="just" rtl="1"/>
            <a:endParaRPr lang="en-US" b="1" dirty="0">
              <a:cs typeface="B Zar" panose="00000400000000000000" pitchFamily="2" charset="-78"/>
            </a:endParaRPr>
          </a:p>
          <a:p>
            <a:pPr algn="just" rtl="1"/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بیماری های تروفوبلاستیک شامل: </a:t>
            </a:r>
            <a:r>
              <a:rPr lang="fa-IR" b="1" dirty="0">
                <a:cs typeface="B Zar" panose="00000400000000000000" pitchFamily="2" charset="-78"/>
              </a:rPr>
              <a:t>مول هیداتیفرم و تومورهای تروفوبلاستیک و کوریوکارسینوما </a:t>
            </a:r>
            <a:r>
              <a:rPr lang="fa-IR" b="1" dirty="0" smtClean="0">
                <a:cs typeface="B Zar" panose="00000400000000000000" pitchFamily="2" charset="-78"/>
              </a:rPr>
              <a:t>است. </a:t>
            </a:r>
          </a:p>
          <a:p>
            <a:pPr algn="just" rtl="1"/>
            <a:r>
              <a:rPr lang="fa-IR" b="1" dirty="0" smtClean="0">
                <a:cs typeface="B Zar" panose="00000400000000000000" pitchFamily="2" charset="-78"/>
              </a:rPr>
              <a:t>ویژگی تومورهای جفت، تهاجم گسترده به جفت و تمایل به متاستاز است.</a:t>
            </a:r>
            <a:endParaRPr lang="en-US" b="1" dirty="0">
              <a:cs typeface="B Zar" panose="00000400000000000000" pitchFamily="2" charset="-78"/>
            </a:endParaRP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خونریزی پابرجای نا معمول بعد از هرنوع حاملگی باید پزشک را به اندازه گیری </a:t>
            </a:r>
            <a:r>
              <a:rPr lang="en-US" b="1" dirty="0" smtClean="0">
                <a:cs typeface="B Zar" panose="00000400000000000000" pitchFamily="2" charset="-78"/>
              </a:rPr>
              <a:t>BHCG</a:t>
            </a:r>
            <a:r>
              <a:rPr lang="fa-IR" b="1" dirty="0" smtClean="0">
                <a:cs typeface="B Zar" panose="00000400000000000000" pitchFamily="2" charset="-78"/>
              </a:rPr>
              <a:t> و توجه به کورتاژ تشخیصی وادارد.</a:t>
            </a:r>
            <a:endParaRPr lang="en-US" b="1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0833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52736"/>
            <a:ext cx="7200916" cy="4779893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نطارت بعد از تخلیه :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جلوگیری از بارداری به مدت 6 ماه با روش های هورمونی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اندازه گیری </a:t>
            </a:r>
            <a:r>
              <a:rPr lang="en-US" b="1" dirty="0" smtClean="0">
                <a:cs typeface="B Zar" panose="00000400000000000000" pitchFamily="2" charset="-78"/>
              </a:rPr>
              <a:t>BHCG </a:t>
            </a:r>
            <a:r>
              <a:rPr lang="fa-IR" b="1" dirty="0" smtClean="0">
                <a:cs typeface="B Zar" panose="00000400000000000000" pitchFamily="2" charset="-78"/>
              </a:rPr>
              <a:t>در عرض 48 ساعت از تخلیه و سپس هر 2- 1 هفته 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تا زمانی که </a:t>
            </a:r>
            <a:r>
              <a:rPr lang="en-US" b="1" dirty="0" smtClean="0">
                <a:cs typeface="B Zar" panose="00000400000000000000" pitchFamily="2" charset="-78"/>
              </a:rPr>
              <a:t>BHCG</a:t>
            </a:r>
            <a:r>
              <a:rPr lang="fa-IR" b="1" dirty="0" smtClean="0">
                <a:cs typeface="B Zar" panose="00000400000000000000" pitchFamily="2" charset="-78"/>
              </a:rPr>
              <a:t> در حال پسرفت است ،شیمی درمانی اندیکاسیون ندارد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در صورت افزایش یا ثابت ماندن برسی از نظر بیماری تروفوبلاستیک پابرجای حاملگی ضرورت دارد</a:t>
            </a:r>
          </a:p>
          <a:p>
            <a:pPr algn="r" rtl="1"/>
            <a:r>
              <a:rPr lang="fa-IR" b="1" dirty="0">
                <a:cs typeface="B Zar" panose="00000400000000000000" pitchFamily="2" charset="-78"/>
              </a:rPr>
              <a:t>زمانی که </a:t>
            </a:r>
            <a:r>
              <a:rPr lang="en-US" b="1" dirty="0" smtClean="0">
                <a:cs typeface="B Zar" panose="00000400000000000000" pitchFamily="2" charset="-78"/>
              </a:rPr>
              <a:t>BHCG</a:t>
            </a:r>
            <a:r>
              <a:rPr lang="fa-IR" b="1" dirty="0" smtClean="0">
                <a:cs typeface="B Zar" panose="00000400000000000000" pitchFamily="2" charset="-78"/>
              </a:rPr>
              <a:t> به حد طبیعی کاهش یافت ماعی یکبار تا 6 ماه </a:t>
            </a:r>
          </a:p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اگر میزان هورمون غیر قابل سنجش شد در این زمان نظارت متوقف می شود </a:t>
            </a:r>
            <a:endParaRPr lang="en-US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1686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00628"/>
            <a:ext cx="8136904" cy="4560620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dirty="0">
                <a:solidFill>
                  <a:srgbClr val="C00000"/>
                </a:solidFill>
                <a:cs typeface="B Titr" panose="00000700000000000000" pitchFamily="2" charset="-78"/>
              </a:rPr>
              <a:t>بیماری های خونریزی دهنده شامل:</a:t>
            </a: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  </a:t>
            </a: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جفت سر راهی: </a:t>
            </a:r>
            <a:r>
              <a:rPr lang="fa-IR" b="1" dirty="0">
                <a:cs typeface="B Zar" panose="00000400000000000000" pitchFamily="2" charset="-78"/>
              </a:rPr>
              <a:t>کاشته </a:t>
            </a:r>
            <a:r>
              <a:rPr lang="fa-IR" b="1" dirty="0" smtClean="0">
                <a:cs typeface="B Zar" panose="00000400000000000000" pitchFamily="2" charset="-78"/>
              </a:rPr>
              <a:t>شدن جفت نزدیک یا بالاتر از سرویکس تقریبا 1/2 از همه حاملگیها </a:t>
            </a:r>
            <a:r>
              <a:rPr lang="fa-IR" b="1" dirty="0">
                <a:cs typeface="B Zar" panose="00000400000000000000" pitchFamily="2" charset="-78"/>
              </a:rPr>
              <a:t>را شامل می شود.</a:t>
            </a:r>
            <a:endParaRPr lang="en-US" b="1" dirty="0">
              <a:cs typeface="B Zar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anose="00000400000000000000" pitchFamily="2" charset="-78"/>
              </a:rPr>
              <a:t>در حاملگی جفت ابتدا در ناحیه پایین تر از گردن رحم قرار دارد و با افزایش سن حاملگی جفت به سمت بالاتر حرکت می کند.</a:t>
            </a:r>
            <a:endParaRPr lang="en-US" b="1" dirty="0">
              <a:cs typeface="B Zar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 smtClean="0">
                <a:cs typeface="B Zar" panose="00000400000000000000" pitchFamily="2" charset="-78"/>
              </a:rPr>
              <a:t>این  </a:t>
            </a:r>
            <a:r>
              <a:rPr lang="fa-IR" b="1" dirty="0">
                <a:cs typeface="B Zar" panose="00000400000000000000" pitchFamily="2" charset="-78"/>
              </a:rPr>
              <a:t>تا </a:t>
            </a:r>
            <a:r>
              <a:rPr lang="fa-IR" b="1" dirty="0" smtClean="0">
                <a:cs typeface="B Zar" panose="00000400000000000000" pitchFamily="2" charset="-78"/>
              </a:rPr>
              <a:t>28هفتگی  </a:t>
            </a:r>
            <a:r>
              <a:rPr lang="fa-IR" b="1" dirty="0">
                <a:cs typeface="B Zar" panose="00000400000000000000" pitchFamily="2" charset="-78"/>
              </a:rPr>
              <a:t>اتفاق می افتد و اگر این اتفاق نیفتد  جفت سر راهی </a:t>
            </a:r>
            <a:r>
              <a:rPr lang="fa-IR" b="1" dirty="0" smtClean="0">
                <a:cs typeface="B Zar" panose="00000400000000000000" pitchFamily="2" charset="-78"/>
              </a:rPr>
              <a:t>ایجادمی </a:t>
            </a:r>
            <a:r>
              <a:rPr lang="fa-IR" b="1" dirty="0">
                <a:cs typeface="B Zar" panose="00000400000000000000" pitchFamily="2" charset="-78"/>
              </a:rPr>
              <a:t>شود</a:t>
            </a:r>
            <a:r>
              <a:rPr lang="fa-IR" b="0" dirty="0">
                <a:cs typeface="B Nazanin" panose="00000400000000000000" pitchFamily="2" charset="-78"/>
              </a:rPr>
              <a:t>.</a:t>
            </a:r>
            <a:r>
              <a:rPr lang="fa-IR" sz="2800" b="0" dirty="0">
                <a:cs typeface="B Nazanin" panose="00000400000000000000" pitchFamily="2" charset="-78"/>
              </a:rPr>
              <a:t> </a:t>
            </a:r>
            <a:r>
              <a:rPr lang="fa-IR" sz="2800" b="0" dirty="0" smtClean="0">
                <a:cs typeface="B Nazanin" panose="00000400000000000000" pitchFamily="2" charset="-78"/>
              </a:rPr>
              <a:t> </a:t>
            </a:r>
            <a:endParaRPr lang="en-US" sz="2800" b="0" dirty="0">
              <a:cs typeface="B Nazanin" panose="00000400000000000000" pitchFamily="2" charset="-78"/>
            </a:endParaRPr>
          </a:p>
          <a:p>
            <a:pPr algn="r" rtl="1"/>
            <a:endParaRPr lang="fa-IR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589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764704"/>
            <a:ext cx="7488832" cy="5472608"/>
          </a:xfrm>
        </p:spPr>
        <p:txBody>
          <a:bodyPr>
            <a:noAutofit/>
          </a:bodyPr>
          <a:lstStyle/>
          <a:p>
            <a:pPr algn="just" rtl="1">
              <a:lnSpc>
                <a:spcPct val="170000"/>
              </a:lnSpc>
            </a:pPr>
            <a:r>
              <a:rPr lang="fa-IR" dirty="0">
                <a:solidFill>
                  <a:srgbClr val="C00000"/>
                </a:solidFill>
                <a:cs typeface="B Titr" panose="00000700000000000000" pitchFamily="2" charset="-78"/>
              </a:rPr>
              <a:t>جفت سر راهی انواع مختلف دارد: </a:t>
            </a: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lvl="0" algn="just" rtl="1">
              <a:lnSpc>
                <a:spcPct val="170000"/>
              </a:lnSpc>
            </a:pP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کامل: </a:t>
            </a:r>
            <a:r>
              <a:rPr lang="fa-IR" b="1" dirty="0">
                <a:cs typeface="B Zar" panose="00000400000000000000" pitchFamily="2" charset="-78"/>
              </a:rPr>
              <a:t>جفت به طور کامل ورودی سرویکس را پوشانده</a:t>
            </a:r>
            <a:endParaRPr lang="en-US" b="1" dirty="0">
              <a:cs typeface="B Zar" panose="00000400000000000000" pitchFamily="2" charset="-78"/>
            </a:endParaRPr>
          </a:p>
          <a:p>
            <a:pPr lvl="0" algn="just" rtl="1">
              <a:lnSpc>
                <a:spcPct val="170000"/>
              </a:lnSpc>
            </a:pP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نسبی  : </a:t>
            </a:r>
            <a:r>
              <a:rPr lang="fa-IR" b="1" dirty="0">
                <a:cs typeface="B Zar" panose="00000400000000000000" pitchFamily="2" charset="-78"/>
              </a:rPr>
              <a:t>جفت قسمتی از دهانه داخلی سرویکس را پوشانده.</a:t>
            </a:r>
            <a:endParaRPr lang="en-US" b="1" dirty="0">
              <a:cs typeface="B Zar" panose="00000400000000000000" pitchFamily="2" charset="-78"/>
            </a:endParaRPr>
          </a:p>
          <a:p>
            <a:pPr lvl="0" algn="r" rtl="1">
              <a:lnSpc>
                <a:spcPct val="170000"/>
              </a:lnSpc>
            </a:pP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حاشیه </a:t>
            </a:r>
            <a:r>
              <a:rPr lang="fa-IR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ای( مارژینال) :</a:t>
            </a:r>
            <a:r>
              <a:rPr lang="fa-IR" b="1" dirty="0" smtClean="0">
                <a:cs typeface="B Zar" panose="00000400000000000000" pitchFamily="2" charset="-78"/>
              </a:rPr>
              <a:t> </a:t>
            </a:r>
            <a:r>
              <a:rPr lang="fa-IR" b="1" dirty="0" smtClean="0">
                <a:cs typeface="B Zar" panose="00000400000000000000" pitchFamily="2" charset="-78"/>
              </a:rPr>
              <a:t>لبه جفت </a:t>
            </a:r>
            <a:r>
              <a:rPr lang="fa-IR" b="1" dirty="0">
                <a:cs typeface="B Zar" panose="00000400000000000000" pitchFamily="2" charset="-78"/>
              </a:rPr>
              <a:t>در حاشیه دهانه داخلی سرویکس قرار دارد.  </a:t>
            </a:r>
            <a:endParaRPr lang="en-US" b="1" dirty="0">
              <a:cs typeface="B Zar" panose="00000400000000000000" pitchFamily="2" charset="-78"/>
            </a:endParaRPr>
          </a:p>
          <a:p>
            <a:pPr lvl="0" algn="just" rtl="1">
              <a:lnSpc>
                <a:spcPct val="170000"/>
              </a:lnSpc>
            </a:pPr>
            <a:r>
              <a:rPr lang="en-US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Low </a:t>
            </a:r>
            <a:r>
              <a:rPr lang="en-US" b="1" dirty="0">
                <a:solidFill>
                  <a:srgbClr val="C00000"/>
                </a:solidFill>
                <a:cs typeface="B Zar" panose="00000400000000000000" pitchFamily="2" charset="-78"/>
              </a:rPr>
              <a:t>Lying</a:t>
            </a:r>
            <a:r>
              <a:rPr lang="fa-IR" b="1" dirty="0">
                <a:solidFill>
                  <a:srgbClr val="C00000"/>
                </a:solidFill>
                <a:cs typeface="B Zar" panose="00000400000000000000" pitchFamily="2" charset="-78"/>
              </a:rPr>
              <a:t>: </a:t>
            </a:r>
            <a:r>
              <a:rPr lang="fa-IR" b="1" dirty="0" smtClean="0">
                <a:solidFill>
                  <a:srgbClr val="002060"/>
                </a:solidFill>
                <a:cs typeface="B Zar" panose="00000400000000000000" pitchFamily="2" charset="-78"/>
              </a:rPr>
              <a:t>جفت در سگمان تحتانی رحم لانه گزینی کرده و بطور کامل به سوراخ داخلی سرویکس نمی رسد و در مجاورت آن قرار می گیرد.</a:t>
            </a:r>
            <a:endParaRPr lang="en-US" b="1" dirty="0">
              <a:solidFill>
                <a:srgbClr val="002060"/>
              </a:solidFill>
              <a:cs typeface="B Zar" panose="00000400000000000000" pitchFamily="2" charset="-78"/>
            </a:endParaRPr>
          </a:p>
          <a:p>
            <a:pPr algn="r" rtl="1"/>
            <a:endParaRPr lang="fa-IR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705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332656"/>
            <a:ext cx="7520940" cy="5760640"/>
          </a:xfrm>
        </p:spPr>
        <p:txBody>
          <a:bodyPr>
            <a:noAutofit/>
          </a:bodyPr>
          <a:lstStyle/>
          <a:p>
            <a:pPr algn="ctr" rtl="1"/>
            <a:endParaRPr lang="fa-IR" dirty="0" smtClean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ctr" rtl="1"/>
            <a:r>
              <a:rPr lang="fa-IR" dirty="0" smtClean="0">
                <a:solidFill>
                  <a:srgbClr val="C00000"/>
                </a:solidFill>
                <a:cs typeface="B Titr" panose="00000700000000000000" pitchFamily="2" charset="-78"/>
              </a:rPr>
              <a:t> </a:t>
            </a:r>
            <a:r>
              <a:rPr lang="fa-IR" b="0" dirty="0">
                <a:solidFill>
                  <a:srgbClr val="C00000"/>
                </a:solidFill>
                <a:cs typeface="B Titr" panose="00000700000000000000" pitchFamily="2" charset="-78"/>
              </a:rPr>
              <a:t>جفت سر راهی</a:t>
            </a:r>
            <a:endParaRPr lang="en-US" b="0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علت: </a:t>
            </a:r>
            <a:r>
              <a:rPr lang="fa-IR" sz="2000" b="1" dirty="0">
                <a:cs typeface="B Zar" panose="00000400000000000000" pitchFamily="2" charset="-78"/>
              </a:rPr>
              <a:t>ناشناخته</a:t>
            </a:r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ریسک فاکتورهای جفت سر راهی: </a:t>
            </a:r>
            <a:r>
              <a:rPr lang="fa-IR" sz="2000" b="1" dirty="0" smtClean="0">
                <a:solidFill>
                  <a:srgbClr val="002060"/>
                </a:solidFill>
                <a:cs typeface="B Zar" panose="00000400000000000000" pitchFamily="2" charset="-78"/>
              </a:rPr>
              <a:t>سن مادر </a:t>
            </a:r>
            <a:r>
              <a:rPr lang="fa-IR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، </a:t>
            </a:r>
            <a:r>
              <a:rPr lang="fa-IR" sz="2000" b="1" dirty="0" smtClean="0">
                <a:cs typeface="B Zar" panose="00000400000000000000" pitchFamily="2" charset="-78"/>
              </a:rPr>
              <a:t>چند زایی، </a:t>
            </a:r>
            <a:r>
              <a:rPr lang="fa-IR" sz="2000" b="1" dirty="0">
                <a:cs typeface="B Zar" panose="00000400000000000000" pitchFamily="2" charset="-78"/>
              </a:rPr>
              <a:t>جراحی قبلی </a:t>
            </a:r>
            <a:r>
              <a:rPr lang="fa-IR" sz="2000" b="1" dirty="0" smtClean="0">
                <a:cs typeface="B Zar" panose="00000400000000000000" pitchFamily="2" charset="-78"/>
              </a:rPr>
              <a:t>بر روی </a:t>
            </a:r>
            <a:r>
              <a:rPr lang="fa-IR" sz="2000" b="1" dirty="0">
                <a:cs typeface="B Zar" panose="00000400000000000000" pitchFamily="2" charset="-78"/>
              </a:rPr>
              <a:t>رحم </a:t>
            </a:r>
            <a:r>
              <a:rPr lang="fa-IR" sz="2000" b="1" dirty="0" smtClean="0">
                <a:cs typeface="B Zar" panose="00000400000000000000" pitchFamily="2" charset="-78"/>
              </a:rPr>
              <a:t>، چند قلویی ، سزارین قبلی</a:t>
            </a:r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علائم: </a:t>
            </a:r>
            <a:r>
              <a:rPr lang="fa-IR" sz="2000" b="1" dirty="0">
                <a:cs typeface="B Zar" panose="00000400000000000000" pitchFamily="2" charset="-78"/>
              </a:rPr>
              <a:t>بدون درد، خونریزی روشن در حدود 20 هفتگی به صورت خونریزی های روشن خود به خودی و بدون درد شروع </a:t>
            </a:r>
            <a:r>
              <a:rPr lang="fa-IR" sz="2000" b="1" dirty="0" smtClean="0">
                <a:cs typeface="B Zar" panose="00000400000000000000" pitchFamily="2" charset="-78"/>
              </a:rPr>
              <a:t>می </a:t>
            </a:r>
            <a:r>
              <a:rPr lang="fa-IR" sz="2000" b="1" dirty="0">
                <a:cs typeface="B Zar" panose="00000400000000000000" pitchFamily="2" charset="-78"/>
              </a:rPr>
              <a:t>شود و تمام می شود </a:t>
            </a:r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پیش آگهی: </a:t>
            </a:r>
            <a:r>
              <a:rPr lang="fa-IR" sz="2000" b="1" dirty="0">
                <a:cs typeface="B Zar" panose="00000400000000000000" pitchFamily="2" charset="-78"/>
              </a:rPr>
              <a:t>بستگی به مقدار خونریزی و سن حاملگی دارد.</a:t>
            </a:r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 </a:t>
            </a:r>
            <a:r>
              <a:rPr lang="fa-IR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درمان: </a:t>
            </a:r>
            <a:r>
              <a:rPr lang="fa-IR" sz="2000" b="1" dirty="0" smtClean="0">
                <a:cs typeface="B Zar" panose="00000400000000000000" pitchFamily="2" charset="-78"/>
              </a:rPr>
              <a:t>مانیتورینگ </a:t>
            </a:r>
            <a:r>
              <a:rPr lang="fa-IR" sz="2000" b="1" dirty="0">
                <a:cs typeface="B Zar" panose="00000400000000000000" pitchFamily="2" charset="-78"/>
              </a:rPr>
              <a:t>قلب جنین و کنترل </a:t>
            </a:r>
            <a:r>
              <a:rPr lang="en-US" sz="2000" b="1" dirty="0">
                <a:cs typeface="B Zar" panose="00000400000000000000" pitchFamily="2" charset="-78"/>
              </a:rPr>
              <a:t>V/S</a:t>
            </a:r>
            <a:r>
              <a:rPr lang="fa-IR" sz="2000" b="1" dirty="0">
                <a:cs typeface="B Zar" panose="00000400000000000000" pitchFamily="2" charset="-78"/>
              </a:rPr>
              <a:t> و مایع درمانی و </a:t>
            </a:r>
            <a:r>
              <a:rPr lang="en-US" sz="2000" b="1" dirty="0">
                <a:cs typeface="B Zar" panose="00000400000000000000" pitchFamily="2" charset="-78"/>
              </a:rPr>
              <a:t>O</a:t>
            </a:r>
            <a:r>
              <a:rPr lang="en-US" sz="2000" b="1" baseline="-25000" dirty="0">
                <a:cs typeface="B Zar" panose="00000400000000000000" pitchFamily="2" charset="-78"/>
              </a:rPr>
              <a:t>2</a:t>
            </a:r>
            <a:r>
              <a:rPr lang="en-US" sz="2000" b="1" dirty="0">
                <a:cs typeface="B Zar" panose="00000400000000000000" pitchFamily="2" charset="-78"/>
              </a:rPr>
              <a:t> </a:t>
            </a:r>
            <a:r>
              <a:rPr lang="fa-IR" sz="2000" b="1" dirty="0">
                <a:cs typeface="B Zar" panose="00000400000000000000" pitchFamily="2" charset="-78"/>
              </a:rPr>
              <a:t> دادن و ارزیابی </a:t>
            </a:r>
            <a:r>
              <a:rPr lang="en-US" sz="2000" b="1" dirty="0">
                <a:cs typeface="B Zar" panose="00000400000000000000" pitchFamily="2" charset="-78"/>
              </a:rPr>
              <a:t> </a:t>
            </a:r>
            <a:r>
              <a:rPr lang="en-US" sz="2000" b="1" dirty="0" err="1">
                <a:cs typeface="B Zar" panose="00000400000000000000" pitchFamily="2" charset="-78"/>
              </a:rPr>
              <a:t>Ixo</a:t>
            </a:r>
            <a:r>
              <a:rPr lang="fa-IR" sz="2000" b="1" dirty="0">
                <a:cs typeface="B Zar" panose="00000400000000000000" pitchFamily="2" charset="-78"/>
              </a:rPr>
              <a:t> ( میزان مایع دریافتی و خروجی ادرار) و مقدار خونریزی و چک</a:t>
            </a:r>
            <a:r>
              <a:rPr lang="en-US" sz="2000" b="1" dirty="0">
                <a:cs typeface="B Zar" panose="00000400000000000000" pitchFamily="2" charset="-78"/>
              </a:rPr>
              <a:t> CBC </a:t>
            </a:r>
            <a:r>
              <a:rPr lang="fa-IR" sz="2000" b="1" dirty="0">
                <a:cs typeface="B Zar" panose="00000400000000000000" pitchFamily="2" charset="-78"/>
              </a:rPr>
              <a:t> و استراحت </a:t>
            </a:r>
            <a:r>
              <a:rPr lang="fa-IR" sz="2000" b="1" dirty="0" smtClean="0">
                <a:cs typeface="B Zar" panose="00000400000000000000" pitchFamily="2" charset="-78"/>
              </a:rPr>
              <a:t>مطلق. </a:t>
            </a:r>
          </a:p>
          <a:p>
            <a:pPr algn="just" rtl="1"/>
            <a:r>
              <a:rPr lang="fa-IR" sz="2000" b="1" dirty="0" smtClean="0">
                <a:cs typeface="B Zar" panose="00000400000000000000" pitchFamily="2" charset="-78"/>
              </a:rPr>
              <a:t>تعیین </a:t>
            </a:r>
            <a:r>
              <a:rPr lang="fa-IR" sz="2000" b="1" dirty="0">
                <a:cs typeface="B Zar" panose="00000400000000000000" pitchFamily="2" charset="-78"/>
              </a:rPr>
              <a:t>گروه خون و کراس مچ که در صورت نیاز خون تزریق شود</a:t>
            </a:r>
            <a:r>
              <a:rPr lang="fa-IR" sz="2000" b="1" dirty="0" smtClean="0">
                <a:cs typeface="B Zar" panose="00000400000000000000" pitchFamily="2" charset="-78"/>
              </a:rPr>
              <a:t>.</a:t>
            </a:r>
          </a:p>
          <a:p>
            <a:pPr algn="just" rtl="1"/>
            <a:r>
              <a:rPr lang="fa-IR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تشخیص 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</a:t>
            </a:r>
            <a:r>
              <a:rPr lang="fa-IR" sz="2000" b="1" dirty="0" smtClean="0">
                <a:cs typeface="B Zar" panose="00000400000000000000" pitchFamily="2" charset="-78"/>
              </a:rPr>
              <a:t>انجام سونوگرافی </a:t>
            </a:r>
          </a:p>
          <a:p>
            <a:pPr algn="just" rtl="1"/>
            <a:r>
              <a:rPr lang="fa-IR" sz="2000" b="1" dirty="0" smtClean="0">
                <a:cs typeface="B Zar" panose="00000400000000000000" pitchFamily="2" charset="-78"/>
              </a:rPr>
              <a:t>عدم </a:t>
            </a:r>
            <a:r>
              <a:rPr lang="fa-IR" sz="2000" b="1" dirty="0">
                <a:cs typeface="B Zar" panose="00000400000000000000" pitchFamily="2" charset="-78"/>
              </a:rPr>
              <a:t>معاینه داخل لگن و واژن زیرا ممکن است باعث خونریزی شود.</a:t>
            </a:r>
            <a:r>
              <a:rPr lang="fa-IR" sz="2000" b="1" dirty="0">
                <a:cs typeface="B Nazanin" panose="00000400000000000000" pitchFamily="2" charset="-78"/>
              </a:rPr>
              <a:t> </a:t>
            </a:r>
            <a:endParaRPr lang="en-US" sz="2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1673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24744"/>
            <a:ext cx="6984892" cy="4707885"/>
          </a:xfrm>
        </p:spPr>
        <p:txBody>
          <a:bodyPr/>
          <a:lstStyle/>
          <a:p>
            <a:pPr algn="r" rtl="1"/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تشخیص محل جفت :</a:t>
            </a:r>
          </a:p>
          <a:p>
            <a:pPr algn="r" rtl="1"/>
            <a:endParaRPr lang="fa-IR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2060"/>
                </a:solidFill>
                <a:cs typeface="B Zar" panose="00000400000000000000" pitchFamily="2" charset="-78"/>
              </a:rPr>
              <a:t>سونوگرافی  شکمی (نتایج مثبت کاذب به علت اتساع مثانه )</a:t>
            </a:r>
          </a:p>
          <a:p>
            <a:pPr algn="r" rtl="1"/>
            <a:r>
              <a:rPr lang="fa-IR" b="1" dirty="0" smtClean="0">
                <a:solidFill>
                  <a:srgbClr val="002060"/>
                </a:solidFill>
                <a:cs typeface="B Zar" panose="00000400000000000000" pitchFamily="2" charset="-78"/>
              </a:rPr>
              <a:t>سونوگرافی واژینال دقیق تر است</a:t>
            </a:r>
          </a:p>
          <a:p>
            <a:pPr algn="r" rtl="1"/>
            <a:endParaRPr lang="fa-IR" b="1" dirty="0" smtClean="0">
              <a:solidFill>
                <a:srgbClr val="00206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sz="4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جفت اکرتا ، اینکرتا ، پره کرتا</a:t>
            </a:r>
          </a:p>
          <a:p>
            <a:pPr algn="r" rtl="1"/>
            <a:r>
              <a:rPr lang="fa-IR" sz="4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تشخیص : سونوگرافی و </a:t>
            </a:r>
            <a:r>
              <a:rPr lang="en-US" sz="4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MRI</a:t>
            </a:r>
            <a:endParaRPr lang="en-US" sz="4000" b="1" dirty="0">
              <a:solidFill>
                <a:srgbClr val="C00000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8520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476672"/>
            <a:ext cx="7848872" cy="5976664"/>
          </a:xfrm>
        </p:spPr>
        <p:txBody>
          <a:bodyPr>
            <a:noAutofit/>
          </a:bodyPr>
          <a:lstStyle/>
          <a:p>
            <a:pPr algn="ctr" rtl="1"/>
            <a:r>
              <a:rPr lang="fa-IR" sz="2800" b="1" dirty="0">
                <a:solidFill>
                  <a:srgbClr val="C00000"/>
                </a:solidFill>
                <a:cs typeface="B Titr" panose="00000700000000000000" pitchFamily="2" charset="-78"/>
              </a:rPr>
              <a:t>دکلمان جفت</a:t>
            </a:r>
            <a:endParaRPr lang="en-US" sz="2800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r" rtl="1"/>
            <a:r>
              <a:rPr lang="fa-IR" sz="2400" b="1" dirty="0">
                <a:cs typeface="B Zar" panose="00000400000000000000" pitchFamily="2" charset="-78"/>
              </a:rPr>
              <a:t>جدا شدن جفت از دیواره رحم در سن حاملگی بیشتر از 20 هفته در طول حاملگی که باعث خونریزی می شود و شدت خونریزی بستگی به میزان جدا شدگی دارد که معمولا در حاملگی های چند زایی ایجاد می شود. 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پیش آگهی جنین: </a:t>
            </a:r>
            <a:r>
              <a:rPr lang="fa-IR" sz="2400" b="1" dirty="0">
                <a:cs typeface="B Zar" panose="00000400000000000000" pitchFamily="2" charset="-78"/>
              </a:rPr>
              <a:t>بستگی به سن حاملگی و میزان خونی که از دست داده است دارد.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r>
              <a:rPr lang="en-US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Grade 0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</a:t>
            </a:r>
            <a:r>
              <a:rPr lang="fa-IR" sz="2400" b="1" dirty="0">
                <a:cs typeface="B Zar" panose="00000400000000000000" pitchFamily="2" charset="-78"/>
              </a:rPr>
              <a:t>بصورت کامل جدا نشده است.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r>
              <a:rPr lang="en-US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Grade I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</a:t>
            </a:r>
            <a:r>
              <a:rPr lang="fa-IR" sz="2000" b="1" dirty="0">
                <a:cs typeface="B Zar" panose="00000400000000000000" pitchFamily="2" charset="-78"/>
              </a:rPr>
              <a:t> </a:t>
            </a:r>
            <a:r>
              <a:rPr lang="fa-IR" sz="2400" b="1" dirty="0">
                <a:cs typeface="B Zar" panose="00000400000000000000" pitchFamily="2" charset="-78"/>
              </a:rPr>
              <a:t>جدا شدگی خفیف = خونریزی خفیف که باعث تغییر در علائم حیاتی مادر </a:t>
            </a:r>
            <a:r>
              <a:rPr lang="fa-IR" sz="2400" b="1" dirty="0" smtClean="0">
                <a:cs typeface="B Zar" panose="00000400000000000000" pitchFamily="2" charset="-78"/>
              </a:rPr>
              <a:t>  می </a:t>
            </a:r>
            <a:r>
              <a:rPr lang="fa-IR" sz="2400" b="1" dirty="0">
                <a:cs typeface="B Zar" panose="00000400000000000000" pitchFamily="2" charset="-78"/>
              </a:rPr>
              <a:t>شود. 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r>
              <a:rPr lang="en-US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Grade II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 </a:t>
            </a:r>
            <a:r>
              <a:rPr lang="fa-IR" sz="2400" b="1" dirty="0">
                <a:cs typeface="B Zar" panose="00000400000000000000" pitchFamily="2" charset="-78"/>
              </a:rPr>
              <a:t>جدا شدگی متوسط است و نشانه هایی از دیسترس جنین وجود دارد و رحم مادر دچار تندرس و درد در لمس است.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r>
              <a:rPr lang="en-US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Grade III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 </a:t>
            </a:r>
            <a:r>
              <a:rPr lang="fa-IR" sz="2400" b="1" dirty="0">
                <a:cs typeface="B Zar" panose="00000400000000000000" pitchFamily="2" charset="-78"/>
              </a:rPr>
              <a:t>جدا شدگی کامل </a:t>
            </a:r>
            <a:r>
              <a:rPr lang="fa-IR" sz="2400" b="1" dirty="0" smtClean="0">
                <a:cs typeface="B Zar" panose="00000400000000000000" pitchFamily="2" charset="-78"/>
              </a:rPr>
              <a:t>است= </a:t>
            </a:r>
            <a:r>
              <a:rPr lang="fa-IR" sz="2400" b="1" dirty="0">
                <a:cs typeface="B Zar" panose="00000400000000000000" pitchFamily="2" charset="-78"/>
              </a:rPr>
              <a:t>مادر و جنین در خطر مرگ هستند و فورا باید مداخله درمانی انجام شود. </a:t>
            </a:r>
            <a:endParaRPr lang="en-US" sz="2400" b="1" dirty="0">
              <a:cs typeface="B Zar" panose="00000400000000000000" pitchFamily="2" charset="-78"/>
            </a:endParaRPr>
          </a:p>
          <a:p>
            <a:pPr algn="r" rtl="1"/>
            <a:endParaRPr lang="fa-IR" sz="24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362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92696"/>
            <a:ext cx="7520940" cy="5760640"/>
          </a:xfrm>
        </p:spPr>
        <p:txBody>
          <a:bodyPr>
            <a:normAutofit fontScale="92500"/>
          </a:bodyPr>
          <a:lstStyle/>
          <a:p>
            <a:pPr algn="ctr" rtl="1"/>
            <a:r>
              <a:rPr lang="fa-IR" sz="2400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دکلمان</a:t>
            </a:r>
          </a:p>
          <a:p>
            <a:pPr algn="r" rtl="1"/>
            <a:r>
              <a:rPr lang="fa-IR" sz="2200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علت: </a:t>
            </a:r>
            <a:r>
              <a:rPr lang="fa-IR" sz="2400" b="1" dirty="0">
                <a:cs typeface="B Nazanin" panose="00000400000000000000" pitchFamily="2" charset="-78"/>
              </a:rPr>
              <a:t>ناشناخته است</a:t>
            </a:r>
            <a:r>
              <a:rPr lang="fa-IR" sz="2400" b="1" dirty="0" smtClean="0">
                <a:cs typeface="B Nazanin" panose="00000400000000000000" pitchFamily="2" charset="-78"/>
              </a:rPr>
              <a:t>.</a:t>
            </a:r>
          </a:p>
          <a:p>
            <a:pPr algn="r" rtl="1"/>
            <a:endParaRPr lang="en-US" sz="1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ریسک فاکتورها: </a:t>
            </a:r>
            <a:r>
              <a:rPr lang="fa-IR" sz="2400" b="1" dirty="0">
                <a:cs typeface="B Nazanin" panose="00000400000000000000" pitchFamily="2" charset="-78"/>
              </a:rPr>
              <a:t>عوامل خطر شامل: سیگار کشیدن، کوتاهی بند ناف، سن پایین مادر، فشار خون، پره اکلامپسی ، مصرف کوکائین و ضربه به شکم مادر است</a:t>
            </a:r>
            <a:r>
              <a:rPr lang="fa-IR" sz="2400" b="1" dirty="0" smtClean="0">
                <a:cs typeface="B Nazanin" panose="00000400000000000000" pitchFamily="2" charset="-78"/>
              </a:rPr>
              <a:t>.</a:t>
            </a:r>
          </a:p>
          <a:p>
            <a:pPr algn="r" rtl="1"/>
            <a:endParaRPr lang="en-US" sz="1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علائم: </a:t>
            </a:r>
            <a:r>
              <a:rPr lang="fa-IR" sz="2400" b="1" dirty="0">
                <a:cs typeface="B Nazanin" panose="00000400000000000000" pitchFamily="2" charset="-78"/>
              </a:rPr>
              <a:t>تندرنس دارند، خونریزی خفیف تامتوسط که بستگی به میزان جدا شدگی دارد.   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جدا شدن کامل: </a:t>
            </a:r>
            <a:r>
              <a:rPr lang="fa-IR" sz="2400" b="1" dirty="0">
                <a:cs typeface="B Nazanin" panose="00000400000000000000" pitchFamily="2" charset="-78"/>
              </a:rPr>
              <a:t>دردش مانند احساس درد خنجری است</a:t>
            </a:r>
            <a:r>
              <a:rPr lang="fa-IR" sz="2400" b="1" dirty="0" smtClean="0">
                <a:cs typeface="B Nazanin" panose="00000400000000000000" pitchFamily="2" charset="-78"/>
              </a:rPr>
              <a:t>.</a:t>
            </a:r>
          </a:p>
          <a:p>
            <a:pPr algn="r" rtl="1"/>
            <a:endParaRPr lang="en-US" sz="1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C00000"/>
                </a:solidFill>
                <a:cs typeface="B Titr" panose="00000700000000000000" pitchFamily="2" charset="-78"/>
              </a:rPr>
              <a:t> </a:t>
            </a:r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درمان:  </a:t>
            </a:r>
            <a:r>
              <a:rPr lang="fa-IR" sz="2400" b="1" dirty="0">
                <a:cs typeface="B Nazanin" panose="00000400000000000000" pitchFamily="2" charset="-78"/>
              </a:rPr>
              <a:t>ارزیابی میزان خونریزی وکنترل خونریزی و ارزیابی ضربان قلب جنین و  مادر .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400" b="1" dirty="0">
                <a:cs typeface="B Nazanin" panose="00000400000000000000" pitchFamily="2" charset="-78"/>
              </a:rPr>
              <a:t> کنترل علائم حیاتی و چک </a:t>
            </a:r>
            <a:r>
              <a:rPr lang="en-US" sz="2400" b="1" dirty="0">
                <a:cs typeface="B Nazanin" panose="00000400000000000000" pitchFamily="2" charset="-78"/>
              </a:rPr>
              <a:t>CBC </a:t>
            </a:r>
            <a:r>
              <a:rPr lang="fa-IR" sz="2400" b="1" dirty="0">
                <a:cs typeface="B Nazanin" panose="00000400000000000000" pitchFamily="2" charset="-78"/>
              </a:rPr>
              <a:t> و چک </a:t>
            </a:r>
            <a:r>
              <a:rPr lang="en-US" sz="2400" b="1" dirty="0" smtClean="0">
                <a:cs typeface="B Nazanin" panose="00000400000000000000" pitchFamily="2" charset="-78"/>
              </a:rPr>
              <a:t>BG</a:t>
            </a:r>
            <a:r>
              <a:rPr lang="fa-IR" sz="2400" b="1" dirty="0" smtClean="0">
                <a:cs typeface="B Nazanin" panose="00000400000000000000" pitchFamily="2" charset="-78"/>
              </a:rPr>
              <a:t> و</a:t>
            </a:r>
            <a:r>
              <a:rPr lang="en-US" sz="2400" b="1" dirty="0" smtClean="0">
                <a:cs typeface="B Nazanin" panose="00000400000000000000" pitchFamily="2" charset="-78"/>
              </a:rPr>
              <a:t>RH</a:t>
            </a:r>
            <a:r>
              <a:rPr lang="fa-IR" sz="2400" b="1" dirty="0" smtClean="0">
                <a:cs typeface="B Nazanin" panose="00000400000000000000" pitchFamily="2" charset="-78"/>
              </a:rPr>
              <a:t>  </a:t>
            </a:r>
            <a:r>
              <a:rPr lang="fa-IR" sz="2400" b="1" dirty="0">
                <a:cs typeface="B Nazanin" panose="00000400000000000000" pitchFamily="2" charset="-78"/>
              </a:rPr>
              <a:t>و کراس مچ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400" b="1" dirty="0">
                <a:cs typeface="B Nazanin" panose="00000400000000000000" pitchFamily="2" charset="-78"/>
              </a:rPr>
              <a:t>نوزاد ممکن است هایپوکسیک شود و اگر خونریزی مادر به اندازه ای بود که باعث شوک شود حتما </a:t>
            </a:r>
            <a:r>
              <a:rPr lang="fa-IR" sz="2400" b="1" dirty="0" smtClean="0">
                <a:cs typeface="B Nazanin" panose="00000400000000000000" pitchFamily="2" charset="-78"/>
              </a:rPr>
              <a:t>بایستی مقدمات </a:t>
            </a:r>
            <a:r>
              <a:rPr lang="fa-IR" sz="2400" b="1" dirty="0">
                <a:cs typeface="B Nazanin" panose="00000400000000000000" pitchFamily="2" charset="-78"/>
              </a:rPr>
              <a:t>سزارین اورژانسی </a:t>
            </a:r>
            <a:r>
              <a:rPr lang="fa-IR" sz="2400" b="1" dirty="0" smtClean="0">
                <a:cs typeface="B Nazanin" panose="00000400000000000000" pitchFamily="2" charset="-78"/>
              </a:rPr>
              <a:t>فراهم شود .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09731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548680"/>
            <a:ext cx="7520940" cy="5688632"/>
          </a:xfrm>
        </p:spPr>
        <p:txBody>
          <a:bodyPr>
            <a:noAutofit/>
          </a:bodyPr>
          <a:lstStyle/>
          <a:p>
            <a:pPr algn="ctr" rtl="1"/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تفاوت جفت سرراهی و دکلمان</a:t>
            </a:r>
            <a:endParaRPr lang="en-US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پاتولوژی : </a:t>
            </a:r>
            <a:r>
              <a:rPr lang="fa-IR" sz="2000" b="1" dirty="0">
                <a:cs typeface="B Zar" panose="00000400000000000000" pitchFamily="2" charset="-78"/>
              </a:rPr>
              <a:t>جدا شدن ناگهانی جفت نرمال کاشته شده </a:t>
            </a:r>
            <a:r>
              <a:rPr lang="fa-IR" sz="2000" b="1" dirty="0" smtClean="0">
                <a:cs typeface="B Zar" panose="00000400000000000000" pitchFamily="2" charset="-78"/>
              </a:rPr>
              <a:t>.</a:t>
            </a:r>
          </a:p>
          <a:p>
            <a:pPr algn="just" rtl="1"/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cs typeface="B Zar" panose="00000400000000000000" pitchFamily="2" charset="-78"/>
              </a:rPr>
              <a:t>خونریزی واژینال ممکن است آشکار نباشد. ممکن است پشت جفت جمع شده باشد که اگر خونریزی قابل دیدن باشد معمولا خون تیره است و خونریزی به داخل رحم اتفاق می افتد و به همین علت خونریزی تیره است. </a:t>
            </a:r>
            <a:endParaRPr lang="fa-IR" sz="2000" b="1" dirty="0" smtClean="0">
              <a:cs typeface="B Zar" panose="00000400000000000000" pitchFamily="2" charset="-78"/>
            </a:endParaRPr>
          </a:p>
          <a:p>
            <a:pPr algn="just" rtl="1"/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درد: </a:t>
            </a:r>
            <a:r>
              <a:rPr lang="fa-IR" sz="2000" b="1" dirty="0">
                <a:cs typeface="B Zar" panose="00000400000000000000" pitchFamily="2" charset="-78"/>
              </a:rPr>
              <a:t>تیز و خنجری است و رحم حالت یک تخته چوب سفت  و سخت است</a:t>
            </a:r>
            <a:r>
              <a:rPr lang="fa-IR" sz="2000" b="1" dirty="0" smtClean="0">
                <a:cs typeface="B Zar" panose="00000400000000000000" pitchFamily="2" charset="-78"/>
              </a:rPr>
              <a:t>.</a:t>
            </a:r>
          </a:p>
          <a:p>
            <a:pPr marL="68580" indent="0" algn="just" rtl="1">
              <a:buNone/>
            </a:pPr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پاتولوژی جفت سر راهی : </a:t>
            </a:r>
            <a:r>
              <a:rPr lang="fa-IR" sz="2000" b="1" dirty="0">
                <a:cs typeface="B Zar" panose="00000400000000000000" pitchFamily="2" charset="-78"/>
              </a:rPr>
              <a:t>کاشت جفت به صورت غیر نرمال پایین تر از حفره رحم خونریزی واژینالش به صورت خون روشن است و کاملا بدون درد است رحم نرم است و انقباضی ندارد. </a:t>
            </a:r>
            <a:endParaRPr lang="fa-IR" sz="2000" b="1" dirty="0" smtClean="0">
              <a:cs typeface="B Zar" panose="00000400000000000000" pitchFamily="2" charset="-78"/>
            </a:endParaRPr>
          </a:p>
          <a:p>
            <a:pPr algn="just" rtl="1"/>
            <a:endParaRPr lang="en-US" sz="2000" b="1" dirty="0">
              <a:cs typeface="B Zar" panose="00000400000000000000" pitchFamily="2" charset="-78"/>
            </a:endParaRPr>
          </a:p>
          <a:p>
            <a:pPr algn="just" rtl="1"/>
            <a:r>
              <a:rPr lang="fa-IR" sz="2000" b="1" dirty="0">
                <a:cs typeface="B Zar" panose="00000400000000000000" pitchFamily="2" charset="-78"/>
              </a:rPr>
              <a:t>سطح مایع آمنیوتیک غیر نرمال است.</a:t>
            </a:r>
            <a:endParaRPr lang="en-US" sz="2000" b="1" dirty="0">
              <a:cs typeface="B Zar" panose="00000400000000000000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508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628801"/>
            <a:ext cx="7520940" cy="2088232"/>
          </a:xfrm>
        </p:spPr>
        <p:txBody>
          <a:bodyPr anchor="ctr">
            <a:normAutofit/>
          </a:bodyPr>
          <a:lstStyle/>
          <a:p>
            <a:pPr marL="68580" indent="0" algn="ctr" rtl="1">
              <a:buNone/>
            </a:pPr>
            <a:r>
              <a:rPr lang="fa-IR" sz="7200" dirty="0" smtClean="0">
                <a:cs typeface="B Nazanin" panose="00000400000000000000" pitchFamily="2" charset="-78"/>
              </a:rPr>
              <a:t>بارداری های پرخطر</a:t>
            </a:r>
            <a:endParaRPr lang="en-US" sz="7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65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08720"/>
            <a:ext cx="7493456" cy="5256584"/>
          </a:xfrm>
        </p:spPr>
        <p:txBody>
          <a:bodyPr>
            <a:normAutofit fontScale="92500" lnSpcReduction="10000"/>
          </a:bodyPr>
          <a:lstStyle/>
          <a:p>
            <a:pPr algn="just" rtl="1">
              <a:lnSpc>
                <a:spcPct val="150000"/>
              </a:lnSpc>
            </a:pPr>
            <a:r>
              <a:rPr lang="fa-IR" sz="2600" b="1" dirty="0">
                <a:solidFill>
                  <a:srgbClr val="C00000"/>
                </a:solidFill>
                <a:cs typeface="B Titr" panose="00000700000000000000" pitchFamily="2" charset="-78"/>
              </a:rPr>
              <a:t>مایع آمنیوتیک 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مایع </a:t>
            </a:r>
            <a:r>
              <a:rPr lang="fa-IR" sz="2000" b="1" dirty="0">
                <a:solidFill>
                  <a:srgbClr val="0070C0"/>
                </a:solidFill>
                <a:cs typeface="B Nazanin" panose="00000400000000000000" pitchFamily="2" charset="-78"/>
              </a:rPr>
              <a:t>آمنیوتیک اینگونه ساخته می </a:t>
            </a:r>
            <a:r>
              <a:rPr lang="fa-IR" sz="20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شود :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خون از گردش خون مادر از طریق جفت به جنین می رسد وکلیه جنین ادرار داخل کیسه مایع آمنیوتیک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   می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کند و اینگونه مایع آمینوتیک ساخته می شود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. جنین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مایع آمنیوتیک را می بلعد و آن را از طریق ادرار به داخل کیسه ترشح می کند. 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200" b="1" dirty="0">
                <a:solidFill>
                  <a:srgbClr val="C00000"/>
                </a:solidFill>
                <a:cs typeface="B Titr" panose="00000700000000000000" pitchFamily="2" charset="-78"/>
              </a:rPr>
              <a:t>پلی هیدرآمینوس: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افزایش حجم مایع آمنیوتیک به بیش از2 لیتر که برای تشخیص  نیاز به سونوگرافی دارد.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اندکس مایع آمنیوتیک ≥  24 باشد.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اندکس مایع آمنیوتیک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cm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23-8 نرمال است. که افزایش حجم مایع آمنیوتیک ممکن است بصورت سریع باعث افزایش حجم رحم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می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شود. 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594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5184576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fa-IR" sz="2600" b="1" dirty="0">
                <a:solidFill>
                  <a:srgbClr val="C00000"/>
                </a:solidFill>
                <a:cs typeface="B Titr" panose="00000700000000000000" pitchFamily="2" charset="-78"/>
              </a:rPr>
              <a:t>ریسک فاکتورها: </a:t>
            </a:r>
            <a:endParaRPr lang="en-US" sz="2600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sz="2600" b="1" dirty="0">
                <a:solidFill>
                  <a:srgbClr val="C00000"/>
                </a:solidFill>
                <a:cs typeface="B Zar" panose="00000400000000000000" pitchFamily="2" charset="-78"/>
              </a:rPr>
              <a:t>ناهنجاری های جنین شامل: </a:t>
            </a: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نوزاد ماکروزوم، جنین یا نوزاد دچار هیدروپس، آسیت، آب در کیسه دور قلب و یا دور ریه ( </a:t>
            </a:r>
            <a:r>
              <a:rPr lang="fa-IR" sz="26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پریکاردیال </a:t>
            </a: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و پلورال افیوژن)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lvl="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مالفورماسیون های اسکلتی شامل: در رفتگی مادرزادی هیپ یا لگن، پای چنبری، نواقص عضلانی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 اختلالات حرکت جنین مثل: اختلالات عصبی (</a:t>
            </a:r>
            <a:r>
              <a:rPr lang="en-US" sz="2600" b="1" dirty="0">
                <a:solidFill>
                  <a:srgbClr val="0070C0"/>
                </a:solidFill>
                <a:cs typeface="B Zar" panose="00000400000000000000" pitchFamily="2" charset="-78"/>
              </a:rPr>
              <a:t>CNS</a:t>
            </a: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) 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اختلالات انسدادی  دستگاه گوارش : که مانع بلع نرمال مایع آمنیوتیک می شود. 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lvl="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ناسازگاری </a:t>
            </a:r>
            <a:r>
              <a:rPr lang="en-US" sz="2600" b="1" dirty="0">
                <a:solidFill>
                  <a:srgbClr val="0070C0"/>
                </a:solidFill>
                <a:cs typeface="B Zar" panose="00000400000000000000" pitchFamily="2" charset="-78"/>
              </a:rPr>
              <a:t>Rh </a:t>
            </a:r>
          </a:p>
          <a:p>
            <a:pPr marL="457200" lvl="0" indent="-45720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شرح حالی از دیابت مادر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اختلالاتی مثل اسپانیا بیفیدا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Arial" panose="020B0604020202020204" pitchFamily="34" charset="0"/>
              <a:buChar char="•"/>
            </a:pP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آنانسفالی و هیدوسفالی 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just" rtl="1"/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مرگ جنین ممکن است در نتیجه </a:t>
            </a:r>
            <a:r>
              <a:rPr lang="fa-IR" sz="26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هیدرآمنیوس </a:t>
            </a: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شدید باشد </a:t>
            </a:r>
            <a:r>
              <a:rPr lang="fa-IR" sz="26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just" rtl="1"/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پلی </a:t>
            </a:r>
            <a:r>
              <a:rPr lang="fa-IR" sz="26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هیدر آمینوس </a:t>
            </a:r>
            <a:r>
              <a:rPr lang="fa-IR" sz="2600" b="1" dirty="0">
                <a:solidFill>
                  <a:srgbClr val="0070C0"/>
                </a:solidFill>
                <a:cs typeface="B Zar" panose="00000400000000000000" pitchFamily="2" charset="-78"/>
              </a:rPr>
              <a:t>مانند اولیگوهیدرآمینوس شایع نیست ( اولیگو هیدر آمینوس شایع تر است).</a:t>
            </a:r>
            <a:endParaRPr lang="en-US" sz="26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endParaRPr lang="fa-IR" dirty="0">
              <a:solidFill>
                <a:srgbClr val="0070C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66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764704"/>
            <a:ext cx="7520940" cy="5400600"/>
          </a:xfrm>
        </p:spPr>
        <p:txBody>
          <a:bodyPr>
            <a:normAutofit lnSpcReduction="10000"/>
          </a:bodyPr>
          <a:lstStyle/>
          <a:p>
            <a:pPr marL="68580" indent="0" algn="ctr" rtl="1">
              <a:buNone/>
            </a:pPr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 پلی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هیدرآمینوس</a:t>
            </a:r>
          </a:p>
          <a:p>
            <a:pPr marL="68580" indent="0" algn="ctr" rtl="1">
              <a:buNone/>
            </a:pPr>
            <a:endParaRPr lang="en-US" sz="2000" b="1" dirty="0">
              <a:solidFill>
                <a:srgbClr val="C0000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FF0000"/>
                </a:solidFill>
                <a:cs typeface="B Zar" panose="00000400000000000000" pitchFamily="2" charset="-78"/>
              </a:rPr>
              <a:t>درمان پلی هیدرآمنیوس </a:t>
            </a:r>
            <a:r>
              <a:rPr lang="fa-IR" sz="2000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: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کنترل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وزن، کنترل افزایش مایع آمنیوتیک (در طول 1 تا 2 هفته، آمنیوسنتز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انجام می شود)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</a:t>
            </a:r>
          </a:p>
          <a:p>
            <a:pPr algn="r" rtl="1"/>
            <a:endParaRPr lang="en-US" sz="20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 وقتی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آمنیوسنتز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انجام می شود نیز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سریعا مایع آمنیوتیک جایگزین می شود بیشتر خانم های با پلی هیدر آمنیوس خفیف نوزاد سالم بدنیا می آورند. </a:t>
            </a:r>
            <a:endParaRPr lang="fa-IR" sz="2000" b="1" dirty="0" smtClean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endParaRPr lang="en-US" sz="2000" b="1" dirty="0">
              <a:cs typeface="B Zar" panose="00000400000000000000" pitchFamily="2" charset="-78"/>
            </a:endParaRPr>
          </a:p>
          <a:p>
            <a:pPr algn="ctr" rtl="1"/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اولیگوهیدر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آمنیوس</a:t>
            </a:r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: </a:t>
            </a:r>
            <a:endParaRPr lang="fa-IR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r" rtl="1"/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حجم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مایع آمنیوتیک کمتر از 1 لیتر باشد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                                                 کاهش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حجم  مایع آمنیوتیک اثر مخرب روی جنین دارد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</a:t>
            </a:r>
          </a:p>
          <a:p>
            <a:pPr algn="r" rtl="1"/>
            <a:endParaRPr lang="en-US" sz="2000" b="1" dirty="0">
              <a:cs typeface="B Zar" panose="00000400000000000000" pitchFamily="2" charset="-78"/>
            </a:endParaRPr>
          </a:p>
          <a:p>
            <a:pPr algn="r" rtl="1"/>
            <a:r>
              <a:rPr lang="fa-IR" sz="2000" b="1" dirty="0" smtClean="0">
                <a:solidFill>
                  <a:srgbClr val="C00000"/>
                </a:solidFill>
                <a:cs typeface="B Zar" panose="00000400000000000000" pitchFamily="2" charset="-78"/>
              </a:rPr>
              <a:t>علل اولیگوهیدرآمینوس</a:t>
            </a:r>
            <a:r>
              <a:rPr lang="fa-IR" sz="2000" b="1" dirty="0">
                <a:solidFill>
                  <a:srgbClr val="C00000"/>
                </a:solidFill>
                <a:cs typeface="B Zar" panose="00000400000000000000" pitchFamily="2" charset="-78"/>
              </a:rPr>
              <a:t>: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نارسایی کلیه جنین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است که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باعث قطع شدن جریان ادرار، </a:t>
            </a:r>
            <a:r>
              <a:rPr lang="en-US" sz="2000" b="1" dirty="0">
                <a:solidFill>
                  <a:srgbClr val="0070C0"/>
                </a:solidFill>
                <a:cs typeface="B Zar" panose="00000400000000000000" pitchFamily="2" charset="-78"/>
              </a:rPr>
              <a:t>IUGR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 ، حاملگی های پست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ترم ،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پارگی زودرس کیسه </a:t>
            </a:r>
            <a:r>
              <a:rPr lang="fa-IR" sz="20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آب ، </a:t>
            </a:r>
            <a:r>
              <a:rPr lang="fa-IR" sz="2000" b="1" dirty="0">
                <a:solidFill>
                  <a:srgbClr val="0070C0"/>
                </a:solidFill>
                <a:cs typeface="B Zar" panose="00000400000000000000" pitchFamily="2" charset="-78"/>
              </a:rPr>
              <a:t>اختلالات جنین و عملکرد خفیف جفت همه اینها باعث می شود خون به جنین نرسد و جریان ادرار کم شود و ایجاد اولیگوهیدر آمینوس کند. </a:t>
            </a:r>
            <a:endParaRPr lang="en-US" sz="20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endParaRPr lang="fa-IR" sz="2000" b="1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271086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20688"/>
            <a:ext cx="7520940" cy="5472608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اولیگو هیدرآمنیوس</a:t>
            </a:r>
            <a:endParaRPr lang="en-US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ویژگی ها: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دفورمیتیهای اسکلتی- صورت و پاچنبری، هایپوپلازی ریه، رشد ناکافی آلوئولهای  ریه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،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اولیگوهیدرآمنیوس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درتریمستردوم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رخ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می دهد. </a:t>
            </a:r>
            <a:endParaRPr lang="en-US" sz="2000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خانم های بارداری که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اولیگوهیدرآمنیوس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در سه ماهه دوم دارند اختلالات مادرزادی بیشتر و احتمال زنده ماندن جنینشان کمتر است نسبت به خانم هایی که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اولیگوهیدرآمنیوس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در سه ماهه سوم دارند. </a:t>
            </a:r>
            <a:endParaRPr lang="en-US" sz="2000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پیش آگهی :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بستگی  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به شدت بیماری دارد.</a:t>
            </a:r>
            <a:endParaRPr lang="en-US" sz="2000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درمان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: 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ارزیابی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دقیق مادر و جنین</a:t>
            </a:r>
            <a:r>
              <a:rPr lang="fa-IR" sz="2000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، تعیین 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زمان دقیق زایمان،آنتی بیوتیک و کورتون برای مادران باردار با پارگی زودرس کیسه آب (</a:t>
            </a:r>
            <a:r>
              <a:rPr lang="en-US" sz="2000" b="1" dirty="0">
                <a:solidFill>
                  <a:srgbClr val="0070C0"/>
                </a:solidFill>
                <a:cs typeface="B Titr" panose="00000700000000000000" pitchFamily="2" charset="-78"/>
              </a:rPr>
              <a:t>PROM</a:t>
            </a:r>
            <a:r>
              <a:rPr lang="fa-IR" sz="2000" b="1" dirty="0">
                <a:solidFill>
                  <a:srgbClr val="0070C0"/>
                </a:solidFill>
                <a:cs typeface="B Titr" panose="00000700000000000000" pitchFamily="2" charset="-78"/>
              </a:rPr>
              <a:t>)  </a:t>
            </a:r>
            <a:endParaRPr lang="en-US" sz="2000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r" rtl="1"/>
            <a:endParaRPr lang="fa-IR" sz="11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737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836712"/>
            <a:ext cx="7520940" cy="5472608"/>
          </a:xfrm>
        </p:spPr>
        <p:txBody>
          <a:bodyPr>
            <a:normAutofit fontScale="85000" lnSpcReduction="20000"/>
          </a:bodyPr>
          <a:lstStyle/>
          <a:p>
            <a:pPr algn="ctr" rtl="1"/>
            <a:r>
              <a:rPr lang="fa-IR" sz="3800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حاملگی نابجا</a:t>
            </a: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کاشته شدن تخم بیرون از حفره رحم معمولا قسمت 1/3 فوقانی لوله فالوپ ، به ندرت در تخمدان و سرویکس و حفره شکم ایجاد می شود. </a:t>
            </a:r>
          </a:p>
          <a:p>
            <a:pPr marL="457200" indent="-457200" algn="just" rtl="1">
              <a:buFont typeface="Wingdings" panose="05000000000000000000" pitchFamily="2" charset="2"/>
              <a:buChar char="v"/>
            </a:pPr>
            <a:r>
              <a:rPr lang="fa-IR" sz="2800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95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% در بخش های مختلف لوله ( اکثر در ناحیه آمپول لوله ) </a:t>
            </a:r>
            <a:r>
              <a:rPr lang="fa-IR" sz="2800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  می باشد</a:t>
            </a:r>
          </a:p>
          <a:p>
            <a:pPr marL="457200" indent="-457200" algn="just" rtl="1">
              <a:buFont typeface="Wingdings" panose="05000000000000000000" pitchFamily="2" charset="2"/>
              <a:buChar char="v"/>
            </a:pPr>
            <a:r>
              <a:rPr lang="fa-IR" sz="2800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مسئول حدود 5% مرگ های مادری </a:t>
            </a:r>
            <a:endParaRPr lang="fa-IR" sz="2800" b="1" dirty="0">
              <a:solidFill>
                <a:srgbClr val="FF0000"/>
              </a:solidFill>
              <a:cs typeface="B Zar" panose="00000400000000000000" pitchFamily="2" charset="-78"/>
            </a:endParaRPr>
          </a:p>
          <a:p>
            <a:pPr marL="68580" indent="0" algn="ctr" rtl="1">
              <a:buNone/>
            </a:pPr>
            <a:endParaRPr lang="en-US" sz="2000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باقی ماندن اسکار در لوله های فالوپ ناشی از عفونت کلامیدیا و </a:t>
            </a: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گنوره ، چسبندگی های دورلوله ای(سالپنژیت ، آپاندیسیت ، عفونت بعداز سقط یا عفونت نفاسی )</a:t>
            </a:r>
            <a:endParaRPr lang="en-US" sz="28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می </a:t>
            </a: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تواند باعث مرگ به علت خونریزی در حاملگی شود. </a:t>
            </a:r>
            <a:endParaRPr lang="en-US" sz="28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باعث کاهش باروری می شود.</a:t>
            </a:r>
            <a:endParaRPr lang="en-US" sz="28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1 </a:t>
            </a: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در 100 حاملگی ایجاد می شود</a:t>
            </a: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</a:t>
            </a:r>
          </a:p>
          <a:p>
            <a:pPr marL="457200" indent="-457200" algn="just" rtl="1">
              <a:buFont typeface="Wingdings" panose="05000000000000000000" pitchFamily="2" charset="2"/>
              <a:buChar char="v"/>
            </a:pP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معمولا به دنبال عفونت و یا جراحی لوله های فالوپ </a:t>
            </a: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( به منظور درمان ناباروری یا عقیم سازی )اتفاق </a:t>
            </a:r>
            <a:r>
              <a:rPr lang="fa-IR" sz="2800" b="1" dirty="0">
                <a:solidFill>
                  <a:srgbClr val="0070C0"/>
                </a:solidFill>
                <a:cs typeface="B Zar" panose="00000400000000000000" pitchFamily="2" charset="-78"/>
              </a:rPr>
              <a:t>می افتد</a:t>
            </a:r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.</a:t>
            </a:r>
            <a:endParaRPr lang="en-US" sz="28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endParaRPr lang="fa-IR" b="1" dirty="0" smtClean="0">
              <a:solidFill>
                <a:srgbClr val="FF0000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628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80728"/>
            <a:ext cx="6840876" cy="4851901"/>
          </a:xfrm>
        </p:spPr>
        <p:txBody>
          <a:bodyPr/>
          <a:lstStyle/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در افراد با حاملگی نا بجای قبلی شایع تر است.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در افراد با سقط های مکرر و در افرادی که با </a:t>
            </a:r>
            <a:r>
              <a:rPr lang="en-US" b="1" dirty="0">
                <a:solidFill>
                  <a:srgbClr val="0070C0"/>
                </a:solidFill>
                <a:cs typeface="B Zar" panose="00000400000000000000" pitchFamily="2" charset="-78"/>
              </a:rPr>
              <a:t>DES</a:t>
            </a: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 مواجه داشته اند بیشتر دیده می شود. </a:t>
            </a:r>
          </a:p>
          <a:p>
            <a:pPr marL="457200" lvl="0" indent="-457200" algn="just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در موارد شکست استفاده </a:t>
            </a: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از </a:t>
            </a: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روشهای پیشگیری (ایودی ، روش اورژانس ، مینی پیل های صرفا پروژسترونی )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در موارد درمان ناباروری (استفاده از فن آوری های کمک باروری ، مواردی از دو قلویی دیده شده </a:t>
            </a: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)</a:t>
            </a:r>
            <a:endParaRPr lang="fa-IR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FF0000"/>
                </a:solidFill>
                <a:cs typeface="B Zar" panose="00000400000000000000" pitchFamily="2" charset="-78"/>
              </a:rPr>
              <a:t>اخیرا </a:t>
            </a:r>
            <a:r>
              <a:rPr lang="fa-IR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وقوع حاملگی </a:t>
            </a:r>
            <a:r>
              <a:rPr lang="fa-IR" b="1" dirty="0">
                <a:solidFill>
                  <a:srgbClr val="FF0000"/>
                </a:solidFill>
                <a:cs typeface="B Zar" panose="00000400000000000000" pitchFamily="2" charset="-78"/>
              </a:rPr>
              <a:t>در محل اسکار زایمان سزارین ، شایع تر از گذشته شده است 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FF0000"/>
                </a:solidFill>
                <a:cs typeface="B Zar" panose="00000400000000000000" pitchFamily="2" charset="-78"/>
              </a:rPr>
              <a:t>استعمال دخانیات از عوامل خطر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124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20688"/>
            <a:ext cx="7704856" cy="5616624"/>
          </a:xfrm>
        </p:spPr>
        <p:txBody>
          <a:bodyPr>
            <a:normAutofit fontScale="92500" lnSpcReduction="20000"/>
          </a:bodyPr>
          <a:lstStyle/>
          <a:p>
            <a:pPr algn="ctr" rtl="1"/>
            <a:r>
              <a:rPr lang="fa-IR" b="0" dirty="0">
                <a:solidFill>
                  <a:srgbClr val="C00000"/>
                </a:solidFill>
                <a:cs typeface="B Titr" pitchFamily="2" charset="-78"/>
              </a:rPr>
              <a:t>علائم حاملگی نابجا:</a:t>
            </a:r>
            <a:endParaRPr lang="en-US" b="0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400" b="1" dirty="0">
                <a:solidFill>
                  <a:srgbClr val="FF0000"/>
                </a:solidFill>
                <a:cs typeface="B Zar" pitchFamily="2" charset="-78"/>
              </a:rPr>
              <a:t>  </a:t>
            </a:r>
            <a:r>
              <a:rPr lang="fa-IR" sz="2400" b="1" dirty="0" smtClean="0">
                <a:solidFill>
                  <a:srgbClr val="FF0000"/>
                </a:solidFill>
                <a:cs typeface="B Zar" pitchFamily="2" charset="-78"/>
              </a:rPr>
              <a:t>علائم و نشانه های اغلب مبهم هستند .گاهی اوقات کلا هیچ علامت و نشانه ای وجود ندارد </a:t>
            </a:r>
          </a:p>
          <a:p>
            <a:pPr algn="just" rtl="1">
              <a:lnSpc>
                <a:spcPct val="150000"/>
              </a:lnSpc>
            </a:pP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دردهای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کولیکی و کرامپی در قسمت پایین شکم ، پاره شدن لوله فالوپ، دردهای </a:t>
            </a:r>
            <a:r>
              <a:rPr lang="en-US" sz="2400" b="1" dirty="0">
                <a:solidFill>
                  <a:srgbClr val="0070C0"/>
                </a:solidFill>
                <a:cs typeface="B Zar" pitchFamily="2" charset="-78"/>
              </a:rPr>
              <a:t>Sharp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 و تیز قبل از انتشار به منطقه لگن، خونریزی های شدید و سنگین 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که می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تواند باعث درد شانه و احساس فشار در مقعد شود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.</a:t>
            </a:r>
          </a:p>
          <a:p>
            <a:pPr algn="just" rtl="1">
              <a:lnSpc>
                <a:spcPct val="150000"/>
              </a:lnSpc>
            </a:pP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 تهوع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و استفراغ در 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50- 25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درصد بیماران دیده می شود 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که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ممکن است بیمار فکر کند دچار تهوع و استفراغ حاملگی شده است.</a:t>
            </a:r>
            <a:endParaRPr lang="en-US" sz="2400" b="1" dirty="0">
              <a:solidFill>
                <a:srgbClr val="0070C0"/>
              </a:solidFill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احساس سرگیجه و سبکی سر پیدا می کند و اگر لوله فالوپ پاره شود نبض ها ضعیف می 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شود</a:t>
            </a:r>
          </a:p>
          <a:p>
            <a:pPr algn="just" rtl="1">
              <a:lnSpc>
                <a:spcPct val="150000"/>
              </a:lnSpc>
            </a:pP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پوست 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بیمار </a:t>
            </a:r>
            <a:r>
              <a:rPr lang="en-US" sz="2400" b="1" dirty="0">
                <a:solidFill>
                  <a:srgbClr val="0070C0"/>
                </a:solidFill>
                <a:cs typeface="B Zar" pitchFamily="2" charset="-78"/>
              </a:rPr>
              <a:t>pail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 ( رنگ پریده) می شود و مریض دچار سنکوب( غش) </a:t>
            </a:r>
            <a:r>
              <a:rPr lang="en-US" sz="2400" b="1" dirty="0">
                <a:solidFill>
                  <a:srgbClr val="0070C0"/>
                </a:solidFill>
                <a:cs typeface="B Zar" pitchFamily="2" charset="-78"/>
              </a:rPr>
              <a:t>Faint</a:t>
            </a:r>
            <a:r>
              <a:rPr lang="fa-IR" sz="2400" b="1" dirty="0">
                <a:solidFill>
                  <a:srgbClr val="0070C0"/>
                </a:solidFill>
                <a:cs typeface="B Zar" pitchFamily="2" charset="-78"/>
              </a:rPr>
              <a:t> می کند و مریض باید از نظر شوک سپتیک بررسی شود. </a:t>
            </a:r>
            <a:endParaRPr lang="en-US" sz="2400" b="1" dirty="0">
              <a:solidFill>
                <a:srgbClr val="0070C0"/>
              </a:solidFill>
              <a:cs typeface="B Zar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679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24744"/>
            <a:ext cx="7128908" cy="4707885"/>
          </a:xfrm>
        </p:spPr>
        <p:txBody>
          <a:bodyPr/>
          <a:lstStyle/>
          <a:p>
            <a:pPr algn="r" rtl="1"/>
            <a:r>
              <a:rPr lang="fa-IR" sz="3200" dirty="0">
                <a:solidFill>
                  <a:srgbClr val="FF0000"/>
                </a:solidFill>
                <a:cs typeface="B Titr" panose="00000700000000000000" pitchFamily="2" charset="-78"/>
              </a:rPr>
              <a:t>تشخیص </a:t>
            </a:r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:</a:t>
            </a:r>
          </a:p>
          <a:p>
            <a:pPr algn="r" rtl="1"/>
            <a:endParaRPr lang="fa-IR" dirty="0">
              <a:solidFill>
                <a:srgbClr val="FF0000"/>
              </a:solidFill>
              <a:cs typeface="B Titr" panose="00000700000000000000" pitchFamily="2" charset="-78"/>
            </a:endParaRPr>
          </a:p>
          <a:p>
            <a:pPr marL="68580" indent="0" algn="r">
              <a:buNone/>
            </a:pP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سونوگرافی واژینال</a:t>
            </a:r>
            <a:endParaRPr lang="en-US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marL="68580" indent="0" algn="r">
              <a:buNone/>
            </a:pPr>
            <a:endParaRPr lang="fa-IR" b="1" dirty="0">
              <a:cs typeface="B Titr" panose="00000700000000000000" pitchFamily="2" charset="-78"/>
            </a:endParaRPr>
          </a:p>
          <a:p>
            <a:pPr marL="68580" indent="0" algn="r">
              <a:buNone/>
            </a:pP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تا هفته های 6-5 بعد از آخرین پریود نمی توان حاملگی رحمی  </a:t>
            </a:r>
            <a:endParaRPr lang="fa-IR" b="1" dirty="0" smtClean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marL="68580" indent="0" algn="r">
              <a:buNone/>
            </a:pPr>
            <a:r>
              <a:rPr lang="fa-IR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را تشخیص داد</a:t>
            </a:r>
            <a:endParaRPr lang="en-US" b="1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44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7632848" cy="4995917"/>
          </a:xfrm>
        </p:spPr>
        <p:txBody>
          <a:bodyPr>
            <a:normAutofit lnSpcReduction="10000"/>
          </a:bodyPr>
          <a:lstStyle/>
          <a:p>
            <a:pPr marL="68580" indent="0" algn="just" rtl="1">
              <a:lnSpc>
                <a:spcPct val="150000"/>
              </a:lnSpc>
              <a:buNone/>
            </a:pPr>
            <a:r>
              <a:rPr lang="fa-IR" b="1" dirty="0" smtClean="0">
                <a:solidFill>
                  <a:srgbClr val="C00000"/>
                </a:solidFill>
                <a:cs typeface="B Titr" pitchFamily="2" charset="-78"/>
              </a:rPr>
              <a:t>درمان : </a:t>
            </a:r>
          </a:p>
          <a:p>
            <a:pPr algn="just" rtl="1">
              <a:lnSpc>
                <a:spcPct val="150000"/>
              </a:lnSpc>
            </a:pP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بایستی به </a:t>
            </a:r>
            <a:r>
              <a:rPr lang="fa-IR" sz="2800" b="1" dirty="0">
                <a:solidFill>
                  <a:srgbClr val="0070C0"/>
                </a:solidFill>
                <a:cs typeface="B Mitra" panose="00000400000000000000" pitchFamily="2" charset="-78"/>
              </a:rPr>
              <a:t>صورت فوری جراحی جهت برداشتن و ترمیم لوله فالوپ انجام شود</a:t>
            </a: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.</a:t>
            </a:r>
          </a:p>
          <a:p>
            <a:pPr algn="justLow" rtl="1">
              <a:lnSpc>
                <a:spcPct val="150000"/>
              </a:lnSpc>
            </a:pP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اگر لوله ها </a:t>
            </a:r>
            <a:r>
              <a:rPr lang="fa-IR" sz="2800" b="1" dirty="0">
                <a:solidFill>
                  <a:srgbClr val="0070C0"/>
                </a:solidFill>
                <a:cs typeface="B Mitra" panose="00000400000000000000" pitchFamily="2" charset="-78"/>
              </a:rPr>
              <a:t>تخریب نشده باشد متوترکسایت </a:t>
            </a: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می </a:t>
            </a:r>
            <a:r>
              <a:rPr lang="fa-IR" sz="2800" b="1" dirty="0">
                <a:solidFill>
                  <a:srgbClr val="0070C0"/>
                </a:solidFill>
                <a:cs typeface="B Mitra" panose="00000400000000000000" pitchFamily="2" charset="-78"/>
              </a:rPr>
              <a:t>تواند تقسیم سلولی در جنین را متوقف کند و باعث مرگ سلولی شود و بدنبال آن خونریزی اتفاق می افتد و این درمان با متوترکسایت بایستی در طول 6 هفته انجام </a:t>
            </a: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شود          (زمانی </a:t>
            </a:r>
            <a:r>
              <a:rPr lang="fa-IR" sz="2800" b="1" dirty="0">
                <a:solidFill>
                  <a:srgbClr val="0070C0"/>
                </a:solidFill>
                <a:cs typeface="B Mitra" panose="00000400000000000000" pitchFamily="2" charset="-78"/>
              </a:rPr>
              <a:t>که شانس پارگی لوله ها کم </a:t>
            </a:r>
            <a:r>
              <a:rPr lang="fa-IR" sz="2800" b="1" dirty="0" smtClean="0">
                <a:solidFill>
                  <a:srgbClr val="0070C0"/>
                </a:solidFill>
                <a:cs typeface="B Mitra" panose="00000400000000000000" pitchFamily="2" charset="-78"/>
              </a:rPr>
              <a:t>است) </a:t>
            </a:r>
            <a:endParaRPr lang="en-US" sz="2800" b="1" dirty="0">
              <a:solidFill>
                <a:srgbClr val="0070C0"/>
              </a:solidFill>
              <a:cs typeface="B Mitra" panose="00000400000000000000" pitchFamily="2" charset="-78"/>
            </a:endParaRPr>
          </a:p>
          <a:p>
            <a:pPr algn="r" rtl="1"/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59416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20688"/>
            <a:ext cx="7920880" cy="5904656"/>
          </a:xfrm>
        </p:spPr>
        <p:txBody>
          <a:bodyPr>
            <a:noAutofit/>
          </a:bodyPr>
          <a:lstStyle/>
          <a:p>
            <a:pPr algn="ctr" rtl="1"/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ناسازگاری </a:t>
            </a:r>
            <a:r>
              <a:rPr lang="en-US" sz="2800" b="1" dirty="0">
                <a:solidFill>
                  <a:srgbClr val="C00000"/>
                </a:solidFill>
                <a:cs typeface="B Titr" pitchFamily="2" charset="-78"/>
              </a:rPr>
              <a:t> RH</a:t>
            </a:r>
          </a:p>
          <a:p>
            <a:pPr algn="justLow" rtl="1"/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RH(D)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، ایمونوگلوبولینی است که روگام نامیده می شود وقتی گفته می شود مادری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منفی است یعنی فاکتور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را ندارد. اگر مادر سلول های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مثبت جنین را دریافت کند مادر می تواند آنتی بادی علیه آنتی ژن 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مثبت جنین بسازد. 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Low" rtl="1"/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درمان: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دریافت آنتی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ایمونوگلوبولین ( روگام) در هفته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28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تا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32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و زمان زایمان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است که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مانع ساخت آنتی بادی در مادر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منفی می شود.</a:t>
            </a: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Low" rtl="1"/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ناسازگاری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در جنین باعث تخریب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RBC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ها در جنین و افزایش سطح بیلی روبین می شود. </a:t>
            </a:r>
            <a:endParaRPr lang="fa-IR" sz="2400" b="1" dirty="0" smtClean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Low" rtl="1"/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اگر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در سه ماهه  اول بارداری خون مادر با ایمونوگلوبولین( </a:t>
            </a:r>
            <a:r>
              <a:rPr lang="en-US" sz="2400" b="1" dirty="0" err="1">
                <a:solidFill>
                  <a:srgbClr val="0070C0"/>
                </a:solidFill>
                <a:cs typeface="B Nazanin" panose="00000400000000000000" pitchFamily="2" charset="-78"/>
              </a:rPr>
              <a:t>Igm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RH</a:t>
            </a:r>
            <a:r>
              <a:rPr lang="en-US" sz="2400" b="1" baseline="30000" dirty="0">
                <a:solidFill>
                  <a:srgbClr val="0070C0"/>
                </a:solidFill>
                <a:cs typeface="B Nazanin" panose="00000400000000000000" pitchFamily="2" charset="-78"/>
              </a:rPr>
              <a:t>+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)</a:t>
            </a:r>
            <a:r>
              <a:rPr lang="fa-IR" sz="2400" b="1" baseline="30000" dirty="0">
                <a:solidFill>
                  <a:srgbClr val="0070C0"/>
                </a:solidFill>
                <a:cs typeface="B Nazanin" panose="00000400000000000000" pitchFamily="2" charset="-78"/>
              </a:rPr>
              <a:t> 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مواجه داشته باشد آنتی بادی ها می تواند پیشرفت کرده و از سطح جفت عبور کند. البته اولین جنین با </a:t>
            </a:r>
            <a:r>
              <a:rPr lang="en-US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RH</a:t>
            </a:r>
            <a:r>
              <a:rPr lang="en-US" sz="2400" b="1" baseline="30000" dirty="0">
                <a:solidFill>
                  <a:srgbClr val="0070C0"/>
                </a:solidFill>
                <a:cs typeface="B Nazanin" panose="00000400000000000000" pitchFamily="2" charset="-78"/>
              </a:rPr>
              <a:t>+ 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معمولا دچار مشکل نمی شود و در دومین مواجه </a:t>
            </a:r>
            <a:r>
              <a:rPr lang="en-US" sz="2400" b="1" dirty="0" err="1">
                <a:solidFill>
                  <a:srgbClr val="0070C0"/>
                </a:solidFill>
                <a:cs typeface="B Nazanin" panose="00000400000000000000" pitchFamily="2" charset="-78"/>
              </a:rPr>
              <a:t>IgM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به </a:t>
            </a:r>
            <a:r>
              <a:rPr lang="en-US" sz="2400" b="1" dirty="0" err="1">
                <a:solidFill>
                  <a:srgbClr val="0070C0"/>
                </a:solidFill>
                <a:cs typeface="B Nazanin" panose="00000400000000000000" pitchFamily="2" charset="-78"/>
              </a:rPr>
              <a:t>IgG</a:t>
            </a:r>
            <a:r>
              <a:rPr lang="fa-IR" sz="2400" b="1" dirty="0">
                <a:solidFill>
                  <a:srgbClr val="0070C0"/>
                </a:solidFill>
                <a:cs typeface="B Nazanin" panose="00000400000000000000" pitchFamily="2" charset="-78"/>
              </a:rPr>
              <a:t>  تبدیل شده که می تواند از جفت عبور کرده و موجب تخریب سلول های خون جنین شود. </a:t>
            </a:r>
          </a:p>
        </p:txBody>
      </p:sp>
    </p:spTree>
    <p:extLst>
      <p:ext uri="{BB962C8B-B14F-4D97-AF65-F5344CB8AC3E}">
        <p14:creationId xmlns:p14="http://schemas.microsoft.com/office/powerpoint/2010/main" val="388541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92696"/>
            <a:ext cx="7920880" cy="5616624"/>
          </a:xfrm>
        </p:spPr>
        <p:txBody>
          <a:bodyPr>
            <a:normAutofit lnSpcReduction="10000"/>
          </a:bodyPr>
          <a:lstStyle/>
          <a:p>
            <a:pPr marL="0" marR="0" algn="just" rtl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800" b="1" dirty="0">
                <a:solidFill>
                  <a:srgbClr val="FF0000"/>
                </a:solidFill>
                <a:latin typeface="Times New Roman"/>
                <a:ea typeface="Times New Roman"/>
                <a:cs typeface="B Titr" panose="00000700000000000000" pitchFamily="2" charset="-78"/>
              </a:rPr>
              <a:t>چشم انداز  واحد سلامت مادران :</a:t>
            </a:r>
            <a:endParaRPr lang="en-US" sz="2800" b="1" dirty="0">
              <a:solidFill>
                <a:srgbClr val="FF0000"/>
              </a:solidFill>
              <a:latin typeface="Times New Roman"/>
              <a:ea typeface="Times New Roman"/>
              <a:cs typeface="B Titr" panose="00000700000000000000" pitchFamily="2" charset="-78"/>
            </a:endParaRPr>
          </a:p>
          <a:p>
            <a:pPr marL="0" marR="0" algn="just" rtl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b="1" dirty="0">
                <a:latin typeface="Times New Roman"/>
                <a:ea typeface="Times New Roman"/>
                <a:cs typeface="B Zar" panose="00000400000000000000" pitchFamily="2" charset="-78"/>
              </a:rPr>
              <a:t>کلیه زنان خواهان بارداری و مادران باردار ، با هر وضعيتي از سلامتي و بيماري ، در هر زماني ، قبل و حین بارداري ، حين و پس از زايمان ( تا شش هفته ) به مراكز ارائه دهنده خدمات در هر كجاي نظام شبكه اعم از بخش دولتي يا خصوصي مراجعه نمایند ، خدمات اثر بخش و كار آمد دريافت كنند . به نحوي كه پس از طي اين دوره دچار مرگ و عوارض غير قابل درمان نشده و درصورت ابتلا به هرمشكلي درمان مناسب و موثر دريافت كرده و گذر از اين دوران ، خاطره اي خوش براي آنها به جا گذاشته باشد </a:t>
            </a:r>
            <a:r>
              <a:rPr lang="fa-IR" b="1" dirty="0">
                <a:latin typeface="Times New Roman"/>
                <a:ea typeface="Times New Roman"/>
                <a:cs typeface="B Zar" panose="00000400000000000000" pitchFamily="2" charset="-78"/>
              </a:rPr>
              <a:t>و شاهد هیچگونه مرگ مادری و عوارض پایدار ناشی از این دوران نگردیم.</a:t>
            </a:r>
            <a:endParaRPr lang="en-US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endParaRPr lang="en-US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639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08720"/>
            <a:ext cx="7493456" cy="5328592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fa-IR" sz="2600" dirty="0">
                <a:solidFill>
                  <a:srgbClr val="C00000"/>
                </a:solidFill>
                <a:cs typeface="B Titr" pitchFamily="2" charset="-78"/>
              </a:rPr>
              <a:t>ناسازگاری گروه خونی مادر و </a:t>
            </a:r>
            <a:r>
              <a:rPr lang="fa-IR" sz="2600" dirty="0" smtClean="0">
                <a:solidFill>
                  <a:srgbClr val="C00000"/>
                </a:solidFill>
                <a:cs typeface="B Titr" pitchFamily="2" charset="-78"/>
              </a:rPr>
              <a:t>جنین :</a:t>
            </a:r>
            <a:endParaRPr lang="en-US" sz="2600" dirty="0">
              <a:solidFill>
                <a:srgbClr val="C00000"/>
              </a:solidFill>
              <a:cs typeface="B Titr" pitchFamily="2" charset="-78"/>
            </a:endParaRPr>
          </a:p>
          <a:p>
            <a:pPr algn="justLow" rtl="1"/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در صورتی اتفاق می افتد که مادر  گروه خونی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 O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و جنین گروه خونی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B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و یا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AB 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داشته باشد. گروه خونی 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، </a:t>
            </a:r>
            <a:r>
              <a:rPr lang="en-US" sz="2600" b="1" dirty="0" smtClean="0">
                <a:solidFill>
                  <a:srgbClr val="0070C0"/>
                </a:solidFill>
                <a:cs typeface="B Zar" pitchFamily="2" charset="-78"/>
              </a:rPr>
              <a:t>B</a:t>
            </a:r>
            <a:r>
              <a:rPr lang="fa-IR" sz="2600" b="1" dirty="0" smtClean="0">
                <a:solidFill>
                  <a:srgbClr val="0070C0"/>
                </a:solidFill>
                <a:cs typeface="B Zar" pitchFamily="2" charset="-78"/>
              </a:rPr>
              <a:t> 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AB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، شامل آنتی ژن هایی هستند که در گروه خونی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O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وجود ندارد.</a:t>
            </a:r>
            <a:endParaRPr lang="en-US" sz="2600" b="1" dirty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گروه خونی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O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هم آنتی بادی های ضد آنتی ژن های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 A 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و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B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دارد. </a:t>
            </a:r>
            <a:endParaRPr lang="fa-IR" sz="2600" b="1" dirty="0" smtClean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sz="2600" b="1" dirty="0" smtClean="0">
                <a:solidFill>
                  <a:srgbClr val="0070C0"/>
                </a:solidFill>
                <a:cs typeface="B Zar" pitchFamily="2" charset="-78"/>
              </a:rPr>
              <a:t>اگر 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تداخل خون مادر و جنین اتفاق بیفتد آنتی بادی های خون مادر به سلول های خونی جنین حمله کرده و موجب لیز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 RBC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های جنین می </a:t>
            </a:r>
            <a:r>
              <a:rPr lang="fa-IR" sz="2600" b="1" dirty="0" smtClean="0">
                <a:solidFill>
                  <a:srgbClr val="0070C0"/>
                </a:solidFill>
                <a:cs typeface="B Zar" pitchFamily="2" charset="-78"/>
              </a:rPr>
              <a:t>شودکه 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باعث ساخت بیلی روبین و ایجاد زردی می شود. </a:t>
            </a:r>
            <a:endParaRPr lang="en-US" sz="2600" b="1" dirty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ناسازگاری گروه خونی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ABO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شدت کمتری از ناسازگاری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RH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دارد و معمولا در اولین برخورد آنتی بادی های ضد آنتی ژن </a:t>
            </a:r>
            <a:r>
              <a:rPr lang="en-US" sz="2600" b="1" dirty="0">
                <a:solidFill>
                  <a:srgbClr val="0070C0"/>
                </a:solidFill>
                <a:cs typeface="B Zar" pitchFamily="2" charset="-78"/>
              </a:rPr>
              <a:t>AB</a:t>
            </a:r>
            <a:r>
              <a:rPr lang="fa-IR" sz="2600" b="1" dirty="0">
                <a:solidFill>
                  <a:srgbClr val="0070C0"/>
                </a:solidFill>
                <a:cs typeface="B Zar" pitchFamily="2" charset="-78"/>
              </a:rPr>
              <a:t> می تواند از جفت عبور کند و بیلی روبین افزایش پیدا می کند و نیاز به فتوتراپی دارد. </a:t>
            </a:r>
            <a:endParaRPr lang="en-US" sz="2600" b="1" dirty="0">
              <a:solidFill>
                <a:srgbClr val="0070C0"/>
              </a:solidFill>
              <a:cs typeface="B Zar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9063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08912" cy="5904656"/>
          </a:xfrm>
        </p:spPr>
        <p:txBody>
          <a:bodyPr>
            <a:noAutofit/>
          </a:bodyPr>
          <a:lstStyle/>
          <a:p>
            <a:pPr algn="ctr" rtl="1"/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فشار خون </a:t>
            </a: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حاملگی :</a:t>
            </a:r>
            <a:endParaRPr lang="en-US" sz="2000" b="1" dirty="0">
              <a:solidFill>
                <a:srgbClr val="C00000"/>
              </a:solidFill>
              <a:cs typeface="B Zar" pitchFamily="2" charset="-78"/>
            </a:endParaRPr>
          </a:p>
          <a:p>
            <a:pPr algn="just" rtl="1"/>
            <a:r>
              <a:rPr lang="fa-IR" sz="2000" b="1" dirty="0" smtClean="0">
                <a:cs typeface="B Zar" pitchFamily="2" charset="-78"/>
              </a:rPr>
              <a:t>یکی از علل </a:t>
            </a:r>
            <a:r>
              <a:rPr lang="fa-IR" sz="2000" b="1" dirty="0">
                <a:cs typeface="B Zar" pitchFamily="2" charset="-78"/>
              </a:rPr>
              <a:t>جهانی موربیدیتی و مرگ و میر مادری و جنینی ناشی از فشار خون حاملگی </a:t>
            </a:r>
            <a:r>
              <a:rPr lang="fa-IR" sz="2000" b="1" dirty="0" smtClean="0">
                <a:cs typeface="B Zar" pitchFamily="2" charset="-78"/>
              </a:rPr>
              <a:t>است که </a:t>
            </a:r>
            <a:r>
              <a:rPr lang="fa-IR" sz="2000" b="1" dirty="0">
                <a:cs typeface="B Zar" pitchFamily="2" charset="-78"/>
              </a:rPr>
              <a:t>باعث 76000  مرگ در سال</a:t>
            </a:r>
            <a:r>
              <a:rPr lang="en-US" sz="2000" b="1" dirty="0">
                <a:cs typeface="B Zar" pitchFamily="2" charset="-78"/>
              </a:rPr>
              <a:t> </a:t>
            </a:r>
            <a:r>
              <a:rPr lang="fa-IR" sz="2000" b="1" dirty="0" smtClean="0">
                <a:cs typeface="B Zar" pitchFamily="2" charset="-78"/>
              </a:rPr>
              <a:t>می </a:t>
            </a:r>
            <a:r>
              <a:rPr lang="fa-IR" sz="2000" b="1" dirty="0">
                <a:cs typeface="B Zar" pitchFamily="2" charset="-78"/>
              </a:rPr>
              <a:t>شود. </a:t>
            </a:r>
            <a:endParaRPr lang="en-US" sz="2000" b="1" dirty="0">
              <a:cs typeface="B Zar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چهار طبقه بندی دارد:</a:t>
            </a:r>
            <a:endParaRPr lang="en-US" sz="2000" b="1" dirty="0">
              <a:solidFill>
                <a:srgbClr val="C00000"/>
              </a:solidFill>
              <a:cs typeface="B Titr" pitchFamily="2" charset="-78"/>
            </a:endParaRPr>
          </a:p>
          <a:p>
            <a:pPr marL="0" lvl="0" indent="0" algn="just" rtl="1">
              <a:buNone/>
            </a:pP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1- فشار </a:t>
            </a:r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خون </a:t>
            </a: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مزمن : </a:t>
            </a:r>
            <a:r>
              <a:rPr lang="fa-IR" sz="2000" b="1" dirty="0">
                <a:cs typeface="B Zar" pitchFamily="2" charset="-78"/>
              </a:rPr>
              <a:t>افزایش فشار خون قبل از حاملگی که در ارتباط با وزن نمی باشد و پروتئین اوری و آسیب اندام های انتهایی تا بعد از حاملگی هم ادامه پیدا می کند. </a:t>
            </a:r>
            <a:endParaRPr lang="fa-IR" sz="2000" b="1" dirty="0" smtClean="0">
              <a:cs typeface="B Zar" pitchFamily="2" charset="-78"/>
            </a:endParaRPr>
          </a:p>
          <a:p>
            <a:pPr marL="0" lvl="0" indent="0" algn="just" rtl="1">
              <a:buNone/>
            </a:pPr>
            <a:endParaRPr lang="en-US" sz="2000" b="1" dirty="0">
              <a:cs typeface="B Zar" pitchFamily="2" charset="-78"/>
            </a:endParaRPr>
          </a:p>
          <a:p>
            <a:pPr marL="0" lvl="0" indent="0" algn="just" rtl="1">
              <a:buNone/>
            </a:pP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2- پره اکلامپسی : </a:t>
            </a:r>
            <a:r>
              <a:rPr lang="fa-IR" sz="2000" b="1" dirty="0">
                <a:cs typeface="B Zar" pitchFamily="2" charset="-78"/>
              </a:rPr>
              <a:t>افزایش فشار خون حاملگی در طی حاملگی که معمولا بعد از 20 هفته اتفاق می افتد و آسیب اندام های انتهایی در 50 تا 70 درصد موارد اتفاق می افتد. </a:t>
            </a:r>
            <a:endParaRPr lang="fa-IR" sz="2000" b="1" dirty="0" smtClean="0">
              <a:cs typeface="B Zar" pitchFamily="2" charset="-78"/>
            </a:endParaRPr>
          </a:p>
          <a:p>
            <a:pPr marL="0" lvl="0" indent="0" algn="just" rtl="1">
              <a:buNone/>
            </a:pPr>
            <a:endParaRPr lang="en-US" sz="2000" b="1" dirty="0">
              <a:cs typeface="B Zar" pitchFamily="2" charset="-78"/>
            </a:endParaRPr>
          </a:p>
          <a:p>
            <a:pPr marL="0" lvl="0" indent="0" algn="just" rtl="1">
              <a:buNone/>
            </a:pP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3- </a:t>
            </a:r>
            <a:r>
              <a:rPr lang="en-US" sz="2000" b="1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فشارخون اضافه شده در بارداری : </a:t>
            </a:r>
            <a:r>
              <a:rPr lang="fa-IR" sz="2000" b="1" dirty="0">
                <a:cs typeface="B Zar" pitchFamily="2" charset="-78"/>
              </a:rPr>
              <a:t>فشار خون جدیدی که در حاملگی بر روی فشار خون مزمن مادر سوار می شود و شامل 30-15 درصد است</a:t>
            </a:r>
            <a:r>
              <a:rPr lang="fa-IR" sz="2000" b="1" dirty="0" smtClean="0">
                <a:cs typeface="B Zar" pitchFamily="2" charset="-78"/>
              </a:rPr>
              <a:t>.</a:t>
            </a:r>
          </a:p>
          <a:p>
            <a:pPr marL="0" lvl="0" indent="0" algn="just" rtl="1">
              <a:buNone/>
            </a:pPr>
            <a:r>
              <a:rPr lang="fa-IR" sz="2000" b="1" dirty="0" smtClean="0">
                <a:cs typeface="B Zar" pitchFamily="2" charset="-78"/>
              </a:rPr>
              <a:t> </a:t>
            </a:r>
            <a:endParaRPr lang="en-US" sz="2000" b="1" dirty="0">
              <a:cs typeface="B Zar" pitchFamily="2" charset="-78"/>
            </a:endParaRPr>
          </a:p>
          <a:p>
            <a:pPr marL="0" indent="0" algn="just" rtl="1">
              <a:buNone/>
            </a:pP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4- فشار </a:t>
            </a:r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خون </a:t>
            </a: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گذرا : </a:t>
            </a:r>
            <a:r>
              <a:rPr lang="fa-IR" sz="2000" b="1" dirty="0">
                <a:cs typeface="B Zar" pitchFamily="2" charset="-78"/>
              </a:rPr>
              <a:t>افزایش فشار خون بیشتر از </a:t>
            </a:r>
            <a:r>
              <a:rPr lang="fa-IR" sz="2000" b="1" dirty="0" smtClean="0">
                <a:cs typeface="B Zar" pitchFamily="2" charset="-78"/>
              </a:rPr>
              <a:t>140/90 </a:t>
            </a:r>
            <a:r>
              <a:rPr lang="fa-IR" sz="2000" b="1" dirty="0">
                <a:cs typeface="B Zar" pitchFamily="2" charset="-78"/>
              </a:rPr>
              <a:t>بدون پروتئین اوری و آسیب </a:t>
            </a:r>
            <a:r>
              <a:rPr lang="fa-IR" sz="2000" b="1" dirty="0" smtClean="0">
                <a:cs typeface="B Zar" pitchFamily="2" charset="-78"/>
              </a:rPr>
              <a:t>اندامهای </a:t>
            </a:r>
            <a:r>
              <a:rPr lang="fa-IR" sz="2000" b="1" dirty="0">
                <a:cs typeface="B Zar" pitchFamily="2" charset="-78"/>
              </a:rPr>
              <a:t>انتهایی </a:t>
            </a:r>
            <a:r>
              <a:rPr lang="fa-IR" sz="2000" b="1" dirty="0" smtClean="0">
                <a:cs typeface="B Zar" pitchFamily="2" charset="-78"/>
              </a:rPr>
              <a:t>. مادر </a:t>
            </a:r>
            <a:r>
              <a:rPr lang="fa-IR" sz="2000" b="1" dirty="0">
                <a:cs typeface="B Zar" pitchFamily="2" charset="-78"/>
              </a:rPr>
              <a:t>باردار با فشارخون نرمال در انتهای حاملگی </a:t>
            </a:r>
            <a:r>
              <a:rPr lang="fa-IR" sz="2000" b="1" dirty="0" smtClean="0">
                <a:cs typeface="B Zar" pitchFamily="2" charset="-78"/>
              </a:rPr>
              <a:t>، در </a:t>
            </a:r>
            <a:r>
              <a:rPr lang="fa-IR" sz="2000" b="1" dirty="0">
                <a:cs typeface="B Zar" pitchFamily="2" charset="-78"/>
              </a:rPr>
              <a:t>طول زایمان یا 24 </a:t>
            </a:r>
            <a:r>
              <a:rPr lang="fa-IR" sz="2000" b="1" dirty="0" smtClean="0">
                <a:cs typeface="B Zar" pitchFamily="2" charset="-78"/>
              </a:rPr>
              <a:t>ساعت </a:t>
            </a:r>
            <a:r>
              <a:rPr lang="fa-IR" sz="2000" b="1" dirty="0">
                <a:cs typeface="B Zar" pitchFamily="2" charset="-78"/>
              </a:rPr>
              <a:t>بعد از زایمان دچار </a:t>
            </a:r>
            <a:r>
              <a:rPr lang="fa-IR" sz="2000" b="1" dirty="0" smtClean="0">
                <a:cs typeface="B Zar" pitchFamily="2" charset="-78"/>
              </a:rPr>
              <a:t>افزایش فشار </a:t>
            </a:r>
            <a:r>
              <a:rPr lang="fa-IR" sz="2000" b="1" dirty="0">
                <a:cs typeface="B Zar" pitchFamily="2" charset="-78"/>
              </a:rPr>
              <a:t>خون می شوند و فشار خونشان تا 10 روز بعد  از زایمان نرمال می شود.</a:t>
            </a:r>
          </a:p>
        </p:txBody>
      </p:sp>
    </p:spTree>
    <p:extLst>
      <p:ext uri="{BB962C8B-B14F-4D97-AF65-F5344CB8AC3E}">
        <p14:creationId xmlns:p14="http://schemas.microsoft.com/office/powerpoint/2010/main" val="341057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00628"/>
            <a:ext cx="7992888" cy="5208692"/>
          </a:xfrm>
        </p:spPr>
        <p:txBody>
          <a:bodyPr>
            <a:noAutofit/>
          </a:bodyPr>
          <a:lstStyle/>
          <a:p>
            <a:pPr algn="ctr" rtl="1"/>
            <a:r>
              <a:rPr lang="fa-IR" sz="2400" b="1" dirty="0">
                <a:solidFill>
                  <a:srgbClr val="C00000"/>
                </a:solidFill>
                <a:cs typeface="B Titr" pitchFamily="2" charset="-78"/>
              </a:rPr>
              <a:t>پره اکلامپسی</a:t>
            </a:r>
            <a:endParaRPr lang="en-US" sz="24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400" b="1" dirty="0" smtClean="0">
                <a:cs typeface="B Zar" pitchFamily="2" charset="-78"/>
              </a:rPr>
              <a:t>فشار </a:t>
            </a:r>
            <a:r>
              <a:rPr lang="fa-IR" sz="2400" b="1" dirty="0">
                <a:cs typeface="B Zar" pitchFamily="2" charset="-78"/>
              </a:rPr>
              <a:t>خون </a:t>
            </a:r>
            <a:r>
              <a:rPr lang="fa-IR" sz="2400" b="1" dirty="0" smtClean="0">
                <a:cs typeface="B Zar" pitchFamily="2" charset="-78"/>
              </a:rPr>
              <a:t>140/90 </a:t>
            </a:r>
            <a:r>
              <a:rPr lang="fa-IR" sz="2400" b="1" dirty="0">
                <a:cs typeface="B Zar" pitchFamily="2" charset="-78"/>
              </a:rPr>
              <a:t>یا افزایش فشار خون سیستولیک 30 </a:t>
            </a:r>
            <a:r>
              <a:rPr lang="en-US" sz="2400" b="1" dirty="0" err="1">
                <a:cs typeface="B Zar" pitchFamily="2" charset="-78"/>
              </a:rPr>
              <a:t>MMHg</a:t>
            </a:r>
            <a:r>
              <a:rPr lang="fa-IR" sz="2400" b="1" dirty="0">
                <a:cs typeface="B Zar" pitchFamily="2" charset="-78"/>
              </a:rPr>
              <a:t> </a:t>
            </a:r>
            <a:r>
              <a:rPr lang="fa-IR" sz="2400" b="1" dirty="0" smtClean="0">
                <a:cs typeface="B Zar" pitchFamily="2" charset="-78"/>
              </a:rPr>
              <a:t>و </a:t>
            </a:r>
            <a:r>
              <a:rPr lang="fa-IR" sz="2400" b="1" dirty="0">
                <a:cs typeface="B Zar" pitchFamily="2" charset="-78"/>
              </a:rPr>
              <a:t>فشار خون  دیاستولیک 15 </a:t>
            </a:r>
            <a:r>
              <a:rPr lang="en-US" sz="2400" b="1" dirty="0" err="1">
                <a:cs typeface="B Zar" pitchFamily="2" charset="-78"/>
              </a:rPr>
              <a:t>mmhg</a:t>
            </a:r>
            <a:r>
              <a:rPr lang="fa-IR" sz="2400" b="1" dirty="0">
                <a:cs typeface="B Zar" pitchFamily="2" charset="-78"/>
              </a:rPr>
              <a:t> نسبت به قبل از حاملگی که خودش را با فشارخون – پروتئین اوری وادم صورت دست ها و قوزک پا نشان </a:t>
            </a:r>
            <a:r>
              <a:rPr lang="fa-IR" sz="2400" b="1" dirty="0" smtClean="0">
                <a:cs typeface="B Zar" pitchFamily="2" charset="-78"/>
              </a:rPr>
              <a:t>میدهد</a:t>
            </a:r>
            <a:r>
              <a:rPr lang="fa-IR" sz="2400" b="1" dirty="0">
                <a:cs typeface="B Zar" pitchFamily="2" charset="-78"/>
              </a:rPr>
              <a:t>. </a:t>
            </a:r>
            <a:r>
              <a:rPr lang="fa-IR" sz="2400" b="1" dirty="0" smtClean="0">
                <a:cs typeface="B Zar" pitchFamily="2" charset="-78"/>
              </a:rPr>
              <a:t>در </a:t>
            </a:r>
            <a:r>
              <a:rPr lang="fa-IR" sz="2400" b="1" dirty="0">
                <a:cs typeface="B Zar" pitchFamily="2" charset="-78"/>
              </a:rPr>
              <a:t>هر زمانی بعد از هفته 20 بارداری، معمولاً در مراحل انتهایی بارداری اتفاق می افتد و معمولًا تا بعد از حاملگی ادامه پیدا نمی کند. می تواند منجر به سندرم </a:t>
            </a:r>
            <a:r>
              <a:rPr lang="en-US" sz="2400" b="1" dirty="0" err="1">
                <a:cs typeface="B Zar" pitchFamily="2" charset="-78"/>
              </a:rPr>
              <a:t>Hellp</a:t>
            </a:r>
            <a:r>
              <a:rPr lang="fa-IR" sz="2400" b="1" dirty="0">
                <a:cs typeface="B Zar" pitchFamily="2" charset="-78"/>
              </a:rPr>
              <a:t> شود. </a:t>
            </a:r>
            <a:endParaRPr lang="en-US" sz="2400" b="1" dirty="0">
              <a:cs typeface="B Zar" pitchFamily="2" charset="-78"/>
            </a:endParaRPr>
          </a:p>
          <a:p>
            <a:pPr algn="just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134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68760"/>
            <a:ext cx="7488948" cy="4563869"/>
          </a:xfrm>
        </p:spPr>
        <p:txBody>
          <a:bodyPr>
            <a:normAutofit/>
          </a:bodyPr>
          <a:lstStyle/>
          <a:p>
            <a:pPr algn="just" rtl="1"/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علائم عمومی پره اکلامپسی:  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itchFamily="2" charset="-78"/>
              </a:rPr>
              <a:t>افزایش سریع </a:t>
            </a:r>
            <a:r>
              <a:rPr lang="fa-IR" b="1" dirty="0" smtClean="0">
                <a:cs typeface="B Zar" pitchFamily="2" charset="-78"/>
              </a:rPr>
              <a:t>وزن ، </a:t>
            </a:r>
            <a:r>
              <a:rPr lang="fa-IR" b="1" dirty="0">
                <a:cs typeface="B Zar" pitchFamily="2" charset="-78"/>
              </a:rPr>
              <a:t>ورم صورت و دست </a:t>
            </a:r>
            <a:r>
              <a:rPr lang="fa-IR" b="1" dirty="0" smtClean="0">
                <a:cs typeface="B Zar" pitchFamily="2" charset="-78"/>
              </a:rPr>
              <a:t>ها ، </a:t>
            </a:r>
            <a:r>
              <a:rPr lang="fa-IR" b="1" dirty="0" smtClean="0">
                <a:cs typeface="B Zar" pitchFamily="2" charset="-78"/>
              </a:rPr>
              <a:t>سردرد ، </a:t>
            </a:r>
            <a:r>
              <a:rPr lang="fa-IR" b="1" dirty="0">
                <a:cs typeface="B Zar" pitchFamily="2" charset="-78"/>
              </a:rPr>
              <a:t>تغییرات بینایی( دوبینی، دیدن ذرات شناور، لکه بینی در جلوی چشمان)، سرگیجه، سنکوب، وزوز گوش، گیجی، تشنج، درد شکم، کاهش </a:t>
            </a:r>
            <a:r>
              <a:rPr lang="fa-IR" b="1" dirty="0" smtClean="0">
                <a:cs typeface="B Zar" pitchFamily="2" charset="-78"/>
              </a:rPr>
              <a:t>ادرار</a:t>
            </a:r>
            <a:r>
              <a:rPr lang="fa-IR" b="1" dirty="0">
                <a:cs typeface="B Zar" pitchFamily="2" charset="-78"/>
              </a:rPr>
              <a:t>، تهوع و استفراغ، ادرار خونی و استفراغ خونی</a:t>
            </a:r>
            <a:endParaRPr lang="en-US" b="1" dirty="0">
              <a:cs typeface="B Zar" pitchFamily="2" charset="-78"/>
            </a:endParaRPr>
          </a:p>
          <a:p>
            <a:pPr algn="r" rtl="1"/>
            <a:endParaRPr lang="fa-IR" sz="3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122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084" y="1100628"/>
            <a:ext cx="7876356" cy="4632628"/>
          </a:xfrm>
        </p:spPr>
        <p:txBody>
          <a:bodyPr>
            <a:noAutofit/>
          </a:bodyPr>
          <a:lstStyle/>
          <a:p>
            <a:pPr algn="just" rtl="1"/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پره اکلامپسی دو نوع </a:t>
            </a:r>
            <a:r>
              <a:rPr lang="fa-IR" sz="2000" b="1" dirty="0" smtClean="0">
                <a:solidFill>
                  <a:srgbClr val="C00000"/>
                </a:solidFill>
                <a:cs typeface="B Titr" pitchFamily="2" charset="-78"/>
              </a:rPr>
              <a:t>دارد :</a:t>
            </a:r>
          </a:p>
          <a:p>
            <a:pPr marL="68580" indent="0" algn="just" rtl="1">
              <a:buNone/>
            </a:pPr>
            <a:endParaRPr lang="en-US" sz="20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/>
            <a:r>
              <a:rPr lang="fa-IR" sz="2000" b="1" dirty="0" smtClean="0">
                <a:cs typeface="B Titr" pitchFamily="2" charset="-78"/>
              </a:rPr>
              <a:t>1- خفیف       </a:t>
            </a:r>
            <a:r>
              <a:rPr lang="fa-IR" sz="2000" b="1" dirty="0">
                <a:cs typeface="B Titr" pitchFamily="2" charset="-78"/>
              </a:rPr>
              <a:t>2- شدید</a:t>
            </a:r>
            <a:endParaRPr lang="en-US" sz="2000" b="1" dirty="0">
              <a:cs typeface="B Titr" pitchFamily="2" charset="-78"/>
            </a:endParaRPr>
          </a:p>
          <a:p>
            <a:pPr lvl="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فشار خون خفیف : </a:t>
            </a:r>
            <a:r>
              <a:rPr lang="fa-IR" sz="2000" b="1" dirty="0">
                <a:cs typeface="B Zar" pitchFamily="2" charset="-78"/>
              </a:rPr>
              <a:t>فشار خون </a:t>
            </a:r>
            <a:r>
              <a:rPr lang="fa-IR" sz="2000" b="1" dirty="0" smtClean="0">
                <a:cs typeface="B Zar" pitchFamily="2" charset="-78"/>
              </a:rPr>
              <a:t>140/90، بدون </a:t>
            </a:r>
            <a:r>
              <a:rPr lang="fa-IR" sz="2000" b="1" dirty="0">
                <a:cs typeface="B Zar" pitchFamily="2" charset="-78"/>
              </a:rPr>
              <a:t>آسیب </a:t>
            </a:r>
            <a:r>
              <a:rPr lang="fa-IR" sz="2000" b="1" dirty="0" smtClean="0">
                <a:cs typeface="B Zar" pitchFamily="2" charset="-78"/>
              </a:rPr>
              <a:t>ارگانهای حیاتی </a:t>
            </a:r>
            <a:r>
              <a:rPr lang="fa-IR" sz="2000" b="1" dirty="0">
                <a:cs typeface="B Zar" pitchFamily="2" charset="-78"/>
              </a:rPr>
              <a:t>و پروتئین اوری اندک </a:t>
            </a:r>
            <a:endParaRPr lang="en-US" sz="2000" b="1" dirty="0">
              <a:cs typeface="B Zar" pitchFamily="2" charset="-78"/>
            </a:endParaRPr>
          </a:p>
          <a:p>
            <a:pPr lvl="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فشار خون </a:t>
            </a:r>
            <a:r>
              <a:rPr lang="fa-IR" sz="2000" b="1" dirty="0" smtClean="0">
                <a:solidFill>
                  <a:srgbClr val="C00000"/>
                </a:solidFill>
                <a:cs typeface="B Zar" pitchFamily="2" charset="-78"/>
              </a:rPr>
              <a:t>شدید : </a:t>
            </a:r>
            <a:r>
              <a:rPr lang="fa-IR" sz="2000" b="1" dirty="0">
                <a:cs typeface="B Zar" pitchFamily="2" charset="-78"/>
              </a:rPr>
              <a:t>فشار خون شدید </a:t>
            </a:r>
            <a:r>
              <a:rPr lang="fa-IR" sz="2000" b="1" dirty="0" smtClean="0">
                <a:cs typeface="B Zar" pitchFamily="2" charset="-78"/>
              </a:rPr>
              <a:t>160/110، </a:t>
            </a:r>
            <a:r>
              <a:rPr lang="fa-IR" sz="2000" b="1" dirty="0">
                <a:cs typeface="B Zar" pitchFamily="2" charset="-78"/>
              </a:rPr>
              <a:t>پروتئین اوری زیاد وجود دارد، </a:t>
            </a:r>
            <a:r>
              <a:rPr lang="fa-IR" sz="2000" b="1" dirty="0" smtClean="0">
                <a:cs typeface="B Zar" pitchFamily="2" charset="-78"/>
              </a:rPr>
              <a:t>بیش </a:t>
            </a:r>
            <a:r>
              <a:rPr lang="fa-IR" sz="2000" b="1" dirty="0">
                <a:cs typeface="B Zar" pitchFamily="2" charset="-78"/>
              </a:rPr>
              <a:t>از  </a:t>
            </a:r>
            <a:r>
              <a:rPr lang="en-US" sz="2000" b="1" dirty="0">
                <a:cs typeface="B Zar" pitchFamily="2" charset="-78"/>
              </a:rPr>
              <a:t>5gr</a:t>
            </a:r>
            <a:r>
              <a:rPr lang="fa-IR" sz="2000" b="1" dirty="0">
                <a:cs typeface="B Zar" pitchFamily="2" charset="-78"/>
              </a:rPr>
              <a:t> در روز و آسیب </a:t>
            </a:r>
            <a:r>
              <a:rPr lang="fa-IR" sz="2000" b="1" dirty="0">
                <a:cs typeface="B Zar" pitchFamily="2" charset="-78"/>
              </a:rPr>
              <a:t>ارگانهای حیاتی به </a:t>
            </a:r>
            <a:r>
              <a:rPr lang="fa-IR" sz="2000" b="1" dirty="0">
                <a:cs typeface="B Zar" pitchFamily="2" charset="-78"/>
              </a:rPr>
              <a:t>علت انقباض </a:t>
            </a:r>
            <a:r>
              <a:rPr lang="fa-IR" sz="2000" b="1" dirty="0" smtClean="0">
                <a:cs typeface="B Zar" pitchFamily="2" charset="-78"/>
              </a:rPr>
              <a:t>عروقی. </a:t>
            </a:r>
            <a:endParaRPr lang="fa-IR" sz="2000" b="1" dirty="0" smtClean="0">
              <a:cs typeface="B Zar" pitchFamily="2" charset="-78"/>
            </a:endParaRPr>
          </a:p>
          <a:p>
            <a:pPr lvl="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Zar" pitchFamily="2" charset="-78"/>
              </a:rPr>
              <a:t>سر درد ، </a:t>
            </a:r>
            <a:r>
              <a:rPr lang="fa-IR" sz="2000" b="1" dirty="0">
                <a:cs typeface="B Zar" pitchFamily="2" charset="-78"/>
              </a:rPr>
              <a:t>تغییرات </a:t>
            </a:r>
            <a:r>
              <a:rPr lang="fa-IR" sz="2000" b="1" dirty="0" smtClean="0">
                <a:cs typeface="B Zar" pitchFamily="2" charset="-78"/>
              </a:rPr>
              <a:t>بینایی ، </a:t>
            </a:r>
            <a:r>
              <a:rPr lang="fa-IR" sz="2000" b="1" dirty="0">
                <a:cs typeface="B Zar" pitchFamily="2" charset="-78"/>
              </a:rPr>
              <a:t>گیجی، درد </a:t>
            </a:r>
            <a:r>
              <a:rPr lang="fa-IR" sz="2000" b="1" dirty="0" smtClean="0">
                <a:cs typeface="B Zar" pitchFamily="2" charset="-78"/>
              </a:rPr>
              <a:t>شکم ، </a:t>
            </a:r>
            <a:r>
              <a:rPr lang="fa-IR" sz="2000" b="1" dirty="0">
                <a:cs typeface="B Zar" pitchFamily="2" charset="-78"/>
              </a:rPr>
              <a:t>اختلال عملکرد </a:t>
            </a:r>
            <a:r>
              <a:rPr lang="fa-IR" sz="2000" b="1" dirty="0" smtClean="0">
                <a:cs typeface="B Zar" pitchFamily="2" charset="-78"/>
              </a:rPr>
              <a:t>کبد ، </a:t>
            </a:r>
            <a:r>
              <a:rPr lang="fa-IR" sz="2000" b="1" dirty="0">
                <a:cs typeface="B Zar" pitchFamily="2" charset="-78"/>
              </a:rPr>
              <a:t>افزایش بیلی </a:t>
            </a:r>
            <a:r>
              <a:rPr lang="fa-IR" sz="2000" b="1" dirty="0" smtClean="0">
                <a:cs typeface="B Zar" pitchFamily="2" charset="-78"/>
              </a:rPr>
              <a:t>روبین ، کاهش </a:t>
            </a:r>
            <a:r>
              <a:rPr lang="fa-IR" sz="2000" b="1" dirty="0">
                <a:cs typeface="B Zar" pitchFamily="2" charset="-78"/>
              </a:rPr>
              <a:t>ادرار، پروتئین </a:t>
            </a:r>
            <a:r>
              <a:rPr lang="fa-IR" sz="2000" b="1" dirty="0" smtClean="0">
                <a:cs typeface="B Zar" pitchFamily="2" charset="-78"/>
              </a:rPr>
              <a:t>اوری ، ادم ریه ، </a:t>
            </a:r>
            <a:r>
              <a:rPr lang="fa-IR" sz="2000" b="1" dirty="0">
                <a:cs typeface="B Zar" pitchFamily="2" charset="-78"/>
              </a:rPr>
              <a:t>آنمی همولیتیک ، </a:t>
            </a:r>
            <a:r>
              <a:rPr lang="fa-IR" sz="2000" b="1" dirty="0" smtClean="0">
                <a:cs typeface="B Zar" pitchFamily="2" charset="-78"/>
              </a:rPr>
              <a:t>ترومبوسیتوپنی ، </a:t>
            </a:r>
            <a:r>
              <a:rPr lang="fa-IR" sz="2000" b="1" dirty="0">
                <a:cs typeface="B Zar" pitchFamily="2" charset="-78"/>
              </a:rPr>
              <a:t>عقب ماندگی ذهنی و رشد جنین و </a:t>
            </a:r>
            <a:r>
              <a:rPr lang="fa-IR" sz="2000" b="1" dirty="0" smtClean="0">
                <a:cs typeface="B Zar" pitchFamily="2" charset="-78"/>
              </a:rPr>
              <a:t>اکلامپسی( </a:t>
            </a:r>
            <a:r>
              <a:rPr lang="fa-IR" sz="2000" b="1" dirty="0">
                <a:cs typeface="B Zar" pitchFamily="2" charset="-78"/>
              </a:rPr>
              <a:t>تشنج بدنبال پره اکلامپسی </a:t>
            </a:r>
            <a:r>
              <a:rPr lang="fa-IR" sz="2000" b="1" dirty="0" smtClean="0">
                <a:cs typeface="B Zar" pitchFamily="2" charset="-78"/>
              </a:rPr>
              <a:t>)</a:t>
            </a:r>
            <a:endParaRPr lang="fa-IR" sz="24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58396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00628"/>
            <a:ext cx="7444308" cy="5064676"/>
          </a:xfrm>
        </p:spPr>
        <p:txBody>
          <a:bodyPr>
            <a:noAutofit/>
          </a:bodyPr>
          <a:lstStyle/>
          <a:p>
            <a:pPr marL="68580" indent="0" algn="ctr" rtl="1">
              <a:buNone/>
            </a:pPr>
            <a:r>
              <a:rPr lang="fa-IR" sz="2800" b="1" dirty="0" smtClean="0">
                <a:solidFill>
                  <a:srgbClr val="C00000"/>
                </a:solidFill>
                <a:cs typeface="B Titr" pitchFamily="2" charset="-78"/>
              </a:rPr>
              <a:t>اکلامپسی</a:t>
            </a:r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: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itchFamily="2" charset="-78"/>
              </a:rPr>
              <a:t>تشنج و کوما به دنبال انسفالوپاتی </a:t>
            </a:r>
            <a:r>
              <a:rPr lang="fa-IR" b="1" dirty="0" smtClean="0">
                <a:cs typeface="B Zar" pitchFamily="2" charset="-78"/>
              </a:rPr>
              <a:t>هایپرتانسیو </a:t>
            </a:r>
            <a:r>
              <a:rPr lang="fa-IR" b="1" dirty="0">
                <a:cs typeface="B Zar" pitchFamily="2" charset="-78"/>
              </a:rPr>
              <a:t>ایجاد می </a:t>
            </a:r>
            <a:r>
              <a:rPr lang="fa-IR" b="1" dirty="0" smtClean="0">
                <a:cs typeface="B Zar" pitchFamily="2" charset="-78"/>
              </a:rPr>
              <a:t>شودکه </a:t>
            </a:r>
            <a:r>
              <a:rPr lang="fa-IR" b="1" dirty="0">
                <a:cs typeface="B Zar" pitchFamily="2" charset="-78"/>
              </a:rPr>
              <a:t>معمولا مشکلات زیادی را به همراه دارد و حدود  2 % درصد از </a:t>
            </a:r>
            <a:r>
              <a:rPr lang="fa-IR" b="1" dirty="0" smtClean="0">
                <a:cs typeface="B Zar" pitchFamily="2" charset="-78"/>
              </a:rPr>
              <a:t>حاملگی </a:t>
            </a:r>
            <a:r>
              <a:rPr lang="fa-IR" b="1" dirty="0">
                <a:cs typeface="B Zar" pitchFamily="2" charset="-78"/>
              </a:rPr>
              <a:t>ها و یا 1در 1000 حاملگی را شامل می شود.</a:t>
            </a:r>
            <a:endParaRPr lang="en-US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itchFamily="2" charset="-78"/>
              </a:rPr>
              <a:t>یکی از دلایل اصلی مرگ مادران باردار به علت خونریزی داخل مغزی است که شامل 8 تا 38 درصد مرگ مادران در بارداری </a:t>
            </a:r>
            <a:r>
              <a:rPr lang="fa-IR" b="1" dirty="0" smtClean="0">
                <a:cs typeface="B Zar" pitchFamily="2" charset="-78"/>
              </a:rPr>
              <a:t>  می </a:t>
            </a:r>
            <a:r>
              <a:rPr lang="fa-IR" b="1" dirty="0">
                <a:cs typeface="B Zar" pitchFamily="2" charset="-78"/>
              </a:rPr>
              <a:t>شود.</a:t>
            </a:r>
            <a:endParaRPr lang="en-US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itchFamily="2" charset="-78"/>
              </a:rPr>
              <a:t> مادر دچار </a:t>
            </a:r>
            <a:r>
              <a:rPr lang="fa-IR" b="1" dirty="0" smtClean="0">
                <a:cs typeface="B Zar" pitchFamily="2" charset="-78"/>
              </a:rPr>
              <a:t>پره اکلامپسی باید </a:t>
            </a:r>
            <a:r>
              <a:rPr lang="fa-IR" b="1" dirty="0">
                <a:cs typeface="B Zar" pitchFamily="2" charset="-78"/>
              </a:rPr>
              <a:t>بصورت اورژانسی سزارین شود. </a:t>
            </a:r>
            <a:endParaRPr lang="en-US" b="1" dirty="0">
              <a:cs typeface="B Zar" pitchFamily="2" charset="-78"/>
            </a:endParaRPr>
          </a:p>
          <a:p>
            <a:pPr algn="just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284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52736"/>
            <a:ext cx="6912884" cy="4779893"/>
          </a:xfrm>
        </p:spPr>
        <p:txBody>
          <a:bodyPr>
            <a:normAutofit/>
          </a:bodyPr>
          <a:lstStyle/>
          <a:p>
            <a:pPr algn="r" rtl="1"/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ریسک </a:t>
            </a:r>
            <a:r>
              <a:rPr lang="fa-IR" b="1" dirty="0" smtClean="0">
                <a:solidFill>
                  <a:srgbClr val="C00000"/>
                </a:solidFill>
                <a:cs typeface="B Titr" pitchFamily="2" charset="-78"/>
              </a:rPr>
              <a:t>فاکتورها :</a:t>
            </a:r>
          </a:p>
          <a:p>
            <a:pPr algn="r" rtl="1"/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r" rt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cs typeface="B Zar" pitchFamily="2" charset="-78"/>
              </a:rPr>
              <a:t>سن کمتر از 20سال یا بالاتر از 40 سال </a:t>
            </a:r>
            <a:endParaRPr lang="fa-IR" b="1" dirty="0" smtClean="0">
              <a:cs typeface="B Zar" pitchFamily="2" charset="-78"/>
            </a:endParaRPr>
          </a:p>
          <a:p>
            <a:pPr algn="r" rt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a-IR" b="1" dirty="0" smtClean="0">
                <a:cs typeface="B Zar" pitchFamily="2" charset="-78"/>
              </a:rPr>
              <a:t>حاملگی </a:t>
            </a:r>
            <a:r>
              <a:rPr lang="fa-IR" b="1" dirty="0">
                <a:cs typeface="B Zar" pitchFamily="2" charset="-78"/>
              </a:rPr>
              <a:t>دوقلویی - سه </a:t>
            </a:r>
            <a:r>
              <a:rPr lang="fa-IR" b="1" dirty="0" smtClean="0">
                <a:cs typeface="B Zar" pitchFamily="2" charset="-78"/>
              </a:rPr>
              <a:t>قلویی</a:t>
            </a:r>
          </a:p>
          <a:p>
            <a:pPr algn="r" rt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a-IR" b="1" dirty="0" smtClean="0">
                <a:cs typeface="B Zar" pitchFamily="2" charset="-78"/>
              </a:rPr>
              <a:t>حاملگی </a:t>
            </a:r>
            <a:r>
              <a:rPr lang="fa-IR" b="1" dirty="0">
                <a:cs typeface="B Zar" pitchFamily="2" charset="-78"/>
              </a:rPr>
              <a:t>اول</a:t>
            </a:r>
            <a:endParaRPr lang="en-US" b="1" dirty="0">
              <a:cs typeface="B Zar" pitchFamily="2" charset="-78"/>
            </a:endParaRPr>
          </a:p>
          <a:p>
            <a:pPr algn="r" rt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cs typeface="B Zar" pitchFamily="2" charset="-78"/>
              </a:rPr>
              <a:t>حاملگی مولار</a:t>
            </a:r>
          </a:p>
        </p:txBody>
      </p:sp>
    </p:spTree>
    <p:extLst>
      <p:ext uri="{BB962C8B-B14F-4D97-AF65-F5344CB8AC3E}">
        <p14:creationId xmlns:p14="http://schemas.microsoft.com/office/powerpoint/2010/main" val="15959408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92696"/>
            <a:ext cx="7520940" cy="4848652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عوامل همراه </a:t>
            </a:r>
            <a:r>
              <a:rPr lang="fa-IR" sz="2000" b="1" dirty="0" smtClean="0">
                <a:solidFill>
                  <a:srgbClr val="C00000"/>
                </a:solidFill>
                <a:cs typeface="B Titr" pitchFamily="2" charset="-78"/>
              </a:rPr>
              <a:t>شامل:</a:t>
            </a:r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 </a:t>
            </a:r>
            <a:r>
              <a:rPr lang="fa-IR" sz="1800" b="1" dirty="0" smtClean="0">
                <a:cs typeface="B Zar" pitchFamily="2" charset="-78"/>
              </a:rPr>
              <a:t>فشارخون</a:t>
            </a:r>
            <a:r>
              <a:rPr lang="fa-IR" sz="1800" b="1" dirty="0">
                <a:cs typeface="B Zar" pitchFamily="2" charset="-78"/>
              </a:rPr>
              <a:t>،  دیابت، بیماری های کلیوی و عروقی، شرح حال قبلی از پره اکلامپسی  و اکلامپسی </a:t>
            </a:r>
            <a:endParaRPr lang="en-US" sz="1800" b="1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800" b="1" dirty="0" smtClean="0">
                <a:solidFill>
                  <a:srgbClr val="C00000"/>
                </a:solidFill>
                <a:cs typeface="B Zar" pitchFamily="2" charset="-78"/>
              </a:rPr>
              <a:t>آمار : </a:t>
            </a:r>
            <a:r>
              <a:rPr lang="fa-IR" sz="1800" b="1" dirty="0" smtClean="0">
                <a:cs typeface="B Zar" pitchFamily="2" charset="-78"/>
              </a:rPr>
              <a:t>5  </a:t>
            </a:r>
            <a:r>
              <a:rPr lang="fa-IR" sz="1800" b="1" dirty="0">
                <a:cs typeface="B Zar" pitchFamily="2" charset="-78"/>
              </a:rPr>
              <a:t>درصد از همه حاملگی ها را </a:t>
            </a:r>
            <a:r>
              <a:rPr lang="fa-IR" sz="1800" b="1" dirty="0" smtClean="0">
                <a:cs typeface="B Zar" pitchFamily="2" charset="-78"/>
              </a:rPr>
              <a:t> شامل </a:t>
            </a:r>
            <a:r>
              <a:rPr lang="fa-IR" sz="1800" b="1" dirty="0">
                <a:cs typeface="B Zar" pitchFamily="2" charset="-78"/>
              </a:rPr>
              <a:t>می شود.</a:t>
            </a:r>
            <a:endParaRPr lang="en-US" sz="1800" b="1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800" b="1" dirty="0">
                <a:solidFill>
                  <a:srgbClr val="C00000"/>
                </a:solidFill>
                <a:cs typeface="B Zar" pitchFamily="2" charset="-78"/>
              </a:rPr>
              <a:t>دلایل : </a:t>
            </a:r>
            <a:r>
              <a:rPr lang="fa-IR" sz="1800" b="1" dirty="0">
                <a:cs typeface="B Zar" pitchFamily="2" charset="-78"/>
              </a:rPr>
              <a:t>ناشناخته است </a:t>
            </a:r>
            <a:endParaRPr lang="en-US" sz="1800" b="1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800" b="1" dirty="0" smtClean="0">
                <a:solidFill>
                  <a:srgbClr val="C00000"/>
                </a:solidFill>
                <a:cs typeface="B Zar" pitchFamily="2" charset="-78"/>
              </a:rPr>
              <a:t>تئوری : </a:t>
            </a:r>
            <a:r>
              <a:rPr lang="fa-IR" sz="1800" b="1" dirty="0">
                <a:cs typeface="B Zar" pitchFamily="2" charset="-78"/>
              </a:rPr>
              <a:t>واکنش ایمنی بدن مادر که باعث انقباض عروق محیطی کل سیستم بدن می شود که باعث تخریب سلول های اندوتلیال عروق و در نتیجه انقباض عروق و افزایش فشار خون می شود و روی همه ارگانهای بدن تاثیر می گذارد. </a:t>
            </a:r>
            <a:endParaRPr lang="fa-IR" sz="1800" b="1" dirty="0" smtClean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800" b="1" dirty="0" smtClean="0">
                <a:cs typeface="B Zar" pitchFamily="2" charset="-78"/>
              </a:rPr>
              <a:t>خونرسانی </a:t>
            </a:r>
            <a:r>
              <a:rPr lang="fa-IR" sz="1800" b="1" dirty="0">
                <a:cs typeface="B Zar" pitchFamily="2" charset="-78"/>
              </a:rPr>
              <a:t>به کلیه، کبد </a:t>
            </a:r>
            <a:r>
              <a:rPr lang="fa-IR" sz="1800" b="1" dirty="0" smtClean="0">
                <a:cs typeface="B Zar" pitchFamily="2" charset="-78"/>
              </a:rPr>
              <a:t>،جفت</a:t>
            </a:r>
            <a:r>
              <a:rPr lang="fa-IR" sz="1800" b="1" dirty="0">
                <a:cs typeface="B Zar" pitchFamily="2" charset="-78"/>
              </a:rPr>
              <a:t>، مغز را کاهش می دهد و می تواند باعث دکلمان و مرگ جنین و مادر شود.</a:t>
            </a:r>
            <a:endParaRPr lang="en-US" sz="1800" b="1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800" b="1" dirty="0" smtClean="0">
                <a:solidFill>
                  <a:srgbClr val="C00000"/>
                </a:solidFill>
                <a:cs typeface="B Zar" pitchFamily="2" charset="-78"/>
              </a:rPr>
              <a:t>درمان : </a:t>
            </a:r>
            <a:r>
              <a:rPr lang="fa-IR" sz="1800" b="1" dirty="0" smtClean="0">
                <a:cs typeface="B Zar" pitchFamily="2" charset="-78"/>
              </a:rPr>
              <a:t>معمولا </a:t>
            </a:r>
            <a:r>
              <a:rPr lang="fa-IR" sz="1800" b="1" dirty="0">
                <a:cs typeface="B Zar" pitchFamily="2" charset="-78"/>
              </a:rPr>
              <a:t>تنها درمان </a:t>
            </a:r>
            <a:r>
              <a:rPr lang="fa-IR" sz="1800" b="1" dirty="0" smtClean="0">
                <a:cs typeface="B Zar" pitchFamily="2" charset="-78"/>
              </a:rPr>
              <a:t>،ختم </a:t>
            </a:r>
            <a:r>
              <a:rPr lang="fa-IR" sz="1800" b="1" dirty="0">
                <a:cs typeface="B Zar" pitchFamily="2" charset="-78"/>
              </a:rPr>
              <a:t>بارداری </a:t>
            </a:r>
            <a:r>
              <a:rPr lang="fa-IR" sz="1800" b="1" dirty="0" smtClean="0">
                <a:cs typeface="B Zar" pitchFamily="2" charset="-78"/>
              </a:rPr>
              <a:t>است که </a:t>
            </a:r>
            <a:r>
              <a:rPr lang="fa-IR" sz="1800" b="1" dirty="0">
                <a:cs typeface="B Zar" pitchFamily="2" charset="-78"/>
              </a:rPr>
              <a:t>بستگی به عواملش دارد.</a:t>
            </a:r>
            <a:endParaRPr lang="en-US" sz="1800" b="1" dirty="0">
              <a:cs typeface="B Zar" pitchFamily="2" charset="-78"/>
            </a:endParaRPr>
          </a:p>
          <a:p>
            <a:pPr algn="r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94594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00628"/>
            <a:ext cx="7660332" cy="5136684"/>
          </a:xfrm>
        </p:spPr>
        <p:txBody>
          <a:bodyPr>
            <a:noAutofit/>
          </a:bodyPr>
          <a:lstStyle/>
          <a:p>
            <a:pPr algn="just" rtl="1"/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اکلامپسی  </a:t>
            </a:r>
            <a:r>
              <a:rPr lang="fa-IR" b="1" dirty="0" smtClean="0">
                <a:solidFill>
                  <a:srgbClr val="C00000"/>
                </a:solidFill>
                <a:cs typeface="B Titr" pitchFamily="2" charset="-78"/>
              </a:rPr>
              <a:t>دو  </a:t>
            </a:r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نوع دارد: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/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خفیف و شدید 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dirty="0" smtClean="0">
                <a:solidFill>
                  <a:srgbClr val="C00000"/>
                </a:solidFill>
                <a:cs typeface="B Titr" pitchFamily="2" charset="-78"/>
              </a:rPr>
              <a:t>خفیف : </a:t>
            </a:r>
            <a:r>
              <a:rPr lang="fa-IR" sz="2000" b="1" dirty="0">
                <a:cs typeface="B Zar" pitchFamily="2" charset="-78"/>
              </a:rPr>
              <a:t>استراحت در بستر. در خانه و یا بیمارستان کنترل شود. 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Zar" pitchFamily="2" charset="-78"/>
              </a:rPr>
              <a:t>آموزش های لازم به بیمار داده شود. به طور مکرر فشار خون چک شود. ادرار 24 ساعته،آنزیم های کبدی، ضربان قلب جنین و سونوگرافی مکرراً انجام شود.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solidFill>
                  <a:srgbClr val="C00000"/>
                </a:solidFill>
                <a:cs typeface="B Titr" pitchFamily="2" charset="-78"/>
              </a:rPr>
              <a:t>شدید :  </a:t>
            </a:r>
            <a:r>
              <a:rPr lang="fa-IR" sz="2000" b="1" dirty="0">
                <a:cs typeface="B Zar" pitchFamily="2" charset="-78"/>
              </a:rPr>
              <a:t>هدف جلوگیری از حرکات تشنجی و کنترل فشار خون مادر است که شامل فشار خون مساوی </a:t>
            </a:r>
            <a:r>
              <a:rPr lang="fa-IR" sz="2000" b="1" dirty="0" smtClean="0">
                <a:cs typeface="B Zar" pitchFamily="2" charset="-78"/>
              </a:rPr>
              <a:t>160/110 </a:t>
            </a:r>
            <a:r>
              <a:rPr lang="fa-IR" sz="2000" b="1" dirty="0">
                <a:cs typeface="B Zar" pitchFamily="2" charset="-78"/>
              </a:rPr>
              <a:t>و درد سر </a:t>
            </a:r>
            <a:r>
              <a:rPr lang="fa-IR" sz="2000" b="1" dirty="0" smtClean="0">
                <a:cs typeface="B Zar" pitchFamily="2" charset="-78"/>
              </a:rPr>
              <a:t>دل (اپی </a:t>
            </a:r>
            <a:r>
              <a:rPr lang="fa-IR" sz="2000" b="1" dirty="0">
                <a:cs typeface="B Zar" pitchFamily="2" charset="-78"/>
              </a:rPr>
              <a:t>گاستر)، پروتئین اوری و </a:t>
            </a:r>
            <a:r>
              <a:rPr lang="fa-IR" sz="2000" b="1" dirty="0" smtClean="0">
                <a:cs typeface="B Zar" pitchFamily="2" charset="-78"/>
              </a:rPr>
              <a:t>ترومبوسیتوپنی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cs typeface="B Zar" pitchFamily="2" charset="-78"/>
              </a:rPr>
              <a:t>( </a:t>
            </a:r>
            <a:r>
              <a:rPr lang="fa-IR" sz="2000" b="1" dirty="0">
                <a:cs typeface="B Zar" pitchFamily="2" charset="-78"/>
              </a:rPr>
              <a:t>کاهش پلاکت کمتر از </a:t>
            </a:r>
            <a:r>
              <a:rPr lang="fa-IR" sz="2000" b="1" dirty="0" smtClean="0">
                <a:cs typeface="B Zar" pitchFamily="2" charset="-78"/>
              </a:rPr>
              <a:t>100/000</a:t>
            </a:r>
            <a:r>
              <a:rPr lang="fa-IR" sz="2000" b="1" dirty="0">
                <a:cs typeface="B Zar" pitchFamily="2" charset="-78"/>
              </a:rPr>
              <a:t>) می باشد. </a:t>
            </a:r>
            <a:endParaRPr lang="en-US" sz="2000" b="1" dirty="0">
              <a:cs typeface="B Zar" pitchFamily="2" charset="-78"/>
            </a:endParaRPr>
          </a:p>
          <a:p>
            <a:pPr marL="68580" indent="0" algn="just" rtl="1">
              <a:buNone/>
            </a:pPr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7575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7704856" cy="5184576"/>
          </a:xfrm>
        </p:spPr>
        <p:txBody>
          <a:bodyPr>
            <a:noAutofit/>
          </a:bodyPr>
          <a:lstStyle/>
          <a:p>
            <a:pPr algn="r" rtl="1"/>
            <a:r>
              <a:rPr lang="fa-IR" sz="2400" b="1" dirty="0">
                <a:solidFill>
                  <a:srgbClr val="C00000"/>
                </a:solidFill>
                <a:cs typeface="B Titr" pitchFamily="2" charset="-78"/>
              </a:rPr>
              <a:t>سولفات منیزیم</a:t>
            </a:r>
            <a:endParaRPr lang="fa-IR" sz="2400" b="1" dirty="0" smtClean="0">
              <a:solidFill>
                <a:srgbClr val="C00000"/>
              </a:solidFill>
              <a:cs typeface="B Titr" pitchFamily="2" charset="-78"/>
            </a:endParaRPr>
          </a:p>
          <a:p>
            <a:pPr algn="r" rtl="1"/>
            <a:r>
              <a:rPr lang="fa-IR" sz="2000" b="1" dirty="0" smtClean="0">
                <a:cs typeface="B Nazanin" panose="00000400000000000000" pitchFamily="2" charset="-78"/>
              </a:rPr>
              <a:t>اثرات </a:t>
            </a:r>
            <a:r>
              <a:rPr lang="fa-IR" sz="2000" b="1" dirty="0">
                <a:cs typeface="B Nazanin" panose="00000400000000000000" pitchFamily="2" charset="-78"/>
              </a:rPr>
              <a:t>سولفات </a:t>
            </a:r>
            <a:r>
              <a:rPr lang="fa-IR" sz="2000" b="1" dirty="0" smtClean="0">
                <a:cs typeface="B Nazanin" panose="00000400000000000000" pitchFamily="2" charset="-78"/>
              </a:rPr>
              <a:t>منیزیم ، </a:t>
            </a:r>
            <a:r>
              <a:rPr lang="fa-IR" sz="2000" b="1" dirty="0">
                <a:cs typeface="B Nazanin" panose="00000400000000000000" pitchFamily="2" charset="-78"/>
              </a:rPr>
              <a:t>اتساع برونش </a:t>
            </a:r>
            <a:r>
              <a:rPr lang="fa-IR" sz="2000" b="1" dirty="0" smtClean="0">
                <a:cs typeface="B Nazanin" panose="00000400000000000000" pitchFamily="2" charset="-78"/>
              </a:rPr>
              <a:t>ها، </a:t>
            </a:r>
            <a:r>
              <a:rPr lang="fa-IR" sz="2000" b="1" dirty="0">
                <a:cs typeface="B Nazanin" panose="00000400000000000000" pitchFamily="2" charset="-78"/>
              </a:rPr>
              <a:t>جلوگیری از </a:t>
            </a:r>
            <a:r>
              <a:rPr lang="fa-IR" sz="2000" b="1" dirty="0" smtClean="0">
                <a:cs typeface="B Nazanin" panose="00000400000000000000" pitchFamily="2" charset="-78"/>
              </a:rPr>
              <a:t>تشنج و </a:t>
            </a:r>
            <a:r>
              <a:rPr lang="fa-IR" sz="2000" b="1" dirty="0">
                <a:cs typeface="B Nazanin" panose="00000400000000000000" pitchFamily="2" charset="-78"/>
              </a:rPr>
              <a:t>کاهش فشارخون </a:t>
            </a:r>
            <a:r>
              <a:rPr lang="fa-IR" sz="2000" b="1" dirty="0" smtClean="0">
                <a:cs typeface="B Nazanin" panose="00000400000000000000" pitchFamily="2" charset="-78"/>
              </a:rPr>
              <a:t>  می </a:t>
            </a:r>
            <a:r>
              <a:rPr lang="fa-IR" sz="2000" b="1" dirty="0">
                <a:cs typeface="B Nazanin" panose="00000400000000000000" pitchFamily="2" charset="-78"/>
              </a:rPr>
              <a:t>باشد  </a:t>
            </a:r>
            <a:endParaRPr lang="en-US" sz="20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cs typeface="B Nazanin" panose="00000400000000000000" pitchFamily="2" charset="-78"/>
              </a:rPr>
              <a:t>برای جنین های نارس تزریق کورتون به مادر جهت بلوغ ریه های جنین لازم </a:t>
            </a:r>
            <a:r>
              <a:rPr lang="fa-IR" sz="2000" b="1" dirty="0" smtClean="0">
                <a:cs typeface="B Nazanin" panose="00000400000000000000" pitchFamily="2" charset="-78"/>
              </a:rPr>
              <a:t>است</a:t>
            </a:r>
          </a:p>
          <a:p>
            <a:pPr algn="r" rtl="1"/>
            <a:r>
              <a:rPr lang="fa-IR" sz="2000" b="1" dirty="0" smtClean="0">
                <a:cs typeface="B Nazanin" panose="00000400000000000000" pitchFamily="2" charset="-78"/>
              </a:rPr>
              <a:t> </a:t>
            </a:r>
            <a:endParaRPr lang="en-US" sz="20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cs typeface="B Nazanin" panose="00000400000000000000" pitchFamily="2" charset="-78"/>
              </a:rPr>
              <a:t>سولفات منیزیم بصورت پمپ انفوزیون آهسته می شود و معمولاً از طریق رگ اصلی به مادر داده </a:t>
            </a:r>
            <a:r>
              <a:rPr lang="fa-IR" sz="2000" b="1" dirty="0" smtClean="0">
                <a:cs typeface="B Nazanin" panose="00000400000000000000" pitchFamily="2" charset="-78"/>
              </a:rPr>
              <a:t> می شود </a:t>
            </a:r>
            <a:r>
              <a:rPr lang="fa-IR" sz="2000" b="1" dirty="0">
                <a:cs typeface="B Nazanin" panose="00000400000000000000" pitchFamily="2" charset="-78"/>
              </a:rPr>
              <a:t>و در طول زایمان و تا 24 ساعت پس از آن داده می </a:t>
            </a:r>
            <a:r>
              <a:rPr lang="fa-IR" sz="2000" b="1" dirty="0" smtClean="0">
                <a:cs typeface="B Nazanin" panose="00000400000000000000" pitchFamily="2" charset="-78"/>
              </a:rPr>
              <a:t>شود</a:t>
            </a:r>
          </a:p>
          <a:p>
            <a:pPr algn="r" rtl="1"/>
            <a:endParaRPr lang="en-US" sz="20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cs typeface="B Nazanin" panose="00000400000000000000" pitchFamily="2" charset="-78"/>
              </a:rPr>
              <a:t>بایستی علایم حیاتی و خروجی ادرار قبل از درمان چک شود . تعداد تنفس حداقل 16 تا در دقیقه باشد . سولفات منیزیم بوسیله کلیه ها دفع می شود پس در بیماران با اختلالات کلیه نباید استفاده شود و در آنها دیلانتین یا والیوم استفاده می شود . رفلکس پاتلا ، تعداد تنفس ووضعیت جنین هر ساعت چک شود </a:t>
            </a:r>
            <a:endParaRPr lang="fa-IR" sz="2000" b="1" dirty="0" smtClean="0">
              <a:cs typeface="B Nazanin" panose="00000400000000000000" pitchFamily="2" charset="-78"/>
            </a:endParaRPr>
          </a:p>
          <a:p>
            <a:pPr marL="68580" indent="0" algn="r" rtl="1">
              <a:buNone/>
            </a:pPr>
            <a:endParaRPr lang="en-US" sz="20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000" b="1" dirty="0">
                <a:cs typeface="B Nazanin" panose="00000400000000000000" pitchFamily="2" charset="-78"/>
              </a:rPr>
              <a:t>سطح منیزیم هر دو ساعت چک شود که باید حدود 4 الی 6 میلی اکی والان در لیتر باشد . </a:t>
            </a:r>
            <a:endParaRPr lang="en-US" sz="2000" b="1" dirty="0">
              <a:cs typeface="B Nazanin" panose="00000400000000000000" pitchFamily="2" charset="-78"/>
            </a:endParaRPr>
          </a:p>
          <a:p>
            <a:pPr algn="just" rtl="1"/>
            <a:endParaRPr lang="fa-IR" sz="24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99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7632848" cy="4968552"/>
          </a:xfrm>
        </p:spPr>
        <p:txBody>
          <a:bodyPr>
            <a:normAutofit/>
          </a:bodyPr>
          <a:lstStyle/>
          <a:p>
            <a:pPr marL="0" marR="0" indent="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b="1" kern="0" dirty="0">
                <a:latin typeface="BordeauxBlack"/>
                <a:ea typeface="Times New Roman"/>
                <a:cs typeface="B Zar" panose="00000400000000000000" pitchFamily="2" charset="-78"/>
              </a:rPr>
              <a:t>متولیان این برنامه تلاش مینماید تا جامعه و ارائه دهندگان خدمت را در زمینه مراقبتهای بهداشتی و شناسایی و برخورد با فوریت های مامائی (دوران بارداری ،زایمان و پس از زايمان</a:t>
            </a:r>
            <a:r>
              <a:rPr lang="fa-IR" sz="3600" b="1" kern="0" dirty="0">
                <a:latin typeface="Times New Roman"/>
                <a:ea typeface="Times New Roman"/>
                <a:cs typeface="B Zar" panose="00000400000000000000" pitchFamily="2" charset="-78"/>
              </a:rPr>
              <a:t> </a:t>
            </a:r>
            <a:r>
              <a:rPr lang="en-US" sz="3600" b="1" kern="0" dirty="0">
                <a:latin typeface="BordeauxBlack"/>
                <a:ea typeface="Times New Roman"/>
                <a:cs typeface="B Zar" panose="00000400000000000000" pitchFamily="2" charset="-78"/>
              </a:rPr>
              <a:t>] </a:t>
            </a:r>
            <a:r>
              <a:rPr lang="fa-IR" sz="3600" b="1" kern="0" dirty="0">
                <a:latin typeface="BordeauxBlack"/>
                <a:ea typeface="Times New Roman"/>
                <a:cs typeface="B Zar" panose="00000400000000000000" pitchFamily="2" charset="-78"/>
              </a:rPr>
              <a:t>مادر ونوزاد</a:t>
            </a:r>
            <a:r>
              <a:rPr lang="en-US" sz="3600" b="1" kern="0" dirty="0">
                <a:latin typeface="BordeauxBlack"/>
                <a:ea typeface="Times New Roman"/>
                <a:cs typeface="B Zar" panose="00000400000000000000" pitchFamily="2" charset="-78"/>
              </a:rPr>
              <a:t>[ </a:t>
            </a:r>
            <a:r>
              <a:rPr lang="fa-IR" sz="3600" b="1" kern="0" dirty="0">
                <a:latin typeface="BordeauxBlack"/>
                <a:ea typeface="Times New Roman"/>
                <a:cs typeface="B Zar" panose="00000400000000000000" pitchFamily="2" charset="-78"/>
              </a:rPr>
              <a:t> توانمند نمایند .</a:t>
            </a:r>
            <a:endParaRPr lang="en-US" sz="3600" b="1" kern="0" dirty="0">
              <a:effectLst/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15790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36712"/>
            <a:ext cx="7344932" cy="5328592"/>
          </a:xfrm>
        </p:spPr>
        <p:txBody>
          <a:bodyPr>
            <a:noAutofit/>
          </a:bodyPr>
          <a:lstStyle/>
          <a:p>
            <a:pPr algn="just" rtl="1"/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علایم مسمومیت با منیزیم 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r" rtl="1"/>
            <a:r>
              <a:rPr lang="fa-IR" sz="3200" b="1" dirty="0">
                <a:cs typeface="B Nazanin" panose="00000400000000000000" pitchFamily="2" charset="-78"/>
              </a:rPr>
              <a:t>افزایش فشار ناگهانی ، فلج تنفسی ، عدم </a:t>
            </a:r>
            <a:r>
              <a:rPr lang="fa-IR" sz="3200" b="1" dirty="0" smtClean="0">
                <a:cs typeface="B Nazanin" panose="00000400000000000000" pitchFamily="2" charset="-78"/>
              </a:rPr>
              <a:t>رفلکس </a:t>
            </a:r>
            <a:r>
              <a:rPr lang="fa-IR" sz="3200" b="1" dirty="0">
                <a:cs typeface="B Nazanin" panose="00000400000000000000" pitchFamily="2" charset="-78"/>
              </a:rPr>
              <a:t>پاتلا </a:t>
            </a:r>
            <a:r>
              <a:rPr lang="fa-IR" sz="3200" b="1" dirty="0" smtClean="0">
                <a:cs typeface="B Nazanin" panose="00000400000000000000" pitchFamily="2" charset="-78"/>
              </a:rPr>
              <a:t>که </a:t>
            </a:r>
            <a:r>
              <a:rPr lang="fa-IR" sz="3200" b="1" dirty="0">
                <a:cs typeface="B Nazanin" panose="00000400000000000000" pitchFamily="2" charset="-78"/>
              </a:rPr>
              <a:t>در صورت موارد فوق انفوزیون منیزیم بایستی قطع شود و بلافاصله </a:t>
            </a:r>
            <a:r>
              <a:rPr lang="fa-IR" sz="3200" b="1" dirty="0" smtClean="0">
                <a:cs typeface="B Nazanin" panose="00000400000000000000" pitchFamily="2" charset="-78"/>
              </a:rPr>
              <a:t>اکسیژن </a:t>
            </a:r>
            <a:r>
              <a:rPr lang="fa-IR" sz="3200" b="1" dirty="0">
                <a:cs typeface="B Nazanin" panose="00000400000000000000" pitchFamily="2" charset="-78"/>
              </a:rPr>
              <a:t>و کلسیم گلوکونات به بیمار داده شود </a:t>
            </a:r>
            <a:endParaRPr lang="fa-IR" sz="3200" b="1" dirty="0" smtClean="0">
              <a:cs typeface="B Nazanin" panose="00000400000000000000" pitchFamily="2" charset="-78"/>
            </a:endParaRPr>
          </a:p>
          <a:p>
            <a:pPr algn="just" rtl="1"/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سندرم </a:t>
            </a:r>
            <a:r>
              <a:rPr lang="en-US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HELLP</a:t>
            </a:r>
          </a:p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همولیز، افزایش آنزیم </a:t>
            </a:r>
            <a:r>
              <a:rPr lang="fa-IR" sz="3200" b="1" dirty="0">
                <a:cs typeface="B Nazanin" panose="00000400000000000000" pitchFamily="2" charset="-78"/>
              </a:rPr>
              <a:t>های </a:t>
            </a:r>
            <a:r>
              <a:rPr lang="fa-IR" sz="3200" b="1" dirty="0" smtClean="0">
                <a:cs typeface="B Nazanin" panose="00000400000000000000" pitchFamily="2" charset="-78"/>
              </a:rPr>
              <a:t>کبدی ، کاهش پلاکت      می </a:t>
            </a:r>
            <a:r>
              <a:rPr lang="fa-IR" sz="3200" b="1" dirty="0">
                <a:cs typeface="B Nazanin" panose="00000400000000000000" pitchFamily="2" charset="-78"/>
              </a:rPr>
              <a:t>باشد و می تواند باعث </a:t>
            </a:r>
            <a:r>
              <a:rPr lang="en-US" sz="3200" b="1" dirty="0">
                <a:cs typeface="B Nazanin" panose="00000400000000000000" pitchFamily="2" charset="-78"/>
              </a:rPr>
              <a:t>DIC</a:t>
            </a:r>
            <a:r>
              <a:rPr lang="fa-IR" sz="3200" b="1" dirty="0">
                <a:cs typeface="B Nazanin" panose="00000400000000000000" pitchFamily="2" charset="-78"/>
              </a:rPr>
              <a:t> شود و ارگان هدف </a:t>
            </a:r>
            <a:r>
              <a:rPr lang="fa-IR" sz="3200" b="1" dirty="0" smtClean="0">
                <a:cs typeface="B Nazanin" panose="00000400000000000000" pitchFamily="2" charset="-78"/>
              </a:rPr>
              <a:t>آن </a:t>
            </a:r>
            <a:r>
              <a:rPr lang="fa-IR" sz="3200" b="1" dirty="0">
                <a:cs typeface="B Nazanin" panose="00000400000000000000" pitchFamily="2" charset="-78"/>
              </a:rPr>
              <a:t>کبد است </a:t>
            </a:r>
            <a:endParaRPr lang="en-US" sz="3200" b="1" dirty="0">
              <a:cs typeface="B Nazanin" panose="00000400000000000000" pitchFamily="2" charset="-78"/>
            </a:endParaRPr>
          </a:p>
          <a:p>
            <a:pPr algn="just" rtl="1"/>
            <a:endParaRPr lang="fa-IR" sz="32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433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20688"/>
            <a:ext cx="7520940" cy="5472608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0" dirty="0">
                <a:solidFill>
                  <a:srgbClr val="C00000"/>
                </a:solidFill>
                <a:cs typeface="B Titr" pitchFamily="2" charset="-78"/>
              </a:rPr>
              <a:t>وازواسپاسم </a:t>
            </a:r>
            <a:endParaRPr lang="en-US" sz="2400" b="0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Zar" pitchFamily="2" charset="-78"/>
              </a:rPr>
              <a:t>انقباض عروق می تواند باعث کاهش جریان خون به رحم و دیگر ارگانهای بدن شود که باعث افزایش فشارخون ، اختلالات بینایی ، کاهش حجم ادرار ، کاهش هماتوکریت و آنمی شود . </a:t>
            </a:r>
            <a:endParaRPr lang="fa-IR" sz="20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cs typeface="B Zar" pitchFamily="2" charset="-78"/>
              </a:rPr>
              <a:t>درد </a:t>
            </a:r>
            <a:r>
              <a:rPr lang="fa-IR" sz="2000" b="1" dirty="0">
                <a:cs typeface="B Zar" pitchFamily="2" charset="-78"/>
              </a:rPr>
              <a:t>سردل و یا ناحیه راست فوقانی و تندرنس در این ناحیه به علت ورم کبد می باشد . </a:t>
            </a:r>
            <a:endParaRPr lang="fa-IR" sz="2000" b="1" dirty="0" smtClean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 smtClean="0">
                <a:cs typeface="B Zar" pitchFamily="2" charset="-78"/>
              </a:rPr>
              <a:t>ضعف </a:t>
            </a:r>
            <a:r>
              <a:rPr lang="fa-IR" sz="2000" b="1" dirty="0">
                <a:cs typeface="B Zar" pitchFamily="2" charset="-78"/>
              </a:rPr>
              <a:t>و خستگی و زردی نیز دیده می شود . همولیز به علت تخریب سلولهای خونی موجب آنمی و افزایش آنزیم های کبدی و کاهش پلاکت و انقباض عروق محیطی می شود و درنتیجه علایم آسیب </a:t>
            </a:r>
            <a:r>
              <a:rPr lang="fa-IR" sz="2000" b="1" dirty="0" smtClean="0">
                <a:cs typeface="B Zar" pitchFamily="2" charset="-78"/>
              </a:rPr>
              <a:t> کبد ایجاد </a:t>
            </a:r>
            <a:r>
              <a:rPr lang="fa-IR" sz="2000" b="1" dirty="0">
                <a:cs typeface="B Zar" pitchFamily="2" charset="-78"/>
              </a:rPr>
              <a:t>می شود . 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Zar" pitchFamily="2" charset="-78"/>
              </a:rPr>
              <a:t>چک </a:t>
            </a:r>
            <a:r>
              <a:rPr lang="en-US" sz="2000" b="1" dirty="0">
                <a:cs typeface="B Zar" pitchFamily="2" charset="-78"/>
              </a:rPr>
              <a:t>CBC </a:t>
            </a:r>
            <a:r>
              <a:rPr lang="fa-IR" sz="2000" b="1" dirty="0">
                <a:cs typeface="B Zar" pitchFamily="2" charset="-78"/>
              </a:rPr>
              <a:t> ، پلاکت ، </a:t>
            </a:r>
            <a:r>
              <a:rPr lang="en-US" sz="2000" b="1" dirty="0">
                <a:cs typeface="B Zar" pitchFamily="2" charset="-78"/>
              </a:rPr>
              <a:t>PT </a:t>
            </a:r>
            <a:r>
              <a:rPr lang="fa-IR" sz="2000" b="1" dirty="0">
                <a:cs typeface="B Zar" pitchFamily="2" charset="-78"/>
              </a:rPr>
              <a:t> ، </a:t>
            </a:r>
            <a:r>
              <a:rPr lang="en-US" sz="2000" b="1" dirty="0">
                <a:cs typeface="B Zar" pitchFamily="2" charset="-78"/>
              </a:rPr>
              <a:t>PTT</a:t>
            </a:r>
            <a:r>
              <a:rPr lang="fa-IR" sz="2000" b="1" dirty="0">
                <a:cs typeface="B Zar" pitchFamily="2" charset="-78"/>
              </a:rPr>
              <a:t> ، آنزیم های کبدی و اسید اوریک خون انجام </a:t>
            </a:r>
            <a:r>
              <a:rPr lang="fa-IR" sz="2000" b="1" dirty="0" smtClean="0">
                <a:cs typeface="B Zar" pitchFamily="2" charset="-78"/>
              </a:rPr>
              <a:t>شود.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sz="24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282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08720"/>
            <a:ext cx="7637472" cy="5328592"/>
          </a:xfrm>
        </p:spPr>
        <p:txBody>
          <a:bodyPr>
            <a:noAutofit/>
          </a:bodyPr>
          <a:lstStyle/>
          <a:p>
            <a:pPr marL="68580" indent="0" algn="ctr" rtl="1">
              <a:buNone/>
            </a:pPr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نارسایی سرویکس 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Zar" pitchFamily="2" charset="-78"/>
              </a:rPr>
              <a:t>دیلاتاسیون های بدون درد سرویکس که معمولاً در ابتدای حاملگی ایجاد </a:t>
            </a:r>
            <a:r>
              <a:rPr lang="fa-IR" sz="2000" b="1" dirty="0" smtClean="0">
                <a:cs typeface="B Zar" pitchFamily="2" charset="-78"/>
              </a:rPr>
              <a:t>       می </a:t>
            </a:r>
            <a:r>
              <a:rPr lang="fa-IR" sz="2000" b="1" dirty="0">
                <a:cs typeface="B Zar" pitchFamily="2" charset="-78"/>
              </a:rPr>
              <a:t>شود فردی که نارسایی سرویکس دارد می تواند سابقه سقط های غیر عمدی داشته باشد .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علت نارسایی سرویکس :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cs typeface="B Zar" pitchFamily="2" charset="-78"/>
              </a:rPr>
              <a:t>سرویکس کوتاه مادرزادی ، نوع بافت سرویکس،  در معرض </a:t>
            </a:r>
            <a:r>
              <a:rPr lang="en-US" sz="2000" b="1" dirty="0">
                <a:cs typeface="B Zar" pitchFamily="2" charset="-78"/>
              </a:rPr>
              <a:t>DES</a:t>
            </a:r>
            <a:r>
              <a:rPr lang="fa-IR" sz="2000" b="1" dirty="0">
                <a:cs typeface="B Zar" pitchFamily="2" charset="-78"/>
              </a:rPr>
              <a:t> قرار گرفتن 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تشخیص </a:t>
            </a:r>
            <a:r>
              <a:rPr lang="fa-IR" sz="2000" b="1" dirty="0" smtClean="0">
                <a:solidFill>
                  <a:srgbClr val="C00000"/>
                </a:solidFill>
                <a:cs typeface="B Titr" pitchFamily="2" charset="-78"/>
              </a:rPr>
              <a:t>: </a:t>
            </a:r>
            <a:r>
              <a:rPr lang="fa-IR" sz="2000" b="1" dirty="0" smtClean="0">
                <a:solidFill>
                  <a:srgbClr val="0070C0"/>
                </a:solidFill>
                <a:cs typeface="B Titr" pitchFamily="2" charset="-78"/>
              </a:rPr>
              <a:t>سونوگرافی</a:t>
            </a:r>
            <a:endParaRPr lang="en-US" sz="2000" b="1" dirty="0">
              <a:solidFill>
                <a:srgbClr val="0070C0"/>
              </a:solidFill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Titr" pitchFamily="2" charset="-78"/>
              </a:rPr>
              <a:t>درمان : </a:t>
            </a:r>
            <a:r>
              <a:rPr lang="fa-IR" sz="2000" b="1" dirty="0">
                <a:cs typeface="B Zar" pitchFamily="2" charset="-78"/>
              </a:rPr>
              <a:t>استراحت مطلق ، </a:t>
            </a:r>
            <a:r>
              <a:rPr lang="fa-IR" sz="2000" b="1" dirty="0" smtClean="0">
                <a:cs typeface="B Zar" pitchFamily="2" charset="-78"/>
              </a:rPr>
              <a:t>مایع </a:t>
            </a:r>
            <a:r>
              <a:rPr lang="fa-IR" sz="2000" b="1" dirty="0">
                <a:cs typeface="B Zar" pitchFamily="2" charset="-78"/>
              </a:rPr>
              <a:t>درمانی و </a:t>
            </a:r>
            <a:r>
              <a:rPr lang="fa-IR" sz="2000" b="1" dirty="0" smtClean="0">
                <a:cs typeface="B Zar" pitchFamily="2" charset="-78"/>
              </a:rPr>
              <a:t>توکولیزها</a:t>
            </a:r>
            <a:endParaRPr lang="en-US" sz="2000" b="1" dirty="0">
              <a:cs typeface="B Zar" pitchFamily="2" charset="-78"/>
            </a:endParaRPr>
          </a:p>
          <a:p>
            <a:pPr marL="68580" indent="0" algn="just" rtl="1">
              <a:buNone/>
            </a:pPr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103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92696"/>
            <a:ext cx="7520940" cy="5472608"/>
          </a:xfrm>
        </p:spPr>
        <p:txBody>
          <a:bodyPr>
            <a:noAutofit/>
          </a:bodyPr>
          <a:lstStyle/>
          <a:p>
            <a:pPr algn="ctr" rtl="1"/>
            <a:r>
              <a:rPr lang="en-US" sz="2800" b="1" dirty="0">
                <a:solidFill>
                  <a:srgbClr val="C00000"/>
                </a:solidFill>
                <a:cs typeface="B Titr" pitchFamily="2" charset="-78"/>
              </a:rPr>
              <a:t>DIC  </a:t>
            </a:r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: اختلال </a:t>
            </a:r>
            <a:r>
              <a:rPr lang="fa-IR" sz="2800" b="1" dirty="0" smtClean="0">
                <a:solidFill>
                  <a:srgbClr val="C00000"/>
                </a:solidFill>
                <a:cs typeface="B Titr" pitchFamily="2" charset="-78"/>
              </a:rPr>
              <a:t>انعقا د </a:t>
            </a:r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داخل عروقی منتشر 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cs typeface="B Zar" pitchFamily="2" charset="-78"/>
              </a:rPr>
              <a:t>انعقاد </a:t>
            </a:r>
            <a:r>
              <a:rPr lang="fa-IR" b="1" dirty="0">
                <a:cs typeface="B Zar" pitchFamily="2" charset="-78"/>
              </a:rPr>
              <a:t>پذیری که یک اختلال حاد است . خون داخل تمام عروق بدن شروع به منعقد شدن می کند . گسترش فیبرین در مویرگ ها و شریانها اتفاق می افتد . بدن </a:t>
            </a:r>
            <a:r>
              <a:rPr lang="fa-IR" b="1" dirty="0" smtClean="0">
                <a:cs typeface="B Zar" pitchFamily="2" charset="-78"/>
              </a:rPr>
              <a:t>پلاکتها </a:t>
            </a:r>
            <a:r>
              <a:rPr lang="fa-IR" b="1" dirty="0">
                <a:cs typeface="B Zar" pitchFamily="2" charset="-78"/>
              </a:rPr>
              <a:t>و فاکتورهای انعقادی را مصرف می کند که آن باعث افزایش ریسک خونریزی می شود . که باعث تخریب لخته های ایجاد شده می شود در نتیجه جریان خون کاهش پیدا می کند و تخریب بافتی زیاد می شود . بیشتر مواقع یک تشخیص ثانویه وجود دارد. </a:t>
            </a:r>
            <a:endParaRPr lang="en-US" b="1" dirty="0">
              <a:cs typeface="B Zar" pitchFamily="2" charset="-78"/>
            </a:endParaRPr>
          </a:p>
          <a:p>
            <a:pPr algn="r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705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419853"/>
          </a:xfrm>
        </p:spPr>
        <p:txBody>
          <a:bodyPr>
            <a:normAutofit/>
          </a:bodyPr>
          <a:lstStyle/>
          <a:p>
            <a:pPr algn="ctr" rtl="1"/>
            <a:r>
              <a:rPr lang="fa-IR" sz="2800" b="0" dirty="0">
                <a:solidFill>
                  <a:srgbClr val="C00000"/>
                </a:solidFill>
                <a:cs typeface="B Titr" pitchFamily="2" charset="-78"/>
              </a:rPr>
              <a:t>سرکلاژ </a:t>
            </a:r>
            <a:endParaRPr lang="en-US" sz="2800" b="0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/>
            <a:r>
              <a:rPr lang="fa-IR" sz="2800" b="1" dirty="0">
                <a:cs typeface="B Nazanin" panose="00000400000000000000" pitchFamily="2" charset="-78"/>
              </a:rPr>
              <a:t>بستن سوراخ دهانه رحم بهتر است در 10 </a:t>
            </a:r>
            <a:r>
              <a:rPr lang="fa-IR" sz="2800" b="1" dirty="0" smtClean="0">
                <a:cs typeface="B Nazanin" panose="00000400000000000000" pitchFamily="2" charset="-78"/>
              </a:rPr>
              <a:t>تا </a:t>
            </a:r>
            <a:r>
              <a:rPr lang="fa-IR" sz="2800" b="1" dirty="0">
                <a:cs typeface="B Nazanin" panose="00000400000000000000" pitchFamily="2" charset="-78"/>
              </a:rPr>
              <a:t>14 هفتگی انجام شود .</a:t>
            </a:r>
            <a:endParaRPr lang="en-US" sz="2800" b="1" dirty="0">
              <a:cs typeface="B Nazanin" panose="00000400000000000000" pitchFamily="2" charset="-78"/>
            </a:endParaRPr>
          </a:p>
          <a:p>
            <a:pPr algn="just" rtl="1"/>
            <a:r>
              <a:rPr lang="fa-IR" sz="2800" b="1" dirty="0">
                <a:cs typeface="B Nazanin" panose="00000400000000000000" pitchFamily="2" charset="-78"/>
              </a:rPr>
              <a:t> نزدیکی نداشته باشند . </a:t>
            </a:r>
            <a:endParaRPr lang="en-US" sz="2800" b="1" dirty="0">
              <a:cs typeface="B Nazanin" panose="00000400000000000000" pitchFamily="2" charset="-78"/>
            </a:endParaRPr>
          </a:p>
          <a:p>
            <a:pPr algn="just" rtl="1"/>
            <a:r>
              <a:rPr lang="fa-IR" sz="2800" b="1" dirty="0">
                <a:cs typeface="B Nazanin" panose="00000400000000000000" pitchFamily="2" charset="-78"/>
              </a:rPr>
              <a:t>سرکلاژ را بعد از 37 هفته بارداری باز می کنند . و </a:t>
            </a:r>
            <a:r>
              <a:rPr lang="fa-IR" sz="2800" b="1" dirty="0" smtClean="0">
                <a:cs typeface="B Nazanin" panose="00000400000000000000" pitchFamily="2" charset="-78"/>
              </a:rPr>
              <a:t>90- 80 </a:t>
            </a:r>
            <a:r>
              <a:rPr lang="fa-IR" sz="2800" b="1" dirty="0">
                <a:cs typeface="B Nazanin" panose="00000400000000000000" pitchFamily="2" charset="-78"/>
              </a:rPr>
              <a:t>درصد موفقیت آمیز است . </a:t>
            </a:r>
            <a:endParaRPr lang="en-US" sz="2800" b="1" dirty="0">
              <a:cs typeface="B Nazanin" panose="00000400000000000000" pitchFamily="2" charset="-78"/>
            </a:endParaRPr>
          </a:p>
          <a:p>
            <a:pPr algn="just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171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48680"/>
            <a:ext cx="8064896" cy="5544616"/>
          </a:xfrm>
        </p:spPr>
        <p:txBody>
          <a:bodyPr>
            <a:noAutofit/>
          </a:bodyPr>
          <a:lstStyle/>
          <a:p>
            <a:pPr algn="ctr" rtl="1"/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دیابت </a:t>
            </a:r>
            <a:endParaRPr lang="fa-IR" sz="2800" b="1" dirty="0" smtClean="0">
              <a:solidFill>
                <a:srgbClr val="C00000"/>
              </a:solidFill>
              <a:cs typeface="B Titr" pitchFamily="2" charset="-78"/>
            </a:endParaRPr>
          </a:p>
          <a:p>
            <a:pPr algn="r" rtl="1"/>
            <a:r>
              <a:rPr lang="fa-IR" sz="2800" b="1" dirty="0">
                <a:cs typeface="B Zar" pitchFamily="2" charset="-78"/>
              </a:rPr>
              <a:t>دی</a:t>
            </a:r>
            <a:r>
              <a:rPr lang="fa-IR" sz="2800" b="1" dirty="0">
                <a:solidFill>
                  <a:srgbClr val="FF0000"/>
                </a:solidFill>
                <a:cs typeface="B Zar" pitchFamily="2" charset="-78"/>
              </a:rPr>
              <a:t>ابت شایع ترین شکایت در بارداری است </a:t>
            </a:r>
            <a:endParaRPr lang="en-US" sz="2800" b="1" dirty="0">
              <a:solidFill>
                <a:srgbClr val="FF0000"/>
              </a:solidFill>
              <a:cs typeface="B Zar" pitchFamily="2" charset="-78"/>
            </a:endParaRPr>
          </a:p>
          <a:p>
            <a:pPr algn="r" rtl="1"/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 smtClean="0">
                <a:cs typeface="B Zar" pitchFamily="2" charset="-78"/>
              </a:rPr>
              <a:t>تخمین زده شده 4/9 </a:t>
            </a:r>
            <a:r>
              <a:rPr lang="fa-IR" b="1" dirty="0">
                <a:cs typeface="B Zar" pitchFamily="2" charset="-78"/>
              </a:rPr>
              <a:t>تا </a:t>
            </a:r>
            <a:r>
              <a:rPr lang="fa-IR" b="1" dirty="0" smtClean="0">
                <a:cs typeface="B Zar" pitchFamily="2" charset="-78"/>
              </a:rPr>
              <a:t>6/9 دیابت </a:t>
            </a:r>
            <a:r>
              <a:rPr lang="fa-IR" b="1" dirty="0">
                <a:cs typeface="B Zar" pitchFamily="2" charset="-78"/>
              </a:rPr>
              <a:t>بارداری داشته اند . </a:t>
            </a:r>
            <a:endParaRPr lang="en-US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C00000"/>
                </a:solidFill>
                <a:cs typeface="B Zar" pitchFamily="2" charset="-78"/>
              </a:rPr>
              <a:t>عوامل مرتبط شامل : </a:t>
            </a:r>
            <a:r>
              <a:rPr lang="fa-IR" sz="2000" b="1" dirty="0" smtClean="0">
                <a:cs typeface="B Zar" pitchFamily="2" charset="-78"/>
              </a:rPr>
              <a:t>چاقی </a:t>
            </a:r>
            <a:r>
              <a:rPr lang="fa-IR" sz="2000" b="1" dirty="0">
                <a:cs typeface="B Zar" pitchFamily="2" charset="-78"/>
              </a:rPr>
              <a:t>است .</a:t>
            </a:r>
            <a:endParaRPr lang="en-US" sz="2000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 smtClean="0">
                <a:cs typeface="B Zar" pitchFamily="2" charset="-78"/>
              </a:rPr>
              <a:t>در </a:t>
            </a:r>
            <a:r>
              <a:rPr lang="fa-IR" b="1" dirty="0">
                <a:cs typeface="B Zar" pitchFamily="2" charset="-78"/>
              </a:rPr>
              <a:t>مادران بارداری که دیابت ملیتوس از قبل از بارداری داشته اند مرگ و میرهای حوالی تولد و موربیدیتی ها 6 برابر بیشتر </a:t>
            </a:r>
            <a:r>
              <a:rPr lang="fa-IR" b="1" dirty="0" smtClean="0">
                <a:cs typeface="B Zar" pitchFamily="2" charset="-78"/>
              </a:rPr>
              <a:t>از </a:t>
            </a:r>
            <a:r>
              <a:rPr lang="fa-IR" b="1" dirty="0">
                <a:cs typeface="B Zar" pitchFamily="2" charset="-78"/>
              </a:rPr>
              <a:t>شاخص جهانی است . </a:t>
            </a:r>
            <a:endParaRPr lang="en-US" b="1" dirty="0">
              <a:cs typeface="B Zar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b="1" dirty="0">
                <a:cs typeface="B Zar" pitchFamily="2" charset="-78"/>
              </a:rPr>
              <a:t> </a:t>
            </a:r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0729968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052736"/>
            <a:ext cx="7560840" cy="4779893"/>
          </a:xfrm>
        </p:spPr>
        <p:txBody>
          <a:bodyPr>
            <a:normAutofit/>
          </a:bodyPr>
          <a:lstStyle/>
          <a:p>
            <a:pPr algn="justLow" rtl="1"/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دیابت حاملگی </a:t>
            </a:r>
            <a:r>
              <a:rPr lang="en-US" b="1" dirty="0" smtClean="0">
                <a:solidFill>
                  <a:srgbClr val="0070C0"/>
                </a:solidFill>
                <a:cs typeface="B Zar" pitchFamily="2" charset="-78"/>
              </a:rPr>
              <a:t>GDM </a:t>
            </a:r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 </a:t>
            </a:r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نامیده می شوند </a:t>
            </a:r>
            <a:endParaRPr lang="en-US" b="1" dirty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اختلال عدم تحمل گلوکز در بارداری ، دیابت حاملگی  </a:t>
            </a:r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نامیده   </a:t>
            </a:r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می شود . که بعداز 20 هفته شروع می شود </a:t>
            </a:r>
            <a:endParaRPr lang="fa-IR" b="1" dirty="0" smtClean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20 </a:t>
            </a:r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درصد بیماران پیش زمینه دیابت تیپ 2 را در حاملگی دارند . اگر تیپ 1 و2 در تریمستر اول وجود داشته باشد با احتمال بیشتر آنومالی همراه است . </a:t>
            </a:r>
            <a:endParaRPr lang="en-US" b="1" dirty="0">
              <a:solidFill>
                <a:srgbClr val="0070C0"/>
              </a:solidFill>
              <a:cs typeface="B Zar" pitchFamily="2" charset="-78"/>
            </a:endParaRPr>
          </a:p>
          <a:p>
            <a:pPr algn="justLow" rtl="1"/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7-4 درصد </a:t>
            </a:r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از بارداری ها تحت تأثیر قرار می گیرند که ممکن است نیاز به انسولین داشته باشند یا نداشته باشند </a:t>
            </a:r>
            <a:endParaRPr lang="en-US" b="1" dirty="0">
              <a:solidFill>
                <a:srgbClr val="0070C0"/>
              </a:solidFill>
              <a:cs typeface="B Zar" pitchFamily="2" charset="-78"/>
            </a:endParaRPr>
          </a:p>
          <a:p>
            <a:pPr algn="just" rtl="1"/>
            <a:endParaRPr lang="fa-IR" sz="2800" b="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76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08720"/>
            <a:ext cx="7497397" cy="5139933"/>
          </a:xfrm>
        </p:spPr>
        <p:txBody>
          <a:bodyPr>
            <a:normAutofit/>
          </a:bodyPr>
          <a:lstStyle/>
          <a:p>
            <a:pPr algn="just" rtl="1"/>
            <a:r>
              <a:rPr lang="fa-IR" dirty="0">
                <a:solidFill>
                  <a:srgbClr val="C00000"/>
                </a:solidFill>
                <a:cs typeface="B Titr" pitchFamily="2" charset="-78"/>
              </a:rPr>
              <a:t>ریسک های مادری ناشی از دیابت حاملگی شامل :</a:t>
            </a:r>
            <a:endParaRPr lang="en-US" dirty="0">
              <a:solidFill>
                <a:srgbClr val="C00000"/>
              </a:solidFill>
              <a:cs typeface="B Titr" pitchFamily="2" charset="-78"/>
            </a:endParaRPr>
          </a:p>
          <a:p>
            <a:pPr algn="r" rtl="1"/>
            <a:r>
              <a:rPr lang="fa-IR" sz="2800" b="0" dirty="0">
                <a:cs typeface="B Nazanin" panose="00000400000000000000" pitchFamily="2" charset="-78"/>
              </a:rPr>
              <a:t> </a:t>
            </a:r>
            <a:r>
              <a:rPr lang="fa-IR" sz="2800" b="1" dirty="0">
                <a:cs typeface="B Nazanin" panose="00000400000000000000" pitchFamily="2" charset="-78"/>
              </a:rPr>
              <a:t>اختلالات فشارخون ، </a:t>
            </a:r>
            <a:r>
              <a:rPr lang="fa-IR" sz="2800" b="1" dirty="0" smtClean="0">
                <a:cs typeface="B Nazanin" panose="00000400000000000000" pitchFamily="2" charset="-78"/>
              </a:rPr>
              <a:t>پلی </a:t>
            </a:r>
            <a:r>
              <a:rPr lang="fa-IR" sz="2800" b="1" dirty="0">
                <a:cs typeface="B Nazanin" panose="00000400000000000000" pitchFamily="2" charset="-78"/>
              </a:rPr>
              <a:t>هیدر آمنیوس ، ماکروزومی و افزایش میزان سزارین می باشد . </a:t>
            </a:r>
            <a:endParaRPr lang="fa-IR" sz="2800" b="1" dirty="0" smtClean="0">
              <a:cs typeface="B Nazanin" panose="00000400000000000000" pitchFamily="2" charset="-78"/>
            </a:endParaRPr>
          </a:p>
          <a:p>
            <a:pPr marL="68580" indent="0" algn="r" rtl="1">
              <a:buNone/>
            </a:pPr>
            <a:endParaRPr lang="en-US" sz="2800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solidFill>
                  <a:srgbClr val="C00000"/>
                </a:solidFill>
                <a:cs typeface="B Titr" pitchFamily="2" charset="-78"/>
              </a:rPr>
              <a:t>ریسک های جنینی ناشی از دیابت حاملگی شامل :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3200" b="1" dirty="0">
                <a:cs typeface="B Nazanin" panose="00000400000000000000" pitchFamily="2" charset="-78"/>
              </a:rPr>
              <a:t> </a:t>
            </a:r>
            <a:r>
              <a:rPr lang="fa-IR" b="1" dirty="0">
                <a:cs typeface="B Zar" pitchFamily="2" charset="-78"/>
              </a:rPr>
              <a:t>تروما های زمان تولد ، دیستوشی شانه ، افت فشارخون ، زردی ، دیسترس تنفسی ، ترومبو سیتوپنی ( کاهش پلاکت ها ) ، هیپوکلسمی </a:t>
            </a:r>
            <a:r>
              <a:rPr lang="fa-IR" b="1" dirty="0" smtClean="0">
                <a:cs typeface="B Zar" pitchFamily="2" charset="-78"/>
              </a:rPr>
              <a:t>( </a:t>
            </a:r>
            <a:r>
              <a:rPr lang="fa-IR" b="1" dirty="0">
                <a:cs typeface="B Zar" pitchFamily="2" charset="-78"/>
              </a:rPr>
              <a:t>کاهش کلسیم خون ) و مرگ جنین می باشد </a:t>
            </a:r>
            <a:endParaRPr lang="en-US" b="1" dirty="0">
              <a:cs typeface="B Zar" pitchFamily="2" charset="-78"/>
            </a:endParaRPr>
          </a:p>
          <a:p>
            <a:pPr algn="just" rtl="1"/>
            <a:endParaRPr lang="fa-IR" sz="32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5132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7992888" cy="5688632"/>
          </a:xfrm>
        </p:spPr>
        <p:txBody>
          <a:bodyPr>
            <a:noAutofit/>
          </a:bodyPr>
          <a:lstStyle/>
          <a:p>
            <a:pPr algn="just" rtl="1"/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پاتوفیزیولوژی دیابت حاملگی :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b="1" dirty="0">
                <a:cs typeface="B Zar" pitchFamily="2" charset="-78"/>
              </a:rPr>
              <a:t> هورمونهای زمان بارداری که شامل  </a:t>
            </a:r>
            <a:r>
              <a:rPr lang="fa-IR" sz="2800" b="1" dirty="0" smtClean="0">
                <a:cs typeface="B Zar" pitchFamily="2" charset="-78"/>
              </a:rPr>
              <a:t>استروژن، </a:t>
            </a:r>
            <a:r>
              <a:rPr lang="en-US" sz="2800" b="1" dirty="0" smtClean="0">
                <a:cs typeface="B Zar" pitchFamily="2" charset="-78"/>
              </a:rPr>
              <a:t>HPL</a:t>
            </a:r>
            <a:r>
              <a:rPr lang="fa-IR" sz="2800" b="1" dirty="0" smtClean="0">
                <a:cs typeface="B Zar" pitchFamily="2" charset="-78"/>
              </a:rPr>
              <a:t>، پرولاکتین، کورتیزول، </a:t>
            </a:r>
            <a:r>
              <a:rPr lang="fa-IR" sz="2800" b="1" dirty="0">
                <a:cs typeface="B Zar" pitchFamily="2" charset="-78"/>
              </a:rPr>
              <a:t>پروژسترون هستند باعث بلوک گیرنده های انسولین بعد از 20 هفته بارداری می شوند . </a:t>
            </a:r>
            <a:endParaRPr lang="en-US" sz="2800" b="1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b="1" dirty="0">
                <a:cs typeface="B Zar" pitchFamily="2" charset="-78"/>
              </a:rPr>
              <a:t> باعث می شود که قند در گردش خون افزایش پیدا کند پس انسولین بیشتری برای تنظیم قند در گردش خون ترشح می شود  که این عامل باعث </a:t>
            </a:r>
            <a:r>
              <a:rPr lang="fa-IR" sz="2800" b="1" dirty="0" smtClean="0">
                <a:cs typeface="B Zar" pitchFamily="2" charset="-78"/>
              </a:rPr>
              <a:t> می شود احساس </a:t>
            </a:r>
            <a:r>
              <a:rPr lang="fa-IR" sz="2800" b="1" dirty="0">
                <a:cs typeface="B Zar" pitchFamily="2" charset="-78"/>
              </a:rPr>
              <a:t>گرسنگی به مادر دچار دیابت  دست </a:t>
            </a:r>
            <a:r>
              <a:rPr lang="fa-IR" sz="2800" b="1" dirty="0" smtClean="0">
                <a:cs typeface="B Zar" pitchFamily="2" charset="-78"/>
              </a:rPr>
              <a:t>دهد </a:t>
            </a:r>
            <a:r>
              <a:rPr lang="fa-IR" sz="2800" b="1" dirty="0">
                <a:cs typeface="B Zar" pitchFamily="2" charset="-78"/>
              </a:rPr>
              <a:t>و باعث افزایش وزن و اشتهای بیمار </a:t>
            </a:r>
            <a:r>
              <a:rPr lang="fa-IR" sz="2800" b="1" dirty="0" smtClean="0">
                <a:cs typeface="B Zar" pitchFamily="2" charset="-78"/>
              </a:rPr>
              <a:t>شود </a:t>
            </a:r>
            <a:endParaRPr lang="en-US" sz="2800" b="1" dirty="0">
              <a:cs typeface="B Zar" pitchFamily="2" charset="-78"/>
            </a:endParaRPr>
          </a:p>
          <a:p>
            <a:pPr algn="just" rtl="1"/>
            <a:endParaRPr lang="fa-IR" sz="2800" b="1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14735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52736"/>
            <a:ext cx="7344932" cy="4779893"/>
          </a:xfrm>
        </p:spPr>
        <p:txBody>
          <a:bodyPr>
            <a:normAutofit/>
          </a:bodyPr>
          <a:lstStyle/>
          <a:p>
            <a:pPr algn="just" rtl="1"/>
            <a:r>
              <a:rPr lang="fa-IR" sz="2800" b="1" dirty="0">
                <a:solidFill>
                  <a:srgbClr val="C00000"/>
                </a:solidFill>
                <a:cs typeface="B Titr" pitchFamily="2" charset="-78"/>
              </a:rPr>
              <a:t>غربالگری دیابت بارداری </a:t>
            </a:r>
            <a:endParaRPr lang="en-US" sz="2800" b="1" dirty="0">
              <a:solidFill>
                <a:srgbClr val="C00000"/>
              </a:solidFill>
              <a:cs typeface="B Titr" pitchFamily="2" charset="-78"/>
            </a:endParaRPr>
          </a:p>
          <a:p>
            <a:pPr algn="just" rtl="1"/>
            <a:r>
              <a:rPr lang="fa-IR" sz="3200" b="1" dirty="0">
                <a:solidFill>
                  <a:srgbClr val="0070C0"/>
                </a:solidFill>
                <a:cs typeface="B Nazanin" panose="00000400000000000000" pitchFamily="2" charset="-78"/>
              </a:rPr>
              <a:t> همه خانم های باردار در هفته 24 تا 28 هفتگی بایستی غربالگری شوند . </a:t>
            </a:r>
            <a:endParaRPr lang="fa-IR" sz="3200" b="1" dirty="0" smtClean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just" rtl="1"/>
            <a:r>
              <a:rPr lang="fa-IR" sz="32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آنهایی </a:t>
            </a:r>
            <a:r>
              <a:rPr lang="fa-IR" sz="3200" b="1" dirty="0">
                <a:solidFill>
                  <a:srgbClr val="0070C0"/>
                </a:solidFill>
                <a:cs typeface="B Nazanin" panose="00000400000000000000" pitchFamily="2" charset="-78"/>
              </a:rPr>
              <a:t>که ریسک بالاتری دارند باید در تریمستر اول / اولین ویزیت </a:t>
            </a:r>
            <a:r>
              <a:rPr lang="fa-IR" sz="32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بارداری و </a:t>
            </a:r>
            <a:r>
              <a:rPr lang="fa-IR" sz="3200" b="1" dirty="0">
                <a:solidFill>
                  <a:srgbClr val="0070C0"/>
                </a:solidFill>
                <a:cs typeface="B Nazanin" panose="00000400000000000000" pitchFamily="2" charset="-78"/>
              </a:rPr>
              <a:t>هفته 24 تا 28 غربالگری شوند . </a:t>
            </a:r>
            <a:endParaRPr lang="en-US" sz="32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algn="r" rtl="1"/>
            <a:endParaRPr lang="fa-IR" sz="3200" b="1" dirty="0">
              <a:solidFill>
                <a:srgbClr val="0070C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6879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7520940" cy="5544616"/>
          </a:xfrm>
        </p:spPr>
        <p:txBody>
          <a:bodyPr/>
          <a:lstStyle/>
          <a:p>
            <a:pPr algn="just" rtl="1"/>
            <a:r>
              <a:rPr lang="fa-IR" sz="4800" b="1" dirty="0">
                <a:solidFill>
                  <a:srgbClr val="C00000"/>
                </a:solidFill>
                <a:cs typeface="B Nazanin" panose="00000400000000000000" pitchFamily="2" charset="-78"/>
              </a:rPr>
              <a:t>مرگ و میر </a:t>
            </a:r>
            <a:r>
              <a:rPr lang="fa-IR" sz="4800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مادران :</a:t>
            </a:r>
            <a:endParaRPr lang="en-US" sz="4800" b="1" dirty="0">
              <a:solidFill>
                <a:srgbClr val="C00000"/>
              </a:solidFill>
              <a:cs typeface="B Nazanin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دلایل اصلی: </a:t>
            </a:r>
            <a:r>
              <a:rPr lang="fa-IR" sz="2400" b="1" dirty="0">
                <a:cs typeface="B Nazanin" panose="00000400000000000000" pitchFamily="2" charset="-78"/>
              </a:rPr>
              <a:t>خونریزی، افزایش فشار </a:t>
            </a:r>
            <a:r>
              <a:rPr lang="fa-IR" sz="2400" b="1" dirty="0" smtClean="0">
                <a:cs typeface="B Nazanin" panose="00000400000000000000" pitchFamily="2" charset="-78"/>
              </a:rPr>
              <a:t>خون، </a:t>
            </a:r>
            <a:r>
              <a:rPr lang="fa-IR" sz="2400" b="1" dirty="0">
                <a:cs typeface="B Nazanin" panose="00000400000000000000" pitchFamily="2" charset="-78"/>
              </a:rPr>
              <a:t>عفونت، پره اکلامپسی 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pPr algn="just" rtl="1"/>
            <a:endParaRPr lang="en-US" sz="2400" b="1" dirty="0">
              <a:cs typeface="B Nazanin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rgbClr val="C00000"/>
                </a:solidFill>
                <a:cs typeface="B Titr" panose="00000700000000000000" pitchFamily="2" charset="-78"/>
              </a:rPr>
              <a:t>حاملگی های پر خطر: </a:t>
            </a:r>
            <a:endParaRPr lang="fa-IR" sz="2000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>
              <a:buFont typeface="+mj-lt"/>
              <a:buAutoNum type="arabicPeriod"/>
            </a:pPr>
            <a:r>
              <a:rPr lang="fa-IR" sz="2400" b="1" dirty="0" smtClean="0">
                <a:cs typeface="B Nazanin" panose="00000400000000000000" pitchFamily="2" charset="-78"/>
              </a:rPr>
              <a:t>سن </a:t>
            </a:r>
            <a:r>
              <a:rPr lang="fa-IR" sz="2400" b="1" dirty="0">
                <a:cs typeface="B Nazanin" panose="00000400000000000000" pitchFamily="2" charset="-78"/>
              </a:rPr>
              <a:t>مادر کمتر از 15 </a:t>
            </a:r>
            <a:r>
              <a:rPr lang="fa-IR" sz="2400" b="1" dirty="0" smtClean="0">
                <a:cs typeface="B Nazanin" panose="00000400000000000000" pitchFamily="2" charset="-78"/>
              </a:rPr>
              <a:t>و بیشتر </a:t>
            </a:r>
            <a:r>
              <a:rPr lang="fa-IR" sz="2400" b="1" dirty="0">
                <a:cs typeface="B Nazanin" panose="00000400000000000000" pitchFamily="2" charset="-78"/>
              </a:rPr>
              <a:t>از 35 سال 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pPr algn="r" rtl="1">
              <a:buFont typeface="+mj-lt"/>
              <a:buAutoNum type="arabicPeriod"/>
            </a:pPr>
            <a:r>
              <a:rPr lang="fa-IR" sz="2000" b="1" dirty="0" smtClean="0">
                <a:solidFill>
                  <a:srgbClr val="C00000"/>
                </a:solidFill>
                <a:cs typeface="B Titr" pitchFamily="2" charset="-78"/>
              </a:rPr>
              <a:t>عوامل زایمانی : </a:t>
            </a:r>
            <a:r>
              <a:rPr lang="fa-IR" sz="2400" b="1" dirty="0" smtClean="0">
                <a:cs typeface="B Nazanin" panose="00000400000000000000" pitchFamily="2" charset="-78"/>
              </a:rPr>
              <a:t>زایمان </a:t>
            </a:r>
            <a:r>
              <a:rPr lang="fa-IR" sz="2400" b="1" dirty="0">
                <a:cs typeface="B Nazanin" panose="00000400000000000000" pitchFamily="2" charset="-78"/>
              </a:rPr>
              <a:t>های 5 یا بیشتر جزء ریسک های اصلی </a:t>
            </a:r>
            <a:r>
              <a:rPr lang="fa-IR" sz="2400" b="1" dirty="0" smtClean="0">
                <a:cs typeface="B Nazanin" panose="00000400000000000000" pitchFamily="2" charset="-78"/>
              </a:rPr>
              <a:t>، </a:t>
            </a:r>
            <a:r>
              <a:rPr lang="fa-IR" sz="2400" b="1" dirty="0">
                <a:cs typeface="B Nazanin" panose="00000400000000000000" pitchFamily="2" charset="-78"/>
              </a:rPr>
              <a:t>خونریزی بعد از زایمان </a:t>
            </a:r>
          </a:p>
          <a:p>
            <a:pPr algn="r" rtl="1">
              <a:buFont typeface="+mj-lt"/>
              <a:buAutoNum type="arabicPeriod"/>
            </a:pPr>
            <a:r>
              <a:rPr lang="fa-IR" sz="2400" b="1" dirty="0" smtClean="0">
                <a:cs typeface="B Nazanin" panose="00000400000000000000" pitchFamily="2" charset="-78"/>
              </a:rPr>
              <a:t>شرح </a:t>
            </a:r>
            <a:r>
              <a:rPr lang="fa-IR" sz="2400" b="1" dirty="0">
                <a:cs typeface="B Nazanin" panose="00000400000000000000" pitchFamily="2" charset="-78"/>
              </a:rPr>
              <a:t>حالی از جراحی های درمانی و شرح حالی از جراحی های رحم </a:t>
            </a:r>
            <a:r>
              <a:rPr lang="fa-IR" sz="2400" b="1" dirty="0" smtClean="0">
                <a:cs typeface="B Nazanin" panose="00000400000000000000" pitchFamily="2" charset="-78"/>
              </a:rPr>
              <a:t>  و </a:t>
            </a:r>
            <a:r>
              <a:rPr lang="fa-IR" sz="2400" b="1" dirty="0">
                <a:cs typeface="B Nazanin" panose="00000400000000000000" pitchFamily="2" charset="-78"/>
              </a:rPr>
              <a:t>یا پارگی </a:t>
            </a:r>
            <a:r>
              <a:rPr lang="fa-IR" sz="2400" b="1" dirty="0" smtClean="0">
                <a:cs typeface="B Nazanin" panose="00000400000000000000" pitchFamily="2" charset="-78"/>
              </a:rPr>
              <a:t>رحم ، دیابت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cs typeface="B Nazanin" panose="00000400000000000000" pitchFamily="2" charset="-78"/>
              </a:rPr>
              <a:t>، بیماری </a:t>
            </a:r>
            <a:r>
              <a:rPr lang="fa-IR" sz="2400" b="1" dirty="0">
                <a:cs typeface="B Nazanin" panose="00000400000000000000" pitchFamily="2" charset="-78"/>
              </a:rPr>
              <a:t>های قلبی، لوپوس، فشار خون، </a:t>
            </a:r>
            <a:r>
              <a:rPr lang="fa-IR" sz="2400" b="1" dirty="0" smtClean="0">
                <a:cs typeface="B Nazanin" panose="00000400000000000000" pitchFamily="2" charset="-78"/>
              </a:rPr>
              <a:t>        پره </a:t>
            </a:r>
            <a:r>
              <a:rPr lang="fa-IR" sz="2400" b="1" dirty="0">
                <a:cs typeface="B Nazanin" panose="00000400000000000000" pitchFamily="2" charset="-78"/>
              </a:rPr>
              <a:t>اکلامپسی ، سندرم </a:t>
            </a:r>
            <a:r>
              <a:rPr lang="en-US" sz="2400" b="1" dirty="0">
                <a:cs typeface="B Nazanin" panose="00000400000000000000" pitchFamily="2" charset="-78"/>
              </a:rPr>
              <a:t>  </a:t>
            </a:r>
            <a:r>
              <a:rPr lang="en-US" sz="2400" b="1" dirty="0" err="1" smtClean="0">
                <a:cs typeface="B Nazanin" panose="00000400000000000000" pitchFamily="2" charset="-78"/>
              </a:rPr>
              <a:t>HeLLp</a:t>
            </a:r>
            <a:r>
              <a:rPr lang="fa-IR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>
                <a:cs typeface="B Nazanin" panose="00000400000000000000" pitchFamily="2" charset="-78"/>
              </a:rPr>
              <a:t>و اختلال انعقادی داخل عروق منتشر و ... داشته باشند.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625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692696"/>
            <a:ext cx="7520940" cy="5328592"/>
          </a:xfrm>
        </p:spPr>
        <p:txBody>
          <a:bodyPr>
            <a:noAutofit/>
          </a:bodyPr>
          <a:lstStyle/>
          <a:p>
            <a:pPr algn="r" rtl="1"/>
            <a:r>
              <a:rPr lang="fa-IR" dirty="0">
                <a:solidFill>
                  <a:srgbClr val="C00000"/>
                </a:solidFill>
                <a:cs typeface="B Titr" pitchFamily="2" charset="-78"/>
              </a:rPr>
              <a:t>چه افرادی </a:t>
            </a:r>
            <a:r>
              <a:rPr lang="en-US" dirty="0">
                <a:solidFill>
                  <a:srgbClr val="C00000"/>
                </a:solidFill>
                <a:cs typeface="B Titr" pitchFamily="2" charset="-78"/>
              </a:rPr>
              <a:t> </a:t>
            </a:r>
            <a:r>
              <a:rPr lang="fa-IR" dirty="0" smtClean="0">
                <a:solidFill>
                  <a:srgbClr val="C00000"/>
                </a:solidFill>
                <a:cs typeface="B Titr" pitchFamily="2" charset="-78"/>
              </a:rPr>
              <a:t>در خطر </a:t>
            </a:r>
            <a:r>
              <a:rPr lang="fa-IR" dirty="0">
                <a:solidFill>
                  <a:srgbClr val="C00000"/>
                </a:solidFill>
                <a:cs typeface="B Titr" pitchFamily="2" charset="-78"/>
              </a:rPr>
              <a:t>هستند ؟</a:t>
            </a:r>
            <a:endParaRPr lang="en-US" b="1" dirty="0">
              <a:solidFill>
                <a:srgbClr val="C00000"/>
              </a:solidFill>
              <a:cs typeface="B Titr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سابقه فامیلی دیابت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دیابت حاملگی در بارداری قبلی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چاقی خیلی واضح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وجود گلوکز در ادرار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سن </a:t>
            </a: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بالاتر </a:t>
            </a: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از </a:t>
            </a: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30 سال </a:t>
            </a: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مادر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سابقه نوزاد با وزن بیشتر از </a:t>
            </a: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4 </a:t>
            </a:r>
            <a:r>
              <a:rPr lang="en-US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KG</a:t>
            </a:r>
          </a:p>
          <a:p>
            <a:pPr marL="457200" lvl="0" indent="-457200" algn="r" rtl="1">
              <a:buFont typeface="+mj-lt"/>
              <a:buAutoNum type="arabicPeriod"/>
            </a:pPr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بعضی نژاد های خاص مثل : اسپانیایی ها ، آمریکایی های بومی ، آسیای جنوب شرقی ، آمریکایی های آفریقایی  تبار و جزایر اقیانوس آرام </a:t>
            </a:r>
            <a:endParaRPr lang="en-US" b="1" dirty="0" smtClean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اگر </a:t>
            </a:r>
            <a:r>
              <a:rPr lang="fa-IR" b="1" dirty="0">
                <a:solidFill>
                  <a:srgbClr val="0070C0"/>
                </a:solidFill>
                <a:cs typeface="B Zar" panose="00000400000000000000" pitchFamily="2" charset="-78"/>
              </a:rPr>
              <a:t>نتایج منفی بود دوباره 28-24 هفتگی باید برایشان درخواست گردد . </a:t>
            </a:r>
            <a:endParaRPr lang="en-US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930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80728"/>
            <a:ext cx="7200916" cy="4851901"/>
          </a:xfrm>
        </p:spPr>
        <p:txBody>
          <a:bodyPr/>
          <a:lstStyle/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بیماریهای قلبی </a:t>
            </a:r>
          </a:p>
          <a:p>
            <a:pPr algn="r" rtl="1"/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دقت در کنترل علائم حیاتی </a:t>
            </a:r>
          </a:p>
          <a:p>
            <a:pPr algn="r" rtl="1"/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ارجاع و پیگیری مادران باردار </a:t>
            </a:r>
          </a:p>
          <a:p>
            <a:pPr algn="r" rtl="1"/>
            <a:r>
              <a:rPr lang="fa-IR" sz="2800" b="1" dirty="0" smtClean="0">
                <a:solidFill>
                  <a:srgbClr val="0070C0"/>
                </a:solidFill>
                <a:cs typeface="B Zar" panose="00000400000000000000" pitchFamily="2" charset="-78"/>
              </a:rPr>
              <a:t>مطالعه دستورالعمل کاردیو پاتی </a:t>
            </a:r>
          </a:p>
          <a:p>
            <a:pPr algn="r" rtl="1"/>
            <a:endParaRPr lang="fa-IR" sz="2800" b="1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sz="28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سردرد در </a:t>
            </a:r>
            <a:r>
              <a:rPr lang="fa-IR" sz="2800" b="1" smtClean="0">
                <a:solidFill>
                  <a:srgbClr val="FF0000"/>
                </a:solidFill>
                <a:cs typeface="B Titr" panose="00000700000000000000" pitchFamily="2" charset="-78"/>
              </a:rPr>
              <a:t>بارداری </a:t>
            </a:r>
          </a:p>
          <a:p>
            <a:pPr algn="r" rtl="1"/>
            <a:r>
              <a:rPr lang="fa-IR" sz="2800" b="1" smtClean="0">
                <a:solidFill>
                  <a:srgbClr val="FF0000"/>
                </a:solidFill>
                <a:cs typeface="B Titr" panose="00000700000000000000" pitchFamily="2" charset="-78"/>
              </a:rPr>
              <a:t>اهمیت </a:t>
            </a:r>
            <a:r>
              <a:rPr lang="fa-IR" sz="28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مراقبت پیش از بارداری</a:t>
            </a:r>
          </a:p>
        </p:txBody>
      </p:sp>
    </p:spTree>
    <p:extLst>
      <p:ext uri="{BB962C8B-B14F-4D97-AF65-F5344CB8AC3E}">
        <p14:creationId xmlns:p14="http://schemas.microsoft.com/office/powerpoint/2010/main" val="30492272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00808"/>
            <a:ext cx="7520940" cy="2979669"/>
          </a:xfrm>
        </p:spPr>
        <p:txBody>
          <a:bodyPr>
            <a:normAutofit/>
          </a:bodyPr>
          <a:lstStyle/>
          <a:p>
            <a:pPr marL="68580" indent="0" algn="ctr" rtl="1">
              <a:buNone/>
            </a:pPr>
            <a:r>
              <a:rPr lang="fa-IR" sz="6600" dirty="0" smtClean="0">
                <a:cs typeface="B Jadid" panose="00000700000000000000" pitchFamily="2" charset="-78"/>
              </a:rPr>
              <a:t>پایان</a:t>
            </a:r>
            <a:endParaRPr lang="fa-IR" sz="6600" dirty="0">
              <a:cs typeface="B Jadid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2608208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92696"/>
            <a:ext cx="7520940" cy="5256584"/>
          </a:xfrm>
        </p:spPr>
        <p:txBody>
          <a:bodyPr>
            <a:normAutofit/>
          </a:bodyPr>
          <a:lstStyle/>
          <a:p>
            <a:pPr algn="ctr" rtl="1"/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شرایط حاملگی</a:t>
            </a:r>
            <a:endParaRPr lang="en-US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تهوع و استفراغ دوران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بارداری</a:t>
            </a:r>
            <a:r>
              <a:rPr lang="en-US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:</a:t>
            </a:r>
            <a:r>
              <a:rPr lang="fa-IR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 </a:t>
            </a:r>
            <a:r>
              <a:rPr lang="fa-IR" b="1" dirty="0" smtClean="0">
                <a:cs typeface="B Nazanin" panose="00000400000000000000" pitchFamily="2" charset="-78"/>
              </a:rPr>
              <a:t>استفراغ </a:t>
            </a:r>
            <a:r>
              <a:rPr lang="fa-IR" b="1" dirty="0">
                <a:cs typeface="B Nazanin" panose="00000400000000000000" pitchFamily="2" charset="-78"/>
              </a:rPr>
              <a:t>های مداوم بعد از 3 ماه اول یا استفراغ های خیلی زیاد در هر زمانی از </a:t>
            </a:r>
            <a:r>
              <a:rPr lang="fa-IR" b="1" dirty="0" smtClean="0">
                <a:cs typeface="B Nazanin" panose="00000400000000000000" pitchFamily="2" charset="-78"/>
              </a:rPr>
              <a:t>حاملگی</a:t>
            </a:r>
          </a:p>
          <a:p>
            <a:pPr algn="just" rtl="1"/>
            <a:endParaRPr lang="en-US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استفراغ شدید : </a:t>
            </a:r>
            <a:r>
              <a:rPr lang="fa-IR" b="1" dirty="0">
                <a:cs typeface="B Nazanin" panose="00000400000000000000" pitchFamily="2" charset="-78"/>
              </a:rPr>
              <a:t>معمولا 3 ماهه  اول حاملگی اتفاق می افتد</a:t>
            </a:r>
            <a:r>
              <a:rPr lang="fa-IR" b="1" dirty="0" smtClean="0">
                <a:cs typeface="B Nazanin" panose="00000400000000000000" pitchFamily="2" charset="-78"/>
              </a:rPr>
              <a:t>.     </a:t>
            </a:r>
            <a:r>
              <a:rPr lang="fa-IR" b="1" dirty="0">
                <a:cs typeface="B Nazanin" panose="00000400000000000000" pitchFamily="2" charset="-78"/>
              </a:rPr>
              <a:t>میزانش در دوقلویی و 3 قلویی بیشتر است. حدود 7 در 1000 مورد حاملگی تهوع و استفراغ باعث عدم تعادل الکترولیت ها می شود که دلایل محتمل آن افزایش سطح </a:t>
            </a:r>
            <a:r>
              <a:rPr lang="en-US" b="1" dirty="0">
                <a:cs typeface="B Nazanin" panose="00000400000000000000" pitchFamily="2" charset="-78"/>
              </a:rPr>
              <a:t>HCG</a:t>
            </a:r>
            <a:r>
              <a:rPr lang="fa-IR" b="1" dirty="0">
                <a:cs typeface="B Nazanin" panose="00000400000000000000" pitchFamily="2" charset="-78"/>
              </a:rPr>
              <a:t> و </a:t>
            </a:r>
            <a:r>
              <a:rPr lang="fa-IR" b="1" dirty="0" smtClean="0">
                <a:cs typeface="B Nazanin" panose="00000400000000000000" pitchFamily="2" charset="-78"/>
              </a:rPr>
              <a:t>افزایش </a:t>
            </a:r>
            <a:r>
              <a:rPr lang="fa-IR" b="1" dirty="0">
                <a:cs typeface="B Nazanin" panose="00000400000000000000" pitchFamily="2" charset="-78"/>
              </a:rPr>
              <a:t>آمیلاز سرم و </a:t>
            </a:r>
            <a:r>
              <a:rPr lang="fa-IR" b="1" dirty="0" smtClean="0">
                <a:cs typeface="B Nazanin" panose="00000400000000000000" pitchFamily="2" charset="-78"/>
              </a:rPr>
              <a:t>کاهش </a:t>
            </a:r>
            <a:r>
              <a:rPr lang="fa-IR" b="1" dirty="0">
                <a:cs typeface="B Nazanin" panose="00000400000000000000" pitchFamily="2" charset="-78"/>
              </a:rPr>
              <a:t>حرکت معده است</a:t>
            </a:r>
            <a:r>
              <a:rPr lang="fa-IR" b="1" dirty="0" smtClean="0"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b="1" dirty="0" smtClean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عوارض تهوع </a:t>
            </a:r>
            <a:r>
              <a:rPr lang="fa-IR" b="1" dirty="0">
                <a:solidFill>
                  <a:srgbClr val="C00000"/>
                </a:solidFill>
                <a:cs typeface="B Titr" panose="00000700000000000000" pitchFamily="2" charset="-78"/>
              </a:rPr>
              <a:t>و </a:t>
            </a: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استفراغ : </a:t>
            </a:r>
            <a:r>
              <a:rPr lang="fa-IR" b="1" dirty="0" smtClean="0">
                <a:cs typeface="B Nazanin" panose="00000400000000000000" pitchFamily="2" charset="-78"/>
              </a:rPr>
              <a:t>خشکی دهان ، تشنگی ،کاهش </a:t>
            </a:r>
            <a:r>
              <a:rPr lang="fa-IR" b="1" dirty="0">
                <a:cs typeface="B Nazanin" panose="00000400000000000000" pitchFamily="2" charset="-78"/>
              </a:rPr>
              <a:t>خفیف وزن، کم آبی، کاهش تورگور پوستی، تنفس تند تند و عمیق  </a:t>
            </a:r>
            <a:r>
              <a:rPr lang="fa-IR" b="1" dirty="0" smtClean="0">
                <a:cs typeface="B Nazanin" panose="00000400000000000000" pitchFamily="2" charset="-78"/>
              </a:rPr>
              <a:t>        می </a:t>
            </a:r>
            <a:r>
              <a:rPr lang="fa-IR" b="1" dirty="0">
                <a:cs typeface="B Nazanin" panose="00000400000000000000" pitchFamily="2" charset="-78"/>
              </a:rPr>
              <a:t>شود. 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998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80920" cy="5112568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درمان استفراغ شدید بارداری :</a:t>
            </a:r>
            <a:endParaRPr lang="en-US" b="1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lvl="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cs typeface="B Nazanin" panose="00000400000000000000" pitchFamily="2" charset="-78"/>
              </a:rPr>
              <a:t>پذیرش بیمار در بیمارستان برای </a:t>
            </a:r>
            <a:r>
              <a:rPr lang="fa-IR" b="1" dirty="0" smtClean="0">
                <a:cs typeface="B Nazanin" panose="00000400000000000000" pitchFamily="2" charset="-78"/>
              </a:rPr>
              <a:t>مایع درمانی وریدی </a:t>
            </a:r>
            <a:endParaRPr lang="en-US" b="1" dirty="0">
              <a:cs typeface="B Nazanin" panose="00000400000000000000" pitchFamily="2" charset="-78"/>
            </a:endParaRPr>
          </a:p>
          <a:p>
            <a:pPr lvl="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cs typeface="B Nazanin" panose="00000400000000000000" pitchFamily="2" charset="-78"/>
              </a:rPr>
              <a:t>ابتدا </a:t>
            </a:r>
            <a:r>
              <a:rPr lang="fa-IR" b="1" dirty="0" smtClean="0">
                <a:cs typeface="B Nazanin" panose="00000400000000000000" pitchFamily="2" charset="-78"/>
              </a:rPr>
              <a:t>بیمار </a:t>
            </a:r>
            <a:r>
              <a:rPr lang="en-US" b="1" dirty="0">
                <a:cs typeface="B Nazanin" panose="00000400000000000000" pitchFamily="2" charset="-78"/>
              </a:rPr>
              <a:t>NPO</a:t>
            </a:r>
            <a:r>
              <a:rPr lang="fa-IR" b="1" dirty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cs typeface="B Nazanin" panose="00000400000000000000" pitchFamily="2" charset="-78"/>
              </a:rPr>
              <a:t>باشد، </a:t>
            </a:r>
            <a:r>
              <a:rPr lang="fa-IR" b="1" dirty="0">
                <a:cs typeface="B Nazanin" panose="00000400000000000000" pitchFamily="2" charset="-78"/>
              </a:rPr>
              <a:t>بعد به صورت دقیق مایع </a:t>
            </a:r>
            <a:r>
              <a:rPr lang="fa-IR" b="1" dirty="0" smtClean="0">
                <a:cs typeface="B Nazanin" panose="00000400000000000000" pitchFamily="2" charset="-78"/>
              </a:rPr>
              <a:t>درمانی </a:t>
            </a:r>
            <a:r>
              <a:rPr lang="fa-IR" b="1" dirty="0">
                <a:cs typeface="B Nazanin" panose="00000400000000000000" pitchFamily="2" charset="-78"/>
              </a:rPr>
              <a:t>را شروع </a:t>
            </a:r>
            <a:r>
              <a:rPr lang="fa-IR" b="1" dirty="0" smtClean="0">
                <a:cs typeface="B Nazanin" panose="00000400000000000000" pitchFamily="2" charset="-78"/>
              </a:rPr>
              <a:t>و </a:t>
            </a:r>
            <a:r>
              <a:rPr lang="fa-IR" b="1" dirty="0">
                <a:cs typeface="B Nazanin" panose="00000400000000000000" pitchFamily="2" charset="-78"/>
              </a:rPr>
              <a:t>بعد هم مصرف کم کم مایعات و سپس جامدات </a:t>
            </a:r>
            <a:endParaRPr lang="en-US" b="1" dirty="0">
              <a:cs typeface="B Nazanin" panose="00000400000000000000" pitchFamily="2" charset="-78"/>
            </a:endParaRPr>
          </a:p>
          <a:p>
            <a:pPr lvl="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cs typeface="B Nazanin" panose="00000400000000000000" pitchFamily="2" charset="-78"/>
              </a:rPr>
              <a:t>متوکلوپرامید یا </a:t>
            </a:r>
            <a:r>
              <a:rPr lang="fa-IR" b="1" dirty="0" smtClean="0">
                <a:cs typeface="B Nazanin" panose="00000400000000000000" pitchFamily="2" charset="-78"/>
              </a:rPr>
              <a:t>دمیترون </a:t>
            </a:r>
            <a:r>
              <a:rPr lang="fa-IR" b="1" dirty="0">
                <a:cs typeface="B Nazanin" panose="00000400000000000000" pitchFamily="2" charset="-78"/>
              </a:rPr>
              <a:t>به صورت </a:t>
            </a:r>
            <a:r>
              <a:rPr lang="en-US" b="1" dirty="0">
                <a:cs typeface="B Nazanin" panose="00000400000000000000" pitchFamily="2" charset="-78"/>
              </a:rPr>
              <a:t>IV</a:t>
            </a:r>
            <a:r>
              <a:rPr lang="fa-IR" b="1" dirty="0">
                <a:cs typeface="B Nazanin" panose="00000400000000000000" pitchFamily="2" charset="-78"/>
              </a:rPr>
              <a:t> هر  6 ساعت </a:t>
            </a:r>
            <a:endParaRPr lang="fa-IR" b="1" dirty="0" smtClean="0">
              <a:cs typeface="B Nazanin" panose="00000400000000000000" pitchFamily="2" charset="-78"/>
            </a:endParaRPr>
          </a:p>
          <a:p>
            <a:pPr lvl="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 smtClean="0">
                <a:cs typeface="B Nazanin" panose="00000400000000000000" pitchFamily="2" charset="-78"/>
              </a:rPr>
              <a:t>بستری در </a:t>
            </a:r>
            <a:r>
              <a:rPr lang="fa-IR" b="1" dirty="0">
                <a:cs typeface="B Nazanin" panose="00000400000000000000" pitchFamily="2" charset="-78"/>
              </a:rPr>
              <a:t>بیمارستان برای 24 تا 48 ساعت </a:t>
            </a:r>
            <a:endParaRPr lang="fa-IR" b="1" dirty="0" smtClean="0">
              <a:cs typeface="B Nazanin" panose="00000400000000000000" pitchFamily="2" charset="-78"/>
            </a:endParaRPr>
          </a:p>
          <a:p>
            <a:pPr lvl="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 smtClean="0">
                <a:cs typeface="B Nazanin" panose="00000400000000000000" pitchFamily="2" charset="-78"/>
              </a:rPr>
              <a:t> اضافه کردن مولتی </a:t>
            </a:r>
            <a:r>
              <a:rPr lang="fa-IR" b="1" dirty="0">
                <a:cs typeface="B Nazanin" panose="00000400000000000000" pitchFamily="2" charset="-78"/>
              </a:rPr>
              <a:t>ویتامین و ویتامین </a:t>
            </a:r>
            <a:r>
              <a:rPr lang="en-US" b="1" dirty="0">
                <a:cs typeface="B Nazanin" panose="00000400000000000000" pitchFamily="2" charset="-78"/>
              </a:rPr>
              <a:t>K</a:t>
            </a:r>
            <a:r>
              <a:rPr lang="fa-IR" b="1" dirty="0">
                <a:cs typeface="B Nazanin" panose="00000400000000000000" pitchFamily="2" charset="-78"/>
              </a:rPr>
              <a:t> به مایع وریدی </a:t>
            </a:r>
            <a:r>
              <a:rPr lang="fa-IR" b="1" dirty="0" smtClean="0">
                <a:cs typeface="B Nazanin" panose="00000400000000000000" pitchFamily="2" charset="-78"/>
              </a:rPr>
              <a:t>تا </a:t>
            </a:r>
            <a:r>
              <a:rPr lang="fa-IR" b="1" dirty="0">
                <a:cs typeface="B Nazanin" panose="00000400000000000000" pitchFamily="2" charset="-78"/>
              </a:rPr>
              <a:t>اختلالات الکترولیتی را تسهیل کند و از سرم ( </a:t>
            </a:r>
            <a:r>
              <a:rPr lang="fa-IR" b="1" dirty="0" smtClean="0">
                <a:cs typeface="B Nazanin" panose="00000400000000000000" pitchFamily="2" charset="-78"/>
              </a:rPr>
              <a:t>نرمال </a:t>
            </a:r>
            <a:r>
              <a:rPr lang="fa-IR" b="1" dirty="0">
                <a:cs typeface="B Nazanin" panose="00000400000000000000" pitchFamily="2" charset="-78"/>
              </a:rPr>
              <a:t>سالین) </a:t>
            </a:r>
            <a:r>
              <a:rPr lang="fa-IR" b="1" dirty="0" smtClean="0">
                <a:cs typeface="B Nazanin" panose="00000400000000000000" pitchFamily="2" charset="-78"/>
              </a:rPr>
              <a:t>استفاده </a:t>
            </a:r>
            <a:r>
              <a:rPr lang="fa-IR" b="1" dirty="0">
                <a:cs typeface="B Nazanin" panose="00000400000000000000" pitchFamily="2" charset="-78"/>
              </a:rPr>
              <a:t>کنیم </a:t>
            </a:r>
            <a:r>
              <a:rPr lang="fa-IR" b="1" dirty="0" smtClean="0">
                <a:cs typeface="B Nazanin" panose="00000400000000000000" pitchFamily="2" charset="-78"/>
              </a:rPr>
              <a:t>.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80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7848872" cy="4995917"/>
          </a:xfrm>
        </p:spPr>
        <p:txBody>
          <a:bodyPr>
            <a:noAutofit/>
          </a:bodyPr>
          <a:lstStyle/>
          <a:p>
            <a:pPr algn="r" rtl="1"/>
            <a:r>
              <a:rPr lang="fa-IR" dirty="0">
                <a:solidFill>
                  <a:srgbClr val="C00000"/>
                </a:solidFill>
                <a:cs typeface="B Titr" panose="00000700000000000000" pitchFamily="2" charset="-78"/>
              </a:rPr>
              <a:t>" حاملگی مولار" مول هیداتیفرم</a:t>
            </a: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lvl="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800" b="1" dirty="0">
                <a:cs typeface="B Nazanin" panose="00000400000000000000" pitchFamily="2" charset="-78"/>
              </a:rPr>
              <a:t>اختلالات دژنراتیو تروفوبلاستیک  مربوط به جفت </a:t>
            </a:r>
            <a:endParaRPr lang="en-US" sz="2800" b="1" dirty="0">
              <a:cs typeface="B Nazanin" panose="00000400000000000000" pitchFamily="2" charset="-78"/>
            </a:endParaRPr>
          </a:p>
          <a:p>
            <a:pPr lvl="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800" b="1" dirty="0" smtClean="0">
                <a:cs typeface="B Nazanin" panose="00000400000000000000" pitchFamily="2" charset="-78"/>
              </a:rPr>
              <a:t>اختلات پرزهای کوریونی که شامل تکثیر تروفوبلاست هاو ادم استرومای پرز هستند . </a:t>
            </a:r>
            <a:r>
              <a:rPr lang="fa-IR" sz="2800" b="1" dirty="0">
                <a:cs typeface="B Nazanin" panose="00000400000000000000" pitchFamily="2" charset="-78"/>
              </a:rPr>
              <a:t>سلول هایی که با مایع پر شده اند به صورت خوشه هایی از وزیکول که شبیه خوشه انگور هستند</a:t>
            </a:r>
            <a:endParaRPr lang="en-US" sz="2800" b="1" dirty="0">
              <a:cs typeface="B Nazanin" panose="00000400000000000000" pitchFamily="2" charset="-78"/>
            </a:endParaRPr>
          </a:p>
          <a:p>
            <a:pPr lvl="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800" b="1" dirty="0">
                <a:cs typeface="B Nazanin" panose="00000400000000000000" pitchFamily="2" charset="-78"/>
              </a:rPr>
              <a:t>رشد زیاد پرزهای کوریونی که به جنین اجازه رشد نمی دهد.</a:t>
            </a:r>
            <a:endParaRPr lang="en-US" sz="2800" b="1" dirty="0">
              <a:cs typeface="B Nazanin" panose="00000400000000000000" pitchFamily="2" charset="-78"/>
            </a:endParaRPr>
          </a:p>
          <a:p>
            <a:pPr algn="r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61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7804348" cy="5544616"/>
          </a:xfrm>
        </p:spPr>
        <p:txBody>
          <a:bodyPr>
            <a:noAutofit/>
          </a:bodyPr>
          <a:lstStyle/>
          <a:p>
            <a:pPr algn="just" rtl="1"/>
            <a:r>
              <a:rPr lang="fa-IR" dirty="0">
                <a:solidFill>
                  <a:srgbClr val="C00000"/>
                </a:solidFill>
                <a:cs typeface="B Titr" panose="00000700000000000000" pitchFamily="2" charset="-78"/>
              </a:rPr>
              <a:t>مول هیداتیفرم دو نوع </a:t>
            </a:r>
            <a:r>
              <a:rPr lang="fa-IR" dirty="0" smtClean="0">
                <a:solidFill>
                  <a:srgbClr val="C00000"/>
                </a:solidFill>
                <a:cs typeface="B Titr" panose="00000700000000000000" pitchFamily="2" charset="-78"/>
              </a:rPr>
              <a:t>است:</a:t>
            </a:r>
            <a:endParaRPr lang="en-US" dirty="0">
              <a:solidFill>
                <a:srgbClr val="C00000"/>
              </a:solidFill>
              <a:cs typeface="B Titr" panose="00000700000000000000" pitchFamily="2" charset="-78"/>
            </a:endParaRPr>
          </a:p>
          <a:p>
            <a:pPr algn="just" rtl="1"/>
            <a:r>
              <a:rPr lang="fa-IR" b="1" dirty="0">
                <a:cs typeface="B Nazanin" panose="00000400000000000000" pitchFamily="2" charset="-78"/>
              </a:rPr>
              <a:t>1-کامل </a:t>
            </a:r>
            <a:endParaRPr lang="en-US" b="1" dirty="0">
              <a:cs typeface="B Nazanin" panose="00000400000000000000" pitchFamily="2" charset="-78"/>
            </a:endParaRPr>
          </a:p>
          <a:p>
            <a:pPr algn="just" rtl="1"/>
            <a:r>
              <a:rPr lang="fa-IR" b="1" dirty="0">
                <a:cs typeface="B Nazanin" panose="00000400000000000000" pitchFamily="2" charset="-78"/>
              </a:rPr>
              <a:t>2- </a:t>
            </a:r>
            <a:r>
              <a:rPr lang="fa-IR" b="1" dirty="0" smtClean="0">
                <a:cs typeface="B Nazanin" panose="00000400000000000000" pitchFamily="2" charset="-78"/>
              </a:rPr>
              <a:t>ناکامل</a:t>
            </a:r>
          </a:p>
          <a:p>
            <a:pPr lvl="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cs typeface="B Nazanin" panose="00000400000000000000" pitchFamily="2" charset="-78"/>
              </a:rPr>
              <a:t>نوع </a:t>
            </a:r>
            <a:r>
              <a:rPr lang="fa-IR" b="1" dirty="0">
                <a:cs typeface="B Nazanin" panose="00000400000000000000" pitchFamily="2" charset="-78"/>
              </a:rPr>
              <a:t>کامل جنین ندارد و </a:t>
            </a:r>
            <a:r>
              <a:rPr lang="fa-IR" b="1" dirty="0" smtClean="0">
                <a:cs typeface="B Nazanin" panose="00000400000000000000" pitchFamily="2" charset="-78"/>
              </a:rPr>
              <a:t>نوع ناکامل </a:t>
            </a:r>
            <a:r>
              <a:rPr lang="fa-IR" b="1" dirty="0">
                <a:cs typeface="B Nazanin" panose="00000400000000000000" pitchFamily="2" charset="-78"/>
              </a:rPr>
              <a:t>جنین دارد</a:t>
            </a:r>
            <a:r>
              <a:rPr lang="fa-IR" b="1" dirty="0" smtClean="0">
                <a:cs typeface="B Nazanin" panose="00000400000000000000" pitchFamily="2" charset="-78"/>
              </a:rPr>
              <a:t>.</a:t>
            </a:r>
          </a:p>
          <a:p>
            <a:pPr lvl="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cs typeface="B Nazanin" panose="00000400000000000000" pitchFamily="2" charset="-78"/>
              </a:rPr>
              <a:t>میزان بدخیمی ها در مول کامل بیشتر است.</a:t>
            </a:r>
          </a:p>
          <a:p>
            <a:pPr lvl="0" algn="just" rtl="1">
              <a:buFont typeface="Arial" panose="020B0604020202020204" pitchFamily="34" charset="0"/>
              <a:buChar char="•"/>
            </a:pPr>
            <a:r>
              <a:rPr lang="fa-IR" b="1" dirty="0">
                <a:cs typeface="B Nazanin" panose="00000400000000000000" pitchFamily="2" charset="-78"/>
              </a:rPr>
              <a:t>سن مادر در هر دو انتهای طیف تولید مثل</a:t>
            </a:r>
            <a:endParaRPr lang="en-US" b="1" dirty="0">
              <a:cs typeface="B Nazanin" panose="00000400000000000000" pitchFamily="2" charset="-78"/>
            </a:endParaRPr>
          </a:p>
          <a:p>
            <a:pPr lvl="0" algn="r" rtl="1">
              <a:buFont typeface="Arial" panose="020B0604020202020204" pitchFamily="34" charset="0"/>
              <a:buChar char="•"/>
            </a:pPr>
            <a:r>
              <a:rPr lang="fa-IR" b="1" dirty="0">
                <a:cs typeface="B Nazanin" panose="00000400000000000000" pitchFamily="2" charset="-78"/>
              </a:rPr>
              <a:t>بیشتر در خانم های چندزا و خانم های با سن بالا دیده </a:t>
            </a:r>
            <a:r>
              <a:rPr lang="fa-IR" b="1" dirty="0" smtClean="0">
                <a:cs typeface="B Nazanin" panose="00000400000000000000" pitchFamily="2" charset="-78"/>
              </a:rPr>
              <a:t>  </a:t>
            </a:r>
            <a:r>
              <a:rPr lang="fa-IR" b="1" dirty="0" smtClean="0">
                <a:cs typeface="B Nazanin" panose="00000400000000000000" pitchFamily="2" charset="-78"/>
              </a:rPr>
              <a:t>می </a:t>
            </a:r>
            <a:r>
              <a:rPr lang="fa-IR" b="1" dirty="0">
                <a:cs typeface="B Nazanin" panose="00000400000000000000" pitchFamily="2" charset="-78"/>
              </a:rPr>
              <a:t>شود. </a:t>
            </a:r>
            <a:endParaRPr lang="fa-IR" b="1" dirty="0" smtClean="0">
              <a:cs typeface="B Nazanin" panose="00000400000000000000" pitchFamily="2" charset="-78"/>
            </a:endParaRPr>
          </a:p>
          <a:p>
            <a:pPr lvl="0" algn="r" rtl="1">
              <a:buFont typeface="Arial" panose="020B0604020202020204" pitchFamily="34" charset="0"/>
              <a:buChar char="•"/>
            </a:pPr>
            <a:r>
              <a:rPr lang="fa-IR" b="1" dirty="0" smtClean="0">
                <a:cs typeface="B Nazanin" panose="00000400000000000000" pitchFamily="2" charset="-78"/>
              </a:rPr>
              <a:t>سابقه حاملگی مولی- سابقه سقط – مصرف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cs typeface="B Nazanin" panose="00000400000000000000" pitchFamily="2" charset="-78"/>
              </a:rPr>
              <a:t>طولانی</a:t>
            </a:r>
            <a:r>
              <a:rPr lang="en-US" b="1" dirty="0" err="1" smtClean="0">
                <a:cs typeface="B Nazanin" panose="00000400000000000000" pitchFamily="2" charset="-78"/>
              </a:rPr>
              <a:t>ocp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endParaRPr lang="fa-IR" b="1" dirty="0" smtClean="0">
              <a:cs typeface="B Nazanin" panose="00000400000000000000" pitchFamily="2" charset="-78"/>
            </a:endParaRPr>
          </a:p>
          <a:p>
            <a:pPr algn="just" rtl="1"/>
            <a:r>
              <a:rPr lang="fa-IR" b="1" dirty="0" smtClean="0">
                <a:cs typeface="B Nazanin" panose="00000400000000000000" pitchFamily="2" charset="-78"/>
              </a:rPr>
              <a:t>پاتوفیزیولوژی </a:t>
            </a:r>
            <a:r>
              <a:rPr lang="fa-IR" b="1" dirty="0">
                <a:cs typeface="B Nazanin" panose="00000400000000000000" pitchFamily="2" charset="-78"/>
              </a:rPr>
              <a:t>= ناشناخته است</a:t>
            </a:r>
            <a:endParaRPr lang="en-US" b="1" dirty="0">
              <a:cs typeface="B Nazanin" panose="00000400000000000000" pitchFamily="2" charset="-78"/>
            </a:endParaRPr>
          </a:p>
          <a:p>
            <a:pPr algn="just" rtl="1"/>
            <a:r>
              <a:rPr lang="fa-IR" b="1" dirty="0">
                <a:cs typeface="B Nazanin" panose="00000400000000000000" pitchFamily="2" charset="-78"/>
              </a:rPr>
              <a:t>علت تئوریک </a:t>
            </a:r>
            <a:r>
              <a:rPr lang="fa-IR" b="1" dirty="0" smtClean="0">
                <a:cs typeface="B Nazanin" panose="00000400000000000000" pitchFamily="2" charset="-78"/>
              </a:rPr>
              <a:t>= </a:t>
            </a:r>
            <a:r>
              <a:rPr lang="fa-IR" b="1" dirty="0">
                <a:cs typeface="B Nazanin" panose="00000400000000000000" pitchFamily="2" charset="-78"/>
              </a:rPr>
              <a:t>اختلالات کروموزومی – هورمونی- کمبود پروتئین و اسیدفولیک  می باشد. </a:t>
            </a:r>
            <a:endParaRPr lang="fa-IR" b="1" dirty="0" smtClean="0">
              <a:cs typeface="B Nazanin" panose="00000400000000000000" pitchFamily="2" charset="-78"/>
            </a:endParaRPr>
          </a:p>
          <a:p>
            <a:pPr algn="just" rtl="1"/>
            <a:r>
              <a:rPr lang="fa-IR" b="1" dirty="0" smtClean="0">
                <a:cs typeface="B Nazanin" panose="00000400000000000000" pitchFamily="2" charset="-78"/>
              </a:rPr>
              <a:t>استعمال دخانیات،،افزایش سن پدر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/>
            <a:endParaRPr lang="fa-IR" sz="2800" b="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79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900</TotalTime>
  <Words>4410</Words>
  <Application>Microsoft Office PowerPoint</Application>
  <PresentationFormat>On-screen Show (4:3)</PresentationFormat>
  <Paragraphs>297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Austin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حاملگی های پر خطر</dc:title>
  <dc:creator>N.Rahimi</dc:creator>
  <cp:lastModifiedBy>Acer-e1</cp:lastModifiedBy>
  <cp:revision>77</cp:revision>
  <cp:lastPrinted>2016-09-29T08:12:11Z</cp:lastPrinted>
  <dcterms:created xsi:type="dcterms:W3CDTF">2016-08-14T03:38:21Z</dcterms:created>
  <dcterms:modified xsi:type="dcterms:W3CDTF">2016-10-01T00:29:01Z</dcterms:modified>
</cp:coreProperties>
</file>