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notesMasterIdLst>
    <p:notesMasterId r:id="rId74"/>
  </p:notesMasterIdLst>
  <p:sldIdLst>
    <p:sldId id="256" r:id="rId2"/>
    <p:sldId id="257" r:id="rId3"/>
    <p:sldId id="258" r:id="rId4"/>
    <p:sldId id="259" r:id="rId5"/>
    <p:sldId id="262" r:id="rId6"/>
    <p:sldId id="260" r:id="rId7"/>
    <p:sldId id="261"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310" r:id="rId22"/>
    <p:sldId id="276" r:id="rId23"/>
    <p:sldId id="277" r:id="rId24"/>
    <p:sldId id="315" r:id="rId25"/>
    <p:sldId id="309" r:id="rId26"/>
    <p:sldId id="313" r:id="rId27"/>
    <p:sldId id="314" r:id="rId28"/>
    <p:sldId id="278" r:id="rId29"/>
    <p:sldId id="311" r:id="rId30"/>
    <p:sldId id="279" r:id="rId31"/>
    <p:sldId id="308" r:id="rId32"/>
    <p:sldId id="282" r:id="rId33"/>
    <p:sldId id="283" r:id="rId34"/>
    <p:sldId id="312" r:id="rId35"/>
    <p:sldId id="284" r:id="rId36"/>
    <p:sldId id="321" r:id="rId37"/>
    <p:sldId id="285" r:id="rId38"/>
    <p:sldId id="286" r:id="rId39"/>
    <p:sldId id="287" r:id="rId40"/>
    <p:sldId id="288" r:id="rId41"/>
    <p:sldId id="305" r:id="rId42"/>
    <p:sldId id="306" r:id="rId43"/>
    <p:sldId id="289" r:id="rId44"/>
    <p:sldId id="290" r:id="rId45"/>
    <p:sldId id="320" r:id="rId46"/>
    <p:sldId id="291" r:id="rId47"/>
    <p:sldId id="304" r:id="rId48"/>
    <p:sldId id="297" r:id="rId49"/>
    <p:sldId id="298" r:id="rId50"/>
    <p:sldId id="295" r:id="rId51"/>
    <p:sldId id="316" r:id="rId52"/>
    <p:sldId id="303" r:id="rId53"/>
    <p:sldId id="299" r:id="rId54"/>
    <p:sldId id="318" r:id="rId55"/>
    <p:sldId id="300" r:id="rId56"/>
    <p:sldId id="319" r:id="rId57"/>
    <p:sldId id="302" r:id="rId58"/>
    <p:sldId id="301" r:id="rId59"/>
    <p:sldId id="296" r:id="rId60"/>
    <p:sldId id="333" r:id="rId61"/>
    <p:sldId id="322" r:id="rId62"/>
    <p:sldId id="328" r:id="rId63"/>
    <p:sldId id="323" r:id="rId64"/>
    <p:sldId id="327" r:id="rId65"/>
    <p:sldId id="324" r:id="rId66"/>
    <p:sldId id="334" r:id="rId67"/>
    <p:sldId id="325" r:id="rId68"/>
    <p:sldId id="330" r:id="rId69"/>
    <p:sldId id="326" r:id="rId70"/>
    <p:sldId id="329" r:id="rId71"/>
    <p:sldId id="331" r:id="rId72"/>
    <p:sldId id="332" r:id="rId73"/>
  </p:sldIdLst>
  <p:sldSz cx="9144000" cy="6858000" type="screen4x3"/>
  <p:notesSz cx="6858000" cy="9144000"/>
  <p:defaultTextStyle>
    <a:defPPr>
      <a:defRPr lang="fa-IR"/>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380"/>
    <p:restoredTop sz="94660"/>
  </p:normalViewPr>
  <p:slideViewPr>
    <p:cSldViewPr>
      <p:cViewPr varScale="1">
        <p:scale>
          <a:sx n="69" d="100"/>
          <a:sy n="69" d="100"/>
        </p:scale>
        <p:origin x="1398" y="6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viewProps" Target="viewProps.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fa-IR"/>
          </a:p>
        </p:txBody>
      </p:sp>
      <p:sp>
        <p:nvSpPr>
          <p:cNvPr id="3" name="Date Placeholder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939812E5-7216-4BF1-BA39-186F951F2260}" type="datetimeFigureOut">
              <a:rPr lang="fa-IR" smtClean="0"/>
              <a:pPr/>
              <a:t>05/26/1444</a:t>
            </a:fld>
            <a:endParaRPr lang="fa-IR"/>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fa-IR"/>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1">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6" name="Footer Placeholder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fa-IR"/>
          </a:p>
        </p:txBody>
      </p:sp>
      <p:sp>
        <p:nvSpPr>
          <p:cNvPr id="7" name="Slide Number Placeholder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3E43FB77-7461-48A0-A4C9-FE8C9C1B902F}" type="slidenum">
              <a:rPr lang="fa-IR" smtClean="0"/>
              <a:pPr/>
              <a:t>‹#›</a:t>
            </a:fld>
            <a:endParaRPr lang="fa-IR"/>
          </a:p>
        </p:txBody>
      </p:sp>
    </p:spTree>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fa-IR" dirty="0"/>
          </a:p>
        </p:txBody>
      </p:sp>
      <p:sp>
        <p:nvSpPr>
          <p:cNvPr id="4" name="Slide Number Placeholder 3"/>
          <p:cNvSpPr>
            <a:spLocks noGrp="1"/>
          </p:cNvSpPr>
          <p:nvPr>
            <p:ph type="sldNum" sz="quarter" idx="10"/>
          </p:nvPr>
        </p:nvSpPr>
        <p:spPr/>
        <p:txBody>
          <a:bodyPr/>
          <a:lstStyle/>
          <a:p>
            <a:fld id="{3E43FB77-7461-48A0-A4C9-FE8C9C1B902F}" type="slidenum">
              <a:rPr lang="fa-IR" smtClean="0"/>
              <a:pPr/>
              <a:t>30</a:t>
            </a:fld>
            <a:endParaRPr lang="fa-I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fa-IR" dirty="0"/>
          </a:p>
        </p:txBody>
      </p:sp>
      <p:sp>
        <p:nvSpPr>
          <p:cNvPr id="4" name="Slide Number Placeholder 3"/>
          <p:cNvSpPr>
            <a:spLocks noGrp="1"/>
          </p:cNvSpPr>
          <p:nvPr>
            <p:ph type="sldNum" sz="quarter" idx="10"/>
          </p:nvPr>
        </p:nvSpPr>
        <p:spPr/>
        <p:txBody>
          <a:bodyPr/>
          <a:lstStyle/>
          <a:p>
            <a:fld id="{3E43FB77-7461-48A0-A4C9-FE8C9C1B902F}" type="slidenum">
              <a:rPr lang="fa-IR" smtClean="0"/>
              <a:pPr/>
              <a:t>46</a:t>
            </a:fld>
            <a:endParaRPr lang="fa-I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fa-I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fa-IR"/>
          </a:p>
        </p:txBody>
      </p:sp>
      <p:sp>
        <p:nvSpPr>
          <p:cNvPr id="4" name="Date Placeholder 3"/>
          <p:cNvSpPr>
            <a:spLocks noGrp="1"/>
          </p:cNvSpPr>
          <p:nvPr>
            <p:ph type="dt" sz="half" idx="10"/>
          </p:nvPr>
        </p:nvSpPr>
        <p:spPr/>
        <p:txBody>
          <a:bodyPr/>
          <a:lstStyle/>
          <a:p>
            <a:fld id="{EBED7282-216C-41DD-9A32-275E37E5BDE0}" type="datetimeFigureOut">
              <a:rPr lang="fa-IR" smtClean="0"/>
              <a:pPr/>
              <a:t>05/26/1444</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399A1253-3451-41C7-AF5A-1E1051A9CB67}" type="slidenum">
              <a:rPr lang="fa-IR" smtClean="0"/>
              <a:pPr/>
              <a:t>‹#›</a:t>
            </a:fld>
            <a:endParaRPr lang="fa-I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a-IR"/>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Date Placeholder 3"/>
          <p:cNvSpPr>
            <a:spLocks noGrp="1"/>
          </p:cNvSpPr>
          <p:nvPr>
            <p:ph type="dt" sz="half" idx="10"/>
          </p:nvPr>
        </p:nvSpPr>
        <p:spPr/>
        <p:txBody>
          <a:bodyPr/>
          <a:lstStyle/>
          <a:p>
            <a:fld id="{EBED7282-216C-41DD-9A32-275E37E5BDE0}" type="datetimeFigureOut">
              <a:rPr lang="fa-IR" smtClean="0"/>
              <a:pPr/>
              <a:t>05/26/1444</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399A1253-3451-41C7-AF5A-1E1051A9CB67}" type="slidenum">
              <a:rPr lang="fa-IR" smtClean="0"/>
              <a:pPr/>
              <a:t>‹#›</a:t>
            </a:fld>
            <a:endParaRPr lang="fa-I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fa-I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Date Placeholder 3"/>
          <p:cNvSpPr>
            <a:spLocks noGrp="1"/>
          </p:cNvSpPr>
          <p:nvPr>
            <p:ph type="dt" sz="half" idx="10"/>
          </p:nvPr>
        </p:nvSpPr>
        <p:spPr/>
        <p:txBody>
          <a:bodyPr/>
          <a:lstStyle/>
          <a:p>
            <a:fld id="{EBED7282-216C-41DD-9A32-275E37E5BDE0}" type="datetimeFigureOut">
              <a:rPr lang="fa-IR" smtClean="0"/>
              <a:pPr/>
              <a:t>05/26/1444</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399A1253-3451-41C7-AF5A-1E1051A9CB67}" type="slidenum">
              <a:rPr lang="fa-IR" smtClean="0"/>
              <a:pPr/>
              <a:t>‹#›</a:t>
            </a:fld>
            <a:endParaRPr lang="fa-I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a-IR"/>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Date Placeholder 3"/>
          <p:cNvSpPr>
            <a:spLocks noGrp="1"/>
          </p:cNvSpPr>
          <p:nvPr>
            <p:ph type="dt" sz="half" idx="10"/>
          </p:nvPr>
        </p:nvSpPr>
        <p:spPr/>
        <p:txBody>
          <a:bodyPr/>
          <a:lstStyle/>
          <a:p>
            <a:fld id="{EBED7282-216C-41DD-9A32-275E37E5BDE0}" type="datetimeFigureOut">
              <a:rPr lang="fa-IR" smtClean="0"/>
              <a:pPr/>
              <a:t>05/26/1444</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399A1253-3451-41C7-AF5A-1E1051A9CB67}" type="slidenum">
              <a:rPr lang="fa-IR" smtClean="0"/>
              <a:pPr/>
              <a:t>‹#›</a:t>
            </a:fld>
            <a:endParaRPr lang="fa-I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r">
              <a:defRPr sz="4000" b="1" cap="all"/>
            </a:lvl1pPr>
          </a:lstStyle>
          <a:p>
            <a:r>
              <a:rPr lang="en-US" smtClean="0"/>
              <a:t>Click to edit Master title style</a:t>
            </a:r>
            <a:endParaRPr lang="fa-I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BED7282-216C-41DD-9A32-275E37E5BDE0}" type="datetimeFigureOut">
              <a:rPr lang="fa-IR" smtClean="0"/>
              <a:pPr/>
              <a:t>05/26/1444</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399A1253-3451-41C7-AF5A-1E1051A9CB67}" type="slidenum">
              <a:rPr lang="fa-IR" smtClean="0"/>
              <a:pPr/>
              <a:t>‹#›</a:t>
            </a:fld>
            <a:endParaRPr lang="fa-I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a-I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5" name="Date Placeholder 4"/>
          <p:cNvSpPr>
            <a:spLocks noGrp="1"/>
          </p:cNvSpPr>
          <p:nvPr>
            <p:ph type="dt" sz="half" idx="10"/>
          </p:nvPr>
        </p:nvSpPr>
        <p:spPr/>
        <p:txBody>
          <a:bodyPr/>
          <a:lstStyle/>
          <a:p>
            <a:fld id="{EBED7282-216C-41DD-9A32-275E37E5BDE0}" type="datetimeFigureOut">
              <a:rPr lang="fa-IR" smtClean="0"/>
              <a:pPr/>
              <a:t>05/26/1444</a:t>
            </a:fld>
            <a:endParaRPr lang="fa-IR"/>
          </a:p>
        </p:txBody>
      </p:sp>
      <p:sp>
        <p:nvSpPr>
          <p:cNvPr id="6" name="Footer Placeholder 5"/>
          <p:cNvSpPr>
            <a:spLocks noGrp="1"/>
          </p:cNvSpPr>
          <p:nvPr>
            <p:ph type="ftr" sz="quarter" idx="11"/>
          </p:nvPr>
        </p:nvSpPr>
        <p:spPr/>
        <p:txBody>
          <a:bodyPr/>
          <a:lstStyle/>
          <a:p>
            <a:endParaRPr lang="fa-IR"/>
          </a:p>
        </p:txBody>
      </p:sp>
      <p:sp>
        <p:nvSpPr>
          <p:cNvPr id="7" name="Slide Number Placeholder 6"/>
          <p:cNvSpPr>
            <a:spLocks noGrp="1"/>
          </p:cNvSpPr>
          <p:nvPr>
            <p:ph type="sldNum" sz="quarter" idx="12"/>
          </p:nvPr>
        </p:nvSpPr>
        <p:spPr/>
        <p:txBody>
          <a:bodyPr/>
          <a:lstStyle/>
          <a:p>
            <a:fld id="{399A1253-3451-41C7-AF5A-1E1051A9CB67}" type="slidenum">
              <a:rPr lang="fa-IR" smtClean="0"/>
              <a:pPr/>
              <a:t>‹#›</a:t>
            </a:fld>
            <a:endParaRPr lang="fa-I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fa-I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7" name="Date Placeholder 6"/>
          <p:cNvSpPr>
            <a:spLocks noGrp="1"/>
          </p:cNvSpPr>
          <p:nvPr>
            <p:ph type="dt" sz="half" idx="10"/>
          </p:nvPr>
        </p:nvSpPr>
        <p:spPr/>
        <p:txBody>
          <a:bodyPr/>
          <a:lstStyle/>
          <a:p>
            <a:fld id="{EBED7282-216C-41DD-9A32-275E37E5BDE0}" type="datetimeFigureOut">
              <a:rPr lang="fa-IR" smtClean="0"/>
              <a:pPr/>
              <a:t>05/26/1444</a:t>
            </a:fld>
            <a:endParaRPr lang="fa-IR"/>
          </a:p>
        </p:txBody>
      </p:sp>
      <p:sp>
        <p:nvSpPr>
          <p:cNvPr id="8" name="Footer Placeholder 7"/>
          <p:cNvSpPr>
            <a:spLocks noGrp="1"/>
          </p:cNvSpPr>
          <p:nvPr>
            <p:ph type="ftr" sz="quarter" idx="11"/>
          </p:nvPr>
        </p:nvSpPr>
        <p:spPr/>
        <p:txBody>
          <a:bodyPr/>
          <a:lstStyle/>
          <a:p>
            <a:endParaRPr lang="fa-IR"/>
          </a:p>
        </p:txBody>
      </p:sp>
      <p:sp>
        <p:nvSpPr>
          <p:cNvPr id="9" name="Slide Number Placeholder 8"/>
          <p:cNvSpPr>
            <a:spLocks noGrp="1"/>
          </p:cNvSpPr>
          <p:nvPr>
            <p:ph type="sldNum" sz="quarter" idx="12"/>
          </p:nvPr>
        </p:nvSpPr>
        <p:spPr/>
        <p:txBody>
          <a:bodyPr/>
          <a:lstStyle/>
          <a:p>
            <a:fld id="{399A1253-3451-41C7-AF5A-1E1051A9CB67}" type="slidenum">
              <a:rPr lang="fa-IR" smtClean="0"/>
              <a:pPr/>
              <a:t>‹#›</a:t>
            </a:fld>
            <a:endParaRPr lang="fa-I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a-IR"/>
          </a:p>
        </p:txBody>
      </p:sp>
      <p:sp>
        <p:nvSpPr>
          <p:cNvPr id="3" name="Date Placeholder 2"/>
          <p:cNvSpPr>
            <a:spLocks noGrp="1"/>
          </p:cNvSpPr>
          <p:nvPr>
            <p:ph type="dt" sz="half" idx="10"/>
          </p:nvPr>
        </p:nvSpPr>
        <p:spPr/>
        <p:txBody>
          <a:bodyPr/>
          <a:lstStyle/>
          <a:p>
            <a:fld id="{EBED7282-216C-41DD-9A32-275E37E5BDE0}" type="datetimeFigureOut">
              <a:rPr lang="fa-IR" smtClean="0"/>
              <a:pPr/>
              <a:t>05/26/1444</a:t>
            </a:fld>
            <a:endParaRPr lang="fa-IR"/>
          </a:p>
        </p:txBody>
      </p:sp>
      <p:sp>
        <p:nvSpPr>
          <p:cNvPr id="4" name="Footer Placeholder 3"/>
          <p:cNvSpPr>
            <a:spLocks noGrp="1"/>
          </p:cNvSpPr>
          <p:nvPr>
            <p:ph type="ftr" sz="quarter" idx="11"/>
          </p:nvPr>
        </p:nvSpPr>
        <p:spPr/>
        <p:txBody>
          <a:bodyPr/>
          <a:lstStyle/>
          <a:p>
            <a:endParaRPr lang="fa-IR"/>
          </a:p>
        </p:txBody>
      </p:sp>
      <p:sp>
        <p:nvSpPr>
          <p:cNvPr id="5" name="Slide Number Placeholder 4"/>
          <p:cNvSpPr>
            <a:spLocks noGrp="1"/>
          </p:cNvSpPr>
          <p:nvPr>
            <p:ph type="sldNum" sz="quarter" idx="12"/>
          </p:nvPr>
        </p:nvSpPr>
        <p:spPr/>
        <p:txBody>
          <a:bodyPr/>
          <a:lstStyle/>
          <a:p>
            <a:fld id="{399A1253-3451-41C7-AF5A-1E1051A9CB67}" type="slidenum">
              <a:rPr lang="fa-IR" smtClean="0"/>
              <a:pPr/>
              <a:t>‹#›</a:t>
            </a:fld>
            <a:endParaRPr lang="fa-I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BED7282-216C-41DD-9A32-275E37E5BDE0}" type="datetimeFigureOut">
              <a:rPr lang="fa-IR" smtClean="0"/>
              <a:pPr/>
              <a:t>05/26/1444</a:t>
            </a:fld>
            <a:endParaRPr lang="fa-IR"/>
          </a:p>
        </p:txBody>
      </p:sp>
      <p:sp>
        <p:nvSpPr>
          <p:cNvPr id="3" name="Footer Placeholder 2"/>
          <p:cNvSpPr>
            <a:spLocks noGrp="1"/>
          </p:cNvSpPr>
          <p:nvPr>
            <p:ph type="ftr" sz="quarter" idx="11"/>
          </p:nvPr>
        </p:nvSpPr>
        <p:spPr/>
        <p:txBody>
          <a:bodyPr/>
          <a:lstStyle/>
          <a:p>
            <a:endParaRPr lang="fa-IR"/>
          </a:p>
        </p:txBody>
      </p:sp>
      <p:sp>
        <p:nvSpPr>
          <p:cNvPr id="4" name="Slide Number Placeholder 3"/>
          <p:cNvSpPr>
            <a:spLocks noGrp="1"/>
          </p:cNvSpPr>
          <p:nvPr>
            <p:ph type="sldNum" sz="quarter" idx="12"/>
          </p:nvPr>
        </p:nvSpPr>
        <p:spPr/>
        <p:txBody>
          <a:bodyPr/>
          <a:lstStyle/>
          <a:p>
            <a:fld id="{399A1253-3451-41C7-AF5A-1E1051A9CB67}" type="slidenum">
              <a:rPr lang="fa-IR" smtClean="0"/>
              <a:pPr/>
              <a:t>‹#›</a:t>
            </a:fld>
            <a:endParaRPr lang="fa-I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r">
              <a:defRPr sz="2000" b="1"/>
            </a:lvl1pPr>
          </a:lstStyle>
          <a:p>
            <a:r>
              <a:rPr lang="en-US" smtClean="0"/>
              <a:t>Click to edit Master title style</a:t>
            </a:r>
            <a:endParaRPr lang="fa-I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BED7282-216C-41DD-9A32-275E37E5BDE0}" type="datetimeFigureOut">
              <a:rPr lang="fa-IR" smtClean="0"/>
              <a:pPr/>
              <a:t>05/26/1444</a:t>
            </a:fld>
            <a:endParaRPr lang="fa-IR"/>
          </a:p>
        </p:txBody>
      </p:sp>
      <p:sp>
        <p:nvSpPr>
          <p:cNvPr id="6" name="Footer Placeholder 5"/>
          <p:cNvSpPr>
            <a:spLocks noGrp="1"/>
          </p:cNvSpPr>
          <p:nvPr>
            <p:ph type="ftr" sz="quarter" idx="11"/>
          </p:nvPr>
        </p:nvSpPr>
        <p:spPr/>
        <p:txBody>
          <a:bodyPr/>
          <a:lstStyle/>
          <a:p>
            <a:endParaRPr lang="fa-IR"/>
          </a:p>
        </p:txBody>
      </p:sp>
      <p:sp>
        <p:nvSpPr>
          <p:cNvPr id="7" name="Slide Number Placeholder 6"/>
          <p:cNvSpPr>
            <a:spLocks noGrp="1"/>
          </p:cNvSpPr>
          <p:nvPr>
            <p:ph type="sldNum" sz="quarter" idx="12"/>
          </p:nvPr>
        </p:nvSpPr>
        <p:spPr/>
        <p:txBody>
          <a:bodyPr/>
          <a:lstStyle/>
          <a:p>
            <a:fld id="{399A1253-3451-41C7-AF5A-1E1051A9CB67}" type="slidenum">
              <a:rPr lang="fa-IR" smtClean="0"/>
              <a:pPr/>
              <a:t>‹#›</a:t>
            </a:fld>
            <a:endParaRPr lang="fa-I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r">
              <a:defRPr sz="2000" b="1"/>
            </a:lvl1pPr>
          </a:lstStyle>
          <a:p>
            <a:r>
              <a:rPr lang="en-US" smtClean="0"/>
              <a:t>Click to edit Master title style</a:t>
            </a:r>
            <a:endParaRPr lang="fa-I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a-I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BED7282-216C-41DD-9A32-275E37E5BDE0}" type="datetimeFigureOut">
              <a:rPr lang="fa-IR" smtClean="0"/>
              <a:pPr/>
              <a:t>05/26/1444</a:t>
            </a:fld>
            <a:endParaRPr lang="fa-IR"/>
          </a:p>
        </p:txBody>
      </p:sp>
      <p:sp>
        <p:nvSpPr>
          <p:cNvPr id="6" name="Footer Placeholder 5"/>
          <p:cNvSpPr>
            <a:spLocks noGrp="1"/>
          </p:cNvSpPr>
          <p:nvPr>
            <p:ph type="ftr" sz="quarter" idx="11"/>
          </p:nvPr>
        </p:nvSpPr>
        <p:spPr/>
        <p:txBody>
          <a:bodyPr/>
          <a:lstStyle/>
          <a:p>
            <a:endParaRPr lang="fa-IR"/>
          </a:p>
        </p:txBody>
      </p:sp>
      <p:sp>
        <p:nvSpPr>
          <p:cNvPr id="7" name="Slide Number Placeholder 6"/>
          <p:cNvSpPr>
            <a:spLocks noGrp="1"/>
          </p:cNvSpPr>
          <p:nvPr>
            <p:ph type="sldNum" sz="quarter" idx="12"/>
          </p:nvPr>
        </p:nvSpPr>
        <p:spPr/>
        <p:txBody>
          <a:bodyPr/>
          <a:lstStyle/>
          <a:p>
            <a:fld id="{399A1253-3451-41C7-AF5A-1E1051A9CB67}" type="slidenum">
              <a:rPr lang="fa-IR" smtClean="0"/>
              <a:pPr/>
              <a:t>‹#›</a:t>
            </a:fld>
            <a:endParaRPr lang="fa-I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en-US" smtClean="0"/>
              <a:t>Click to edit Master title style</a:t>
            </a:r>
            <a:endParaRPr lang="fa-I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Date Placeholder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EBED7282-216C-41DD-9A32-275E37E5BDE0}" type="datetimeFigureOut">
              <a:rPr lang="fa-IR" smtClean="0"/>
              <a:pPr/>
              <a:t>05/26/1444</a:t>
            </a:fld>
            <a:endParaRPr lang="fa-I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fa-IR"/>
          </a:p>
        </p:txBody>
      </p:sp>
      <p:sp>
        <p:nvSpPr>
          <p:cNvPr id="6" name="Slide Number Placeholder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399A1253-3451-41C7-AF5A-1E1051A9CB67}" type="slidenum">
              <a:rPr lang="fa-IR" smtClean="0"/>
              <a:pPr/>
              <a:t>‹#›</a:t>
            </a:fld>
            <a:endParaRPr lang="fa-I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a-IR"/>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6.xml"/><Relationship Id="rId5" Type="http://schemas.openxmlformats.org/officeDocument/2006/relationships/image" Target="../media/image13.jpeg"/><Relationship Id="rId4" Type="http://schemas.openxmlformats.org/officeDocument/2006/relationships/image" Target="../media/image12.jpe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6.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jpeg"/><Relationship Id="rId1" Type="http://schemas.openxmlformats.org/officeDocument/2006/relationships/slideLayout" Target="../slideLayouts/slideLayout6.xml"/></Relationships>
</file>

<file path=ppt/slides/_rels/slide37.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6.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1.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6.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5.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23.jpeg"/><Relationship Id="rId1" Type="http://schemas.openxmlformats.org/officeDocument/2006/relationships/slideLayout" Target="../slideLayouts/slideLayout6.xml"/></Relationships>
</file>

<file path=ppt/slides/_rels/slide46.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47.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6.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0.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6.xml"/></Relationships>
</file>

<file path=ppt/slides/_rels/slide51.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6.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4.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image" Target="../media/image29.jpeg"/><Relationship Id="rId1" Type="http://schemas.openxmlformats.org/officeDocument/2006/relationships/slideLayout" Target="../slideLayouts/slideLayout5.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6.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Layout" Target="../slideLayouts/slideLayout6.xml"/></Relationships>
</file>

<file path=ppt/slides/_rels/slide57.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image" Target="../media/image32.jpeg"/><Relationship Id="rId1" Type="http://schemas.openxmlformats.org/officeDocument/2006/relationships/slideLayout" Target="../slideLayouts/slideLayout6.xml"/><Relationship Id="rId4" Type="http://schemas.openxmlformats.org/officeDocument/2006/relationships/image" Target="../media/image34.jpeg"/></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9.xml.rels><?xml version="1.0" encoding="UTF-8" standalone="yes"?>
<Relationships xmlns="http://schemas.openxmlformats.org/package/2006/relationships"><Relationship Id="rId2" Type="http://schemas.openxmlformats.org/officeDocument/2006/relationships/image" Target="../media/image35.jpe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0.xml.rels><?xml version="1.0" encoding="UTF-8" standalone="yes"?>
<Relationships xmlns="http://schemas.openxmlformats.org/package/2006/relationships"><Relationship Id="rId2" Type="http://schemas.openxmlformats.org/officeDocument/2006/relationships/image" Target="../media/image36.jpeg"/><Relationship Id="rId1" Type="http://schemas.openxmlformats.org/officeDocument/2006/relationships/slideLayout" Target="../slideLayouts/slideLayout6.xml"/></Relationships>
</file>

<file path=ppt/slides/_rels/slide61.xml.rels><?xml version="1.0" encoding="UTF-8" standalone="yes"?>
<Relationships xmlns="http://schemas.openxmlformats.org/package/2006/relationships"><Relationship Id="rId2" Type="http://schemas.openxmlformats.org/officeDocument/2006/relationships/image" Target="../media/image37.jpeg"/><Relationship Id="rId1" Type="http://schemas.openxmlformats.org/officeDocument/2006/relationships/slideLayout" Target="../slideLayouts/slideLayout6.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3.xml.rels><?xml version="1.0" encoding="UTF-8" standalone="yes"?>
<Relationships xmlns="http://schemas.openxmlformats.org/package/2006/relationships"><Relationship Id="rId2" Type="http://schemas.openxmlformats.org/officeDocument/2006/relationships/image" Target="../media/image38.jpeg"/><Relationship Id="rId1" Type="http://schemas.openxmlformats.org/officeDocument/2006/relationships/slideLayout" Target="../slideLayouts/slideLayout6.xml"/></Relationships>
</file>

<file path=ppt/slides/_rels/slide64.xml.rels><?xml version="1.0" encoding="UTF-8" standalone="yes"?>
<Relationships xmlns="http://schemas.openxmlformats.org/package/2006/relationships"><Relationship Id="rId3" Type="http://schemas.openxmlformats.org/officeDocument/2006/relationships/image" Target="../media/image40.jpeg"/><Relationship Id="rId2" Type="http://schemas.openxmlformats.org/officeDocument/2006/relationships/image" Target="../media/image39.jpeg"/><Relationship Id="rId1" Type="http://schemas.openxmlformats.org/officeDocument/2006/relationships/slideLayout" Target="../slideLayouts/slideLayout6.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6.xml.rels><?xml version="1.0" encoding="UTF-8" standalone="yes"?>
<Relationships xmlns="http://schemas.openxmlformats.org/package/2006/relationships"><Relationship Id="rId2" Type="http://schemas.openxmlformats.org/officeDocument/2006/relationships/image" Target="../media/image41.jpeg"/><Relationship Id="rId1" Type="http://schemas.openxmlformats.org/officeDocument/2006/relationships/slideLayout" Target="../slideLayouts/slideLayout6.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8.xml.rels><?xml version="1.0" encoding="UTF-8" standalone="yes"?>
<Relationships xmlns="http://schemas.openxmlformats.org/package/2006/relationships"><Relationship Id="rId2" Type="http://schemas.openxmlformats.org/officeDocument/2006/relationships/image" Target="../media/image42.jpeg"/><Relationship Id="rId1" Type="http://schemas.openxmlformats.org/officeDocument/2006/relationships/slideLayout" Target="../slideLayouts/slideLayout6.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0.xml.rels><?xml version="1.0" encoding="UTF-8" standalone="yes"?>
<Relationships xmlns="http://schemas.openxmlformats.org/package/2006/relationships"><Relationship Id="rId2" Type="http://schemas.openxmlformats.org/officeDocument/2006/relationships/image" Target="../media/image43.jpeg"/><Relationship Id="rId1" Type="http://schemas.openxmlformats.org/officeDocument/2006/relationships/slideLayout" Target="../slideLayouts/slideLayout6.xml"/></Relationships>
</file>

<file path=ppt/slides/_rels/slide71.xml.rels><?xml version="1.0" encoding="UTF-8" standalone="yes"?>
<Relationships xmlns="http://schemas.openxmlformats.org/package/2006/relationships"><Relationship Id="rId2" Type="http://schemas.openxmlformats.org/officeDocument/2006/relationships/image" Target="../media/image44.jpeg"/><Relationship Id="rId1" Type="http://schemas.openxmlformats.org/officeDocument/2006/relationships/slideLayout" Target="../slideLayouts/slideLayout6.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fa-IR" sz="7200" dirty="0" smtClean="0">
                <a:cs typeface="B Titr" pitchFamily="2" charset="-78"/>
              </a:rPr>
              <a:t>بسم الله الرحمن الرحیم</a:t>
            </a:r>
            <a:endParaRPr lang="fa-IR" sz="7200" dirty="0">
              <a:cs typeface="B Titr" pitchFamily="2" charset="-78"/>
            </a:endParaRPr>
          </a:p>
        </p:txBody>
      </p:sp>
      <p:sp>
        <p:nvSpPr>
          <p:cNvPr id="3" name="Subtitle 2"/>
          <p:cNvSpPr>
            <a:spLocks noGrp="1"/>
          </p:cNvSpPr>
          <p:nvPr>
            <p:ph type="subTitle" idx="1"/>
          </p:nvPr>
        </p:nvSpPr>
        <p:spPr>
          <a:xfrm>
            <a:off x="928662" y="3886200"/>
            <a:ext cx="7143800" cy="1752600"/>
          </a:xfrm>
        </p:spPr>
        <p:txBody>
          <a:bodyPr/>
          <a:lstStyle/>
          <a:p>
            <a:r>
              <a:rPr lang="fa-IR" dirty="0" smtClean="0">
                <a:solidFill>
                  <a:srgbClr val="00B0F0"/>
                </a:solidFill>
                <a:cs typeface="B Titr" pitchFamily="2" charset="-78"/>
              </a:rPr>
              <a:t>خداوند پاکیزه است و پاکیزگان را دوست دارد</a:t>
            </a:r>
            <a:endParaRPr lang="fa-IR" dirty="0">
              <a:solidFill>
                <a:srgbClr val="00B0F0"/>
              </a:solidFill>
              <a:cs typeface="B Titr" pitchFamily="2" charset="-78"/>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643050"/>
            <a:ext cx="8229600" cy="3929090"/>
          </a:xfrm>
        </p:spPr>
        <p:txBody>
          <a:bodyPr>
            <a:normAutofit fontScale="90000"/>
          </a:bodyPr>
          <a:lstStyle/>
          <a:p>
            <a:pPr algn="r"/>
            <a:r>
              <a:rPr lang="fa-IR" sz="4000" dirty="0" smtClean="0">
                <a:cs typeface="B Titr" pitchFamily="2" charset="-78"/>
              </a:rPr>
              <a:t>ماده 2: بهداشت فردی کارکنان:</a:t>
            </a:r>
            <a:r>
              <a:rPr lang="fa-IR" sz="3200" dirty="0" smtClean="0">
                <a:cs typeface="B Titr" pitchFamily="2" charset="-78"/>
              </a:rPr>
              <a:t/>
            </a:r>
            <a:br>
              <a:rPr lang="fa-IR" sz="3200" dirty="0" smtClean="0">
                <a:cs typeface="B Titr" pitchFamily="2" charset="-78"/>
              </a:rPr>
            </a:br>
            <a:r>
              <a:rPr lang="fa-IR" sz="3200" dirty="0" smtClean="0">
                <a:cs typeface="B Titr" pitchFamily="2" charset="-78"/>
              </a:rPr>
              <a:t/>
            </a:r>
            <a:br>
              <a:rPr lang="fa-IR" sz="3200" dirty="0" smtClean="0">
                <a:cs typeface="B Titr" pitchFamily="2" charset="-78"/>
              </a:rPr>
            </a:br>
            <a:r>
              <a:rPr lang="fa-IR" sz="3600" dirty="0" smtClean="0">
                <a:cs typeface="B Titr" pitchFamily="2" charset="-78"/>
              </a:rPr>
              <a:t>* </a:t>
            </a:r>
            <a:r>
              <a:rPr lang="fa-IR" sz="2700" dirty="0" smtClean="0">
                <a:cs typeface="B Titr" pitchFamily="2" charset="-78"/>
              </a:rPr>
              <a:t>همه کارکنان مشمول اعم از دایم، موقت، پاره وقت و فصلی قبل از استخدام باید کارت بهداشت و گواهینامه بهداشت معتبر را دریافت نمایند. </a:t>
            </a:r>
            <a:br>
              <a:rPr lang="fa-IR" sz="2700" dirty="0" smtClean="0">
                <a:cs typeface="B Titr" pitchFamily="2" charset="-78"/>
              </a:rPr>
            </a:br>
            <a:r>
              <a:rPr lang="fa-IR" sz="2400" dirty="0" smtClean="0">
                <a:cs typeface="B Titr" pitchFamily="2" charset="-78"/>
              </a:rPr>
              <a:t/>
            </a:r>
            <a:br>
              <a:rPr lang="fa-IR" sz="2400" dirty="0" smtClean="0">
                <a:cs typeface="B Titr" pitchFamily="2" charset="-78"/>
              </a:rPr>
            </a:br>
            <a:r>
              <a:rPr lang="fa-IR" sz="3600" dirty="0" smtClean="0">
                <a:cs typeface="B Titr" pitchFamily="2" charset="-78"/>
              </a:rPr>
              <a:t>* </a:t>
            </a:r>
            <a:r>
              <a:rPr lang="fa-IR" sz="2700" dirty="0" smtClean="0">
                <a:cs typeface="B Titr" pitchFamily="2" charset="-78"/>
              </a:rPr>
              <a:t>نداشتن و در دسترس نبودن کارت بهداشتی و گواهی به عنوان نقص بهداشتی تلقی میشود.</a:t>
            </a:r>
            <a:br>
              <a:rPr lang="fa-IR" sz="2700" dirty="0" smtClean="0">
                <a:cs typeface="B Titr" pitchFamily="2" charset="-78"/>
              </a:rPr>
            </a:br>
            <a:r>
              <a:rPr lang="fa-IR" sz="2400" dirty="0" smtClean="0">
                <a:cs typeface="B Titr" pitchFamily="2" charset="-78"/>
              </a:rPr>
              <a:t/>
            </a:r>
            <a:br>
              <a:rPr lang="fa-IR" sz="2400" dirty="0" smtClean="0">
                <a:cs typeface="B Titr" pitchFamily="2" charset="-78"/>
              </a:rPr>
            </a:br>
            <a:r>
              <a:rPr lang="fa-IR" sz="3600" dirty="0" smtClean="0">
                <a:cs typeface="B Titr" pitchFamily="2" charset="-78"/>
              </a:rPr>
              <a:t>* </a:t>
            </a:r>
            <a:r>
              <a:rPr lang="fa-IR" sz="2700" dirty="0" smtClean="0">
                <a:cs typeface="B Titr" pitchFamily="2" charset="-78"/>
              </a:rPr>
              <a:t> افرادی که مسوول ارایه خدمات ویژه (مثل تاتو) به مشتری هستند باید دوره های آموزشی مرتبط با نوع خدمات را گذرانده و گواهینامه معتبر آنرا دریافت نمایند.</a:t>
            </a:r>
            <a:r>
              <a:rPr lang="fa-IR" sz="2400" dirty="0" smtClean="0">
                <a:cs typeface="B Titr" pitchFamily="2" charset="-78"/>
              </a:rPr>
              <a:t/>
            </a:r>
            <a:br>
              <a:rPr lang="fa-IR" sz="2400" dirty="0" smtClean="0">
                <a:cs typeface="B Titr" pitchFamily="2" charset="-78"/>
              </a:rPr>
            </a:br>
            <a:r>
              <a:rPr lang="fa-IR" sz="2400" dirty="0" smtClean="0">
                <a:cs typeface="B Titr" pitchFamily="2" charset="-78"/>
              </a:rPr>
              <a:t/>
            </a:r>
            <a:br>
              <a:rPr lang="fa-IR" sz="2400" dirty="0" smtClean="0">
                <a:cs typeface="B Titr" pitchFamily="2" charset="-78"/>
              </a:rPr>
            </a:br>
            <a:r>
              <a:rPr lang="fa-IR" sz="3600" dirty="0" smtClean="0">
                <a:cs typeface="B Titr" pitchFamily="2" charset="-78"/>
              </a:rPr>
              <a:t>* </a:t>
            </a:r>
            <a:r>
              <a:rPr lang="fa-IR" sz="2700" dirty="0" smtClean="0">
                <a:cs typeface="B Titr" pitchFamily="2" charset="-78"/>
              </a:rPr>
              <a:t>کارکنان موظفند بلافاصله پس از اتمام اعتبار کارتهای سلامت و گواهینامه های مرتبط با کار را تمدید نمایند. عدم تمدید اعتبار کارتهای سلامت مشمول پرداخت </a:t>
            </a:r>
            <a:r>
              <a:rPr lang="fa-IR" sz="2700" dirty="0" smtClean="0">
                <a:solidFill>
                  <a:srgbClr val="FF0000"/>
                </a:solidFill>
                <a:cs typeface="B Titr" pitchFamily="2" charset="-78"/>
              </a:rPr>
              <a:t>جریمه دیرکرد (50000تومان) </a:t>
            </a:r>
            <a:r>
              <a:rPr lang="fa-IR" sz="2700" dirty="0" smtClean="0">
                <a:cs typeface="B Titr" pitchFamily="2" charset="-78"/>
              </a:rPr>
              <a:t>صدور کارت سلامت میگردد.</a:t>
            </a:r>
            <a:br>
              <a:rPr lang="fa-IR" sz="2700" dirty="0" smtClean="0">
                <a:cs typeface="B Titr" pitchFamily="2" charset="-78"/>
              </a:rPr>
            </a:br>
            <a:r>
              <a:rPr lang="fa-IR" sz="2400" dirty="0" smtClean="0">
                <a:cs typeface="B Titr" pitchFamily="2" charset="-78"/>
              </a:rPr>
              <a:t/>
            </a:r>
            <a:br>
              <a:rPr lang="fa-IR" sz="2400" dirty="0" smtClean="0">
                <a:cs typeface="B Titr" pitchFamily="2" charset="-78"/>
              </a:rPr>
            </a:br>
            <a:endParaRPr lang="fa-IR" sz="2400" dirty="0">
              <a:cs typeface="B Titr" pitchFamily="2" charset="-78"/>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357430"/>
            <a:ext cx="8229600" cy="2643206"/>
          </a:xfrm>
        </p:spPr>
        <p:txBody>
          <a:bodyPr>
            <a:normAutofit fontScale="90000"/>
          </a:bodyPr>
          <a:lstStyle/>
          <a:p>
            <a:pPr algn="r"/>
            <a:r>
              <a:rPr lang="fa-IR" sz="3600" dirty="0" smtClean="0">
                <a:cs typeface="B Titr" pitchFamily="2" charset="-78"/>
              </a:rPr>
              <a:t>* </a:t>
            </a:r>
            <a:r>
              <a:rPr lang="fa-IR" sz="2700" dirty="0" smtClean="0">
                <a:cs typeface="B Titr" pitchFamily="2" charset="-78"/>
              </a:rPr>
              <a:t>چنانچه کارکنان مبتلا به یک بیماری مسری باشند فقط پس از درمان و رفع علایم و با گواهی سلامت از پزشک می توانند مشغول به کار شوند.</a:t>
            </a:r>
            <a:r>
              <a:rPr lang="fa-IR" sz="2400" dirty="0" smtClean="0">
                <a:cs typeface="B Titr" pitchFamily="2" charset="-78"/>
              </a:rPr>
              <a:t/>
            </a:r>
            <a:br>
              <a:rPr lang="fa-IR" sz="2400" dirty="0" smtClean="0">
                <a:cs typeface="B Titr" pitchFamily="2" charset="-78"/>
              </a:rPr>
            </a:br>
            <a:r>
              <a:rPr lang="fa-IR" sz="2400" dirty="0" smtClean="0">
                <a:cs typeface="B Titr" pitchFamily="2" charset="-78"/>
              </a:rPr>
              <a:t> </a:t>
            </a:r>
            <a:br>
              <a:rPr lang="fa-IR" sz="2400" dirty="0" smtClean="0">
                <a:cs typeface="B Titr" pitchFamily="2" charset="-78"/>
              </a:rPr>
            </a:br>
            <a:r>
              <a:rPr lang="fa-IR" sz="3600" dirty="0" smtClean="0">
                <a:cs typeface="B Titr" pitchFamily="2" charset="-78"/>
              </a:rPr>
              <a:t>* </a:t>
            </a:r>
            <a:r>
              <a:rPr lang="fa-IR" sz="2700" dirty="0" smtClean="0">
                <a:cs typeface="B Titr" pitchFamily="2" charset="-78"/>
              </a:rPr>
              <a:t>کارکنانی که مبتلا به بیماریهایی با علایم عطسه، سرفه، آبریزش بینی مزمن (دایمی) گردند نباید در معرض تماس مستقیم با افراد قرار گیرند.</a:t>
            </a:r>
            <a:br>
              <a:rPr lang="fa-IR" sz="2700" dirty="0" smtClean="0">
                <a:cs typeface="B Titr" pitchFamily="2" charset="-78"/>
              </a:rPr>
            </a:br>
            <a:r>
              <a:rPr lang="fa-IR" sz="2400" dirty="0" smtClean="0">
                <a:cs typeface="B Titr" pitchFamily="2" charset="-78"/>
              </a:rPr>
              <a:t/>
            </a:r>
            <a:br>
              <a:rPr lang="fa-IR" sz="2400" dirty="0" smtClean="0">
                <a:cs typeface="B Titr" pitchFamily="2" charset="-78"/>
              </a:rPr>
            </a:br>
            <a:r>
              <a:rPr lang="fa-IR" sz="3600" dirty="0" smtClean="0">
                <a:cs typeface="B Titr" pitchFamily="2" charset="-78"/>
              </a:rPr>
              <a:t>*</a:t>
            </a:r>
            <a:r>
              <a:rPr lang="fa-IR" sz="3200" dirty="0" smtClean="0">
                <a:cs typeface="B Titr" pitchFamily="2" charset="-78"/>
              </a:rPr>
              <a:t> </a:t>
            </a:r>
            <a:r>
              <a:rPr lang="fa-IR" sz="2700" dirty="0" smtClean="0">
                <a:cs typeface="B Titr" pitchFamily="2" charset="-78"/>
              </a:rPr>
              <a:t>کارکنانی که مبتلا به ضایعات پوستی نظیر زخم باز، جوش چرکین، کچلی ناخن و پوست هستند باید هنگام ارایه خدمات از دستکش استفاده نمایند در صورتیکه امکان استفاده از دستکش نیست نباید با مشتری تماس مستقیم داشته باشند.</a:t>
            </a:r>
            <a:br>
              <a:rPr lang="fa-IR" sz="2700" dirty="0" smtClean="0">
                <a:cs typeface="B Titr" pitchFamily="2" charset="-78"/>
              </a:rPr>
            </a:br>
            <a:r>
              <a:rPr lang="fa-IR" sz="2700" dirty="0" smtClean="0">
                <a:cs typeface="B Titr" pitchFamily="2" charset="-78"/>
              </a:rPr>
              <a:t/>
            </a:r>
            <a:br>
              <a:rPr lang="fa-IR" sz="2700" dirty="0" smtClean="0">
                <a:cs typeface="B Titr" pitchFamily="2" charset="-78"/>
              </a:rPr>
            </a:br>
            <a:r>
              <a:rPr lang="fa-IR" sz="3600" dirty="0" smtClean="0">
                <a:cs typeface="B Titr" pitchFamily="2" charset="-78"/>
              </a:rPr>
              <a:t>* </a:t>
            </a:r>
            <a:r>
              <a:rPr lang="fa-IR" sz="2700" dirty="0" smtClean="0">
                <a:cs typeface="B Titr" pitchFamily="2" charset="-78"/>
              </a:rPr>
              <a:t>چنانچه مشتری </a:t>
            </a:r>
            <a:r>
              <a:rPr lang="fa-IR" sz="2700" dirty="0" smtClean="0">
                <a:solidFill>
                  <a:srgbClr val="FF0000"/>
                </a:solidFill>
                <a:cs typeface="B Titr" pitchFamily="2" charset="-78"/>
              </a:rPr>
              <a:t>مشکوک</a:t>
            </a:r>
            <a:r>
              <a:rPr lang="fa-IR" sz="2700" dirty="0" smtClean="0">
                <a:cs typeface="B Titr" pitchFamily="2" charset="-78"/>
              </a:rPr>
              <a:t> به عفونتهای پوستی یا آلوده به شپش باشد باید کارکنان هنگام تماس با مشتری از دستکش یکبار مصرف استفاده نمایند و ابزار و لوازم مرتبط با مشتری را بلافاصله پس از ارایه خدمات با  گندزدای مناسب متوسط ( محلول الکل 75 درصد) تمیز و گند زدایی نمایند  </a:t>
            </a:r>
            <a:br>
              <a:rPr lang="fa-IR" sz="2700" dirty="0" smtClean="0">
                <a:cs typeface="B Titr" pitchFamily="2" charset="-78"/>
              </a:rPr>
            </a:br>
            <a:r>
              <a:rPr lang="fa-IR" sz="2400" dirty="0" smtClean="0">
                <a:cs typeface="B Titr" pitchFamily="2" charset="-78"/>
              </a:rPr>
              <a:t/>
            </a:r>
            <a:br>
              <a:rPr lang="fa-IR" sz="2400" dirty="0" smtClean="0">
                <a:cs typeface="B Titr" pitchFamily="2" charset="-78"/>
              </a:rPr>
            </a:br>
            <a:endParaRPr lang="fa-IR" sz="2400" dirty="0">
              <a:cs typeface="B Titr" pitchFamily="2" charset="-78"/>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643050"/>
            <a:ext cx="8229600" cy="4714908"/>
          </a:xfrm>
        </p:spPr>
        <p:txBody>
          <a:bodyPr>
            <a:normAutofit fontScale="90000"/>
          </a:bodyPr>
          <a:lstStyle/>
          <a:p>
            <a:pPr algn="r"/>
            <a:r>
              <a:rPr lang="fa-IR" sz="3200" dirty="0" smtClean="0">
                <a:cs typeface="B Titr" pitchFamily="2" charset="-78"/>
              </a:rPr>
              <a:t>* </a:t>
            </a:r>
            <a:r>
              <a:rPr lang="fa-IR" sz="2400" dirty="0" smtClean="0">
                <a:cs typeface="B Titr" pitchFamily="2" charset="-78"/>
              </a:rPr>
              <a:t>در صورت دیدن شپش و تخم آن( رشک) بر روی سر مشتری یا وجود بیماری پوستی باید از ارایه خدمات به مشتری </a:t>
            </a:r>
            <a:r>
              <a:rPr lang="fa-IR" sz="2400" dirty="0" smtClean="0">
                <a:solidFill>
                  <a:srgbClr val="FF0000"/>
                </a:solidFill>
                <a:cs typeface="B Titr" pitchFamily="2" charset="-78"/>
              </a:rPr>
              <a:t>خودداری کرده </a:t>
            </a:r>
            <a:r>
              <a:rPr lang="fa-IR" sz="2400" dirty="0" smtClean="0">
                <a:cs typeface="B Titr" pitchFamily="2" charset="-78"/>
              </a:rPr>
              <a:t>و مشتری جهت بر طرف شدن بیماری به مراکز بهداشتی و درمانی مراجعه نماید.</a:t>
            </a:r>
            <a:br>
              <a:rPr lang="fa-IR" sz="2400" dirty="0" smtClean="0">
                <a:cs typeface="B Titr" pitchFamily="2" charset="-78"/>
              </a:rPr>
            </a:br>
            <a:r>
              <a:rPr lang="fa-IR" sz="2400" dirty="0" smtClean="0">
                <a:cs typeface="B Titr" pitchFamily="2" charset="-78"/>
              </a:rPr>
              <a:t/>
            </a:r>
            <a:br>
              <a:rPr lang="fa-IR" sz="2400" dirty="0" smtClean="0">
                <a:cs typeface="B Titr" pitchFamily="2" charset="-78"/>
              </a:rPr>
            </a:br>
            <a:r>
              <a:rPr lang="fa-IR" sz="2400" dirty="0" smtClean="0">
                <a:cs typeface="B Titr" pitchFamily="2" charset="-78"/>
              </a:rPr>
              <a:t/>
            </a:r>
            <a:br>
              <a:rPr lang="fa-IR" sz="2400" dirty="0" smtClean="0">
                <a:cs typeface="B Titr" pitchFamily="2" charset="-78"/>
              </a:rPr>
            </a:br>
            <a:r>
              <a:rPr lang="fa-IR" sz="2400" dirty="0" smtClean="0">
                <a:cs typeface="B Titr" pitchFamily="2" charset="-78"/>
              </a:rPr>
              <a:t/>
            </a:r>
            <a:br>
              <a:rPr lang="fa-IR" sz="2400" dirty="0" smtClean="0">
                <a:cs typeface="B Titr" pitchFamily="2" charset="-78"/>
              </a:rPr>
            </a:br>
            <a:r>
              <a:rPr lang="fa-IR" sz="2400" dirty="0" smtClean="0">
                <a:cs typeface="B Titr" pitchFamily="2" charset="-78"/>
              </a:rPr>
              <a:t/>
            </a:r>
            <a:br>
              <a:rPr lang="fa-IR" sz="2400" dirty="0" smtClean="0">
                <a:cs typeface="B Titr" pitchFamily="2" charset="-78"/>
              </a:rPr>
            </a:br>
            <a:r>
              <a:rPr lang="fa-IR" sz="2400" dirty="0" smtClean="0">
                <a:cs typeface="B Titr" pitchFamily="2" charset="-78"/>
              </a:rPr>
              <a:t/>
            </a:r>
            <a:br>
              <a:rPr lang="fa-IR" sz="2400" dirty="0" smtClean="0">
                <a:cs typeface="B Titr" pitchFamily="2" charset="-78"/>
              </a:rPr>
            </a:br>
            <a:r>
              <a:rPr lang="fa-IR" sz="2400" dirty="0" smtClean="0">
                <a:cs typeface="B Titr" pitchFamily="2" charset="-78"/>
              </a:rPr>
              <a:t/>
            </a:r>
            <a:br>
              <a:rPr lang="fa-IR" sz="2400" dirty="0" smtClean="0">
                <a:cs typeface="B Titr" pitchFamily="2" charset="-78"/>
              </a:rPr>
            </a:br>
            <a:r>
              <a:rPr lang="fa-IR" sz="2400" dirty="0" smtClean="0">
                <a:cs typeface="B Titr" pitchFamily="2" charset="-78"/>
              </a:rPr>
              <a:t/>
            </a:r>
            <a:br>
              <a:rPr lang="fa-IR" sz="2400" dirty="0" smtClean="0">
                <a:cs typeface="B Titr" pitchFamily="2" charset="-78"/>
              </a:rPr>
            </a:br>
            <a:r>
              <a:rPr lang="fa-IR" sz="2400" dirty="0" smtClean="0">
                <a:cs typeface="B Titr" pitchFamily="2" charset="-78"/>
              </a:rPr>
              <a:t/>
            </a:r>
            <a:br>
              <a:rPr lang="fa-IR" sz="2400" dirty="0" smtClean="0">
                <a:cs typeface="B Titr" pitchFamily="2" charset="-78"/>
              </a:rPr>
            </a:br>
            <a:r>
              <a:rPr lang="fa-IR" sz="2400" dirty="0" smtClean="0">
                <a:cs typeface="B Titr" pitchFamily="2" charset="-78"/>
              </a:rPr>
              <a:t/>
            </a:r>
            <a:br>
              <a:rPr lang="fa-IR" sz="2400" dirty="0" smtClean="0">
                <a:cs typeface="B Titr" pitchFamily="2" charset="-78"/>
              </a:rPr>
            </a:br>
            <a:r>
              <a:rPr lang="fa-IR" sz="2400" dirty="0" smtClean="0">
                <a:cs typeface="B Titr" pitchFamily="2" charset="-78"/>
              </a:rPr>
              <a:t/>
            </a:r>
            <a:br>
              <a:rPr lang="fa-IR" sz="2400" dirty="0" smtClean="0">
                <a:cs typeface="B Titr" pitchFamily="2" charset="-78"/>
              </a:rPr>
            </a:br>
            <a:r>
              <a:rPr lang="fa-IR" sz="2400" dirty="0" smtClean="0">
                <a:cs typeface="B Titr" pitchFamily="2" charset="-78"/>
              </a:rPr>
              <a:t/>
            </a:r>
            <a:br>
              <a:rPr lang="fa-IR" sz="2400" dirty="0" smtClean="0">
                <a:cs typeface="B Titr" pitchFamily="2" charset="-78"/>
              </a:rPr>
            </a:br>
            <a:r>
              <a:rPr lang="fa-IR" sz="2400" dirty="0" smtClean="0">
                <a:cs typeface="B Titr" pitchFamily="2" charset="-78"/>
              </a:rPr>
              <a:t/>
            </a:r>
            <a:br>
              <a:rPr lang="fa-IR" sz="2400" dirty="0" smtClean="0">
                <a:cs typeface="B Titr" pitchFamily="2" charset="-78"/>
              </a:rPr>
            </a:br>
            <a:r>
              <a:rPr lang="fa-IR" sz="2400" dirty="0" smtClean="0">
                <a:cs typeface="B Titr" pitchFamily="2" charset="-78"/>
              </a:rPr>
              <a:t/>
            </a:r>
            <a:br>
              <a:rPr lang="fa-IR" sz="2400" dirty="0" smtClean="0">
                <a:cs typeface="B Titr" pitchFamily="2" charset="-78"/>
              </a:rPr>
            </a:br>
            <a:r>
              <a:rPr lang="fa-IR" sz="3200" dirty="0" smtClean="0">
                <a:solidFill>
                  <a:srgbClr val="FF0000"/>
                </a:solidFill>
                <a:cs typeface="B Titr" pitchFamily="2" charset="-78"/>
              </a:rPr>
              <a:t>* </a:t>
            </a:r>
            <a:r>
              <a:rPr lang="fa-IR" sz="2400" dirty="0" smtClean="0">
                <a:solidFill>
                  <a:srgbClr val="FF0000"/>
                </a:solidFill>
                <a:cs typeface="B Titr" pitchFamily="2" charset="-78"/>
              </a:rPr>
              <a:t>توصیه میشود کارکنانی که در آرایشگاه با وسایل نوک تیز و برنده سر و کار دارند واکسن هپاتیت را تزریق نمایند.</a:t>
            </a:r>
            <a:r>
              <a:rPr lang="fa-IR" sz="2400" dirty="0" smtClean="0">
                <a:cs typeface="B Titr" pitchFamily="2" charset="-78"/>
              </a:rPr>
              <a:t/>
            </a:r>
            <a:br>
              <a:rPr lang="fa-IR" sz="2400" dirty="0" smtClean="0">
                <a:cs typeface="B Titr" pitchFamily="2" charset="-78"/>
              </a:rPr>
            </a:br>
            <a:r>
              <a:rPr lang="fa-IR" sz="2400" dirty="0" smtClean="0">
                <a:cs typeface="B Titr" pitchFamily="2" charset="-78"/>
              </a:rPr>
              <a:t/>
            </a:r>
            <a:br>
              <a:rPr lang="fa-IR" sz="2400" dirty="0" smtClean="0">
                <a:cs typeface="B Titr" pitchFamily="2" charset="-78"/>
              </a:rPr>
            </a:br>
            <a:r>
              <a:rPr lang="fa-IR" sz="2400" dirty="0" smtClean="0">
                <a:cs typeface="B Titr" pitchFamily="2" charset="-78"/>
              </a:rPr>
              <a:t/>
            </a:r>
            <a:br>
              <a:rPr lang="fa-IR" sz="2400" dirty="0" smtClean="0">
                <a:cs typeface="B Titr" pitchFamily="2" charset="-78"/>
              </a:rPr>
            </a:br>
            <a:endParaRPr lang="fa-IR" sz="3200" dirty="0">
              <a:cs typeface="B Titr" pitchFamily="2" charset="-78"/>
            </a:endParaRPr>
          </a:p>
        </p:txBody>
      </p:sp>
      <p:pic>
        <p:nvPicPr>
          <p:cNvPr id="1026" name="Picture 2" descr="C:\Windows\system32\config\systemprofile\Desktop\he2883.jpg"/>
          <p:cNvPicPr>
            <a:picLocks noChangeAspect="1" noChangeArrowheads="1"/>
          </p:cNvPicPr>
          <p:nvPr/>
        </p:nvPicPr>
        <p:blipFill>
          <a:blip r:embed="rId2" cstate="print"/>
          <a:srcRect/>
          <a:stretch>
            <a:fillRect/>
          </a:stretch>
        </p:blipFill>
        <p:spPr bwMode="auto">
          <a:xfrm>
            <a:off x="0" y="1643050"/>
            <a:ext cx="4214810" cy="3643338"/>
          </a:xfrm>
          <a:prstGeom prst="rect">
            <a:avLst/>
          </a:prstGeom>
          <a:noFill/>
        </p:spPr>
      </p:pic>
      <p:pic>
        <p:nvPicPr>
          <p:cNvPr id="1027" name="Picture 3" descr="C:\Windows\system32\config\systemprofile\Desktop\human-head-louse.jpg"/>
          <p:cNvPicPr>
            <a:picLocks noChangeAspect="1" noChangeArrowheads="1"/>
          </p:cNvPicPr>
          <p:nvPr/>
        </p:nvPicPr>
        <p:blipFill>
          <a:blip r:embed="rId3" cstate="print"/>
          <a:srcRect/>
          <a:stretch>
            <a:fillRect/>
          </a:stretch>
        </p:blipFill>
        <p:spPr bwMode="auto">
          <a:xfrm>
            <a:off x="4286248" y="1643050"/>
            <a:ext cx="4857752" cy="3643338"/>
          </a:xfrm>
          <a:prstGeom prst="rect">
            <a:avLst/>
          </a:prstGeom>
          <a:noFill/>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8596" y="2928934"/>
            <a:ext cx="8372476" cy="1785950"/>
          </a:xfrm>
        </p:spPr>
        <p:txBody>
          <a:bodyPr>
            <a:normAutofit fontScale="90000"/>
          </a:bodyPr>
          <a:lstStyle/>
          <a:p>
            <a:pPr algn="r"/>
            <a:r>
              <a:rPr lang="fa-IR" sz="3600" dirty="0" smtClean="0">
                <a:cs typeface="B Titr" pitchFamily="2" charset="-78"/>
              </a:rPr>
              <a:t>ماده 3: لباس و وسایل حفاظت فردی کارکنان:</a:t>
            </a:r>
            <a:br>
              <a:rPr lang="fa-IR" sz="3600" dirty="0" smtClean="0">
                <a:cs typeface="B Titr" pitchFamily="2" charset="-78"/>
              </a:rPr>
            </a:br>
            <a:r>
              <a:rPr lang="fa-IR" sz="3600" dirty="0" smtClean="0">
                <a:cs typeface="B Titr" pitchFamily="2" charset="-78"/>
              </a:rPr>
              <a:t/>
            </a:r>
            <a:br>
              <a:rPr lang="fa-IR" sz="3600" dirty="0" smtClean="0">
                <a:cs typeface="B Titr" pitchFamily="2" charset="-78"/>
              </a:rPr>
            </a:br>
            <a:r>
              <a:rPr lang="fa-IR" sz="2700" dirty="0" smtClean="0">
                <a:cs typeface="B Titr" pitchFamily="2" charset="-78"/>
              </a:rPr>
              <a:t>* کارکنان هنگام کار باید از روپوش تمیز با رنگ روشن استفاده نمایند.</a:t>
            </a:r>
            <a:br>
              <a:rPr lang="fa-IR" sz="2700" dirty="0" smtClean="0">
                <a:cs typeface="B Titr" pitchFamily="2" charset="-78"/>
              </a:rPr>
            </a:br>
            <a:r>
              <a:rPr lang="fa-IR" sz="2400" dirty="0" smtClean="0">
                <a:cs typeface="B Titr" pitchFamily="2" charset="-78"/>
              </a:rPr>
              <a:t/>
            </a:r>
            <a:br>
              <a:rPr lang="fa-IR" sz="2400" dirty="0" smtClean="0">
                <a:cs typeface="B Titr" pitchFamily="2" charset="-78"/>
              </a:rPr>
            </a:br>
            <a:r>
              <a:rPr lang="fa-IR" sz="2700" dirty="0" smtClean="0">
                <a:cs typeface="B Titr" pitchFamily="2" charset="-78"/>
              </a:rPr>
              <a:t>* کارکنان در محل کار موظف به داشتن وسایل نظافت شخصی هستند مثل حوله و صابون و ...</a:t>
            </a:r>
            <a:r>
              <a:rPr lang="fa-IR" sz="2400" dirty="0" smtClean="0">
                <a:cs typeface="B Titr" pitchFamily="2" charset="-78"/>
              </a:rPr>
              <a:t/>
            </a:r>
            <a:br>
              <a:rPr lang="fa-IR" sz="2400" dirty="0" smtClean="0">
                <a:cs typeface="B Titr" pitchFamily="2" charset="-78"/>
              </a:rPr>
            </a:br>
            <a:r>
              <a:rPr lang="fa-IR" sz="2400" dirty="0" smtClean="0">
                <a:cs typeface="B Titr" pitchFamily="2" charset="-78"/>
              </a:rPr>
              <a:t/>
            </a:r>
            <a:br>
              <a:rPr lang="fa-IR" sz="2400" dirty="0" smtClean="0">
                <a:cs typeface="B Titr" pitchFamily="2" charset="-78"/>
              </a:rPr>
            </a:br>
            <a:r>
              <a:rPr lang="fa-IR" sz="2700" dirty="0" smtClean="0">
                <a:cs typeface="B Titr" pitchFamily="2" charset="-78"/>
              </a:rPr>
              <a:t>* برای نگهداری وسایل شخصی نیاز به کمد لباس به تعداد و ظرفیت کافی میباشد.</a:t>
            </a:r>
            <a:r>
              <a:rPr lang="fa-IR" sz="2800" dirty="0" smtClean="0">
                <a:cs typeface="B Titr" pitchFamily="2" charset="-78"/>
              </a:rPr>
              <a:t/>
            </a:r>
            <a:br>
              <a:rPr lang="fa-IR" sz="2800" dirty="0" smtClean="0">
                <a:cs typeface="B Titr" pitchFamily="2" charset="-78"/>
              </a:rPr>
            </a:br>
            <a:r>
              <a:rPr lang="fa-IR" sz="2800" dirty="0" smtClean="0">
                <a:cs typeface="B Titr" pitchFamily="2" charset="-78"/>
              </a:rPr>
              <a:t/>
            </a:r>
            <a:br>
              <a:rPr lang="fa-IR" sz="2800" dirty="0" smtClean="0">
                <a:cs typeface="B Titr" pitchFamily="2" charset="-78"/>
              </a:rPr>
            </a:br>
            <a:r>
              <a:rPr lang="fa-IR" sz="2700" dirty="0" smtClean="0">
                <a:cs typeface="B Titr" pitchFamily="2" charset="-78"/>
              </a:rPr>
              <a:t>* اگر آرایشگر بیماری پوستی نداشته باشد برای فعالیتهای معمولی و روزمره برای ارایه خدمات به مشتریانی که سالم هستند نیازی به استفاده از دستکش نیست.</a:t>
            </a:r>
            <a:br>
              <a:rPr lang="fa-IR" sz="2700" dirty="0" smtClean="0">
                <a:cs typeface="B Titr" pitchFamily="2" charset="-78"/>
              </a:rPr>
            </a:br>
            <a:r>
              <a:rPr lang="fa-IR" sz="2700" dirty="0" smtClean="0">
                <a:solidFill>
                  <a:srgbClr val="00B0F0"/>
                </a:solidFill>
                <a:cs typeface="B Titr" pitchFamily="2" charset="-78"/>
              </a:rPr>
              <a:t>*** استفاده از دستکش جایگزین مناسب و قابل قبولی به جای شستشوی دست نیست</a:t>
            </a:r>
            <a:br>
              <a:rPr lang="fa-IR" sz="2700" dirty="0" smtClean="0">
                <a:solidFill>
                  <a:srgbClr val="00B0F0"/>
                </a:solidFill>
                <a:cs typeface="B Titr" pitchFamily="2" charset="-78"/>
              </a:rPr>
            </a:br>
            <a:r>
              <a:rPr lang="fa-IR" sz="2800" dirty="0" smtClean="0">
                <a:cs typeface="B Titr" pitchFamily="2" charset="-78"/>
              </a:rPr>
              <a:t/>
            </a:r>
            <a:br>
              <a:rPr lang="fa-IR" sz="2800" dirty="0" smtClean="0">
                <a:cs typeface="B Titr" pitchFamily="2" charset="-78"/>
              </a:rPr>
            </a:br>
            <a:r>
              <a:rPr lang="fa-IR" sz="2800" dirty="0" smtClean="0">
                <a:cs typeface="B Titr" pitchFamily="2" charset="-78"/>
              </a:rPr>
              <a:t/>
            </a:r>
            <a:br>
              <a:rPr lang="fa-IR" sz="2800" dirty="0" smtClean="0">
                <a:cs typeface="B Titr" pitchFamily="2" charset="-78"/>
              </a:rPr>
            </a:br>
            <a:endParaRPr lang="fa-IR" sz="3200" dirty="0">
              <a:cs typeface="B Titr" pitchFamily="2" charset="-78"/>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654692"/>
          </a:xfrm>
        </p:spPr>
        <p:txBody>
          <a:bodyPr>
            <a:normAutofit/>
          </a:bodyPr>
          <a:lstStyle/>
          <a:p>
            <a:pPr algn="r"/>
            <a:r>
              <a:rPr lang="fa-IR" sz="2400" dirty="0" smtClean="0">
                <a:solidFill>
                  <a:srgbClr val="0070C0"/>
                </a:solidFill>
                <a:cs typeface="B Titr" pitchFamily="2" charset="-78"/>
              </a:rPr>
              <a:t>*</a:t>
            </a:r>
            <a:r>
              <a:rPr lang="fa-IR" sz="2800" dirty="0" smtClean="0">
                <a:solidFill>
                  <a:srgbClr val="0070C0"/>
                </a:solidFill>
                <a:cs typeface="B Titr" pitchFamily="2" charset="-78"/>
              </a:rPr>
              <a:t>** درموارد ذیل استفاده از دستکش یکبار مصرف الزامیست:</a:t>
            </a:r>
            <a:r>
              <a:rPr lang="fa-IR" sz="2400" dirty="0" smtClean="0">
                <a:cs typeface="B Titr" pitchFamily="2" charset="-78"/>
              </a:rPr>
              <a:t/>
            </a:r>
            <a:br>
              <a:rPr lang="fa-IR" sz="2400" dirty="0" smtClean="0">
                <a:cs typeface="B Titr" pitchFamily="2" charset="-78"/>
              </a:rPr>
            </a:br>
            <a:r>
              <a:rPr lang="fa-IR" sz="2400" dirty="0" smtClean="0">
                <a:cs typeface="B Titr" pitchFamily="2" charset="-78"/>
              </a:rPr>
              <a:t/>
            </a:r>
            <a:br>
              <a:rPr lang="fa-IR" sz="2400" dirty="0" smtClean="0">
                <a:cs typeface="B Titr" pitchFamily="2" charset="-78"/>
              </a:rPr>
            </a:br>
            <a:r>
              <a:rPr lang="fa-IR" sz="2400" dirty="0" smtClean="0">
                <a:cs typeface="B Titr" pitchFamily="2" charset="-78"/>
              </a:rPr>
              <a:t>1- هنگامی که امکان آلودگی دست با خون و یا سایر ترشحات بدن وجود داشته باشد.</a:t>
            </a:r>
            <a:br>
              <a:rPr lang="fa-IR" sz="2400" dirty="0" smtClean="0">
                <a:cs typeface="B Titr" pitchFamily="2" charset="-78"/>
              </a:rPr>
            </a:br>
            <a:r>
              <a:rPr lang="fa-IR" sz="2400" dirty="0" smtClean="0">
                <a:cs typeface="B Titr" pitchFamily="2" charset="-78"/>
              </a:rPr>
              <a:t/>
            </a:r>
            <a:br>
              <a:rPr lang="fa-IR" sz="2400" dirty="0" smtClean="0">
                <a:cs typeface="B Titr" pitchFamily="2" charset="-78"/>
              </a:rPr>
            </a:br>
            <a:r>
              <a:rPr lang="fa-IR" sz="2400" dirty="0" smtClean="0">
                <a:cs typeface="B Titr" pitchFamily="2" charset="-78"/>
              </a:rPr>
              <a:t>2- هنگام حمل وسایل و تجهیزات آلوده به خون یا سایر ترشحات بدن</a:t>
            </a:r>
            <a:br>
              <a:rPr lang="fa-IR" sz="2400" dirty="0" smtClean="0">
                <a:cs typeface="B Titr" pitchFamily="2" charset="-78"/>
              </a:rPr>
            </a:br>
            <a:r>
              <a:rPr lang="fa-IR" sz="2400" dirty="0" smtClean="0">
                <a:cs typeface="B Titr" pitchFamily="2" charset="-78"/>
              </a:rPr>
              <a:t/>
            </a:r>
            <a:br>
              <a:rPr lang="fa-IR" sz="2400" dirty="0" smtClean="0">
                <a:cs typeface="B Titr" pitchFamily="2" charset="-78"/>
              </a:rPr>
            </a:br>
            <a:r>
              <a:rPr lang="fa-IR" sz="2400" dirty="0" smtClean="0">
                <a:cs typeface="B Titr" pitchFamily="2" charset="-78"/>
              </a:rPr>
              <a:t>3- هنگام تماس با پوست آسیب دیده و ناسالم.</a:t>
            </a:r>
            <a:br>
              <a:rPr lang="fa-IR" sz="2400" dirty="0" smtClean="0">
                <a:cs typeface="B Titr" pitchFamily="2" charset="-78"/>
              </a:rPr>
            </a:br>
            <a:r>
              <a:rPr lang="fa-IR" sz="2400" dirty="0" smtClean="0">
                <a:cs typeface="B Titr" pitchFamily="2" charset="-78"/>
              </a:rPr>
              <a:t/>
            </a:r>
            <a:br>
              <a:rPr lang="fa-IR" sz="2400" dirty="0" smtClean="0">
                <a:cs typeface="B Titr" pitchFamily="2" charset="-78"/>
              </a:rPr>
            </a:br>
            <a:r>
              <a:rPr lang="fa-IR" sz="2400" dirty="0" smtClean="0">
                <a:cs typeface="B Titr" pitchFamily="2" charset="-78"/>
              </a:rPr>
              <a:t>4– هنگام تماس با مواد شیمیایی</a:t>
            </a:r>
            <a:br>
              <a:rPr lang="fa-IR" sz="2400" dirty="0" smtClean="0">
                <a:cs typeface="B Titr" pitchFamily="2" charset="-78"/>
              </a:rPr>
            </a:br>
            <a:r>
              <a:rPr lang="fa-IR" sz="2400" dirty="0" smtClean="0">
                <a:cs typeface="B Titr" pitchFamily="2" charset="-78"/>
              </a:rPr>
              <a:t/>
            </a:r>
            <a:br>
              <a:rPr lang="fa-IR" sz="2400" dirty="0" smtClean="0">
                <a:cs typeface="B Titr" pitchFamily="2" charset="-78"/>
              </a:rPr>
            </a:br>
            <a:r>
              <a:rPr lang="fa-IR" sz="2400" dirty="0" smtClean="0">
                <a:cs typeface="B Titr" pitchFamily="2" charset="-78"/>
              </a:rPr>
              <a:t>* دستکش یکبار مصرف بوده و برای هر مشتری از یک دستکش استفاده شده و بلافاصله پس از درآوردن دستکش باید دستها با آب و صابون شسته شود</a:t>
            </a:r>
            <a:endParaRPr lang="fa-IR" sz="2400" dirty="0">
              <a:cs typeface="B Titr" pitchFamily="2" charset="-78"/>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143116"/>
            <a:ext cx="8229600" cy="3786214"/>
          </a:xfrm>
        </p:spPr>
        <p:txBody>
          <a:bodyPr>
            <a:normAutofit fontScale="90000"/>
          </a:bodyPr>
          <a:lstStyle/>
          <a:p>
            <a:pPr algn="r"/>
            <a:r>
              <a:rPr lang="fa-IR" sz="3200" dirty="0" smtClean="0">
                <a:cs typeface="B Titr" pitchFamily="2" charset="-78"/>
              </a:rPr>
              <a:t>* پیش بند: کارکنان باید در مواردی که احتمال پاشیدن یا آلودگی روپوش با ترشحات، خون و مایعات بدن مشتری وجود دارد از پیش بند ضد آب استفاده نمایند.</a:t>
            </a:r>
            <a:br>
              <a:rPr lang="fa-IR" sz="3200" dirty="0" smtClean="0">
                <a:cs typeface="B Titr" pitchFamily="2" charset="-78"/>
              </a:rPr>
            </a:br>
            <a:r>
              <a:rPr lang="fa-IR" sz="3200" dirty="0" smtClean="0">
                <a:cs typeface="B Titr" pitchFamily="2" charset="-78"/>
              </a:rPr>
              <a:t/>
            </a:r>
            <a:br>
              <a:rPr lang="fa-IR" sz="3200" dirty="0" smtClean="0">
                <a:cs typeface="B Titr" pitchFamily="2" charset="-78"/>
              </a:rPr>
            </a:br>
            <a:r>
              <a:rPr lang="fa-IR" sz="3200" dirty="0" smtClean="0">
                <a:cs typeface="B Titr" pitchFamily="2" charset="-78"/>
              </a:rPr>
              <a:t>* ماسک: کارکنان باید در مواردی که در معرض پاشیدن ترشحات، خون، مایعات بدن و یا مواد شیمیایی و ذرات قرار دارند یا در هنگام بروز بیماریهای تنفسی از ماسک استفاده نمایند.( سرماخوردگی مشتری یا آرایشگر و ...)</a:t>
            </a:r>
            <a:br>
              <a:rPr lang="fa-IR" sz="3200" dirty="0" smtClean="0">
                <a:cs typeface="B Titr" pitchFamily="2" charset="-78"/>
              </a:rPr>
            </a:br>
            <a:r>
              <a:rPr lang="fa-IR" sz="3200" dirty="0" smtClean="0">
                <a:cs typeface="B Titr" pitchFamily="2" charset="-78"/>
              </a:rPr>
              <a:t/>
            </a:r>
            <a:br>
              <a:rPr lang="fa-IR" sz="3200" dirty="0" smtClean="0">
                <a:cs typeface="B Titr" pitchFamily="2" charset="-78"/>
              </a:rPr>
            </a:br>
            <a:r>
              <a:rPr lang="fa-IR" sz="3200" dirty="0" smtClean="0">
                <a:cs typeface="B Titr" pitchFamily="2" charset="-78"/>
              </a:rPr>
              <a:t>محافظ صورت: توصیه میشود در صورتیکه احتمال پاشیدن خون و یا سایر ترشحات به داخل چشم وجود دارد از محافظ صورت استفاده شود.</a:t>
            </a:r>
            <a:br>
              <a:rPr lang="fa-IR" sz="3200" dirty="0" smtClean="0">
                <a:cs typeface="B Titr" pitchFamily="2" charset="-78"/>
              </a:rPr>
            </a:br>
            <a:r>
              <a:rPr lang="fa-IR" sz="3200" dirty="0" smtClean="0">
                <a:cs typeface="B Titr" pitchFamily="2" charset="-78"/>
              </a:rPr>
              <a:t/>
            </a:r>
            <a:br>
              <a:rPr lang="fa-IR" sz="3200" dirty="0" smtClean="0">
                <a:cs typeface="B Titr" pitchFamily="2" charset="-78"/>
              </a:rPr>
            </a:br>
            <a:r>
              <a:rPr lang="fa-IR" sz="3200" dirty="0" smtClean="0">
                <a:cs typeface="B Titr" pitchFamily="2" charset="-78"/>
              </a:rPr>
              <a:t/>
            </a:r>
            <a:br>
              <a:rPr lang="fa-IR" sz="3200" dirty="0" smtClean="0">
                <a:cs typeface="B Titr" pitchFamily="2" charset="-78"/>
              </a:rPr>
            </a:br>
            <a:endParaRPr lang="fa-IR" sz="3200" dirty="0">
              <a:cs typeface="B Titr" pitchFamily="2" charset="-78"/>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928670"/>
            <a:ext cx="8229600" cy="5214974"/>
          </a:xfrm>
        </p:spPr>
        <p:txBody>
          <a:bodyPr>
            <a:normAutofit fontScale="90000"/>
          </a:bodyPr>
          <a:lstStyle/>
          <a:p>
            <a:pPr algn="r"/>
            <a:r>
              <a:rPr lang="fa-IR" sz="3200" dirty="0" smtClean="0">
                <a:cs typeface="B Titr" pitchFamily="2" charset="-78"/>
              </a:rPr>
              <a:t>ماده 4: بهداشت دست:</a:t>
            </a:r>
            <a:br>
              <a:rPr lang="fa-IR" sz="3200" dirty="0" smtClean="0">
                <a:cs typeface="B Titr" pitchFamily="2" charset="-78"/>
              </a:rPr>
            </a:br>
            <a:r>
              <a:rPr lang="fa-IR" sz="3200" dirty="0" smtClean="0">
                <a:cs typeface="B Titr" pitchFamily="2" charset="-78"/>
              </a:rPr>
              <a:t/>
            </a:r>
            <a:br>
              <a:rPr lang="fa-IR" sz="3200" dirty="0" smtClean="0">
                <a:cs typeface="B Titr" pitchFamily="2" charset="-78"/>
              </a:rPr>
            </a:br>
            <a:r>
              <a:rPr lang="fa-IR" sz="3200" dirty="0" smtClean="0">
                <a:cs typeface="B Titr" pitchFamily="2" charset="-78"/>
              </a:rPr>
              <a:t>شستشوی دست کارکنان در موارد زیر الزامیست:</a:t>
            </a:r>
            <a:br>
              <a:rPr lang="fa-IR" sz="3200" dirty="0" smtClean="0">
                <a:cs typeface="B Titr" pitchFamily="2" charset="-78"/>
              </a:rPr>
            </a:br>
            <a:r>
              <a:rPr lang="fa-IR" sz="3200" dirty="0" smtClean="0">
                <a:cs typeface="B Titr" pitchFamily="2" charset="-78"/>
              </a:rPr>
              <a:t/>
            </a:r>
            <a:br>
              <a:rPr lang="fa-IR" sz="3200" dirty="0" smtClean="0">
                <a:cs typeface="B Titr" pitchFamily="2" charset="-78"/>
              </a:rPr>
            </a:br>
            <a:r>
              <a:rPr lang="fa-IR" sz="2700" dirty="0" smtClean="0">
                <a:cs typeface="B Titr" pitchFamily="2" charset="-78"/>
              </a:rPr>
              <a:t>* قبل و پس از پایان ارایه خدمات به مشتری</a:t>
            </a:r>
            <a:br>
              <a:rPr lang="fa-IR" sz="2700" dirty="0" smtClean="0">
                <a:cs typeface="B Titr" pitchFamily="2" charset="-78"/>
              </a:rPr>
            </a:br>
            <a:r>
              <a:rPr lang="fa-IR" sz="2700" dirty="0" smtClean="0">
                <a:cs typeface="B Titr" pitchFamily="2" charset="-78"/>
              </a:rPr>
              <a:t/>
            </a:r>
            <a:br>
              <a:rPr lang="fa-IR" sz="2700" dirty="0" smtClean="0">
                <a:cs typeface="B Titr" pitchFamily="2" charset="-78"/>
              </a:rPr>
            </a:br>
            <a:r>
              <a:rPr lang="fa-IR" sz="2700" dirty="0" smtClean="0">
                <a:cs typeface="B Titr" pitchFamily="2" charset="-78"/>
              </a:rPr>
              <a:t>* پس از هر بار تغییر در ارایه خدمات</a:t>
            </a:r>
            <a:br>
              <a:rPr lang="fa-IR" sz="2700" dirty="0" smtClean="0">
                <a:cs typeface="B Titr" pitchFamily="2" charset="-78"/>
              </a:rPr>
            </a:br>
            <a:r>
              <a:rPr lang="fa-IR" sz="2700" dirty="0" smtClean="0">
                <a:cs typeface="B Titr" pitchFamily="2" charset="-78"/>
              </a:rPr>
              <a:t/>
            </a:r>
            <a:br>
              <a:rPr lang="fa-IR" sz="2700" dirty="0" smtClean="0">
                <a:cs typeface="B Titr" pitchFamily="2" charset="-78"/>
              </a:rPr>
            </a:br>
            <a:r>
              <a:rPr lang="fa-IR" sz="2700" dirty="0" smtClean="0">
                <a:cs typeface="B Titr" pitchFamily="2" charset="-78"/>
              </a:rPr>
              <a:t>* قبل از انجام هر خدماتی که امکان سوراخ شدن پوست  وجود دارد.</a:t>
            </a:r>
            <a:br>
              <a:rPr lang="fa-IR" sz="2700" dirty="0" smtClean="0">
                <a:cs typeface="B Titr" pitchFamily="2" charset="-78"/>
              </a:rPr>
            </a:br>
            <a:r>
              <a:rPr lang="fa-IR" sz="2700" dirty="0" smtClean="0">
                <a:cs typeface="B Titr" pitchFamily="2" charset="-78"/>
              </a:rPr>
              <a:t/>
            </a:r>
            <a:br>
              <a:rPr lang="fa-IR" sz="2700" dirty="0" smtClean="0">
                <a:cs typeface="B Titr" pitchFamily="2" charset="-78"/>
              </a:rPr>
            </a:br>
            <a:r>
              <a:rPr lang="fa-IR" sz="2700" dirty="0" smtClean="0">
                <a:cs typeface="B Titr" pitchFamily="2" charset="-78"/>
              </a:rPr>
              <a:t>* بعد از تماس با خون و سایر مایعات بدن</a:t>
            </a:r>
            <a:br>
              <a:rPr lang="fa-IR" sz="2700" dirty="0" smtClean="0">
                <a:cs typeface="B Titr" pitchFamily="2" charset="-78"/>
              </a:rPr>
            </a:br>
            <a:r>
              <a:rPr lang="fa-IR" sz="2700" dirty="0" smtClean="0">
                <a:cs typeface="B Titr" pitchFamily="2" charset="-78"/>
              </a:rPr>
              <a:t/>
            </a:r>
            <a:br>
              <a:rPr lang="fa-IR" sz="2700" dirty="0" smtClean="0">
                <a:cs typeface="B Titr" pitchFamily="2" charset="-78"/>
              </a:rPr>
            </a:br>
            <a:r>
              <a:rPr lang="fa-IR" sz="2700" dirty="0" smtClean="0">
                <a:cs typeface="B Titr" pitchFamily="2" charset="-78"/>
              </a:rPr>
              <a:t>* پس از تماس با ابزار آلوده به خون و سایر ترشحات بدن و همچنین موارد مشکوک</a:t>
            </a:r>
            <a:br>
              <a:rPr lang="fa-IR" sz="2700" dirty="0" smtClean="0">
                <a:cs typeface="B Titr" pitchFamily="2" charset="-78"/>
              </a:rPr>
            </a:br>
            <a:r>
              <a:rPr lang="fa-IR" sz="2700" dirty="0" smtClean="0">
                <a:cs typeface="B Titr" pitchFamily="2" charset="-78"/>
              </a:rPr>
              <a:t>* قبل و پس از در آوردن دستکش یکبار مصرف</a:t>
            </a:r>
            <a:br>
              <a:rPr lang="fa-IR" sz="2700" dirty="0" smtClean="0">
                <a:cs typeface="B Titr" pitchFamily="2" charset="-78"/>
              </a:rPr>
            </a:br>
            <a:r>
              <a:rPr lang="fa-IR" sz="2700" dirty="0" smtClean="0">
                <a:cs typeface="B Titr" pitchFamily="2" charset="-78"/>
              </a:rPr>
              <a:t/>
            </a:r>
            <a:br>
              <a:rPr lang="fa-IR" sz="2700" dirty="0" smtClean="0">
                <a:cs typeface="B Titr" pitchFamily="2" charset="-78"/>
              </a:rPr>
            </a:br>
            <a:r>
              <a:rPr lang="fa-IR" sz="2700" dirty="0" smtClean="0">
                <a:cs typeface="B Titr" pitchFamily="2" charset="-78"/>
              </a:rPr>
              <a:t>* هنگام دیدن خون و ترشحات بر روی دستها</a:t>
            </a:r>
            <a:br>
              <a:rPr lang="fa-IR" sz="2700" dirty="0" smtClean="0">
                <a:cs typeface="B Titr" pitchFamily="2" charset="-78"/>
              </a:rPr>
            </a:br>
            <a:endParaRPr lang="fa-IR" sz="2700" dirty="0">
              <a:cs typeface="B Titr" pitchFamily="2" charset="-78"/>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083056"/>
          </a:xfrm>
        </p:spPr>
        <p:txBody>
          <a:bodyPr>
            <a:normAutofit/>
          </a:bodyPr>
          <a:lstStyle/>
          <a:p>
            <a:pPr algn="r"/>
            <a:r>
              <a:rPr lang="fa-IR" sz="3200" dirty="0" smtClean="0">
                <a:cs typeface="B Titr" pitchFamily="2" charset="-78"/>
              </a:rPr>
              <a:t>ماده 5 : استعمال دخانیات</a:t>
            </a:r>
            <a:br>
              <a:rPr lang="fa-IR" sz="3200" dirty="0" smtClean="0">
                <a:cs typeface="B Titr" pitchFamily="2" charset="-78"/>
              </a:rPr>
            </a:br>
            <a:r>
              <a:rPr lang="fa-IR" sz="3200" dirty="0" smtClean="0">
                <a:cs typeface="B Titr" pitchFamily="2" charset="-78"/>
              </a:rPr>
              <a:t/>
            </a:r>
            <a:br>
              <a:rPr lang="fa-IR" sz="3200" dirty="0" smtClean="0">
                <a:cs typeface="B Titr" pitchFamily="2" charset="-78"/>
              </a:rPr>
            </a:br>
            <a:r>
              <a:rPr lang="fa-IR" sz="2400" dirty="0" smtClean="0">
                <a:cs typeface="B Titr" pitchFamily="2" charset="-78"/>
              </a:rPr>
              <a:t>* هر گونه عرضه و استعمال دخانیات (سیگار، قلیان و ...) و تبلیغات در آرایشگاه ممنوع است.</a:t>
            </a:r>
            <a:br>
              <a:rPr lang="fa-IR" sz="2400" dirty="0" smtClean="0">
                <a:cs typeface="B Titr" pitchFamily="2" charset="-78"/>
              </a:rPr>
            </a:br>
            <a:r>
              <a:rPr lang="fa-IR" sz="2400" dirty="0" smtClean="0">
                <a:cs typeface="B Titr" pitchFamily="2" charset="-78"/>
              </a:rPr>
              <a:t/>
            </a:r>
            <a:br>
              <a:rPr lang="fa-IR" sz="2400" dirty="0" smtClean="0">
                <a:cs typeface="B Titr" pitchFamily="2" charset="-78"/>
              </a:rPr>
            </a:br>
            <a:r>
              <a:rPr lang="fa-IR" sz="2400" dirty="0" smtClean="0">
                <a:cs typeface="B Titr" pitchFamily="2" charset="-78"/>
              </a:rPr>
              <a:t>* ممنوع بودن مصرف دخانیات باید با تابلوهای مناسب در معرض دید مشتریان نصب گردد.</a:t>
            </a:r>
            <a:br>
              <a:rPr lang="fa-IR" sz="2400" dirty="0" smtClean="0">
                <a:cs typeface="B Titr" pitchFamily="2" charset="-78"/>
              </a:rPr>
            </a:br>
            <a:r>
              <a:rPr lang="fa-IR" sz="3200" dirty="0" smtClean="0">
                <a:cs typeface="B Titr" pitchFamily="2" charset="-78"/>
              </a:rPr>
              <a:t/>
            </a:r>
            <a:br>
              <a:rPr lang="fa-IR" sz="3200" dirty="0" smtClean="0">
                <a:cs typeface="B Titr" pitchFamily="2" charset="-78"/>
              </a:rPr>
            </a:br>
            <a:endParaRPr lang="fa-IR" sz="3200" dirty="0">
              <a:cs typeface="B Titr" pitchFamily="2" charset="-78"/>
            </a:endParaRPr>
          </a:p>
        </p:txBody>
      </p:sp>
      <p:pic>
        <p:nvPicPr>
          <p:cNvPr id="2051" name="Picture 3" descr="C:\Windows\system32\config\systemprofile\Desktop\untitled.bmp"/>
          <p:cNvPicPr>
            <a:picLocks noChangeAspect="1" noChangeArrowheads="1"/>
          </p:cNvPicPr>
          <p:nvPr/>
        </p:nvPicPr>
        <p:blipFill>
          <a:blip r:embed="rId2" cstate="print"/>
          <a:srcRect/>
          <a:stretch>
            <a:fillRect/>
          </a:stretch>
        </p:blipFill>
        <p:spPr bwMode="auto">
          <a:xfrm>
            <a:off x="0" y="3357562"/>
            <a:ext cx="9144000" cy="3500438"/>
          </a:xfrm>
          <a:prstGeom prst="rect">
            <a:avLst/>
          </a:prstGeom>
          <a:noFill/>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797568"/>
          </a:xfrm>
        </p:spPr>
        <p:txBody>
          <a:bodyPr>
            <a:noAutofit/>
          </a:bodyPr>
          <a:lstStyle/>
          <a:p>
            <a:r>
              <a:rPr lang="fa-IR" sz="8800" dirty="0" smtClean="0">
                <a:cs typeface="B Titr" pitchFamily="2" charset="-78"/>
              </a:rPr>
              <a:t>فصل سوم: </a:t>
            </a:r>
            <a:br>
              <a:rPr lang="fa-IR" sz="8800" dirty="0" smtClean="0">
                <a:cs typeface="B Titr" pitchFamily="2" charset="-78"/>
              </a:rPr>
            </a:br>
            <a:r>
              <a:rPr lang="fa-IR" sz="8800" dirty="0" smtClean="0">
                <a:cs typeface="B Titr" pitchFamily="2" charset="-78"/>
              </a:rPr>
              <a:t/>
            </a:r>
            <a:br>
              <a:rPr lang="fa-IR" sz="8800" dirty="0" smtClean="0">
                <a:cs typeface="B Titr" pitchFamily="2" charset="-78"/>
              </a:rPr>
            </a:br>
            <a:r>
              <a:rPr lang="fa-IR" sz="7200" dirty="0" smtClean="0">
                <a:cs typeface="B Titr" pitchFamily="2" charset="-78"/>
              </a:rPr>
              <a:t>بهداشت ابزار و تجهیزات</a:t>
            </a:r>
            <a:endParaRPr lang="fa-IR" sz="7200" dirty="0">
              <a:cs typeface="B Titr" pitchFamily="2" charset="-78"/>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857364"/>
            <a:ext cx="8229600" cy="2786082"/>
          </a:xfrm>
        </p:spPr>
        <p:txBody>
          <a:bodyPr>
            <a:normAutofit fontScale="90000"/>
          </a:bodyPr>
          <a:lstStyle/>
          <a:p>
            <a:pPr algn="r"/>
            <a:r>
              <a:rPr lang="fa-IR" sz="4000" dirty="0" smtClean="0">
                <a:cs typeface="B Titr" pitchFamily="2" charset="-78"/>
              </a:rPr>
              <a:t>ماده6: خدمات آرایشی و بهداشتی در آرایشگاهها</a:t>
            </a:r>
            <a:r>
              <a:rPr lang="fa-IR" sz="3200" dirty="0" smtClean="0">
                <a:cs typeface="B Titr" pitchFamily="2" charset="-78"/>
              </a:rPr>
              <a:t/>
            </a:r>
            <a:br>
              <a:rPr lang="fa-IR" sz="3200" dirty="0" smtClean="0">
                <a:cs typeface="B Titr" pitchFamily="2" charset="-78"/>
              </a:rPr>
            </a:br>
            <a:r>
              <a:rPr lang="fa-IR" sz="3200" dirty="0" smtClean="0">
                <a:cs typeface="B Titr" pitchFamily="2" charset="-78"/>
              </a:rPr>
              <a:t/>
            </a:r>
            <a:br>
              <a:rPr lang="fa-IR" sz="3200" dirty="0" smtClean="0">
                <a:cs typeface="B Titr" pitchFamily="2" charset="-78"/>
              </a:rPr>
            </a:br>
            <a:r>
              <a:rPr lang="fa-IR" sz="3200" dirty="0" smtClean="0">
                <a:cs typeface="B Titr" pitchFamily="2" charset="-78"/>
              </a:rPr>
              <a:t>* کلیه فرآورده ها و دستگاههای مورد استفاده برای ارایه خدمات در آرایشگاهها باید دارای مجوز برای خدمات آرایشی باشد.</a:t>
            </a:r>
            <a:br>
              <a:rPr lang="fa-IR" sz="3200" dirty="0" smtClean="0">
                <a:cs typeface="B Titr" pitchFamily="2" charset="-78"/>
              </a:rPr>
            </a:br>
            <a:r>
              <a:rPr lang="fa-IR" sz="3200" dirty="0" smtClean="0">
                <a:cs typeface="B Titr" pitchFamily="2" charset="-78"/>
              </a:rPr>
              <a:t/>
            </a:r>
            <a:br>
              <a:rPr lang="fa-IR" sz="3200" dirty="0" smtClean="0">
                <a:cs typeface="B Titr" pitchFamily="2" charset="-78"/>
              </a:rPr>
            </a:br>
            <a:r>
              <a:rPr lang="fa-IR" sz="3200" dirty="0" smtClean="0">
                <a:cs typeface="B Titr" pitchFamily="2" charset="-78"/>
              </a:rPr>
              <a:t>* در صورتیکه در آرایشگاه غیر از خدمات معمولی مثل آرایش و پیرایش سر و صورت ( از قبیل کوتاهی مو رنگ مش هایلات و امثال آن )  خدماتی از جمله تاتو، اپیلاسیون، مانیکور و پدیکور و امثال آن ارایه میگردد باید دارای مجوز از مراجع ذیصلاح باشد.</a:t>
            </a:r>
            <a:endParaRPr lang="fa-IR" sz="3200" dirty="0">
              <a:cs typeface="B Titr" pitchFamily="2" charset="-78"/>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42918"/>
            <a:ext cx="8229600" cy="1071570"/>
          </a:xfrm>
        </p:spPr>
        <p:txBody>
          <a:bodyPr>
            <a:normAutofit fontScale="90000"/>
          </a:bodyPr>
          <a:lstStyle/>
          <a:p>
            <a:pPr algn="r"/>
            <a:r>
              <a:rPr lang="fa-IR" sz="5400" dirty="0" smtClean="0">
                <a:cs typeface="B Titr" pitchFamily="2" charset="-78"/>
              </a:rPr>
              <a:t>موضوع جلسه:</a:t>
            </a:r>
            <a:r>
              <a:rPr lang="fa-IR" dirty="0" smtClean="0">
                <a:cs typeface="B Titr" pitchFamily="2" charset="-78"/>
              </a:rPr>
              <a:t/>
            </a:r>
            <a:br>
              <a:rPr lang="fa-IR" dirty="0" smtClean="0">
                <a:cs typeface="B Titr" pitchFamily="2" charset="-78"/>
              </a:rPr>
            </a:br>
            <a:r>
              <a:rPr lang="fa-IR" dirty="0" smtClean="0">
                <a:cs typeface="B Titr" pitchFamily="2" charset="-78"/>
              </a:rPr>
              <a:t/>
            </a:r>
            <a:br>
              <a:rPr lang="fa-IR" dirty="0" smtClean="0">
                <a:cs typeface="B Titr" pitchFamily="2" charset="-78"/>
              </a:rPr>
            </a:br>
            <a:r>
              <a:rPr lang="fa-IR" dirty="0" smtClean="0">
                <a:cs typeface="B Titr" pitchFamily="2" charset="-78"/>
              </a:rPr>
              <a:t>بهداشت آرایشگاههای زنانه و سالنهای زیبایی</a:t>
            </a:r>
            <a:endParaRPr lang="fa-IR" dirty="0">
              <a:cs typeface="B Titr" pitchFamily="2" charset="-78"/>
            </a:endParaRPr>
          </a:p>
        </p:txBody>
      </p:sp>
      <p:pic>
        <p:nvPicPr>
          <p:cNvPr id="1026" name="Picture 2" descr="C:\Windows\system32\config\systemprofile\Desktop\vakonesh_com_7975c453e0f755dda99c2ef3c7b22cc3.jpg"/>
          <p:cNvPicPr>
            <a:picLocks noChangeAspect="1" noChangeArrowheads="1"/>
          </p:cNvPicPr>
          <p:nvPr/>
        </p:nvPicPr>
        <p:blipFill>
          <a:blip r:embed="rId2" cstate="print"/>
          <a:srcRect/>
          <a:stretch>
            <a:fillRect/>
          </a:stretch>
        </p:blipFill>
        <p:spPr bwMode="auto">
          <a:xfrm>
            <a:off x="0" y="2500306"/>
            <a:ext cx="9144000" cy="4357694"/>
          </a:xfrm>
          <a:prstGeom prst="rect">
            <a:avLst/>
          </a:prstGeom>
          <a:noFill/>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00174"/>
            <a:ext cx="8229600" cy="4643470"/>
          </a:xfrm>
        </p:spPr>
        <p:txBody>
          <a:bodyPr>
            <a:normAutofit fontScale="90000"/>
          </a:bodyPr>
          <a:lstStyle/>
          <a:p>
            <a:pPr algn="r"/>
            <a:r>
              <a:rPr lang="fa-IR" sz="3600" dirty="0" smtClean="0">
                <a:cs typeface="B Titr" pitchFamily="2" charset="-78"/>
              </a:rPr>
              <a:t>ماده 7: بهداشت محصولات آرایشی و بهداشتی</a:t>
            </a:r>
            <a:br>
              <a:rPr lang="fa-IR" sz="3600" dirty="0" smtClean="0">
                <a:cs typeface="B Titr" pitchFamily="2" charset="-78"/>
              </a:rPr>
            </a:br>
            <a:r>
              <a:rPr lang="fa-IR" sz="3600" dirty="0" smtClean="0">
                <a:cs typeface="B Titr" pitchFamily="2" charset="-78"/>
              </a:rPr>
              <a:t/>
            </a:r>
            <a:br>
              <a:rPr lang="fa-IR" sz="3600" dirty="0" smtClean="0">
                <a:cs typeface="B Titr" pitchFamily="2" charset="-78"/>
              </a:rPr>
            </a:br>
            <a:r>
              <a:rPr lang="fa-IR" sz="2700" dirty="0" smtClean="0">
                <a:cs typeface="B Titr" pitchFamily="2" charset="-78"/>
              </a:rPr>
              <a:t>* همه محصولات آرایشی و بهداشتی موجود در آرایشگاه باید دارای پروانه ساخت یا وروداز وزارت بهداشت و تاریخ تولید و انقضاء باشد.</a:t>
            </a:r>
            <a:br>
              <a:rPr lang="fa-IR" sz="2700" dirty="0" smtClean="0">
                <a:cs typeface="B Titr" pitchFamily="2" charset="-78"/>
              </a:rPr>
            </a:br>
            <a:r>
              <a:rPr lang="fa-IR" sz="2700" dirty="0" smtClean="0">
                <a:cs typeface="B Titr" pitchFamily="2" charset="-78"/>
              </a:rPr>
              <a:t/>
            </a:r>
            <a:br>
              <a:rPr lang="fa-IR" sz="2700" dirty="0" smtClean="0">
                <a:cs typeface="B Titr" pitchFamily="2" charset="-78"/>
              </a:rPr>
            </a:br>
            <a:r>
              <a:rPr lang="fa-IR" sz="2700" dirty="0" smtClean="0">
                <a:cs typeface="B Titr" pitchFamily="2" charset="-78"/>
              </a:rPr>
              <a:t>* فروش هر گونه محصولات آرایشی، لنزهای رنگی در آرایشگاهها ممنوع است.</a:t>
            </a:r>
            <a:br>
              <a:rPr lang="fa-IR" sz="2700" dirty="0" smtClean="0">
                <a:cs typeface="B Titr" pitchFamily="2" charset="-78"/>
              </a:rPr>
            </a:br>
            <a:r>
              <a:rPr lang="fa-IR" sz="2700" dirty="0" smtClean="0">
                <a:cs typeface="B Titr" pitchFamily="2" charset="-78"/>
              </a:rPr>
              <a:t/>
            </a:r>
            <a:br>
              <a:rPr lang="fa-IR" sz="2700" dirty="0" smtClean="0">
                <a:cs typeface="B Titr" pitchFamily="2" charset="-78"/>
              </a:rPr>
            </a:br>
            <a:r>
              <a:rPr lang="fa-IR" sz="2700" dirty="0" smtClean="0">
                <a:cs typeface="B Titr" pitchFamily="2" charset="-78"/>
              </a:rPr>
              <a:t>* در صورت استفاده از محصولاتی نظیر انواع کرم، واکسها، رنگدانه ها، پنبه و ... باید به اندازه نیاز مشتری در ظرف یکبار مصرف ریخته و یا قرار داده شود و پس از استفاده برای هر مشتری در صورت اضافه آمدن در سطل زباله دفع گردد.</a:t>
            </a:r>
            <a:br>
              <a:rPr lang="fa-IR" sz="2700" dirty="0" smtClean="0">
                <a:cs typeface="B Titr" pitchFamily="2" charset="-78"/>
              </a:rPr>
            </a:br>
            <a:r>
              <a:rPr lang="fa-IR" sz="2700" dirty="0" smtClean="0">
                <a:cs typeface="B Titr" pitchFamily="2" charset="-78"/>
              </a:rPr>
              <a:t/>
            </a:r>
            <a:br>
              <a:rPr lang="fa-IR" sz="2700" dirty="0" smtClean="0">
                <a:cs typeface="B Titr" pitchFamily="2" charset="-78"/>
              </a:rPr>
            </a:br>
            <a:r>
              <a:rPr lang="fa-IR" sz="2700" dirty="0" smtClean="0">
                <a:solidFill>
                  <a:srgbClr val="FF0000"/>
                </a:solidFill>
                <a:cs typeface="B Titr" pitchFamily="2" charset="-78"/>
              </a:rPr>
              <a:t>*** نکته از برگرداندن اضافه های مواد فوق الذکر به ظرف اصلی محصول جدا خودداری نمایید.</a:t>
            </a:r>
            <a:br>
              <a:rPr lang="fa-IR" sz="2700" dirty="0" smtClean="0">
                <a:solidFill>
                  <a:srgbClr val="FF0000"/>
                </a:solidFill>
                <a:cs typeface="B Titr" pitchFamily="2" charset="-78"/>
              </a:rPr>
            </a:br>
            <a:r>
              <a:rPr lang="fa-IR" sz="2700" dirty="0" smtClean="0">
                <a:cs typeface="B Titr" pitchFamily="2" charset="-78"/>
              </a:rPr>
              <a:t>* توصیه میشود برای هر مشتری از لوازم آرایشی اختصاصی (شخصی)  استفاده گردد.</a:t>
            </a:r>
            <a:r>
              <a:rPr lang="fa-IR" sz="3600" dirty="0" smtClean="0">
                <a:cs typeface="B Titr" pitchFamily="2" charset="-78"/>
              </a:rPr>
              <a:t/>
            </a:r>
            <a:br>
              <a:rPr lang="fa-IR" sz="3600" dirty="0" smtClean="0">
                <a:cs typeface="B Titr" pitchFamily="2" charset="-78"/>
              </a:rPr>
            </a:br>
            <a:endParaRPr lang="fa-IR" sz="3600" dirty="0">
              <a:cs typeface="B Titr" pitchFamily="2" charset="-78"/>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a:r>
              <a:rPr lang="fa-IR" sz="3200" dirty="0" smtClean="0">
                <a:solidFill>
                  <a:srgbClr val="FF0000"/>
                </a:solidFill>
                <a:cs typeface="B Titr" pitchFamily="2" charset="-78"/>
              </a:rPr>
              <a:t>استفاده از مواد آرایشی و بهداشتی فاقد مشخصات کامل و مجوز واردات از وزارت بهداشت اکیدا ممنوع است</a:t>
            </a:r>
            <a:endParaRPr lang="fa-IR" sz="3200" dirty="0">
              <a:solidFill>
                <a:srgbClr val="FF0000"/>
              </a:solidFill>
              <a:cs typeface="B Titr" pitchFamily="2" charset="-78"/>
            </a:endParaRPr>
          </a:p>
        </p:txBody>
      </p:sp>
      <p:pic>
        <p:nvPicPr>
          <p:cNvPr id="4098" name="Picture 2" descr="H:\ \ارایشگاه\عکس\2587.jpg"/>
          <p:cNvPicPr>
            <a:picLocks noChangeAspect="1" noChangeArrowheads="1"/>
          </p:cNvPicPr>
          <p:nvPr/>
        </p:nvPicPr>
        <p:blipFill>
          <a:blip r:embed="rId2" cstate="print"/>
          <a:srcRect/>
          <a:stretch>
            <a:fillRect/>
          </a:stretch>
        </p:blipFill>
        <p:spPr bwMode="auto">
          <a:xfrm>
            <a:off x="0" y="1571612"/>
            <a:ext cx="9144000" cy="5286388"/>
          </a:xfrm>
          <a:prstGeom prst="rect">
            <a:avLst/>
          </a:prstGeom>
          <a:noFill/>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583362"/>
          </a:xfrm>
        </p:spPr>
        <p:txBody>
          <a:bodyPr>
            <a:normAutofit fontScale="90000"/>
          </a:bodyPr>
          <a:lstStyle/>
          <a:p>
            <a:pPr algn="r"/>
            <a:r>
              <a:rPr lang="fa-IR" sz="3600" dirty="0" smtClean="0">
                <a:cs typeface="B Titr" pitchFamily="2" charset="-78"/>
              </a:rPr>
              <a:t>ماده8: الزامات میکروپیگمنتیشن(تاتو)</a:t>
            </a:r>
            <a:br>
              <a:rPr lang="fa-IR" sz="3600" dirty="0" smtClean="0">
                <a:cs typeface="B Titr" pitchFamily="2" charset="-78"/>
              </a:rPr>
            </a:br>
            <a:r>
              <a:rPr lang="fa-IR" sz="3600" dirty="0" smtClean="0">
                <a:cs typeface="B Titr" pitchFamily="2" charset="-78"/>
              </a:rPr>
              <a:t/>
            </a:r>
            <a:br>
              <a:rPr lang="fa-IR" sz="3600" dirty="0" smtClean="0">
                <a:cs typeface="B Titr" pitchFamily="2" charset="-78"/>
              </a:rPr>
            </a:br>
            <a:r>
              <a:rPr lang="fa-IR" sz="2400" dirty="0" smtClean="0">
                <a:cs typeface="B Titr" pitchFamily="2" charset="-78"/>
              </a:rPr>
              <a:t>* قبل از انجام تاتو بایستی پوست مشکل دار ارزیابی قرار گیرد اگر چنانچه پوست دارای </a:t>
            </a:r>
            <a:r>
              <a:rPr lang="fa-IR" sz="2400" dirty="0" smtClean="0">
                <a:solidFill>
                  <a:srgbClr val="FF0000"/>
                </a:solidFill>
                <a:cs typeface="B Titr" pitchFamily="2" charset="-78"/>
              </a:rPr>
              <a:t>ضایعات و زخم </a:t>
            </a:r>
            <a:r>
              <a:rPr lang="fa-IR" sz="2400" dirty="0" smtClean="0">
                <a:cs typeface="B Titr" pitchFamily="2" charset="-78"/>
              </a:rPr>
              <a:t>است از انجام خدمت به مشتری </a:t>
            </a:r>
            <a:r>
              <a:rPr lang="fa-IR" sz="2400" dirty="0" smtClean="0">
                <a:solidFill>
                  <a:srgbClr val="FF0000"/>
                </a:solidFill>
                <a:cs typeface="B Titr" pitchFamily="2" charset="-78"/>
              </a:rPr>
              <a:t>خودداری</a:t>
            </a:r>
            <a:r>
              <a:rPr lang="fa-IR" sz="2400" dirty="0" smtClean="0">
                <a:cs typeface="B Titr" pitchFamily="2" charset="-78"/>
              </a:rPr>
              <a:t> گردد</a:t>
            </a:r>
            <a:r>
              <a:rPr lang="fa-IR" sz="3600" dirty="0" smtClean="0">
                <a:cs typeface="B Titr" pitchFamily="2" charset="-78"/>
              </a:rPr>
              <a:t/>
            </a:r>
            <a:br>
              <a:rPr lang="fa-IR" sz="3600" dirty="0" smtClean="0">
                <a:cs typeface="B Titr" pitchFamily="2" charset="-78"/>
              </a:rPr>
            </a:br>
            <a:r>
              <a:rPr lang="fa-IR" sz="2400" dirty="0" smtClean="0">
                <a:cs typeface="B Titr" pitchFamily="2" charset="-78"/>
              </a:rPr>
              <a:t/>
            </a:r>
            <a:br>
              <a:rPr lang="fa-IR" sz="2400" dirty="0" smtClean="0">
                <a:cs typeface="B Titr" pitchFamily="2" charset="-78"/>
              </a:rPr>
            </a:br>
            <a:r>
              <a:rPr lang="fa-IR" sz="2400" dirty="0" smtClean="0">
                <a:cs typeface="B Titr" pitchFamily="2" charset="-78"/>
              </a:rPr>
              <a:t> * قبل ازانجام تاتوآرایشگر بایستی دستها را با آب و صابون بشوید.</a:t>
            </a:r>
            <a:br>
              <a:rPr lang="fa-IR" sz="2400" dirty="0" smtClean="0">
                <a:cs typeface="B Titr" pitchFamily="2" charset="-78"/>
              </a:rPr>
            </a:br>
            <a:r>
              <a:rPr lang="fa-IR" sz="2400" dirty="0" smtClean="0">
                <a:cs typeface="B Titr" pitchFamily="2" charset="-78"/>
              </a:rPr>
              <a:t/>
            </a:r>
            <a:br>
              <a:rPr lang="fa-IR" sz="2400" dirty="0" smtClean="0">
                <a:cs typeface="B Titr" pitchFamily="2" charset="-78"/>
              </a:rPr>
            </a:br>
            <a:r>
              <a:rPr lang="fa-IR" sz="2400" dirty="0" smtClean="0">
                <a:cs typeface="B Titr" pitchFamily="2" charset="-78"/>
              </a:rPr>
              <a:t> *سوزن هایی که برای انجام تاتو مورداستفاده قرارمیگیرد بایستی به صورت استریل ، یکبارمصرف، و بسته بندی باشد و درحضورمشتری باز و مورد استفاده قرارگیرد.</a:t>
            </a:r>
            <a:br>
              <a:rPr lang="fa-IR" sz="2400" dirty="0" smtClean="0">
                <a:cs typeface="B Titr" pitchFamily="2" charset="-78"/>
              </a:rPr>
            </a:br>
            <a:r>
              <a:rPr lang="fa-IR" sz="2400" dirty="0" smtClean="0">
                <a:cs typeface="B Titr" pitchFamily="2" charset="-78"/>
              </a:rPr>
              <a:t/>
            </a:r>
            <a:br>
              <a:rPr lang="fa-IR" sz="2400" dirty="0" smtClean="0">
                <a:cs typeface="B Titr" pitchFamily="2" charset="-78"/>
              </a:rPr>
            </a:br>
            <a:r>
              <a:rPr lang="fa-IR" sz="2400" dirty="0" smtClean="0">
                <a:cs typeface="B Titr" pitchFamily="2" charset="-78"/>
              </a:rPr>
              <a:t>* درصورت بروزخونریزی هنگام انجام کاراستفاده از مدادهایی که برای بند آوردن خون کاربرد دارد ممنوع میباشد. دراین هنگام استفاده از یک عدد گاز استریل الزامی است و هیچ گونه دارویی نبایستی برای مشتری تجویزگردد.</a:t>
            </a:r>
            <a:br>
              <a:rPr lang="fa-IR" sz="2400" dirty="0" smtClean="0">
                <a:cs typeface="B Titr" pitchFamily="2" charset="-78"/>
              </a:rPr>
            </a:br>
            <a:r>
              <a:rPr lang="fa-IR" sz="2400" dirty="0" smtClean="0">
                <a:cs typeface="B Titr" pitchFamily="2" charset="-78"/>
              </a:rPr>
              <a:t/>
            </a:r>
            <a:br>
              <a:rPr lang="fa-IR" sz="2400" dirty="0" smtClean="0">
                <a:cs typeface="B Titr" pitchFamily="2" charset="-78"/>
              </a:rPr>
            </a:br>
            <a:r>
              <a:rPr lang="fa-IR" sz="2400" dirty="0" smtClean="0">
                <a:solidFill>
                  <a:srgbClr val="00B0F0"/>
                </a:solidFill>
                <a:cs typeface="B Titr" pitchFamily="2" charset="-78"/>
              </a:rPr>
              <a:t>* رنگ مورد استفاده برای انجام تاتو بایستی دارای پروانه ساخت یا ورود از وزارت و دارای تاریخ تولید و انقضاء باشد.</a:t>
            </a:r>
            <a:r>
              <a:rPr lang="fa-IR" sz="2400" dirty="0" smtClean="0">
                <a:cs typeface="B Titr" pitchFamily="2" charset="-78"/>
              </a:rPr>
              <a:t/>
            </a:r>
            <a:br>
              <a:rPr lang="fa-IR" sz="2400" dirty="0" smtClean="0">
                <a:cs typeface="B Titr" pitchFamily="2" charset="-78"/>
              </a:rPr>
            </a:br>
            <a:endParaRPr lang="fa-IR" sz="2400" dirty="0">
              <a:cs typeface="B Titr" pitchFamily="2" charset="-78"/>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54758"/>
          </a:xfrm>
        </p:spPr>
        <p:txBody>
          <a:bodyPr>
            <a:normAutofit fontScale="90000"/>
          </a:bodyPr>
          <a:lstStyle/>
          <a:p>
            <a:pPr algn="r"/>
            <a:r>
              <a:rPr lang="fa-IR" sz="3600" dirty="0" smtClean="0">
                <a:cs typeface="B Titr" pitchFamily="2" charset="-78"/>
              </a:rPr>
              <a:t>ادامه ماده 8:</a:t>
            </a:r>
            <a:br>
              <a:rPr lang="fa-IR" sz="3600" dirty="0" smtClean="0">
                <a:cs typeface="B Titr" pitchFamily="2" charset="-78"/>
              </a:rPr>
            </a:br>
            <a:r>
              <a:rPr lang="fa-IR" sz="3600" dirty="0" smtClean="0">
                <a:cs typeface="B Titr" pitchFamily="2" charset="-78"/>
              </a:rPr>
              <a:t/>
            </a:r>
            <a:br>
              <a:rPr lang="fa-IR" sz="3600" dirty="0" smtClean="0">
                <a:cs typeface="B Titr" pitchFamily="2" charset="-78"/>
              </a:rPr>
            </a:br>
            <a:r>
              <a:rPr lang="fa-IR" sz="2700" dirty="0" smtClean="0">
                <a:cs typeface="B Titr" pitchFamily="2" charset="-78"/>
              </a:rPr>
              <a:t>* درصورتیکه رنگ به اندازه موردنیاز در داخل ظرف یا تشک رنگ ریخته میشود بایستی ظرف حتما یکبارمصرف باشد و بعد از هرمشتری در سطل پسماند دفع گردد.</a:t>
            </a:r>
            <a:br>
              <a:rPr lang="fa-IR" sz="2700" dirty="0" smtClean="0">
                <a:cs typeface="B Titr" pitchFamily="2" charset="-78"/>
              </a:rPr>
            </a:br>
            <a:r>
              <a:rPr lang="fa-IR" sz="2700" dirty="0" smtClean="0">
                <a:cs typeface="B Titr" pitchFamily="2" charset="-78"/>
              </a:rPr>
              <a:t/>
            </a:r>
            <a:br>
              <a:rPr lang="fa-IR" sz="2700" dirty="0" smtClean="0">
                <a:cs typeface="B Titr" pitchFamily="2" charset="-78"/>
              </a:rPr>
            </a:br>
            <a:r>
              <a:rPr lang="fa-IR" sz="2700" dirty="0" smtClean="0">
                <a:cs typeface="B Titr" pitchFamily="2" charset="-78"/>
              </a:rPr>
              <a:t>* بازگرداندن باقیمانده رنگ به داخل ظرف رنگ ممنوع است.  </a:t>
            </a:r>
            <a:br>
              <a:rPr lang="fa-IR" sz="2700" dirty="0" smtClean="0">
                <a:cs typeface="B Titr" pitchFamily="2" charset="-78"/>
              </a:rPr>
            </a:br>
            <a:r>
              <a:rPr lang="fa-IR" sz="2700" dirty="0" smtClean="0">
                <a:cs typeface="B Titr" pitchFamily="2" charset="-78"/>
              </a:rPr>
              <a:t/>
            </a:r>
            <a:br>
              <a:rPr lang="fa-IR" sz="2700" dirty="0" smtClean="0">
                <a:cs typeface="B Titr" pitchFamily="2" charset="-78"/>
              </a:rPr>
            </a:br>
            <a:r>
              <a:rPr lang="fa-IR" sz="2700" dirty="0" smtClean="0">
                <a:cs typeface="B Titr" pitchFamily="2" charset="-78"/>
              </a:rPr>
              <a:t>* آب یا سرم فیزیولوژی مورد استفاده برای شستشوی پوست مشتری درحین انجام خدمات بایستی درظرف یکبارمصرف ریخته شود و استفاده مجدد از باقیمانده آن برای مشتری دیگر ممنوع است و ظرف آن بعد از استفاده هر مشتری در سطل پسماند دفع گردد.</a:t>
            </a:r>
            <a:br>
              <a:rPr lang="fa-IR" sz="2700" dirty="0" smtClean="0">
                <a:cs typeface="B Titr" pitchFamily="2" charset="-78"/>
              </a:rPr>
            </a:br>
            <a:r>
              <a:rPr lang="fa-IR" sz="2700" dirty="0" smtClean="0">
                <a:cs typeface="B Titr" pitchFamily="2" charset="-78"/>
              </a:rPr>
              <a:t/>
            </a:r>
            <a:br>
              <a:rPr lang="fa-IR" sz="2700" dirty="0" smtClean="0">
                <a:cs typeface="B Titr" pitchFamily="2" charset="-78"/>
              </a:rPr>
            </a:br>
            <a:r>
              <a:rPr lang="fa-IR" sz="2700" dirty="0" smtClean="0">
                <a:cs typeface="B Titr" pitchFamily="2" charset="-78"/>
              </a:rPr>
              <a:t>*قبل از شروع خدمات باید مقدارکافی پنبه تمیز یا دستمال مورد نیاز برای استفاده درطول فرایند درظرف تمیز یکبارمصرف و درکنارمشتری قرار داده شود و استفاده مجدد از باقیمانده آن برای مشتری دیگر ممنوع است.</a:t>
            </a:r>
            <a:endParaRPr lang="fa-IR" sz="2700" dirty="0">
              <a:cs typeface="B Titr" pitchFamily="2" charset="-78"/>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fa-IR" sz="3200" dirty="0" smtClean="0">
                <a:cs typeface="B Titr" pitchFamily="2" charset="-78"/>
              </a:rPr>
              <a:t>انجام تاتو با رعایت تمام موازین بهداشتی و داشتن مجوز و گواهینامه مربوطه در آرایشگاه زنانه بلامانع است</a:t>
            </a:r>
            <a:endParaRPr lang="fa-IR" sz="3200" dirty="0">
              <a:cs typeface="B Titr" pitchFamily="2" charset="-78"/>
            </a:endParaRPr>
          </a:p>
        </p:txBody>
      </p:sp>
      <p:pic>
        <p:nvPicPr>
          <p:cNvPr id="4098" name="Picture 2" descr="H:\ \ارایشگاه\عکس\514287_741.jpg"/>
          <p:cNvPicPr>
            <a:picLocks noChangeAspect="1" noChangeArrowheads="1"/>
          </p:cNvPicPr>
          <p:nvPr/>
        </p:nvPicPr>
        <p:blipFill>
          <a:blip r:embed="rId2" cstate="print"/>
          <a:srcRect/>
          <a:stretch>
            <a:fillRect/>
          </a:stretch>
        </p:blipFill>
        <p:spPr bwMode="auto">
          <a:xfrm>
            <a:off x="1" y="1571612"/>
            <a:ext cx="9144000" cy="5286388"/>
          </a:xfrm>
          <a:prstGeom prst="rect">
            <a:avLst/>
          </a:prstGeom>
          <a:noFill/>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fa-IR" dirty="0"/>
          </a:p>
        </p:txBody>
      </p:sp>
      <p:pic>
        <p:nvPicPr>
          <p:cNvPr id="5122" name="Picture 2" descr="H:\ \ارایشگاه\عکس\photo_2016-05-16_02-42-57.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fa-IR" dirty="0" smtClean="0">
                <a:solidFill>
                  <a:srgbClr val="FF0000"/>
                </a:solidFill>
                <a:cs typeface="B Titr" pitchFamily="2" charset="-78"/>
              </a:rPr>
              <a:t>استفاده از رنگهای غیر مجاز و فاقد مشخصات بهداشتی در آرایشگاهها ممنوع است</a:t>
            </a:r>
            <a:endParaRPr lang="fa-IR" dirty="0">
              <a:solidFill>
                <a:srgbClr val="FF0000"/>
              </a:solidFill>
              <a:cs typeface="B Titr" pitchFamily="2" charset="-78"/>
            </a:endParaRPr>
          </a:p>
        </p:txBody>
      </p:sp>
      <p:pic>
        <p:nvPicPr>
          <p:cNvPr id="3074" name="Picture 2" descr="C:\Windows\system32\config\systemprofile\Desktop\New folder\t1-250x174.jpg"/>
          <p:cNvPicPr>
            <a:picLocks noChangeAspect="1" noChangeArrowheads="1"/>
          </p:cNvPicPr>
          <p:nvPr/>
        </p:nvPicPr>
        <p:blipFill>
          <a:blip r:embed="rId2" cstate="print"/>
          <a:srcRect/>
          <a:stretch>
            <a:fillRect/>
          </a:stretch>
        </p:blipFill>
        <p:spPr bwMode="auto">
          <a:xfrm>
            <a:off x="1" y="1643050"/>
            <a:ext cx="4286248" cy="5214950"/>
          </a:xfrm>
          <a:prstGeom prst="rect">
            <a:avLst/>
          </a:prstGeom>
          <a:noFill/>
        </p:spPr>
      </p:pic>
      <p:pic>
        <p:nvPicPr>
          <p:cNvPr id="3075" name="Picture 3" descr="C:\Windows\system32\config\systemprofile\Desktop\New folder\t10-250x174.jpg"/>
          <p:cNvPicPr>
            <a:picLocks noChangeAspect="1" noChangeArrowheads="1"/>
          </p:cNvPicPr>
          <p:nvPr/>
        </p:nvPicPr>
        <p:blipFill>
          <a:blip r:embed="rId3" cstate="print"/>
          <a:srcRect/>
          <a:stretch>
            <a:fillRect/>
          </a:stretch>
        </p:blipFill>
        <p:spPr bwMode="auto">
          <a:xfrm>
            <a:off x="4357685" y="1643050"/>
            <a:ext cx="4786315" cy="5214950"/>
          </a:xfrm>
          <a:prstGeom prst="rect">
            <a:avLst/>
          </a:prstGeom>
          <a:noFill/>
        </p:spPr>
      </p:pic>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r"/>
            <a:r>
              <a:rPr lang="fa-IR" dirty="0" smtClean="0">
                <a:cs typeface="B Titr" pitchFamily="2" charset="-78"/>
              </a:rPr>
              <a:t>عدم رعایت موازین بهداشتی در قسمت تاتو در یک آرایشگاه زنانه</a:t>
            </a:r>
            <a:endParaRPr lang="fa-IR" dirty="0">
              <a:cs typeface="B Titr" pitchFamily="2" charset="-78"/>
            </a:endParaRPr>
          </a:p>
        </p:txBody>
      </p:sp>
      <p:pic>
        <p:nvPicPr>
          <p:cNvPr id="6146" name="Picture 2" descr="H:\ \ارایشگاه\عکس\514285_383.jpg"/>
          <p:cNvPicPr>
            <a:picLocks noChangeAspect="1" noChangeArrowheads="1"/>
          </p:cNvPicPr>
          <p:nvPr/>
        </p:nvPicPr>
        <p:blipFill>
          <a:blip r:embed="rId2" cstate="print"/>
          <a:srcRect/>
          <a:stretch>
            <a:fillRect/>
          </a:stretch>
        </p:blipFill>
        <p:spPr bwMode="auto">
          <a:xfrm>
            <a:off x="0" y="1500174"/>
            <a:ext cx="4429124" cy="2428892"/>
          </a:xfrm>
          <a:prstGeom prst="rect">
            <a:avLst/>
          </a:prstGeom>
          <a:noFill/>
        </p:spPr>
      </p:pic>
      <p:pic>
        <p:nvPicPr>
          <p:cNvPr id="6147" name="Picture 3" descr="H:\ \ارایشگاه\عکس\514296_108.jpg"/>
          <p:cNvPicPr>
            <a:picLocks noChangeAspect="1" noChangeArrowheads="1"/>
          </p:cNvPicPr>
          <p:nvPr/>
        </p:nvPicPr>
        <p:blipFill>
          <a:blip r:embed="rId3" cstate="print"/>
          <a:srcRect/>
          <a:stretch>
            <a:fillRect/>
          </a:stretch>
        </p:blipFill>
        <p:spPr bwMode="auto">
          <a:xfrm>
            <a:off x="4500562" y="1500174"/>
            <a:ext cx="4643438" cy="2428892"/>
          </a:xfrm>
          <a:prstGeom prst="rect">
            <a:avLst/>
          </a:prstGeom>
          <a:noFill/>
        </p:spPr>
      </p:pic>
      <p:pic>
        <p:nvPicPr>
          <p:cNvPr id="6148" name="Picture 4" descr="H:\ \ارایشگاه\عکس\514319_108.jpg"/>
          <p:cNvPicPr>
            <a:picLocks noChangeAspect="1" noChangeArrowheads="1"/>
          </p:cNvPicPr>
          <p:nvPr/>
        </p:nvPicPr>
        <p:blipFill>
          <a:blip r:embed="rId4" cstate="print"/>
          <a:srcRect/>
          <a:stretch>
            <a:fillRect/>
          </a:stretch>
        </p:blipFill>
        <p:spPr bwMode="auto">
          <a:xfrm>
            <a:off x="4500562" y="4000504"/>
            <a:ext cx="4624388" cy="2857496"/>
          </a:xfrm>
          <a:prstGeom prst="rect">
            <a:avLst/>
          </a:prstGeom>
          <a:noFill/>
        </p:spPr>
      </p:pic>
      <p:pic>
        <p:nvPicPr>
          <p:cNvPr id="6149" name="Picture 5" descr="H:\ \ارایشگاه\عکس\514323_919.jpg"/>
          <p:cNvPicPr>
            <a:picLocks noChangeAspect="1" noChangeArrowheads="1"/>
          </p:cNvPicPr>
          <p:nvPr/>
        </p:nvPicPr>
        <p:blipFill>
          <a:blip r:embed="rId5" cstate="print"/>
          <a:srcRect/>
          <a:stretch>
            <a:fillRect/>
          </a:stretch>
        </p:blipFill>
        <p:spPr bwMode="auto">
          <a:xfrm>
            <a:off x="0" y="4000504"/>
            <a:ext cx="4429123" cy="2857496"/>
          </a:xfrm>
          <a:prstGeom prst="rect">
            <a:avLst/>
          </a:prstGeom>
          <a:noFill/>
        </p:spPr>
      </p:pic>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583362"/>
          </a:xfrm>
        </p:spPr>
        <p:txBody>
          <a:bodyPr>
            <a:normAutofit fontScale="90000"/>
          </a:bodyPr>
          <a:lstStyle/>
          <a:p>
            <a:pPr algn="r"/>
            <a:r>
              <a:rPr lang="fa-IR" sz="3600" dirty="0" smtClean="0">
                <a:cs typeface="B Titr" pitchFamily="2" charset="-78"/>
              </a:rPr>
              <a:t>ماده9: آرایش ناخن (مانیکور وپدیکور)</a:t>
            </a:r>
            <a:br>
              <a:rPr lang="fa-IR" sz="3600" dirty="0" smtClean="0">
                <a:cs typeface="B Titr" pitchFamily="2" charset="-78"/>
              </a:rPr>
            </a:br>
            <a:r>
              <a:rPr lang="fa-IR" sz="3600" dirty="0" smtClean="0">
                <a:cs typeface="B Titr" pitchFamily="2" charset="-78"/>
              </a:rPr>
              <a:t/>
            </a:r>
            <a:br>
              <a:rPr lang="fa-IR" sz="3600" dirty="0" smtClean="0">
                <a:cs typeface="B Titr" pitchFamily="2" charset="-78"/>
              </a:rPr>
            </a:br>
            <a:r>
              <a:rPr lang="fa-IR" sz="2400" dirty="0" smtClean="0">
                <a:cs typeface="B Titr" pitchFamily="2" charset="-78"/>
              </a:rPr>
              <a:t>* ناخن مشتری قبل از انجام خدمات بایستی مورد بررسی قرارگیرد قارچ ناخن معمولا به صورت یک تغییر رنگ در ناخن ظاهر میگردد که به طرف پوست گسترده میشود ارائه خدمات ناخن برای یک مشتری که دارای این نوع تغییر رنگ درناخن است </a:t>
            </a:r>
            <a:r>
              <a:rPr lang="fa-IR" sz="2400" dirty="0" smtClean="0">
                <a:solidFill>
                  <a:srgbClr val="FF0000"/>
                </a:solidFill>
                <a:cs typeface="B Titr" pitchFamily="2" charset="-78"/>
              </a:rPr>
              <a:t>نباید</a:t>
            </a:r>
            <a:r>
              <a:rPr lang="fa-IR" sz="2400" dirty="0" smtClean="0">
                <a:cs typeface="B Titr" pitchFamily="2" charset="-78"/>
              </a:rPr>
              <a:t> انجام گردد.</a:t>
            </a:r>
            <a:br>
              <a:rPr lang="fa-IR" sz="2400" dirty="0" smtClean="0">
                <a:cs typeface="B Titr" pitchFamily="2" charset="-78"/>
              </a:rPr>
            </a:br>
            <a:r>
              <a:rPr lang="fa-IR" sz="2400" dirty="0" smtClean="0">
                <a:cs typeface="B Titr" pitchFamily="2" charset="-78"/>
              </a:rPr>
              <a:t/>
            </a:r>
            <a:br>
              <a:rPr lang="fa-IR" sz="2400" dirty="0" smtClean="0">
                <a:cs typeface="B Titr" pitchFamily="2" charset="-78"/>
              </a:rPr>
            </a:br>
            <a:r>
              <a:rPr lang="fa-IR" sz="2400" dirty="0" smtClean="0">
                <a:cs typeface="B Titr" pitchFamily="2" charset="-78"/>
              </a:rPr>
              <a:t>*کارکنان نباید هیچگونه پماد قارچی یا روش درمانی را برای مشتریانی که مبتلا به بیماری ناخن هستند تجویز یا استفاده نمایند</a:t>
            </a:r>
            <a:br>
              <a:rPr lang="fa-IR" sz="2400" dirty="0" smtClean="0">
                <a:cs typeface="B Titr" pitchFamily="2" charset="-78"/>
              </a:rPr>
            </a:br>
            <a:r>
              <a:rPr lang="fa-IR" sz="2400" dirty="0" smtClean="0">
                <a:cs typeface="B Titr" pitchFamily="2" charset="-78"/>
              </a:rPr>
              <a:t/>
            </a:r>
            <a:br>
              <a:rPr lang="fa-IR" sz="2400" dirty="0" smtClean="0">
                <a:cs typeface="B Titr" pitchFamily="2" charset="-78"/>
              </a:rPr>
            </a:br>
            <a:r>
              <a:rPr lang="fa-IR" sz="2400" dirty="0" smtClean="0">
                <a:cs typeface="B Titr" pitchFamily="2" charset="-78"/>
              </a:rPr>
              <a:t>*قبل ازارائه خدمات باید ناخن های دست و پای مشتری تمیز وآلودگی آن برطرف گردد.</a:t>
            </a:r>
            <a:br>
              <a:rPr lang="fa-IR" sz="2400" dirty="0" smtClean="0">
                <a:cs typeface="B Titr" pitchFamily="2" charset="-78"/>
              </a:rPr>
            </a:br>
            <a:r>
              <a:rPr lang="fa-IR" sz="2400" dirty="0" smtClean="0">
                <a:cs typeface="B Titr" pitchFamily="2" charset="-78"/>
              </a:rPr>
              <a:t/>
            </a:r>
            <a:br>
              <a:rPr lang="fa-IR" sz="2400" dirty="0" smtClean="0">
                <a:cs typeface="B Titr" pitchFamily="2" charset="-78"/>
              </a:rPr>
            </a:br>
            <a:r>
              <a:rPr lang="fa-IR" sz="2400" dirty="0" smtClean="0">
                <a:cs typeface="B Titr" pitchFamily="2" charset="-78"/>
              </a:rPr>
              <a:t>*ظرف یا محل مورد استفاده برای شستشوی دست و یا پا (تشک مانیکور وپدیکور) باید به صورت یکبارمصرف بوده و یا درصورت استفاده ازظروف استیل و چند بارمصرف پس از هر بار استفاده کاملا شستشو و ضدعفونی گردد.</a:t>
            </a:r>
            <a:br>
              <a:rPr lang="fa-IR" sz="2400" dirty="0" smtClean="0">
                <a:cs typeface="B Titr" pitchFamily="2" charset="-78"/>
              </a:rPr>
            </a:br>
            <a:endParaRPr lang="fa-IR" sz="3600" dirty="0">
              <a:cs typeface="B Titr" pitchFamily="2" charset="-78"/>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fa-IR" sz="2400" dirty="0" smtClean="0">
                <a:solidFill>
                  <a:srgbClr val="FF0000"/>
                </a:solidFill>
                <a:cs typeface="B Titr" pitchFamily="2" charset="-78"/>
              </a:rPr>
              <a:t>انجام مانیکور و پدیکور بدون توجه به موازین بهداشتی و نتیجه فاجعه بار آن </a:t>
            </a:r>
            <a:endParaRPr lang="fa-IR" sz="2400" dirty="0">
              <a:solidFill>
                <a:srgbClr val="FF0000"/>
              </a:solidFill>
              <a:cs typeface="B Titr" pitchFamily="2" charset="-78"/>
            </a:endParaRPr>
          </a:p>
        </p:txBody>
      </p:sp>
      <p:pic>
        <p:nvPicPr>
          <p:cNvPr id="3" name="Picture 2" descr="C:\Windows\system32\config\systemprofile\Desktop\New folder\1375058_659557560773484_547653855_n.jpg"/>
          <p:cNvPicPr>
            <a:picLocks noChangeAspect="1" noChangeArrowheads="1"/>
          </p:cNvPicPr>
          <p:nvPr/>
        </p:nvPicPr>
        <p:blipFill>
          <a:blip r:embed="rId2" cstate="print"/>
          <a:srcRect/>
          <a:stretch>
            <a:fillRect/>
          </a:stretch>
        </p:blipFill>
        <p:spPr bwMode="auto">
          <a:xfrm>
            <a:off x="0" y="1643050"/>
            <a:ext cx="9144000" cy="5214950"/>
          </a:xfrm>
          <a:prstGeom prst="rect">
            <a:avLst/>
          </a:prstGeom>
          <a:noFill/>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3368676"/>
          </a:xfrm>
        </p:spPr>
        <p:txBody>
          <a:bodyPr>
            <a:normAutofit fontScale="90000"/>
          </a:bodyPr>
          <a:lstStyle/>
          <a:p>
            <a:pPr algn="r"/>
            <a:r>
              <a:rPr lang="fa-IR" sz="5300" dirty="0" smtClean="0">
                <a:cs typeface="B Titr" pitchFamily="2" charset="-78"/>
              </a:rPr>
              <a:t/>
            </a:r>
            <a:br>
              <a:rPr lang="fa-IR" sz="5300" dirty="0" smtClean="0">
                <a:cs typeface="B Titr" pitchFamily="2" charset="-78"/>
              </a:rPr>
            </a:br>
            <a:r>
              <a:rPr lang="fa-IR" sz="5300" dirty="0" smtClean="0">
                <a:cs typeface="B Titr" pitchFamily="2" charset="-78"/>
              </a:rPr>
              <a:t>گروه هدف:</a:t>
            </a:r>
            <a:r>
              <a:rPr lang="fa-IR" dirty="0" smtClean="0">
                <a:cs typeface="B Titr" pitchFamily="2" charset="-78"/>
              </a:rPr>
              <a:t/>
            </a:r>
            <a:br>
              <a:rPr lang="fa-IR" dirty="0" smtClean="0">
                <a:cs typeface="B Titr" pitchFamily="2" charset="-78"/>
              </a:rPr>
            </a:br>
            <a:r>
              <a:rPr lang="fa-IR" dirty="0">
                <a:cs typeface="B Titr" pitchFamily="2" charset="-78"/>
              </a:rPr>
              <a:t/>
            </a:r>
            <a:br>
              <a:rPr lang="fa-IR" dirty="0">
                <a:cs typeface="B Titr" pitchFamily="2" charset="-78"/>
              </a:rPr>
            </a:br>
            <a:r>
              <a:rPr lang="fa-IR" dirty="0" smtClean="0">
                <a:cs typeface="B Titr" pitchFamily="2" charset="-78"/>
              </a:rPr>
              <a:t>          </a:t>
            </a:r>
            <a:br>
              <a:rPr lang="fa-IR" dirty="0" smtClean="0">
                <a:cs typeface="B Titr" pitchFamily="2" charset="-78"/>
              </a:rPr>
            </a:br>
            <a:r>
              <a:rPr lang="fa-IR" dirty="0">
                <a:cs typeface="B Titr" pitchFamily="2" charset="-78"/>
              </a:rPr>
              <a:t/>
            </a:r>
            <a:br>
              <a:rPr lang="fa-IR" dirty="0">
                <a:cs typeface="B Titr" pitchFamily="2" charset="-78"/>
              </a:rPr>
            </a:br>
            <a:r>
              <a:rPr lang="fa-IR" dirty="0">
                <a:cs typeface="B Titr" pitchFamily="2" charset="-78"/>
              </a:rPr>
              <a:t> </a:t>
            </a:r>
            <a:r>
              <a:rPr lang="fa-IR" dirty="0" smtClean="0">
                <a:cs typeface="B Titr" pitchFamily="2" charset="-78"/>
              </a:rPr>
              <a:t>          </a:t>
            </a:r>
            <a:r>
              <a:rPr lang="fa-IR" sz="4900" dirty="0" smtClean="0">
                <a:cs typeface="B Titr" pitchFamily="2" charset="-78"/>
              </a:rPr>
              <a:t>متصدیان آرایشگاههای زنانه</a:t>
            </a:r>
            <a:endParaRPr lang="fa-IR" sz="4900" dirty="0">
              <a:cs typeface="B Titr" pitchFamily="2" charset="-78"/>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583362"/>
          </a:xfrm>
        </p:spPr>
        <p:txBody>
          <a:bodyPr>
            <a:normAutofit/>
          </a:bodyPr>
          <a:lstStyle/>
          <a:p>
            <a:pPr algn="r"/>
            <a:r>
              <a:rPr lang="fa-IR" sz="3600" dirty="0" smtClean="0">
                <a:cs typeface="B Titr" pitchFamily="2" charset="-78"/>
              </a:rPr>
              <a:t>ماده 10: اپیلاسیون</a:t>
            </a:r>
            <a:br>
              <a:rPr lang="fa-IR" sz="3600" dirty="0" smtClean="0">
                <a:cs typeface="B Titr" pitchFamily="2" charset="-78"/>
              </a:rPr>
            </a:br>
            <a:r>
              <a:rPr lang="fa-IR" sz="3600" dirty="0" smtClean="0">
                <a:cs typeface="B Titr" pitchFamily="2" charset="-78"/>
              </a:rPr>
              <a:t/>
            </a:r>
            <a:br>
              <a:rPr lang="fa-IR" sz="3600" dirty="0" smtClean="0">
                <a:cs typeface="B Titr" pitchFamily="2" charset="-78"/>
              </a:rPr>
            </a:br>
            <a:r>
              <a:rPr lang="fa-IR" sz="2400" dirty="0" smtClean="0">
                <a:cs typeface="B Titr" pitchFamily="2" charset="-78"/>
              </a:rPr>
              <a:t>*</a:t>
            </a:r>
            <a:r>
              <a:rPr lang="fa-IR" sz="3600" dirty="0" smtClean="0">
                <a:cs typeface="B Titr" pitchFamily="2" charset="-78"/>
              </a:rPr>
              <a:t> </a:t>
            </a:r>
            <a:r>
              <a:rPr lang="fa-IR" sz="2400" dirty="0" smtClean="0">
                <a:cs typeface="B Titr" pitchFamily="2" charset="-78"/>
              </a:rPr>
              <a:t>درصورتیکه پوست مشتری دارای ضایعه پوستی باشد باید از انجام خدمات اپیلاسون برای مشتری خودداری گردد.</a:t>
            </a:r>
            <a:br>
              <a:rPr lang="fa-IR" sz="2400" dirty="0" smtClean="0">
                <a:cs typeface="B Titr" pitchFamily="2" charset="-78"/>
              </a:rPr>
            </a:br>
            <a:r>
              <a:rPr lang="fa-IR" sz="2400" dirty="0" smtClean="0">
                <a:cs typeface="B Titr" pitchFamily="2" charset="-78"/>
              </a:rPr>
              <a:t/>
            </a:r>
            <a:br>
              <a:rPr lang="fa-IR" sz="2400" dirty="0" smtClean="0">
                <a:cs typeface="B Titr" pitchFamily="2" charset="-78"/>
              </a:rPr>
            </a:br>
            <a:r>
              <a:rPr lang="fa-IR" sz="2400" dirty="0" smtClean="0">
                <a:cs typeface="B Titr" pitchFamily="2" charset="-78"/>
              </a:rPr>
              <a:t>* واکسها و پمادهایی که برای از بین بردن موهای زائد استفاده میگردد بایستی دارای پروانه ساخت یا ورود از وزارت داشته باشد.</a:t>
            </a:r>
            <a:br>
              <a:rPr lang="fa-IR" sz="2400" dirty="0" smtClean="0">
                <a:cs typeface="B Titr" pitchFamily="2" charset="-78"/>
              </a:rPr>
            </a:br>
            <a:r>
              <a:rPr lang="fa-IR" sz="2400" dirty="0" smtClean="0">
                <a:cs typeface="B Titr" pitchFamily="2" charset="-78"/>
              </a:rPr>
              <a:t/>
            </a:r>
            <a:br>
              <a:rPr lang="fa-IR" sz="2400" dirty="0" smtClean="0">
                <a:cs typeface="B Titr" pitchFamily="2" charset="-78"/>
              </a:rPr>
            </a:br>
            <a:r>
              <a:rPr lang="fa-IR" sz="2400" dirty="0" smtClean="0">
                <a:cs typeface="B Titr" pitchFamily="2" charset="-78"/>
              </a:rPr>
              <a:t>* مواد مورد استفاده برای هر مشتری  بایستی به اندازه  نیاز درظرف ریخته شود وموم یا لوسیون باقیمانده درظرف مشتری نباید برای مشتری دیگر استفاده یا به ظرف اصلی برگردانده شود و باید درسطل پسماند دفع گردد.</a:t>
            </a:r>
            <a:br>
              <a:rPr lang="fa-IR" sz="2400" dirty="0" smtClean="0">
                <a:cs typeface="B Titr" pitchFamily="2" charset="-78"/>
              </a:rPr>
            </a:br>
            <a:r>
              <a:rPr lang="fa-IR" sz="2400" dirty="0" smtClean="0">
                <a:cs typeface="B Titr" pitchFamily="2" charset="-78"/>
              </a:rPr>
              <a:t/>
            </a:r>
            <a:br>
              <a:rPr lang="fa-IR" sz="2400" dirty="0" smtClean="0">
                <a:cs typeface="B Titr" pitchFamily="2" charset="-78"/>
              </a:rPr>
            </a:br>
            <a:r>
              <a:rPr lang="fa-IR" sz="2400" dirty="0" smtClean="0">
                <a:cs typeface="B Titr" pitchFamily="2" charset="-78"/>
              </a:rPr>
              <a:t>* درصورتیکه ازدستگاه اپیلاسیون استفاده میگردد باید قسمتهایی ازدستگاه که درتماس باپوست مشتری است بعد ازاستفاده تمیز وضدعفونی گردد.</a:t>
            </a:r>
            <a:endParaRPr lang="fa-IR" sz="3600" dirty="0" smtClean="0">
              <a:cs typeface="B Titr" pitchFamily="2" charset="-78"/>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a:r>
              <a:rPr lang="fa-IR" sz="3200" dirty="0" smtClean="0">
                <a:cs typeface="B Titr" pitchFamily="2" charset="-78"/>
              </a:rPr>
              <a:t>انجام اپیلاسیون با رعایت کامل موازین بهداشتی که قبلا ذکر گردید.</a:t>
            </a:r>
            <a:endParaRPr lang="fa-IR" sz="3200" dirty="0">
              <a:cs typeface="B Titr" pitchFamily="2" charset="-78"/>
            </a:endParaRPr>
          </a:p>
        </p:txBody>
      </p:sp>
      <p:pic>
        <p:nvPicPr>
          <p:cNvPr id="3074" name="Picture 2" descr="C:\Windows\system32\config\systemprofile\Desktop\New folder\284657959241445102a.jpg"/>
          <p:cNvPicPr>
            <a:picLocks noChangeAspect="1" noChangeArrowheads="1"/>
          </p:cNvPicPr>
          <p:nvPr/>
        </p:nvPicPr>
        <p:blipFill>
          <a:blip r:embed="rId2" cstate="print"/>
          <a:srcRect/>
          <a:stretch>
            <a:fillRect/>
          </a:stretch>
        </p:blipFill>
        <p:spPr bwMode="auto">
          <a:xfrm>
            <a:off x="0" y="1643050"/>
            <a:ext cx="4429124" cy="5214949"/>
          </a:xfrm>
          <a:prstGeom prst="rect">
            <a:avLst/>
          </a:prstGeom>
          <a:noFill/>
        </p:spPr>
      </p:pic>
      <p:pic>
        <p:nvPicPr>
          <p:cNvPr id="3075" name="Picture 3" descr="C:\Windows\system32\config\systemprofile\Desktop\New folder\428657959241445102a.jpg"/>
          <p:cNvPicPr>
            <a:picLocks noChangeAspect="1" noChangeArrowheads="1"/>
          </p:cNvPicPr>
          <p:nvPr/>
        </p:nvPicPr>
        <p:blipFill>
          <a:blip r:embed="rId3" cstate="print"/>
          <a:srcRect/>
          <a:stretch>
            <a:fillRect/>
          </a:stretch>
        </p:blipFill>
        <p:spPr bwMode="auto">
          <a:xfrm>
            <a:off x="4214810" y="1643050"/>
            <a:ext cx="4929190" cy="5214950"/>
          </a:xfrm>
          <a:prstGeom prst="rect">
            <a:avLst/>
          </a:prstGeom>
          <a:noFill/>
        </p:spPr>
      </p:pic>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8596" y="-1500222"/>
            <a:ext cx="8229600" cy="6226196"/>
          </a:xfrm>
        </p:spPr>
        <p:txBody>
          <a:bodyPr>
            <a:normAutofit/>
          </a:bodyPr>
          <a:lstStyle/>
          <a:p>
            <a:pPr algn="r"/>
            <a:r>
              <a:rPr lang="fa-IR" sz="3600" dirty="0" smtClean="0">
                <a:cs typeface="B Titr" pitchFamily="2" charset="-78"/>
              </a:rPr>
              <a:t>بهداشت پد و اسفنج :</a:t>
            </a:r>
            <a:br>
              <a:rPr lang="fa-IR" sz="3600" dirty="0" smtClean="0">
                <a:cs typeface="B Titr" pitchFamily="2" charset="-78"/>
              </a:rPr>
            </a:br>
            <a:r>
              <a:rPr lang="fa-IR" sz="3600" dirty="0" smtClean="0">
                <a:cs typeface="B Titr" pitchFamily="2" charset="-78"/>
              </a:rPr>
              <a:t/>
            </a:r>
            <a:br>
              <a:rPr lang="fa-IR" sz="3600" dirty="0" smtClean="0">
                <a:cs typeface="B Titr" pitchFamily="2" charset="-78"/>
              </a:rPr>
            </a:br>
            <a:r>
              <a:rPr lang="fa-IR" sz="2400" dirty="0" smtClean="0">
                <a:cs typeface="B Titr" pitchFamily="2" charset="-78"/>
              </a:rPr>
              <a:t>*استفاده مشترک از پد و اسفنج  برای آرایش صورت و بدن </a:t>
            </a:r>
            <a:r>
              <a:rPr lang="fa-IR" sz="2400" dirty="0" smtClean="0">
                <a:solidFill>
                  <a:srgbClr val="FF0000"/>
                </a:solidFill>
                <a:cs typeface="B Titr" pitchFamily="2" charset="-78"/>
              </a:rPr>
              <a:t>ممنوع </a:t>
            </a:r>
            <a:r>
              <a:rPr lang="fa-IR" sz="2400" dirty="0" smtClean="0">
                <a:cs typeface="B Titr" pitchFamily="2" charset="-78"/>
              </a:rPr>
              <a:t>است ولی در صورتیکه به صورت یکبارمصرف باشد و یا هرمشتری ابزار مخصوص به خود را داشته باشد بلامانع است.</a:t>
            </a:r>
            <a:endParaRPr lang="fa-IR" sz="3600" dirty="0">
              <a:cs typeface="B Titr" pitchFamily="2" charset="-78"/>
            </a:endParaRPr>
          </a:p>
        </p:txBody>
      </p:sp>
      <p:pic>
        <p:nvPicPr>
          <p:cNvPr id="2050" name="Picture 2" descr="H:\ارایشگاه\عکس\images.jpg"/>
          <p:cNvPicPr>
            <a:picLocks noChangeAspect="1" noChangeArrowheads="1"/>
          </p:cNvPicPr>
          <p:nvPr/>
        </p:nvPicPr>
        <p:blipFill>
          <a:blip r:embed="rId2" cstate="print"/>
          <a:srcRect/>
          <a:stretch>
            <a:fillRect/>
          </a:stretch>
        </p:blipFill>
        <p:spPr bwMode="auto">
          <a:xfrm>
            <a:off x="0" y="2857496"/>
            <a:ext cx="9143999" cy="4000504"/>
          </a:xfrm>
          <a:prstGeom prst="rect">
            <a:avLst/>
          </a:prstGeom>
          <a:noFill/>
        </p:spPr>
      </p:pic>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57158" y="357166"/>
            <a:ext cx="8429684" cy="6286544"/>
          </a:xfrm>
        </p:spPr>
        <p:txBody>
          <a:bodyPr>
            <a:normAutofit fontScale="90000"/>
          </a:bodyPr>
          <a:lstStyle/>
          <a:p>
            <a:pPr algn="r"/>
            <a:r>
              <a:rPr lang="fa-IR" dirty="0" smtClean="0">
                <a:cs typeface="B Titr" pitchFamily="2" charset="-78"/>
              </a:rPr>
              <a:t>ماده 11-</a:t>
            </a:r>
            <a:r>
              <a:rPr lang="fa-IR" sz="3600" dirty="0" smtClean="0">
                <a:cs typeface="B Titr" pitchFamily="2" charset="-78"/>
              </a:rPr>
              <a:t>الزامات بهداشتی، ابزار و وسایل و سطوح درآرایشگاه :</a:t>
            </a:r>
            <a:r>
              <a:rPr lang="fa-IR" sz="3200" dirty="0" smtClean="0">
                <a:cs typeface="B Titr" pitchFamily="2" charset="-78"/>
              </a:rPr>
              <a:t/>
            </a:r>
            <a:br>
              <a:rPr lang="fa-IR" sz="3200" dirty="0" smtClean="0">
                <a:cs typeface="B Titr" pitchFamily="2" charset="-78"/>
              </a:rPr>
            </a:br>
            <a:r>
              <a:rPr lang="fa-IR" sz="3200" dirty="0" smtClean="0">
                <a:cs typeface="B Titr" pitchFamily="2" charset="-78"/>
              </a:rPr>
              <a:t/>
            </a:r>
            <a:br>
              <a:rPr lang="fa-IR" sz="3200" dirty="0" smtClean="0">
                <a:cs typeface="B Titr" pitchFamily="2" charset="-78"/>
              </a:rPr>
            </a:br>
            <a:r>
              <a:rPr lang="fa-IR" sz="2700" dirty="0" smtClean="0">
                <a:cs typeface="B Titr" pitchFamily="2" charset="-78"/>
              </a:rPr>
              <a:t>* تمام ابزار و تجهیزاتی که برای مشتری استفاده میگردد باید سالم، تمیز، بدون زنگ زدگی یا شکستگی باشد.</a:t>
            </a:r>
            <a:br>
              <a:rPr lang="fa-IR" sz="2700" dirty="0" smtClean="0">
                <a:cs typeface="B Titr" pitchFamily="2" charset="-78"/>
              </a:rPr>
            </a:br>
            <a:r>
              <a:rPr lang="fa-IR" sz="2700" dirty="0" smtClean="0">
                <a:cs typeface="B Titr" pitchFamily="2" charset="-78"/>
              </a:rPr>
              <a:t/>
            </a:r>
            <a:br>
              <a:rPr lang="fa-IR" sz="2700" dirty="0" smtClean="0">
                <a:cs typeface="B Titr" pitchFamily="2" charset="-78"/>
              </a:rPr>
            </a:br>
            <a:r>
              <a:rPr lang="fa-IR" sz="2700" dirty="0" smtClean="0">
                <a:cs typeface="B Titr" pitchFamily="2" charset="-78"/>
              </a:rPr>
              <a:t>* هرگونه تیغ که برای اصلاح پوست مورد استفاده قرارمیگیرد باید یکبارمصرف بوده و بلافاصله پس از استفاده درظرف اشیاء نوک تیز وبرنده دفع گردد.</a:t>
            </a:r>
            <a:br>
              <a:rPr lang="fa-IR" sz="2700" dirty="0" smtClean="0">
                <a:cs typeface="B Titr" pitchFamily="2" charset="-78"/>
              </a:rPr>
            </a:br>
            <a:r>
              <a:rPr lang="fa-IR" sz="2700" dirty="0" smtClean="0">
                <a:cs typeface="B Titr" pitchFamily="2" charset="-78"/>
              </a:rPr>
              <a:t/>
            </a:r>
            <a:br>
              <a:rPr lang="fa-IR" sz="2700" dirty="0" smtClean="0">
                <a:cs typeface="B Titr" pitchFamily="2" charset="-78"/>
              </a:rPr>
            </a:br>
            <a:r>
              <a:rPr lang="fa-IR" sz="2700" dirty="0" smtClean="0">
                <a:cs typeface="B Titr" pitchFamily="2" charset="-78"/>
              </a:rPr>
              <a:t>* کلیه ابزار و تجهیزاتی که با توجه به نوع فعالیت امکان تمیزکردن، گندزدایی و یا استریل کردن آنها وجود ندارد باید به عنوان یکبارمصرف درنظرگرفته شود و پس از استفاده برای هرمشتری در سطل پسماند دفع گردد.</a:t>
            </a:r>
            <a:br>
              <a:rPr lang="fa-IR" sz="2700" dirty="0" smtClean="0">
                <a:cs typeface="B Titr" pitchFamily="2" charset="-78"/>
              </a:rPr>
            </a:br>
            <a:r>
              <a:rPr lang="fa-IR" sz="2700" dirty="0" smtClean="0">
                <a:cs typeface="B Titr" pitchFamily="2" charset="-78"/>
              </a:rPr>
              <a:t/>
            </a:r>
            <a:br>
              <a:rPr lang="fa-IR" sz="2700" dirty="0" smtClean="0">
                <a:cs typeface="B Titr" pitchFamily="2" charset="-78"/>
              </a:rPr>
            </a:br>
            <a:r>
              <a:rPr lang="fa-IR" sz="2700" dirty="0" smtClean="0">
                <a:cs typeface="B Titr" pitchFamily="2" charset="-78"/>
              </a:rPr>
              <a:t>* وسایل استریل اگرقبل از استفاده آلوده گردد باید در سطل پسماند دفع گردد و از وسیله استریل برای مشتری استفاده گردد.</a:t>
            </a:r>
            <a:br>
              <a:rPr lang="fa-IR" sz="2700" dirty="0" smtClean="0">
                <a:cs typeface="B Titr" pitchFamily="2" charset="-78"/>
              </a:rPr>
            </a:br>
            <a:r>
              <a:rPr lang="fa-IR" sz="2700" dirty="0" smtClean="0">
                <a:cs typeface="B Titr" pitchFamily="2" charset="-78"/>
              </a:rPr>
              <a:t/>
            </a:r>
            <a:br>
              <a:rPr lang="fa-IR" sz="2700" dirty="0" smtClean="0">
                <a:cs typeface="B Titr" pitchFamily="2" charset="-78"/>
              </a:rPr>
            </a:br>
            <a:endParaRPr lang="fa-IR" sz="2700" dirty="0">
              <a:cs typeface="B Titr" pitchFamily="2" charset="-78"/>
            </a:endParaRP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r"/>
            <a:r>
              <a:rPr lang="fa-IR" sz="3600" dirty="0" smtClean="0">
                <a:cs typeface="B Titr" pitchFamily="2" charset="-78"/>
              </a:rPr>
              <a:t>لزوم رعایت نظافت و شستشو و گند زدایی وسایل کار مشترک </a:t>
            </a:r>
            <a:endParaRPr lang="fa-IR" sz="3600" dirty="0">
              <a:cs typeface="B Titr" pitchFamily="2" charset="-78"/>
            </a:endParaRPr>
          </a:p>
        </p:txBody>
      </p:sp>
      <p:pic>
        <p:nvPicPr>
          <p:cNvPr id="6146" name="Picture 2" descr="H:\ \ارایشگاه\عکس\1975820593135102a.jpg"/>
          <p:cNvPicPr>
            <a:picLocks noChangeAspect="1" noChangeArrowheads="1"/>
          </p:cNvPicPr>
          <p:nvPr/>
        </p:nvPicPr>
        <p:blipFill>
          <a:blip r:embed="rId2" cstate="print"/>
          <a:srcRect/>
          <a:stretch>
            <a:fillRect/>
          </a:stretch>
        </p:blipFill>
        <p:spPr bwMode="auto">
          <a:xfrm>
            <a:off x="0" y="1500174"/>
            <a:ext cx="9144000" cy="5357826"/>
          </a:xfrm>
          <a:prstGeom prst="rect">
            <a:avLst/>
          </a:prstGeom>
          <a:noFill/>
        </p:spPr>
      </p:pic>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142984"/>
            <a:ext cx="8229600" cy="4000528"/>
          </a:xfrm>
        </p:spPr>
        <p:txBody>
          <a:bodyPr>
            <a:normAutofit fontScale="90000"/>
          </a:bodyPr>
          <a:lstStyle/>
          <a:p>
            <a:pPr algn="r"/>
            <a:r>
              <a:rPr lang="fa-IR" sz="3600" dirty="0" smtClean="0">
                <a:cs typeface="B Titr" pitchFamily="2" charset="-78"/>
              </a:rPr>
              <a:t>بهداشت حوله و پیشبند و نوار سربند:</a:t>
            </a:r>
            <a:r>
              <a:rPr lang="fa-IR" sz="2400" dirty="0" smtClean="0">
                <a:cs typeface="B Titr" pitchFamily="2" charset="-78"/>
              </a:rPr>
              <a:t/>
            </a:r>
            <a:br>
              <a:rPr lang="fa-IR" sz="2400" dirty="0" smtClean="0">
                <a:cs typeface="B Titr" pitchFamily="2" charset="-78"/>
              </a:rPr>
            </a:br>
            <a:r>
              <a:rPr lang="fa-IR" sz="2400" dirty="0" smtClean="0">
                <a:cs typeface="B Titr" pitchFamily="2" charset="-78"/>
              </a:rPr>
              <a:t/>
            </a:r>
            <a:br>
              <a:rPr lang="fa-IR" sz="2400" dirty="0" smtClean="0">
                <a:cs typeface="B Titr" pitchFamily="2" charset="-78"/>
              </a:rPr>
            </a:br>
            <a:r>
              <a:rPr lang="fa-IR" sz="2400" dirty="0" smtClean="0">
                <a:cs typeface="B Titr" pitchFamily="2" charset="-78"/>
              </a:rPr>
              <a:t/>
            </a:r>
            <a:br>
              <a:rPr lang="fa-IR" sz="2400" dirty="0" smtClean="0">
                <a:cs typeface="B Titr" pitchFamily="2" charset="-78"/>
              </a:rPr>
            </a:br>
            <a:r>
              <a:rPr lang="fa-IR" sz="2700" dirty="0" smtClean="0">
                <a:cs typeface="B Titr" pitchFamily="2" charset="-78"/>
              </a:rPr>
              <a:t>* درصورت استفاده ازحوله برای مشتری بایستی حوله اختصاصی یا یکبارمصرف باشد.</a:t>
            </a:r>
            <a:br>
              <a:rPr lang="fa-IR" sz="2700" dirty="0" smtClean="0">
                <a:cs typeface="B Titr" pitchFamily="2" charset="-78"/>
              </a:rPr>
            </a:br>
            <a:r>
              <a:rPr lang="fa-IR" sz="2700" dirty="0" smtClean="0">
                <a:cs typeface="B Titr" pitchFamily="2" charset="-78"/>
              </a:rPr>
              <a:t/>
            </a:r>
            <a:br>
              <a:rPr lang="fa-IR" sz="2700" dirty="0" smtClean="0">
                <a:cs typeface="B Titr" pitchFamily="2" charset="-78"/>
              </a:rPr>
            </a:br>
            <a:r>
              <a:rPr lang="fa-IR" sz="2700" dirty="0" smtClean="0">
                <a:cs typeface="B Titr" pitchFamily="2" charset="-78"/>
              </a:rPr>
              <a:t>* درصورتی که از پیشبند چند بارمصرف برای مشتری استفاده میگردد باید ازنوارگردن اختصاصی یا یکبارمصرف برای جلوگیری از تماس مستقیم  پیش بند با گردن استفاده گردد درغیر اینصورت از پیشبند یکبار مصرف استفاده گردد.</a:t>
            </a:r>
            <a:br>
              <a:rPr lang="fa-IR" sz="2700" dirty="0" smtClean="0">
                <a:cs typeface="B Titr" pitchFamily="2" charset="-78"/>
              </a:rPr>
            </a:br>
            <a:r>
              <a:rPr lang="fa-IR" sz="2700" dirty="0" smtClean="0">
                <a:cs typeface="B Titr" pitchFamily="2" charset="-78"/>
              </a:rPr>
              <a:t/>
            </a:r>
            <a:br>
              <a:rPr lang="fa-IR" sz="2700" dirty="0" smtClean="0">
                <a:cs typeface="B Titr" pitchFamily="2" charset="-78"/>
              </a:rPr>
            </a:br>
            <a:r>
              <a:rPr lang="fa-IR" sz="2700" dirty="0" smtClean="0">
                <a:cs typeface="B Titr" pitchFamily="2" charset="-78"/>
              </a:rPr>
              <a:t>*درصورت استفاده ازنوار سربند باید ازنوار سربند اختصاصی یا یکبارمصرف استفاده گردد.</a:t>
            </a:r>
            <a:r>
              <a:rPr lang="fa-IR" sz="2400" dirty="0" smtClean="0">
                <a:cs typeface="B Titr" pitchFamily="2" charset="-78"/>
              </a:rPr>
              <a:t/>
            </a:r>
            <a:br>
              <a:rPr lang="fa-IR" sz="2400" dirty="0" smtClean="0">
                <a:cs typeface="B Titr" pitchFamily="2" charset="-78"/>
              </a:rPr>
            </a:br>
            <a:r>
              <a:rPr lang="fa-IR" sz="2400" dirty="0" smtClean="0">
                <a:cs typeface="B Titr" pitchFamily="2" charset="-78"/>
              </a:rPr>
              <a:t/>
            </a:r>
            <a:br>
              <a:rPr lang="fa-IR" sz="2400" dirty="0" smtClean="0">
                <a:cs typeface="B Titr" pitchFamily="2" charset="-78"/>
              </a:rPr>
            </a:br>
            <a:endParaRPr lang="fa-IR" sz="2400" dirty="0">
              <a:cs typeface="B Titr" pitchFamily="2" charset="-78"/>
            </a:endParaRP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fa-IR" dirty="0" smtClean="0">
                <a:cs typeface="B Titr" pitchFamily="2" charset="-78"/>
              </a:rPr>
              <a:t>بهداشت حوله، پیش بند و نوار سربند در آرایشگاه</a:t>
            </a:r>
            <a:endParaRPr lang="fa-IR" dirty="0">
              <a:cs typeface="B Titr" pitchFamily="2" charset="-78"/>
            </a:endParaRPr>
          </a:p>
        </p:txBody>
      </p:sp>
      <p:pic>
        <p:nvPicPr>
          <p:cNvPr id="7170" name="Picture 2" descr="C:\Windows\system32\config\systemprofile\Desktop\hole-MEKTIARA4.jpg"/>
          <p:cNvPicPr>
            <a:picLocks noChangeAspect="1" noChangeArrowheads="1"/>
          </p:cNvPicPr>
          <p:nvPr/>
        </p:nvPicPr>
        <p:blipFill>
          <a:blip r:embed="rId2" cstate="print"/>
          <a:srcRect/>
          <a:stretch>
            <a:fillRect/>
          </a:stretch>
        </p:blipFill>
        <p:spPr bwMode="auto">
          <a:xfrm>
            <a:off x="0" y="1571612"/>
            <a:ext cx="4214810" cy="5286388"/>
          </a:xfrm>
          <a:prstGeom prst="rect">
            <a:avLst/>
          </a:prstGeom>
          <a:noFill/>
        </p:spPr>
      </p:pic>
      <p:pic>
        <p:nvPicPr>
          <p:cNvPr id="7171" name="Picture 3" descr="C:\Windows\system32\config\systemprofile\Desktop\65886814752593-9750921456143.jpg"/>
          <p:cNvPicPr>
            <a:picLocks noChangeAspect="1" noChangeArrowheads="1"/>
          </p:cNvPicPr>
          <p:nvPr/>
        </p:nvPicPr>
        <p:blipFill>
          <a:blip r:embed="rId3" cstate="print"/>
          <a:srcRect/>
          <a:stretch>
            <a:fillRect/>
          </a:stretch>
        </p:blipFill>
        <p:spPr bwMode="auto">
          <a:xfrm>
            <a:off x="4643438" y="1571612"/>
            <a:ext cx="4500561" cy="5286388"/>
          </a:xfrm>
          <a:prstGeom prst="rect">
            <a:avLst/>
          </a:prstGeom>
          <a:noFill/>
        </p:spPr>
      </p:pic>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71472" y="357166"/>
            <a:ext cx="8229600" cy="3214710"/>
          </a:xfrm>
        </p:spPr>
        <p:txBody>
          <a:bodyPr>
            <a:normAutofit fontScale="90000"/>
          </a:bodyPr>
          <a:lstStyle/>
          <a:p>
            <a:pPr algn="r"/>
            <a:r>
              <a:rPr lang="fa-IR" sz="3600" dirty="0" smtClean="0">
                <a:cs typeface="B Titr" pitchFamily="2" charset="-78"/>
              </a:rPr>
              <a:t/>
            </a:r>
            <a:br>
              <a:rPr lang="fa-IR" sz="3600" dirty="0" smtClean="0">
                <a:cs typeface="B Titr" pitchFamily="2" charset="-78"/>
              </a:rPr>
            </a:br>
            <a:r>
              <a:rPr lang="fa-IR" sz="3600" dirty="0" smtClean="0">
                <a:cs typeface="B Titr" pitchFamily="2" charset="-78"/>
              </a:rPr>
              <a:t>بهداشت لباس وپوشاک:</a:t>
            </a:r>
            <a:br>
              <a:rPr lang="fa-IR" sz="3600" dirty="0" smtClean="0">
                <a:cs typeface="B Titr" pitchFamily="2" charset="-78"/>
              </a:rPr>
            </a:br>
            <a:r>
              <a:rPr lang="fa-IR" sz="3600" dirty="0" smtClean="0">
                <a:cs typeface="B Titr" pitchFamily="2" charset="-78"/>
              </a:rPr>
              <a:t/>
            </a:r>
            <a:br>
              <a:rPr lang="fa-IR" sz="3600" dirty="0" smtClean="0">
                <a:cs typeface="B Titr" pitchFamily="2" charset="-78"/>
              </a:rPr>
            </a:br>
            <a:r>
              <a:rPr lang="fa-IR" sz="2700" dirty="0" smtClean="0">
                <a:cs typeface="B Titr" pitchFamily="2" charset="-78"/>
              </a:rPr>
              <a:t>* درصورت اجاره لباس عروس ازآرایشگاه بایستی بعد از هر بار استفاده شستشو و گندزدایی گردد.</a:t>
            </a:r>
            <a:r>
              <a:rPr lang="fa-IR" sz="2400" dirty="0" smtClean="0">
                <a:cs typeface="B Titr" pitchFamily="2" charset="-78"/>
              </a:rPr>
              <a:t/>
            </a:r>
            <a:br>
              <a:rPr lang="fa-IR" sz="2400" dirty="0" smtClean="0">
                <a:cs typeface="B Titr" pitchFamily="2" charset="-78"/>
              </a:rPr>
            </a:br>
            <a:r>
              <a:rPr lang="fa-IR" sz="2400" dirty="0" smtClean="0">
                <a:cs typeface="B Titr" pitchFamily="2" charset="-78"/>
              </a:rPr>
              <a:t/>
            </a:r>
            <a:br>
              <a:rPr lang="fa-IR" sz="2400" dirty="0" smtClean="0">
                <a:cs typeface="B Titr" pitchFamily="2" charset="-78"/>
              </a:rPr>
            </a:br>
            <a:r>
              <a:rPr lang="fa-IR" sz="2400" dirty="0" smtClean="0">
                <a:cs typeface="B Titr" pitchFamily="2" charset="-78"/>
              </a:rPr>
              <a:t/>
            </a:r>
            <a:br>
              <a:rPr lang="fa-IR" sz="2400" dirty="0" smtClean="0">
                <a:cs typeface="B Titr" pitchFamily="2" charset="-78"/>
              </a:rPr>
            </a:br>
            <a:r>
              <a:rPr lang="fa-IR" sz="2400" dirty="0" smtClean="0">
                <a:cs typeface="B Titr" pitchFamily="2" charset="-78"/>
              </a:rPr>
              <a:t/>
            </a:r>
            <a:br>
              <a:rPr lang="fa-IR" sz="2400" dirty="0" smtClean="0">
                <a:cs typeface="B Titr" pitchFamily="2" charset="-78"/>
              </a:rPr>
            </a:br>
            <a:r>
              <a:rPr lang="fa-IR" sz="2400" dirty="0" smtClean="0">
                <a:cs typeface="B Titr" pitchFamily="2" charset="-78"/>
              </a:rPr>
              <a:t/>
            </a:r>
            <a:br>
              <a:rPr lang="fa-IR" sz="2400" dirty="0" smtClean="0">
                <a:cs typeface="B Titr" pitchFamily="2" charset="-78"/>
              </a:rPr>
            </a:br>
            <a:r>
              <a:rPr lang="fa-IR" sz="2400" dirty="0" smtClean="0">
                <a:cs typeface="B Titr" pitchFamily="2" charset="-78"/>
              </a:rPr>
              <a:t/>
            </a:r>
            <a:br>
              <a:rPr lang="fa-IR" sz="2400" dirty="0" smtClean="0">
                <a:cs typeface="B Titr" pitchFamily="2" charset="-78"/>
              </a:rPr>
            </a:br>
            <a:endParaRPr lang="fa-IR" sz="3600" dirty="0">
              <a:cs typeface="B Titr" pitchFamily="2" charset="-78"/>
            </a:endParaRPr>
          </a:p>
        </p:txBody>
      </p:sp>
      <p:pic>
        <p:nvPicPr>
          <p:cNvPr id="8194" name="Picture 2" descr="C:\Windows\system32\config\systemprofile\Desktop\untitled.bmp"/>
          <p:cNvPicPr>
            <a:picLocks noChangeAspect="1" noChangeArrowheads="1"/>
          </p:cNvPicPr>
          <p:nvPr/>
        </p:nvPicPr>
        <p:blipFill>
          <a:blip r:embed="rId2" cstate="print"/>
          <a:srcRect/>
          <a:stretch>
            <a:fillRect/>
          </a:stretch>
        </p:blipFill>
        <p:spPr bwMode="auto">
          <a:xfrm>
            <a:off x="0" y="2071678"/>
            <a:ext cx="9143999" cy="4786322"/>
          </a:xfrm>
          <a:prstGeom prst="rect">
            <a:avLst/>
          </a:prstGeom>
          <a:noFill/>
        </p:spPr>
      </p:pic>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8596" y="214290"/>
            <a:ext cx="8229600" cy="6429420"/>
          </a:xfrm>
        </p:spPr>
        <p:txBody>
          <a:bodyPr>
            <a:normAutofit fontScale="90000"/>
          </a:bodyPr>
          <a:lstStyle/>
          <a:p>
            <a:pPr algn="r"/>
            <a:r>
              <a:rPr lang="fa-IR" sz="3200" dirty="0" smtClean="0">
                <a:cs typeface="B Titr" pitchFamily="2" charset="-78"/>
              </a:rPr>
              <a:t/>
            </a:r>
            <a:br>
              <a:rPr lang="fa-IR" sz="3200" dirty="0" smtClean="0">
                <a:cs typeface="B Titr" pitchFamily="2" charset="-78"/>
              </a:rPr>
            </a:br>
            <a:r>
              <a:rPr lang="fa-IR" sz="3200" dirty="0" smtClean="0">
                <a:cs typeface="B Titr" pitchFamily="2" charset="-78"/>
              </a:rPr>
              <a:t/>
            </a:r>
            <a:br>
              <a:rPr lang="fa-IR" sz="3200" dirty="0" smtClean="0">
                <a:cs typeface="B Titr" pitchFamily="2" charset="-78"/>
              </a:rPr>
            </a:br>
            <a:r>
              <a:rPr lang="fa-IR" sz="3100" dirty="0" smtClean="0">
                <a:cs typeface="B Titr" pitchFamily="2" charset="-78"/>
              </a:rPr>
              <a:t>تقسیم بندی وسایل کاربراساس خطرانتقال عفونت ونوع کار:</a:t>
            </a:r>
            <a:r>
              <a:rPr lang="fa-IR" sz="3600" dirty="0" smtClean="0">
                <a:cs typeface="B Titr" pitchFamily="2" charset="-78"/>
              </a:rPr>
              <a:t/>
            </a:r>
            <a:br>
              <a:rPr lang="fa-IR" sz="3600" dirty="0" smtClean="0">
                <a:cs typeface="B Titr" pitchFamily="2" charset="-78"/>
              </a:rPr>
            </a:br>
            <a:r>
              <a:rPr lang="fa-IR" sz="3600" dirty="0" smtClean="0">
                <a:cs typeface="B Titr" pitchFamily="2" charset="-78"/>
              </a:rPr>
              <a:t/>
            </a:r>
            <a:br>
              <a:rPr lang="fa-IR" sz="3600" dirty="0" smtClean="0">
                <a:cs typeface="B Titr" pitchFamily="2" charset="-78"/>
              </a:rPr>
            </a:br>
            <a:r>
              <a:rPr lang="fa-IR" sz="2400" dirty="0" smtClean="0">
                <a:cs typeface="B Titr" pitchFamily="2" charset="-78"/>
              </a:rPr>
              <a:t>*</a:t>
            </a:r>
            <a:r>
              <a:rPr lang="fa-IR" sz="3600" dirty="0" smtClean="0">
                <a:cs typeface="B Titr" pitchFamily="2" charset="-78"/>
              </a:rPr>
              <a:t> </a:t>
            </a:r>
            <a:r>
              <a:rPr lang="fa-IR" sz="2400" dirty="0" smtClean="0">
                <a:solidFill>
                  <a:srgbClr val="FF0000"/>
                </a:solidFill>
                <a:cs typeface="B Titr" pitchFamily="2" charset="-78"/>
              </a:rPr>
              <a:t>وسایل بحرانی</a:t>
            </a:r>
            <a:r>
              <a:rPr lang="fa-IR" sz="2400" dirty="0" smtClean="0">
                <a:cs typeface="B Titr" pitchFamily="2" charset="-78"/>
              </a:rPr>
              <a:t>:این وسایل دربافت نرم نفوذ کرده یا با استخوان تماس پیدا میکنند  (مانند وسایل تیغ، سوزن های تاتو) این وسایل بایستی به صورت </a:t>
            </a:r>
            <a:r>
              <a:rPr lang="fa-IR" sz="2400" dirty="0" smtClean="0">
                <a:solidFill>
                  <a:srgbClr val="00B050"/>
                </a:solidFill>
                <a:cs typeface="B Titr" pitchFamily="2" charset="-78"/>
              </a:rPr>
              <a:t>استریل وبسته بندی </a:t>
            </a:r>
            <a:r>
              <a:rPr lang="fa-IR" sz="2400" dirty="0" smtClean="0">
                <a:cs typeface="B Titr" pitchFamily="2" charset="-78"/>
              </a:rPr>
              <a:t>خریداری گردد.</a:t>
            </a:r>
            <a:br>
              <a:rPr lang="fa-IR" sz="2400" dirty="0" smtClean="0">
                <a:cs typeface="B Titr" pitchFamily="2" charset="-78"/>
              </a:rPr>
            </a:br>
            <a:r>
              <a:rPr lang="fa-IR" sz="2400" dirty="0" smtClean="0">
                <a:cs typeface="B Titr" pitchFamily="2" charset="-78"/>
              </a:rPr>
              <a:t/>
            </a:r>
            <a:br>
              <a:rPr lang="fa-IR" sz="2400" dirty="0" smtClean="0">
                <a:cs typeface="B Titr" pitchFamily="2" charset="-78"/>
              </a:rPr>
            </a:br>
            <a:r>
              <a:rPr lang="fa-IR" sz="2400" dirty="0" smtClean="0">
                <a:cs typeface="B Titr" pitchFamily="2" charset="-78"/>
              </a:rPr>
              <a:t>* </a:t>
            </a:r>
            <a:r>
              <a:rPr lang="fa-IR" sz="2400" dirty="0" smtClean="0">
                <a:solidFill>
                  <a:srgbClr val="FF0000"/>
                </a:solidFill>
                <a:cs typeface="B Titr" pitchFamily="2" charset="-78"/>
              </a:rPr>
              <a:t>وسایل نیمه بحرانی</a:t>
            </a:r>
            <a:r>
              <a:rPr lang="fa-IR" sz="2400" dirty="0" smtClean="0">
                <a:cs typeface="B Titr" pitchFamily="2" charset="-78"/>
              </a:rPr>
              <a:t>: این وسایل دربافت نرم نفوذ نکرده ولی با مخاط یا پوست ناسالم تماس دارند .این وسایل بایستی باگندزدای متوسط یا قوی ضدعفونی گردد مانند الکل70 درصد، پرکلرین 1درصد مانند موچین، قیچی</a:t>
            </a:r>
            <a:br>
              <a:rPr lang="fa-IR" sz="2400" dirty="0" smtClean="0">
                <a:cs typeface="B Titr" pitchFamily="2" charset="-78"/>
              </a:rPr>
            </a:br>
            <a:r>
              <a:rPr lang="fa-IR" sz="2400" dirty="0" smtClean="0">
                <a:cs typeface="B Titr" pitchFamily="2" charset="-78"/>
              </a:rPr>
              <a:t/>
            </a:r>
            <a:br>
              <a:rPr lang="fa-IR" sz="2400" dirty="0" smtClean="0">
                <a:cs typeface="B Titr" pitchFamily="2" charset="-78"/>
              </a:rPr>
            </a:br>
            <a:r>
              <a:rPr lang="fa-IR" sz="2400" dirty="0" smtClean="0">
                <a:cs typeface="B Titr" pitchFamily="2" charset="-78"/>
              </a:rPr>
              <a:t>*</a:t>
            </a:r>
            <a:r>
              <a:rPr lang="fa-IR" sz="2400" dirty="0" smtClean="0">
                <a:solidFill>
                  <a:srgbClr val="FF0000"/>
                </a:solidFill>
                <a:cs typeface="B Titr" pitchFamily="2" charset="-78"/>
              </a:rPr>
              <a:t>وسایل غیربحرانی</a:t>
            </a:r>
            <a:r>
              <a:rPr lang="fa-IR" sz="2400" dirty="0" smtClean="0">
                <a:cs typeface="B Titr" pitchFamily="2" charset="-78"/>
              </a:rPr>
              <a:t>: این وسایل فقط با پوست سالم  تماس پیدامیکنند مانندشانه، برس، این وسایل بایستی با استفاده از یک دترجنت (ماده شوینده مثل ریکا) یا گندزدای ضعیف شستشو وگندزدایی گردد.</a:t>
            </a:r>
            <a:br>
              <a:rPr lang="fa-IR" sz="2400" dirty="0" smtClean="0">
                <a:cs typeface="B Titr" pitchFamily="2" charset="-78"/>
              </a:rPr>
            </a:br>
            <a:endParaRPr lang="fa-IR" sz="3600" dirty="0">
              <a:cs typeface="B Titr" pitchFamily="2" charset="-78"/>
            </a:endParaRPr>
          </a:p>
        </p:txBody>
      </p:sp>
      <p:sp>
        <p:nvSpPr>
          <p:cNvPr id="3" name="Rectangle 2"/>
          <p:cNvSpPr/>
          <p:nvPr/>
        </p:nvSpPr>
        <p:spPr>
          <a:xfrm>
            <a:off x="428596" y="285728"/>
            <a:ext cx="8143932" cy="584775"/>
          </a:xfrm>
          <a:prstGeom prst="rect">
            <a:avLst/>
          </a:prstGeom>
        </p:spPr>
        <p:txBody>
          <a:bodyPr wrap="square">
            <a:spAutoFit/>
          </a:bodyPr>
          <a:lstStyle/>
          <a:p>
            <a:r>
              <a:rPr lang="fa-IR" sz="3200" dirty="0" smtClean="0">
                <a:cs typeface="B Titr" pitchFamily="2" charset="-78"/>
              </a:rPr>
              <a:t>ماده 12- الزامات شستشو،گندزدایی واستریلیزاسیون:</a:t>
            </a:r>
            <a:endParaRPr lang="fa-IR" sz="3200" dirty="0"/>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297634"/>
          </a:xfrm>
        </p:spPr>
        <p:txBody>
          <a:bodyPr>
            <a:normAutofit/>
          </a:bodyPr>
          <a:lstStyle/>
          <a:p>
            <a:pPr algn="r"/>
            <a:r>
              <a:rPr lang="fa-IR" sz="3600" dirty="0" smtClean="0">
                <a:cs typeface="B Titr" pitchFamily="2" charset="-78"/>
              </a:rPr>
              <a:t>روش های شیمیایی وغیرشیمیایی قابل استفاده در آرایشگاهها:</a:t>
            </a:r>
            <a:r>
              <a:rPr lang="fa-IR" sz="2400" dirty="0" smtClean="0">
                <a:cs typeface="B Titr" pitchFamily="2" charset="-78"/>
              </a:rPr>
              <a:t/>
            </a:r>
            <a:br>
              <a:rPr lang="fa-IR" sz="2400" dirty="0" smtClean="0">
                <a:cs typeface="B Titr" pitchFamily="2" charset="-78"/>
              </a:rPr>
            </a:br>
            <a:r>
              <a:rPr lang="fa-IR" sz="2400" dirty="0" smtClean="0">
                <a:solidFill>
                  <a:srgbClr val="FF0000"/>
                </a:solidFill>
                <a:cs typeface="B Titr" pitchFamily="2" charset="-78"/>
              </a:rPr>
              <a:t>*** روش شیمیایی: </a:t>
            </a:r>
            <a:r>
              <a:rPr lang="fa-IR" sz="2400" dirty="0" smtClean="0">
                <a:cs typeface="B Titr" pitchFamily="2" charset="-78"/>
              </a:rPr>
              <a:t>شامل محلولهای شیمیایی ازقبیل پراکسید هیدروژن، ایزوپروپیل الکل، اتیل الکل، هیپوکلریت سدیم (سفیدکننده خانگی) لیزول ،کرزول، ترکیبات فنلی،</a:t>
            </a:r>
            <a:br>
              <a:rPr lang="fa-IR" sz="2400" dirty="0" smtClean="0">
                <a:cs typeface="B Titr" pitchFamily="2" charset="-78"/>
              </a:rPr>
            </a:br>
            <a:r>
              <a:rPr lang="fa-IR" sz="2400" dirty="0" smtClean="0">
                <a:cs typeface="B Titr" pitchFamily="2" charset="-78"/>
              </a:rPr>
              <a:t/>
            </a:r>
            <a:br>
              <a:rPr lang="fa-IR" sz="2400" dirty="0" smtClean="0">
                <a:cs typeface="B Titr" pitchFamily="2" charset="-78"/>
              </a:rPr>
            </a:br>
            <a:r>
              <a:rPr lang="fa-IR" sz="2400" dirty="0" smtClean="0">
                <a:cs typeface="B Titr" pitchFamily="2" charset="-78"/>
              </a:rPr>
              <a:t>* برای گندزدایی ابزارو تجهیزات میتوان ازانواع گندزداهای بیمارستانی که دارای  مجوز ساخت یا تولید ازوزارت باشد استفاده نمود.</a:t>
            </a:r>
            <a:br>
              <a:rPr lang="fa-IR" sz="2400" dirty="0" smtClean="0">
                <a:cs typeface="B Titr" pitchFamily="2" charset="-78"/>
              </a:rPr>
            </a:br>
            <a:r>
              <a:rPr lang="fa-IR" sz="2400" dirty="0" smtClean="0">
                <a:cs typeface="B Titr" pitchFamily="2" charset="-78"/>
              </a:rPr>
              <a:t/>
            </a:r>
            <a:br>
              <a:rPr lang="fa-IR" sz="2400" dirty="0" smtClean="0">
                <a:cs typeface="B Titr" pitchFamily="2" charset="-78"/>
              </a:rPr>
            </a:br>
            <a:r>
              <a:rPr lang="fa-IR" sz="2400" dirty="0" smtClean="0">
                <a:solidFill>
                  <a:srgbClr val="FF0000"/>
                </a:solidFill>
                <a:cs typeface="B Titr" pitchFamily="2" charset="-78"/>
              </a:rPr>
              <a:t>***روش غیرشیمیایی</a:t>
            </a:r>
            <a:r>
              <a:rPr lang="fa-IR" sz="2400" dirty="0" smtClean="0">
                <a:cs typeface="B Titr" pitchFamily="2" charset="-78"/>
              </a:rPr>
              <a:t>: بخار با فشاربالا یا حرارت مرطوب (اتوکلاو) رارت خشک، پرتوماورای بنفش، جوشاندن</a:t>
            </a:r>
            <a:br>
              <a:rPr lang="fa-IR" sz="2400" dirty="0" smtClean="0">
                <a:cs typeface="B Titr" pitchFamily="2" charset="-78"/>
              </a:rPr>
            </a:br>
            <a:r>
              <a:rPr lang="fa-IR" sz="2400" dirty="0" smtClean="0">
                <a:cs typeface="B Titr" pitchFamily="2" charset="-78"/>
              </a:rPr>
              <a:t/>
            </a:r>
            <a:br>
              <a:rPr lang="fa-IR" sz="2400" dirty="0" smtClean="0">
                <a:cs typeface="B Titr" pitchFamily="2" charset="-78"/>
              </a:rPr>
            </a:br>
            <a:r>
              <a:rPr lang="fa-IR" sz="2400" dirty="0" smtClean="0">
                <a:cs typeface="B Titr" pitchFamily="2" charset="-78"/>
              </a:rPr>
              <a:t>*حرارت مستقیم: دراین روش وسیله فلزی به طورمستقیم با حرارت شعله درتماس است و برای وسایل کوچک قابل استفاده است و به مرور باعث از بین رفتن وسیله میگردد.</a:t>
            </a:r>
            <a:endParaRPr lang="fa-IR" sz="3600" dirty="0">
              <a:cs typeface="B Titr" pitchFamily="2" charset="-78"/>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869006"/>
          </a:xfrm>
        </p:spPr>
        <p:txBody>
          <a:bodyPr>
            <a:normAutofit fontScale="90000"/>
          </a:bodyPr>
          <a:lstStyle/>
          <a:p>
            <a:pPr algn="r"/>
            <a:r>
              <a:rPr lang="fa-IR" dirty="0" smtClean="0">
                <a:cs typeface="B Titr" pitchFamily="2" charset="-78"/>
              </a:rPr>
              <a:t>مقدمه:</a:t>
            </a:r>
            <a:br>
              <a:rPr lang="fa-IR" dirty="0" smtClean="0">
                <a:cs typeface="B Titr" pitchFamily="2" charset="-78"/>
              </a:rPr>
            </a:br>
            <a:r>
              <a:rPr lang="fa-IR" dirty="0">
                <a:cs typeface="B Titr" pitchFamily="2" charset="-78"/>
              </a:rPr>
              <a:t/>
            </a:r>
            <a:br>
              <a:rPr lang="fa-IR" dirty="0">
                <a:cs typeface="B Titr" pitchFamily="2" charset="-78"/>
              </a:rPr>
            </a:br>
            <a:r>
              <a:rPr lang="fa-IR" sz="2700" dirty="0" smtClean="0">
                <a:cs typeface="B Titr" pitchFamily="2" charset="-78"/>
              </a:rPr>
              <a:t>بر اساس مطالعات باستان شناسی بر روی جوامع و فرهنگهای گوناگون ثابت شده است که از گذشته های خیلی دور انسانها به آرایش و زیبایی خود اهمیت داده و در این خصوص از انواع رنگهای گیاهی و حیوانی و مواد معدنی برای زیبا سازی و رنگ آمیزی بدن و صورت خصوصا در مراسمهای خاص ( مذهبی و ...) استفاده میکردند که این موضوع به نحوی دیگر تاکنون ادامه یافته است، با گذشت زمان علم و هنر آرایش همچون سایر علوم و هنرها پیشرفت نموده است و روشهای متنوع تری  در این زمینه ابداع و مورد استفاده بشر قرار گرفته است. با در نظر گرفتن این موارد که زنان بیش از نیمی از جمعیت فعال کشور را تشکیل میدهند و شامل گروه آسیب پذیر جامعه تلقی میشوند و رعایت موازین بهداشتی در آرایشگاهها و سالنهای زیبایی میتواند گام موثری در </a:t>
            </a:r>
            <a:r>
              <a:rPr lang="fa-IR" sz="2700" dirty="0" smtClean="0">
                <a:solidFill>
                  <a:srgbClr val="FF0000"/>
                </a:solidFill>
                <a:cs typeface="B Titr" pitchFamily="2" charset="-78"/>
              </a:rPr>
              <a:t>کنترل بیماریهای مرتبط با این صنف </a:t>
            </a:r>
            <a:r>
              <a:rPr lang="fa-IR" sz="2700" dirty="0" smtClean="0">
                <a:cs typeface="B Titr" pitchFamily="2" charset="-78"/>
              </a:rPr>
              <a:t>و در نهایت </a:t>
            </a:r>
            <a:r>
              <a:rPr lang="fa-IR" sz="2700" dirty="0" smtClean="0">
                <a:solidFill>
                  <a:srgbClr val="00B050"/>
                </a:solidFill>
                <a:cs typeface="B Titr" pitchFamily="2" charset="-78"/>
              </a:rPr>
              <a:t>حفظ سلامت زنان </a:t>
            </a:r>
            <a:r>
              <a:rPr lang="fa-IR" sz="2700" dirty="0" smtClean="0">
                <a:cs typeface="B Titr" pitchFamily="2" charset="-78"/>
              </a:rPr>
              <a:t>باشد.</a:t>
            </a:r>
            <a:endParaRPr lang="fa-IR" sz="2700" dirty="0">
              <a:cs typeface="B Titr" pitchFamily="2" charset="-78"/>
            </a:endParaRP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583362"/>
          </a:xfrm>
        </p:spPr>
        <p:txBody>
          <a:bodyPr>
            <a:normAutofit/>
          </a:bodyPr>
          <a:lstStyle/>
          <a:p>
            <a:pPr algn="r"/>
            <a:r>
              <a:rPr lang="fa-IR" sz="3200" dirty="0" smtClean="0">
                <a:cs typeface="B Titr" pitchFamily="2" charset="-78"/>
              </a:rPr>
              <a:t>جوشاندن:</a:t>
            </a:r>
            <a:r>
              <a:rPr lang="fa-IR" sz="2400" dirty="0" smtClean="0">
                <a:cs typeface="B Titr" pitchFamily="2" charset="-78"/>
              </a:rPr>
              <a:t/>
            </a:r>
            <a:br>
              <a:rPr lang="fa-IR" sz="2400" dirty="0" smtClean="0">
                <a:cs typeface="B Titr" pitchFamily="2" charset="-78"/>
              </a:rPr>
            </a:br>
            <a:r>
              <a:rPr lang="fa-IR" sz="2400" dirty="0" smtClean="0">
                <a:cs typeface="B Titr" pitchFamily="2" charset="-78"/>
              </a:rPr>
              <a:t/>
            </a:r>
            <a:br>
              <a:rPr lang="fa-IR" sz="2400" dirty="0" smtClean="0">
                <a:cs typeface="B Titr" pitchFamily="2" charset="-78"/>
              </a:rPr>
            </a:br>
            <a:r>
              <a:rPr lang="fa-IR" sz="2400" dirty="0" smtClean="0">
                <a:cs typeface="B Titr" pitchFamily="2" charset="-78"/>
              </a:rPr>
              <a:t>* درصورت استفاده ازاین روش بایستی ابزارو وسایل حداقل </a:t>
            </a:r>
            <a:r>
              <a:rPr lang="fa-IR" sz="2400" dirty="0" smtClean="0">
                <a:solidFill>
                  <a:srgbClr val="FF0000"/>
                </a:solidFill>
                <a:cs typeface="B Titr" pitchFamily="2" charset="-78"/>
              </a:rPr>
              <a:t>20دقیقه </a:t>
            </a:r>
            <a:r>
              <a:rPr lang="fa-IR" sz="2400" dirty="0" smtClean="0">
                <a:cs typeface="B Titr" pitchFamily="2" charset="-78"/>
              </a:rPr>
              <a:t>بطورکامل با آب جوش درتماس باشد. نکات مهم دراستفاده از این روش:</a:t>
            </a:r>
            <a:br>
              <a:rPr lang="fa-IR" sz="2400" dirty="0" smtClean="0">
                <a:cs typeface="B Titr" pitchFamily="2" charset="-78"/>
              </a:rPr>
            </a:br>
            <a:r>
              <a:rPr lang="fa-IR" sz="2400" dirty="0" smtClean="0">
                <a:cs typeface="B Titr" pitchFamily="2" charset="-78"/>
              </a:rPr>
              <a:t/>
            </a:r>
            <a:br>
              <a:rPr lang="fa-IR" sz="2400" dirty="0" smtClean="0">
                <a:cs typeface="B Titr" pitchFamily="2" charset="-78"/>
              </a:rPr>
            </a:br>
            <a:r>
              <a:rPr lang="fa-IR" sz="2400" dirty="0" smtClean="0">
                <a:cs typeface="B Titr" pitchFamily="2" charset="-78"/>
              </a:rPr>
              <a:t>1- تعویض آب با تناوب حداقل روزانه</a:t>
            </a:r>
            <a:br>
              <a:rPr lang="fa-IR" sz="2400" dirty="0" smtClean="0">
                <a:cs typeface="B Titr" pitchFamily="2" charset="-78"/>
              </a:rPr>
            </a:br>
            <a:r>
              <a:rPr lang="fa-IR" sz="2400" dirty="0" smtClean="0">
                <a:cs typeface="B Titr" pitchFamily="2" charset="-78"/>
              </a:rPr>
              <a:t> </a:t>
            </a:r>
            <a:br>
              <a:rPr lang="fa-IR" sz="2400" dirty="0" smtClean="0">
                <a:cs typeface="B Titr" pitchFamily="2" charset="-78"/>
              </a:rPr>
            </a:br>
            <a:r>
              <a:rPr lang="fa-IR" sz="2400" dirty="0" smtClean="0">
                <a:cs typeface="B Titr" pitchFamily="2" charset="-78"/>
              </a:rPr>
              <a:t>2- اطمینان از درتماس بودن کلیه قسمتها برای مثال قیچی و انبرباز شود</a:t>
            </a:r>
            <a:br>
              <a:rPr lang="fa-IR" sz="2400" dirty="0" smtClean="0">
                <a:cs typeface="B Titr" pitchFamily="2" charset="-78"/>
              </a:rPr>
            </a:br>
            <a:r>
              <a:rPr lang="fa-IR" sz="2400" dirty="0" smtClean="0">
                <a:cs typeface="B Titr" pitchFamily="2" charset="-78"/>
              </a:rPr>
              <a:t/>
            </a:r>
            <a:br>
              <a:rPr lang="fa-IR" sz="2400" dirty="0" smtClean="0">
                <a:cs typeface="B Titr" pitchFamily="2" charset="-78"/>
              </a:rPr>
            </a:br>
            <a:r>
              <a:rPr lang="fa-IR" sz="2400" dirty="0" smtClean="0">
                <a:cs typeface="B Titr" pitchFamily="2" charset="-78"/>
              </a:rPr>
              <a:t>3- شستشوی ظرفی که برای جوشاندن استفاده میگردد در پایان هرروز</a:t>
            </a:r>
            <a:br>
              <a:rPr lang="fa-IR" sz="2400" dirty="0" smtClean="0">
                <a:cs typeface="B Titr" pitchFamily="2" charset="-78"/>
              </a:rPr>
            </a:br>
            <a:r>
              <a:rPr lang="fa-IR" sz="2400" dirty="0" smtClean="0">
                <a:cs typeface="B Titr" pitchFamily="2" charset="-78"/>
              </a:rPr>
              <a:t/>
            </a:r>
            <a:br>
              <a:rPr lang="fa-IR" sz="2400" dirty="0" smtClean="0">
                <a:cs typeface="B Titr" pitchFamily="2" charset="-78"/>
              </a:rPr>
            </a:br>
            <a:r>
              <a:rPr lang="fa-IR" sz="2400" dirty="0" smtClean="0">
                <a:cs typeface="B Titr" pitchFamily="2" charset="-78"/>
              </a:rPr>
              <a:t/>
            </a:r>
            <a:br>
              <a:rPr lang="fa-IR" sz="2400" dirty="0" smtClean="0">
                <a:cs typeface="B Titr" pitchFamily="2" charset="-78"/>
              </a:rPr>
            </a:br>
            <a:endParaRPr lang="fa-IR" sz="2400" dirty="0">
              <a:solidFill>
                <a:srgbClr val="FF0000"/>
              </a:solidFill>
              <a:cs typeface="B Titr" pitchFamily="2" charset="-78"/>
            </a:endParaRP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857232"/>
            <a:ext cx="8229600" cy="2000264"/>
          </a:xfrm>
        </p:spPr>
        <p:txBody>
          <a:bodyPr>
            <a:normAutofit fontScale="90000"/>
          </a:bodyPr>
          <a:lstStyle/>
          <a:p>
            <a:pPr algn="r"/>
            <a:r>
              <a:rPr lang="fa-IR" sz="3600" dirty="0" smtClean="0">
                <a:cs typeface="B Titr" pitchFamily="2" charset="-78"/>
              </a:rPr>
              <a:t>* اشعه ماورای بنفش:</a:t>
            </a:r>
            <a:r>
              <a:rPr lang="fa-IR" dirty="0" smtClean="0">
                <a:cs typeface="B Titr" pitchFamily="2" charset="-78"/>
              </a:rPr>
              <a:t/>
            </a:r>
            <a:br>
              <a:rPr lang="fa-IR" dirty="0" smtClean="0">
                <a:cs typeface="B Titr" pitchFamily="2" charset="-78"/>
              </a:rPr>
            </a:br>
            <a:r>
              <a:rPr lang="fa-IR" dirty="0" smtClean="0">
                <a:cs typeface="B Titr" pitchFamily="2" charset="-78"/>
              </a:rPr>
              <a:t> </a:t>
            </a:r>
            <a:r>
              <a:rPr lang="fa-IR" sz="2700" dirty="0" smtClean="0">
                <a:cs typeface="B Titr" pitchFamily="2" charset="-78"/>
              </a:rPr>
              <a:t>برای گندزدایی واستریل کردن ابزاروتجهیزات مناسب نمیباشد زیرا قابلبت نفوذ درتمام قسمتهای ابزاروتجهیزات را ندارد.</a:t>
            </a:r>
            <a:br>
              <a:rPr lang="fa-IR" sz="2700" dirty="0" smtClean="0">
                <a:cs typeface="B Titr" pitchFamily="2" charset="-78"/>
              </a:rPr>
            </a:br>
            <a:r>
              <a:rPr lang="fa-IR" sz="2700" dirty="0" smtClean="0">
                <a:cs typeface="B Titr" pitchFamily="2" charset="-78"/>
              </a:rPr>
              <a:t/>
            </a:r>
            <a:br>
              <a:rPr lang="fa-IR" sz="2700" dirty="0" smtClean="0">
                <a:cs typeface="B Titr" pitchFamily="2" charset="-78"/>
              </a:rPr>
            </a:br>
            <a:r>
              <a:rPr lang="fa-IR" sz="2700" dirty="0" smtClean="0">
                <a:solidFill>
                  <a:srgbClr val="FF0000"/>
                </a:solidFill>
                <a:cs typeface="B Titr" pitchFamily="2" charset="-78"/>
              </a:rPr>
              <a:t>اشعه ماورای بنفش، جوشاندن و اولتراسونیک قابلیت استریل کردن ابزار و  تجهیزات را ندارند و فقط بارمیکروبی را کاهش میدهند.</a:t>
            </a:r>
            <a:br>
              <a:rPr lang="fa-IR" sz="2700" dirty="0" smtClean="0">
                <a:solidFill>
                  <a:srgbClr val="FF0000"/>
                </a:solidFill>
                <a:cs typeface="B Titr" pitchFamily="2" charset="-78"/>
              </a:rPr>
            </a:br>
            <a:endParaRPr lang="fa-IR" sz="2700" dirty="0"/>
          </a:p>
        </p:txBody>
      </p:sp>
      <p:pic>
        <p:nvPicPr>
          <p:cNvPr id="1026" name="Picture 2" descr="C:\Windows\system32\config\systemprofile\Desktop\New folder\t5-250x174.jpg"/>
          <p:cNvPicPr>
            <a:picLocks noChangeAspect="1" noChangeArrowheads="1"/>
          </p:cNvPicPr>
          <p:nvPr/>
        </p:nvPicPr>
        <p:blipFill>
          <a:blip r:embed="rId2" cstate="print"/>
          <a:srcRect/>
          <a:stretch>
            <a:fillRect/>
          </a:stretch>
        </p:blipFill>
        <p:spPr bwMode="auto">
          <a:xfrm>
            <a:off x="0" y="3429000"/>
            <a:ext cx="9143999" cy="3428999"/>
          </a:xfrm>
          <a:prstGeom prst="rect">
            <a:avLst/>
          </a:prstGeom>
          <a:noFill/>
        </p:spPr>
      </p:pic>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4282" y="1285860"/>
            <a:ext cx="8643998" cy="4286280"/>
          </a:xfrm>
        </p:spPr>
        <p:txBody>
          <a:bodyPr>
            <a:noAutofit/>
          </a:bodyPr>
          <a:lstStyle/>
          <a:p>
            <a:pPr algn="r"/>
            <a:r>
              <a:rPr lang="fa-IR" sz="9600" dirty="0" smtClean="0">
                <a:solidFill>
                  <a:srgbClr val="FF0000"/>
                </a:solidFill>
                <a:cs typeface="B Titr" pitchFamily="2" charset="-78"/>
              </a:rPr>
              <a:t>نکته مهم:</a:t>
            </a:r>
            <a:r>
              <a:rPr lang="fa-IR" sz="9600" dirty="0" smtClean="0">
                <a:cs typeface="B Titr" pitchFamily="2" charset="-78"/>
              </a:rPr>
              <a:t/>
            </a:r>
            <a:br>
              <a:rPr lang="fa-IR" sz="9600" dirty="0" smtClean="0">
                <a:cs typeface="B Titr" pitchFamily="2" charset="-78"/>
              </a:rPr>
            </a:br>
            <a:r>
              <a:rPr lang="fa-IR" dirty="0" smtClean="0">
                <a:cs typeface="B Titr" pitchFamily="2" charset="-78"/>
              </a:rPr>
              <a:t/>
            </a:r>
            <a:br>
              <a:rPr lang="fa-IR" dirty="0" smtClean="0">
                <a:cs typeface="B Titr" pitchFamily="2" charset="-78"/>
              </a:rPr>
            </a:br>
            <a:r>
              <a:rPr lang="fa-IR" sz="6000" dirty="0" smtClean="0">
                <a:solidFill>
                  <a:srgbClr val="FF0000"/>
                </a:solidFill>
                <a:cs typeface="B Titr" pitchFamily="2" charset="-78"/>
              </a:rPr>
              <a:t>تمیزکردن یا گندزدایی لوازم یکبار مصرف ممنوع میباشد.</a:t>
            </a:r>
            <a:endParaRPr lang="fa-IR" sz="6000" dirty="0"/>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369072"/>
          </a:xfrm>
        </p:spPr>
        <p:txBody>
          <a:bodyPr>
            <a:normAutofit/>
          </a:bodyPr>
          <a:lstStyle/>
          <a:p>
            <a:pPr algn="r"/>
            <a:r>
              <a:rPr lang="fa-IR" sz="3200" dirty="0" smtClean="0">
                <a:cs typeface="B Titr" pitchFamily="2" charset="-78"/>
              </a:rPr>
              <a:t>اقدامات قبل ازگندزدایی واستلیریزاسیون:</a:t>
            </a:r>
            <a:r>
              <a:rPr lang="fa-IR" sz="2400" dirty="0" smtClean="0">
                <a:cs typeface="B Titr" pitchFamily="2" charset="-78"/>
              </a:rPr>
              <a:t/>
            </a:r>
            <a:br>
              <a:rPr lang="fa-IR" sz="2400" dirty="0" smtClean="0">
                <a:cs typeface="B Titr" pitchFamily="2" charset="-78"/>
              </a:rPr>
            </a:br>
            <a:r>
              <a:rPr lang="fa-IR" sz="2400" dirty="0" smtClean="0">
                <a:cs typeface="B Titr" pitchFamily="2" charset="-78"/>
              </a:rPr>
              <a:t/>
            </a:r>
            <a:br>
              <a:rPr lang="fa-IR" sz="2400" dirty="0" smtClean="0">
                <a:cs typeface="B Titr" pitchFamily="2" charset="-78"/>
              </a:rPr>
            </a:br>
            <a:r>
              <a:rPr lang="fa-IR" sz="2400" dirty="0" smtClean="0">
                <a:cs typeface="B Titr" pitchFamily="2" charset="-78"/>
              </a:rPr>
              <a:t>* قبل ازگندزدایی بایستی کلیه سطوح از اجرام وآلودگی ها پاک شود.</a:t>
            </a:r>
            <a:br>
              <a:rPr lang="fa-IR" sz="2400" dirty="0" smtClean="0">
                <a:cs typeface="B Titr" pitchFamily="2" charset="-78"/>
              </a:rPr>
            </a:br>
            <a:r>
              <a:rPr lang="fa-IR" sz="2400" dirty="0" smtClean="0">
                <a:cs typeface="B Titr" pitchFamily="2" charset="-78"/>
              </a:rPr>
              <a:t/>
            </a:r>
            <a:br>
              <a:rPr lang="fa-IR" sz="2400" dirty="0" smtClean="0">
                <a:cs typeface="B Titr" pitchFamily="2" charset="-78"/>
              </a:rPr>
            </a:br>
            <a:r>
              <a:rPr lang="fa-IR" sz="2400" dirty="0" smtClean="0">
                <a:cs typeface="B Titr" pitchFamily="2" charset="-78"/>
              </a:rPr>
              <a:t>* برای تمیز کردن ازآب گرم ودترجنت( مواد شوینده مثل تاید و ریکا)  استفاده میگردد.</a:t>
            </a:r>
            <a:br>
              <a:rPr lang="fa-IR" sz="2400" dirty="0" smtClean="0">
                <a:cs typeface="B Titr" pitchFamily="2" charset="-78"/>
              </a:rPr>
            </a:br>
            <a:r>
              <a:rPr lang="fa-IR" sz="2400" dirty="0" smtClean="0">
                <a:cs typeface="B Titr" pitchFamily="2" charset="-78"/>
              </a:rPr>
              <a:t/>
            </a:r>
            <a:br>
              <a:rPr lang="fa-IR" sz="2400" dirty="0" smtClean="0">
                <a:cs typeface="B Titr" pitchFamily="2" charset="-78"/>
              </a:rPr>
            </a:br>
            <a:r>
              <a:rPr lang="fa-IR" sz="2400" dirty="0" smtClean="0">
                <a:cs typeface="B Titr" pitchFamily="2" charset="-78"/>
              </a:rPr>
              <a:t>* هنگام استفاده ازمواد گندزدا ازدستکش و ماسک استفاده گردد.</a:t>
            </a:r>
            <a:br>
              <a:rPr lang="fa-IR" sz="2400" dirty="0" smtClean="0">
                <a:cs typeface="B Titr" pitchFamily="2" charset="-78"/>
              </a:rPr>
            </a:br>
            <a:r>
              <a:rPr lang="fa-IR" sz="2400" dirty="0" smtClean="0">
                <a:cs typeface="B Titr" pitchFamily="2" charset="-78"/>
              </a:rPr>
              <a:t/>
            </a:r>
            <a:br>
              <a:rPr lang="fa-IR" sz="2400" dirty="0" smtClean="0">
                <a:cs typeface="B Titr" pitchFamily="2" charset="-78"/>
              </a:rPr>
            </a:br>
            <a:r>
              <a:rPr lang="fa-IR" sz="2400" dirty="0" smtClean="0">
                <a:cs typeface="B Titr" pitchFamily="2" charset="-78"/>
              </a:rPr>
              <a:t>* ابزارو تجهیزات برقی که امکان شناورسازی آنها درمحلول وجود ندارد باید با دستمال یا پنبه آغشته به الکل کاملا گندزدایی گردد.</a:t>
            </a:r>
            <a:br>
              <a:rPr lang="fa-IR" sz="2400" dirty="0" smtClean="0">
                <a:cs typeface="B Titr" pitchFamily="2" charset="-78"/>
              </a:rPr>
            </a:br>
            <a:r>
              <a:rPr lang="fa-IR" sz="2400" dirty="0" smtClean="0">
                <a:cs typeface="B Titr" pitchFamily="2" charset="-78"/>
              </a:rPr>
              <a:t/>
            </a:r>
            <a:br>
              <a:rPr lang="fa-IR" sz="2400" dirty="0" smtClean="0">
                <a:cs typeface="B Titr" pitchFamily="2" charset="-78"/>
              </a:rPr>
            </a:br>
            <a:r>
              <a:rPr lang="fa-IR" sz="2400" dirty="0" smtClean="0">
                <a:cs typeface="B Titr" pitchFamily="2" charset="-78"/>
              </a:rPr>
              <a:t>* سطوح کاری، صندلی ها وکابینتها بایستی با گندزدای سطح پایین تمیز وگندزدایی گردد.</a:t>
            </a:r>
            <a:br>
              <a:rPr lang="fa-IR" sz="2400" dirty="0" smtClean="0">
                <a:cs typeface="B Titr" pitchFamily="2" charset="-78"/>
              </a:rPr>
            </a:br>
            <a:r>
              <a:rPr lang="fa-IR" sz="2400" dirty="0" smtClean="0">
                <a:cs typeface="B Titr" pitchFamily="2" charset="-78"/>
              </a:rPr>
              <a:t/>
            </a:r>
            <a:br>
              <a:rPr lang="fa-IR" sz="2400" dirty="0" smtClean="0">
                <a:cs typeface="B Titr" pitchFamily="2" charset="-78"/>
              </a:rPr>
            </a:br>
            <a:endParaRPr lang="fa-IR" sz="2400" dirty="0">
              <a:cs typeface="B Titr" pitchFamily="2" charset="-78"/>
            </a:endParaRPr>
          </a:p>
        </p:txBody>
      </p:sp>
      <p:sp>
        <p:nvSpPr>
          <p:cNvPr id="3" name="Rectangle 2"/>
          <p:cNvSpPr/>
          <p:nvPr/>
        </p:nvSpPr>
        <p:spPr>
          <a:xfrm>
            <a:off x="11287172" y="571480"/>
            <a:ext cx="2286000" cy="1107996"/>
          </a:xfrm>
          <a:prstGeom prst="rect">
            <a:avLst/>
          </a:prstGeom>
        </p:spPr>
        <p:txBody>
          <a:bodyPr wrap="square">
            <a:spAutoFit/>
          </a:bodyPr>
          <a:lstStyle/>
          <a:p>
            <a:r>
              <a:rPr lang="fa-IR" sz="2400" dirty="0" smtClean="0">
                <a:solidFill>
                  <a:prstClr val="black"/>
                </a:solidFill>
                <a:ea typeface="+mj-ea"/>
                <a:cs typeface="B Titr" pitchFamily="2" charset="-78"/>
              </a:rPr>
              <a:t/>
            </a:r>
            <a:br>
              <a:rPr lang="fa-IR" sz="2400" dirty="0" smtClean="0">
                <a:solidFill>
                  <a:prstClr val="black"/>
                </a:solidFill>
                <a:ea typeface="+mj-ea"/>
                <a:cs typeface="B Titr" pitchFamily="2" charset="-78"/>
              </a:rPr>
            </a:br>
            <a:r>
              <a:rPr lang="fa-IR" sz="2400" dirty="0" smtClean="0">
                <a:solidFill>
                  <a:prstClr val="black"/>
                </a:solidFill>
                <a:ea typeface="+mj-ea"/>
                <a:cs typeface="B Titr" pitchFamily="2" charset="-78"/>
              </a:rPr>
              <a:t/>
            </a:r>
            <a:br>
              <a:rPr lang="fa-IR" sz="2400" dirty="0" smtClean="0">
                <a:solidFill>
                  <a:prstClr val="black"/>
                </a:solidFill>
                <a:ea typeface="+mj-ea"/>
                <a:cs typeface="B Titr" pitchFamily="2" charset="-78"/>
              </a:rPr>
            </a:br>
            <a:endParaRPr lang="fa-IR" dirty="0"/>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369072"/>
          </a:xfrm>
        </p:spPr>
        <p:txBody>
          <a:bodyPr>
            <a:normAutofit/>
          </a:bodyPr>
          <a:lstStyle/>
          <a:p>
            <a:pPr algn="r"/>
            <a:r>
              <a:rPr lang="fa-IR" sz="3600" dirty="0" smtClean="0">
                <a:cs typeface="B Titr" pitchFamily="2" charset="-78"/>
              </a:rPr>
              <a:t>ماده13-ویژگی های موادگندزدای مورداستفاده:</a:t>
            </a:r>
            <a:br>
              <a:rPr lang="fa-IR" sz="3600" dirty="0" smtClean="0">
                <a:cs typeface="B Titr" pitchFamily="2" charset="-78"/>
              </a:rPr>
            </a:br>
            <a:r>
              <a:rPr lang="fa-IR" sz="3600" dirty="0" smtClean="0">
                <a:cs typeface="B Titr" pitchFamily="2" charset="-78"/>
              </a:rPr>
              <a:t/>
            </a:r>
            <a:br>
              <a:rPr lang="fa-IR" sz="3600" dirty="0" smtClean="0">
                <a:cs typeface="B Titr" pitchFamily="2" charset="-78"/>
              </a:rPr>
            </a:br>
            <a:r>
              <a:rPr lang="fa-IR" sz="2400" dirty="0" smtClean="0">
                <a:cs typeface="B Titr" pitchFamily="2" charset="-78"/>
              </a:rPr>
              <a:t>* محصولات گندزدای مورد استفاده باید دارای  پروانه ساخت یا ورود ازوزارت و تاریخ تولید وانقضاء باشد.</a:t>
            </a:r>
            <a:br>
              <a:rPr lang="fa-IR" sz="2400" dirty="0" smtClean="0">
                <a:cs typeface="B Titr" pitchFamily="2" charset="-78"/>
              </a:rPr>
            </a:br>
            <a:r>
              <a:rPr lang="fa-IR" sz="2400" dirty="0" smtClean="0">
                <a:cs typeface="B Titr" pitchFamily="2" charset="-78"/>
              </a:rPr>
              <a:t/>
            </a:r>
            <a:br>
              <a:rPr lang="fa-IR" sz="2400" dirty="0" smtClean="0">
                <a:cs typeface="B Titr" pitchFamily="2" charset="-78"/>
              </a:rPr>
            </a:br>
            <a:r>
              <a:rPr lang="fa-IR" sz="2400" dirty="0" smtClean="0">
                <a:cs typeface="B Titr" pitchFamily="2" charset="-78"/>
              </a:rPr>
              <a:t>* غلظت محلول گندزدای مورد استفاده باید مطابق با دستور کارخانه سازنده باشد.</a:t>
            </a:r>
            <a:br>
              <a:rPr lang="fa-IR" sz="2400" dirty="0" smtClean="0">
                <a:cs typeface="B Titr" pitchFamily="2" charset="-78"/>
              </a:rPr>
            </a:br>
            <a:r>
              <a:rPr lang="fa-IR" sz="2400" dirty="0" smtClean="0">
                <a:cs typeface="B Titr" pitchFamily="2" charset="-78"/>
              </a:rPr>
              <a:t/>
            </a:r>
            <a:br>
              <a:rPr lang="fa-IR" sz="2400" dirty="0" smtClean="0">
                <a:cs typeface="B Titr" pitchFamily="2" charset="-78"/>
              </a:rPr>
            </a:br>
            <a:r>
              <a:rPr lang="fa-IR" sz="2400" dirty="0" smtClean="0">
                <a:cs typeface="B Titr" pitchFamily="2" charset="-78"/>
              </a:rPr>
              <a:t>* ازمخلوط کردن دو ماده گندزدا با یکدیگرخودداری کنید.</a:t>
            </a:r>
            <a:br>
              <a:rPr lang="fa-IR" sz="2400" dirty="0" smtClean="0">
                <a:cs typeface="B Titr" pitchFamily="2" charset="-78"/>
              </a:rPr>
            </a:br>
            <a:r>
              <a:rPr lang="fa-IR" sz="2400" dirty="0" smtClean="0">
                <a:cs typeface="B Titr" pitchFamily="2" charset="-78"/>
              </a:rPr>
              <a:t/>
            </a:r>
            <a:br>
              <a:rPr lang="fa-IR" sz="2400" dirty="0" smtClean="0">
                <a:cs typeface="B Titr" pitchFamily="2" charset="-78"/>
              </a:rPr>
            </a:br>
            <a:r>
              <a:rPr lang="fa-IR" sz="2400" dirty="0" smtClean="0">
                <a:cs typeface="B Titr" pitchFamily="2" charset="-78"/>
              </a:rPr>
              <a:t>* درصورتیکه رقیق سازی محلول درظرف دیگری انجام و نگهداری گردد باید ظرف درب دار باشد و بر روی ظرف مشخصات ازجمله تاریخ  تهیه و نام ماده گندزدا به صورت مشخص درج گردد.</a:t>
            </a:r>
            <a:endParaRPr lang="fa-IR" sz="3600" dirty="0">
              <a:cs typeface="B Titr" pitchFamily="2" charset="-78"/>
            </a:endParaRP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r"/>
            <a:r>
              <a:rPr lang="fa-IR" dirty="0" smtClean="0">
                <a:cs typeface="B Titr" pitchFamily="2" charset="-78"/>
              </a:rPr>
              <a:t>نمونه ای از مواد گندزدا مجاز و با مشخصات کامل بهداشتی </a:t>
            </a:r>
            <a:endParaRPr lang="fa-IR" dirty="0">
              <a:cs typeface="B Titr" pitchFamily="2" charset="-78"/>
            </a:endParaRPr>
          </a:p>
        </p:txBody>
      </p:sp>
      <p:pic>
        <p:nvPicPr>
          <p:cNvPr id="6146" name="Picture 2" descr="C:\Windows\system32\config\systemprofile\Desktop\OZJLUOgXTI.jpg"/>
          <p:cNvPicPr>
            <a:picLocks noChangeAspect="1" noChangeArrowheads="1"/>
          </p:cNvPicPr>
          <p:nvPr/>
        </p:nvPicPr>
        <p:blipFill>
          <a:blip r:embed="rId2" cstate="print"/>
          <a:srcRect/>
          <a:stretch>
            <a:fillRect/>
          </a:stretch>
        </p:blipFill>
        <p:spPr bwMode="auto">
          <a:xfrm>
            <a:off x="1" y="1428736"/>
            <a:ext cx="4429124" cy="5429263"/>
          </a:xfrm>
          <a:prstGeom prst="rect">
            <a:avLst/>
          </a:prstGeom>
          <a:noFill/>
        </p:spPr>
      </p:pic>
      <p:pic>
        <p:nvPicPr>
          <p:cNvPr id="6147" name="Picture 3" descr="C:\Windows\system32\config\systemprofile\Desktop\vpaQzJjonf.jpg"/>
          <p:cNvPicPr>
            <a:picLocks noChangeAspect="1" noChangeArrowheads="1"/>
          </p:cNvPicPr>
          <p:nvPr/>
        </p:nvPicPr>
        <p:blipFill>
          <a:blip r:embed="rId3" cstate="print"/>
          <a:srcRect/>
          <a:stretch>
            <a:fillRect/>
          </a:stretch>
        </p:blipFill>
        <p:spPr bwMode="auto">
          <a:xfrm>
            <a:off x="4500562" y="1428737"/>
            <a:ext cx="4643437" cy="5429263"/>
          </a:xfrm>
          <a:prstGeom prst="rect">
            <a:avLst/>
          </a:prstGeom>
          <a:noFill/>
        </p:spPr>
      </p:pic>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0034" y="428604"/>
            <a:ext cx="8229600" cy="3500462"/>
          </a:xfrm>
        </p:spPr>
        <p:txBody>
          <a:bodyPr>
            <a:normAutofit fontScale="90000"/>
          </a:bodyPr>
          <a:lstStyle/>
          <a:p>
            <a:pPr algn="r"/>
            <a:r>
              <a:rPr lang="fa-IR" sz="3600" dirty="0" smtClean="0">
                <a:cs typeface="B Titr" pitchFamily="2" charset="-78"/>
              </a:rPr>
              <a:t/>
            </a:r>
            <a:br>
              <a:rPr lang="fa-IR" sz="3600" dirty="0" smtClean="0">
                <a:cs typeface="B Titr" pitchFamily="2" charset="-78"/>
              </a:rPr>
            </a:br>
            <a:r>
              <a:rPr lang="fa-IR" sz="3600" dirty="0" smtClean="0">
                <a:cs typeface="B Titr" pitchFamily="2" charset="-78"/>
              </a:rPr>
              <a:t>ماده 14-  سینک شستشوی دست و ابزار و تجهیزات:</a:t>
            </a:r>
            <a:br>
              <a:rPr lang="fa-IR" sz="3600" dirty="0" smtClean="0">
                <a:cs typeface="B Titr" pitchFamily="2" charset="-78"/>
              </a:rPr>
            </a:br>
            <a:r>
              <a:rPr lang="fa-IR" sz="3600" dirty="0" smtClean="0">
                <a:cs typeface="B Titr" pitchFamily="2" charset="-78"/>
              </a:rPr>
              <a:t/>
            </a:r>
            <a:br>
              <a:rPr lang="fa-IR" sz="3600" dirty="0" smtClean="0">
                <a:cs typeface="B Titr" pitchFamily="2" charset="-78"/>
              </a:rPr>
            </a:br>
            <a:r>
              <a:rPr lang="fa-IR" sz="2700" dirty="0" smtClean="0">
                <a:cs typeface="B Titr" pitchFamily="2" charset="-78"/>
              </a:rPr>
              <a:t>* سینک باید مجهز به آب سرد وگرم باشد.</a:t>
            </a:r>
            <a:br>
              <a:rPr lang="fa-IR" sz="2700" dirty="0" smtClean="0">
                <a:cs typeface="B Titr" pitchFamily="2" charset="-78"/>
              </a:rPr>
            </a:br>
            <a:r>
              <a:rPr lang="fa-IR" sz="2700" dirty="0" smtClean="0">
                <a:cs typeface="B Titr" pitchFamily="2" charset="-78"/>
              </a:rPr>
              <a:t/>
            </a:r>
            <a:br>
              <a:rPr lang="fa-IR" sz="2700" dirty="0" smtClean="0">
                <a:cs typeface="B Titr" pitchFamily="2" charset="-78"/>
              </a:rPr>
            </a:br>
            <a:r>
              <a:rPr lang="fa-IR" sz="2700" dirty="0" smtClean="0">
                <a:cs typeface="B Titr" pitchFamily="2" charset="-78"/>
              </a:rPr>
              <a:t>* سینک باید مجهز به صابون مایع، حوله کاغذی یا دست خشک کن باشد.</a:t>
            </a:r>
            <a:br>
              <a:rPr lang="fa-IR" sz="2700" dirty="0" smtClean="0">
                <a:cs typeface="B Titr" pitchFamily="2" charset="-78"/>
              </a:rPr>
            </a:br>
            <a:r>
              <a:rPr lang="fa-IR" sz="2700" dirty="0" smtClean="0">
                <a:cs typeface="B Titr" pitchFamily="2" charset="-78"/>
              </a:rPr>
              <a:t/>
            </a:r>
            <a:br>
              <a:rPr lang="fa-IR" sz="2700" dirty="0" smtClean="0">
                <a:cs typeface="B Titr" pitchFamily="2" charset="-78"/>
              </a:rPr>
            </a:br>
            <a:r>
              <a:rPr lang="fa-IR" sz="2700" dirty="0" smtClean="0">
                <a:cs typeface="B Titr" pitchFamily="2" charset="-78"/>
              </a:rPr>
              <a:t>* درصورتیکه خدمات رنگ و مو انجام میگیرد بایستی سینک مخصوص برای شستشوی سر درنظرگرفته شود</a:t>
            </a:r>
            <a:br>
              <a:rPr lang="fa-IR" sz="2700" dirty="0" smtClean="0">
                <a:cs typeface="B Titr" pitchFamily="2" charset="-78"/>
              </a:rPr>
            </a:br>
            <a:r>
              <a:rPr lang="fa-IR" sz="2400" dirty="0" smtClean="0">
                <a:cs typeface="B Titr" pitchFamily="2" charset="-78"/>
              </a:rPr>
              <a:t/>
            </a:r>
            <a:br>
              <a:rPr lang="fa-IR" sz="2400" dirty="0" smtClean="0">
                <a:cs typeface="B Titr" pitchFamily="2" charset="-78"/>
              </a:rPr>
            </a:br>
            <a:r>
              <a:rPr lang="fa-IR" sz="2400" dirty="0" smtClean="0">
                <a:cs typeface="B Titr" pitchFamily="2" charset="-78"/>
              </a:rPr>
              <a:t/>
            </a:r>
            <a:br>
              <a:rPr lang="fa-IR" sz="2400" dirty="0" smtClean="0">
                <a:cs typeface="B Titr" pitchFamily="2" charset="-78"/>
              </a:rPr>
            </a:br>
            <a:endParaRPr lang="fa-IR" sz="3600" dirty="0">
              <a:cs typeface="B Titr" pitchFamily="2" charset="-78"/>
            </a:endParaRPr>
          </a:p>
        </p:txBody>
      </p:sp>
      <p:pic>
        <p:nvPicPr>
          <p:cNvPr id="1026" name="Picture 2" descr="C:\Windows\system32\config\systemprofile\Desktop\New folder\vakonesh_com_330981239a76cde05037e1b6a6f85314.jpg"/>
          <p:cNvPicPr>
            <a:picLocks noChangeAspect="1" noChangeArrowheads="1"/>
          </p:cNvPicPr>
          <p:nvPr/>
        </p:nvPicPr>
        <p:blipFill>
          <a:blip r:embed="rId3" cstate="print"/>
          <a:srcRect/>
          <a:stretch>
            <a:fillRect/>
          </a:stretch>
        </p:blipFill>
        <p:spPr bwMode="auto">
          <a:xfrm>
            <a:off x="0" y="3571876"/>
            <a:ext cx="9144000" cy="3286124"/>
          </a:xfrm>
          <a:prstGeom prst="rect">
            <a:avLst/>
          </a:prstGeom>
          <a:noFill/>
        </p:spPr>
      </p:pic>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928670"/>
            <a:ext cx="8229600" cy="1928826"/>
          </a:xfrm>
        </p:spPr>
        <p:txBody>
          <a:bodyPr>
            <a:normAutofit fontScale="90000"/>
          </a:bodyPr>
          <a:lstStyle/>
          <a:p>
            <a:pPr algn="r"/>
            <a:r>
              <a:rPr lang="fa-IR" sz="3600" dirty="0" smtClean="0">
                <a:cs typeface="B Titr" pitchFamily="2" charset="-78"/>
              </a:rPr>
              <a:t>ماده 15-جعبه کمکهای اولیه:</a:t>
            </a:r>
            <a:br>
              <a:rPr lang="fa-IR" sz="3600" dirty="0" smtClean="0">
                <a:cs typeface="B Titr" pitchFamily="2" charset="-78"/>
              </a:rPr>
            </a:br>
            <a:r>
              <a:rPr lang="fa-IR" sz="3600" dirty="0" smtClean="0">
                <a:cs typeface="B Titr" pitchFamily="2" charset="-78"/>
              </a:rPr>
              <a:t/>
            </a:r>
            <a:br>
              <a:rPr lang="fa-IR" sz="3600" dirty="0" smtClean="0">
                <a:cs typeface="B Titr" pitchFamily="2" charset="-78"/>
              </a:rPr>
            </a:br>
            <a:r>
              <a:rPr lang="fa-IR" sz="3100" dirty="0" smtClean="0">
                <a:cs typeface="B Titr" pitchFamily="2" charset="-78"/>
              </a:rPr>
              <a:t>حداقل اقلام موردنیاز درجعبه کمکهای اولیه:</a:t>
            </a:r>
            <a:r>
              <a:rPr lang="fa-IR" sz="3600" dirty="0" smtClean="0">
                <a:cs typeface="B Titr" pitchFamily="2" charset="-78"/>
              </a:rPr>
              <a:t/>
            </a:r>
            <a:br>
              <a:rPr lang="fa-IR" sz="3600" dirty="0" smtClean="0">
                <a:cs typeface="B Titr" pitchFamily="2" charset="-78"/>
              </a:rPr>
            </a:br>
            <a:r>
              <a:rPr lang="fa-IR" dirty="0" smtClean="0">
                <a:cs typeface="B Titr" pitchFamily="2" charset="-78"/>
              </a:rPr>
              <a:t/>
            </a:r>
            <a:br>
              <a:rPr lang="fa-IR" dirty="0" smtClean="0">
                <a:cs typeface="B Titr" pitchFamily="2" charset="-78"/>
              </a:rPr>
            </a:br>
            <a:r>
              <a:rPr lang="fa-IR" sz="2700" dirty="0" smtClean="0">
                <a:cs typeface="B Titr" pitchFamily="2" charset="-78"/>
              </a:rPr>
              <a:t>یک جفت دستکش، 4 عدد گاز استریل، یک رول باند، پماد سوختگی، قیچی، 10 عدد چسب زخم، یک پماد انتی بیوتیک، یک ورق قرص مسکن، یک شیشه ماده ضدعفونی کننده مقداری پنبه چند عدد سنجاق قفلی</a:t>
            </a:r>
            <a:endParaRPr lang="fa-IR" sz="2700" dirty="0"/>
          </a:p>
        </p:txBody>
      </p:sp>
      <p:pic>
        <p:nvPicPr>
          <p:cNvPr id="2050" name="Picture 2" descr="C:\Windows\system32\config\systemprofile\Desktop\aglam1.jpg"/>
          <p:cNvPicPr>
            <a:picLocks noChangeAspect="1" noChangeArrowheads="1"/>
          </p:cNvPicPr>
          <p:nvPr/>
        </p:nvPicPr>
        <p:blipFill>
          <a:blip r:embed="rId2" cstate="print"/>
          <a:srcRect/>
          <a:stretch>
            <a:fillRect/>
          </a:stretch>
        </p:blipFill>
        <p:spPr bwMode="auto">
          <a:xfrm>
            <a:off x="0" y="3643314"/>
            <a:ext cx="9144000" cy="3214686"/>
          </a:xfrm>
          <a:prstGeom prst="rect">
            <a:avLst/>
          </a:prstGeom>
          <a:noFill/>
        </p:spPr>
      </p:pic>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297634"/>
          </a:xfrm>
        </p:spPr>
        <p:txBody>
          <a:bodyPr>
            <a:normAutofit fontScale="90000"/>
          </a:bodyPr>
          <a:lstStyle/>
          <a:p>
            <a:pPr algn="r"/>
            <a:r>
              <a:rPr lang="fa-IR" sz="3600" dirty="0" smtClean="0">
                <a:cs typeface="B Titr" pitchFamily="2" charset="-78"/>
              </a:rPr>
              <a:t>ماده17-بهداشت ساختمان :</a:t>
            </a:r>
            <a:br>
              <a:rPr lang="fa-IR" sz="3600" dirty="0" smtClean="0">
                <a:cs typeface="B Titr" pitchFamily="2" charset="-78"/>
              </a:rPr>
            </a:br>
            <a:r>
              <a:rPr lang="fa-IR" sz="3600" dirty="0" smtClean="0">
                <a:cs typeface="B Titr" pitchFamily="2" charset="-78"/>
              </a:rPr>
              <a:t>پوشش دیوارمحل ارائه خدمت                  </a:t>
            </a:r>
            <a:br>
              <a:rPr lang="fa-IR" sz="3600" dirty="0" smtClean="0">
                <a:cs typeface="B Titr" pitchFamily="2" charset="-78"/>
              </a:rPr>
            </a:br>
            <a:r>
              <a:rPr lang="fa-IR" sz="3600" dirty="0" smtClean="0">
                <a:cs typeface="B Titr" pitchFamily="2" charset="-78"/>
              </a:rPr>
              <a:t/>
            </a:r>
            <a:br>
              <a:rPr lang="fa-IR" sz="3600" dirty="0" smtClean="0">
                <a:cs typeface="B Titr" pitchFamily="2" charset="-78"/>
              </a:rPr>
            </a:br>
            <a:r>
              <a:rPr lang="fa-IR" sz="2400" dirty="0" smtClean="0">
                <a:cs typeface="B Titr" pitchFamily="2" charset="-78"/>
              </a:rPr>
              <a:t>* پوشش دیوار سالن تاتو بایستی تا زیرسقف صاف ، بدون شکاف و از جنس سنگ، کاشی یا سایر مصالح  مشابه مقاوم در برابر شستشو وگندزدایی باشد.</a:t>
            </a:r>
            <a:br>
              <a:rPr lang="fa-IR" sz="2400" dirty="0" smtClean="0">
                <a:cs typeface="B Titr" pitchFamily="2" charset="-78"/>
              </a:rPr>
            </a:br>
            <a:r>
              <a:rPr lang="fa-IR" sz="2400" dirty="0" smtClean="0">
                <a:cs typeface="B Titr" pitchFamily="2" charset="-78"/>
              </a:rPr>
              <a:t/>
            </a:r>
            <a:br>
              <a:rPr lang="fa-IR" sz="2400" dirty="0" smtClean="0">
                <a:cs typeface="B Titr" pitchFamily="2" charset="-78"/>
              </a:rPr>
            </a:br>
            <a:r>
              <a:rPr lang="fa-IR" sz="2400" dirty="0" smtClean="0">
                <a:cs typeface="B Titr" pitchFamily="2" charset="-78"/>
              </a:rPr>
              <a:t>* اتاق آرایش ناخن باید کاملا تا زیر سقف از سایرقسمتها مجزا باشد وجنس دیوارقابل نظافت باشد.</a:t>
            </a:r>
            <a:br>
              <a:rPr lang="fa-IR" sz="2400" dirty="0" smtClean="0">
                <a:cs typeface="B Titr" pitchFamily="2" charset="-78"/>
              </a:rPr>
            </a:br>
            <a:r>
              <a:rPr lang="fa-IR" sz="2400" dirty="0" smtClean="0">
                <a:cs typeface="B Titr" pitchFamily="2" charset="-78"/>
              </a:rPr>
              <a:t/>
            </a:r>
            <a:br>
              <a:rPr lang="fa-IR" sz="2400" dirty="0" smtClean="0">
                <a:cs typeface="B Titr" pitchFamily="2" charset="-78"/>
              </a:rPr>
            </a:br>
            <a:r>
              <a:rPr lang="fa-IR" sz="2400" dirty="0" smtClean="0">
                <a:cs typeface="B Titr" pitchFamily="2" charset="-78"/>
              </a:rPr>
              <a:t>* پوشش دیواراطراف سینک های سرشویی ، دشتشویی و شستشوی ابزار و تجهیزات حداقل ازکف تا ارتفاع 160 سانتی متر ازجنس سنگ ، کاشی و یا سایر مصالح مشابه مقاوم دربرابر رطوبت شستشو و گندزدایی باشد.</a:t>
            </a:r>
            <a:br>
              <a:rPr lang="fa-IR" sz="2400" dirty="0" smtClean="0">
                <a:cs typeface="B Titr" pitchFamily="2" charset="-78"/>
              </a:rPr>
            </a:br>
            <a:r>
              <a:rPr lang="fa-IR" sz="2400" dirty="0" smtClean="0">
                <a:cs typeface="B Titr" pitchFamily="2" charset="-78"/>
              </a:rPr>
              <a:t/>
            </a:r>
            <a:br>
              <a:rPr lang="fa-IR" sz="2400" dirty="0" smtClean="0">
                <a:cs typeface="B Titr" pitchFamily="2" charset="-78"/>
              </a:rPr>
            </a:br>
            <a:r>
              <a:rPr lang="fa-IR" sz="2400" dirty="0" smtClean="0">
                <a:cs typeface="B Titr" pitchFamily="2" charset="-78"/>
              </a:rPr>
              <a:t/>
            </a:r>
            <a:br>
              <a:rPr lang="fa-IR" sz="2400" dirty="0" smtClean="0">
                <a:cs typeface="B Titr" pitchFamily="2" charset="-78"/>
              </a:rPr>
            </a:br>
            <a:r>
              <a:rPr lang="fa-IR" sz="2400" dirty="0" smtClean="0">
                <a:cs typeface="B Titr" pitchFamily="2" charset="-78"/>
              </a:rPr>
              <a:t>* پوشش دیوار سایرقسمتها باید قابل نظافت و فاقد رطوبت باشد و تا ارتفاع 15 تا20 سانتی متر دارای قرنیز باشد.</a:t>
            </a:r>
            <a:r>
              <a:rPr lang="fa-IR" sz="3600" dirty="0" smtClean="0">
                <a:cs typeface="B Titr" pitchFamily="2" charset="-78"/>
              </a:rPr>
              <a:t/>
            </a:r>
            <a:br>
              <a:rPr lang="fa-IR" sz="3600" dirty="0" smtClean="0">
                <a:cs typeface="B Titr" pitchFamily="2" charset="-78"/>
              </a:rPr>
            </a:br>
            <a:endParaRPr lang="fa-IR" sz="3600" dirty="0">
              <a:cs typeface="B Titr" pitchFamily="2" charset="-78"/>
            </a:endParaRP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83320"/>
          </a:xfrm>
        </p:spPr>
        <p:txBody>
          <a:bodyPr>
            <a:normAutofit/>
          </a:bodyPr>
          <a:lstStyle/>
          <a:p>
            <a:pPr algn="r"/>
            <a:r>
              <a:rPr lang="fa-IR" sz="3600" dirty="0" smtClean="0">
                <a:cs typeface="B Titr" pitchFamily="2" charset="-78"/>
              </a:rPr>
              <a:t>مشخصات کف محل ارائه خدمت به مشتری:</a:t>
            </a:r>
            <a:br>
              <a:rPr lang="fa-IR" sz="3600" dirty="0" smtClean="0">
                <a:cs typeface="B Titr" pitchFamily="2" charset="-78"/>
              </a:rPr>
            </a:br>
            <a:r>
              <a:rPr lang="fa-IR" sz="3600" dirty="0" smtClean="0">
                <a:cs typeface="B Titr" pitchFamily="2" charset="-78"/>
              </a:rPr>
              <a:t/>
            </a:r>
            <a:br>
              <a:rPr lang="fa-IR" sz="3600" dirty="0" smtClean="0">
                <a:cs typeface="B Titr" pitchFamily="2" charset="-78"/>
              </a:rPr>
            </a:br>
            <a:r>
              <a:rPr lang="fa-IR" sz="2400" dirty="0" smtClean="0">
                <a:cs typeface="B Titr" pitchFamily="2" charset="-78"/>
              </a:rPr>
              <a:t>* پوشش کف سالن انجام تاتو، اپیلاسیون وآرایش ناخن باید از جنس سنگ، کاشی یا سرامیک قابل شستشو و گندزدایی و مجهز به کفَشور دارای درپوش باشد. نصب توری سیمی روی آن الزامی است.</a:t>
            </a:r>
            <a:br>
              <a:rPr lang="fa-IR" sz="2400" dirty="0" smtClean="0">
                <a:cs typeface="B Titr" pitchFamily="2" charset="-78"/>
              </a:rPr>
            </a:br>
            <a:r>
              <a:rPr lang="fa-IR" sz="2400" dirty="0" smtClean="0">
                <a:cs typeface="B Titr" pitchFamily="2" charset="-78"/>
              </a:rPr>
              <a:t/>
            </a:r>
            <a:br>
              <a:rPr lang="fa-IR" sz="2400" dirty="0" smtClean="0">
                <a:cs typeface="B Titr" pitchFamily="2" charset="-78"/>
              </a:rPr>
            </a:br>
            <a:r>
              <a:rPr lang="fa-IR" sz="2400" dirty="0" smtClean="0">
                <a:cs typeface="B Titr" pitchFamily="2" charset="-78"/>
              </a:rPr>
              <a:t>*استفاده  از فرش یا موکت درکلیه قسمتها ی ارائه خدمات به مشتری (درصورتیکه سالن انتظارمجزا از سالن آرایش باشد استفاده از فرش یا موکت درسالن انتظار بلامانع است.)</a:t>
            </a:r>
            <a:br>
              <a:rPr lang="fa-IR" sz="2400" dirty="0" smtClean="0">
                <a:cs typeface="B Titr" pitchFamily="2" charset="-78"/>
              </a:rPr>
            </a:br>
            <a:r>
              <a:rPr lang="fa-IR" sz="2400" dirty="0" smtClean="0">
                <a:cs typeface="B Titr" pitchFamily="2" charset="-78"/>
              </a:rPr>
              <a:t/>
            </a:r>
            <a:br>
              <a:rPr lang="fa-IR" sz="2400" dirty="0" smtClean="0">
                <a:cs typeface="B Titr" pitchFamily="2" charset="-78"/>
              </a:rPr>
            </a:br>
            <a:r>
              <a:rPr lang="fa-IR" sz="2400" dirty="0" smtClean="0">
                <a:cs typeface="B Titr" pitchFamily="2" charset="-78"/>
              </a:rPr>
              <a:t>*پوشش کف سایرقسمتها باید ازجنس مقاوم، صاف ،تمیز و قابل نظافت باشد.</a:t>
            </a:r>
            <a:br>
              <a:rPr lang="fa-IR" sz="2400" dirty="0" smtClean="0">
                <a:cs typeface="B Titr" pitchFamily="2" charset="-78"/>
              </a:rPr>
            </a:br>
            <a:r>
              <a:rPr lang="fa-IR" sz="2400" dirty="0" smtClean="0">
                <a:cs typeface="B Titr" pitchFamily="2" charset="-78"/>
              </a:rPr>
              <a:t>درصورت شستشوی کف نصب کفشور الزامی است.</a:t>
            </a:r>
            <a:endParaRPr lang="fa-IR" sz="3600" dirty="0">
              <a:cs typeface="B Titr" pitchFamily="2" charset="-78"/>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226064"/>
          </a:xfrm>
        </p:spPr>
        <p:txBody>
          <a:bodyPr>
            <a:normAutofit fontScale="90000"/>
          </a:bodyPr>
          <a:lstStyle/>
          <a:p>
            <a:pPr algn="r"/>
            <a:r>
              <a:rPr lang="fa-IR" sz="4900" dirty="0" smtClean="0">
                <a:cs typeface="B Titr" pitchFamily="2" charset="-78"/>
              </a:rPr>
              <a:t>قانون اصلاحیه ماده 13 بهداشت محیط:</a:t>
            </a:r>
            <a:br>
              <a:rPr lang="fa-IR" sz="4900" dirty="0" smtClean="0">
                <a:cs typeface="B Titr" pitchFamily="2" charset="-78"/>
              </a:rPr>
            </a:br>
            <a:r>
              <a:rPr lang="fa-IR" dirty="0" smtClean="0">
                <a:cs typeface="B Titr" pitchFamily="2" charset="-78"/>
              </a:rPr>
              <a:t/>
            </a:r>
            <a:br>
              <a:rPr lang="fa-IR" dirty="0" smtClean="0">
                <a:cs typeface="B Titr" pitchFamily="2" charset="-78"/>
              </a:rPr>
            </a:br>
            <a:r>
              <a:rPr lang="fa-IR" sz="4000" dirty="0" smtClean="0">
                <a:cs typeface="B Titr" pitchFamily="2" charset="-78"/>
              </a:rPr>
              <a:t>آرایشگاهها و سالنهای زیبایی زنانه جزء اماکن عمومی بوده و مشمول آیین نامه اجرایی قانون اصلاح ماده 13 مواد خوردنی، آشامیدنی، </a:t>
            </a:r>
            <a:r>
              <a:rPr lang="fa-IR" sz="4000" dirty="0" smtClean="0">
                <a:solidFill>
                  <a:srgbClr val="FF0000"/>
                </a:solidFill>
                <a:cs typeface="B Titr" pitchFamily="2" charset="-78"/>
              </a:rPr>
              <a:t>آرایشی و بهداشتی </a:t>
            </a:r>
            <a:r>
              <a:rPr lang="fa-IR" sz="4000" dirty="0" smtClean="0">
                <a:cs typeface="B Titr" pitchFamily="2" charset="-78"/>
              </a:rPr>
              <a:t>میباشند که در ادامه جلسه به مواد این قانون اشاره میشود.</a:t>
            </a:r>
            <a:endParaRPr lang="fa-IR" sz="4000" dirty="0">
              <a:cs typeface="B Titr" pitchFamily="2" charset="-78"/>
            </a:endParaRP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8596" y="285728"/>
            <a:ext cx="8229600" cy="4071966"/>
          </a:xfrm>
        </p:spPr>
        <p:txBody>
          <a:bodyPr>
            <a:normAutofit fontScale="90000"/>
          </a:bodyPr>
          <a:lstStyle/>
          <a:p>
            <a:pPr algn="r"/>
            <a:r>
              <a:rPr lang="fa-IR" sz="4000" dirty="0" smtClean="0">
                <a:cs typeface="B Titr" pitchFamily="2" charset="-78"/>
              </a:rPr>
              <a:t>مشخصات سقف محل ارائه خدمات :</a:t>
            </a:r>
            <a:r>
              <a:rPr lang="fa-IR" dirty="0" smtClean="0">
                <a:cs typeface="B Titr" pitchFamily="2" charset="-78"/>
              </a:rPr>
              <a:t/>
            </a:r>
            <a:br>
              <a:rPr lang="fa-IR" dirty="0" smtClean="0">
                <a:cs typeface="B Titr" pitchFamily="2" charset="-78"/>
              </a:rPr>
            </a:br>
            <a:r>
              <a:rPr lang="fa-IR" dirty="0" smtClean="0">
                <a:cs typeface="B Titr" pitchFamily="2" charset="-78"/>
              </a:rPr>
              <a:t/>
            </a:r>
            <a:br>
              <a:rPr lang="fa-IR" dirty="0" smtClean="0">
                <a:cs typeface="B Titr" pitchFamily="2" charset="-78"/>
              </a:rPr>
            </a:br>
            <a:r>
              <a:rPr lang="fa-IR" sz="2700" dirty="0" smtClean="0">
                <a:cs typeface="B Titr" pitchFamily="2" charset="-78"/>
              </a:rPr>
              <a:t>* سقف کلیه قسمتهای ارائه خدمات به مشتری بایدسالم وتمیز باشد.</a:t>
            </a:r>
            <a:br>
              <a:rPr lang="fa-IR" sz="2700" dirty="0" smtClean="0">
                <a:cs typeface="B Titr" pitchFamily="2" charset="-78"/>
              </a:rPr>
            </a:br>
            <a:r>
              <a:rPr lang="fa-IR" sz="2700" dirty="0" smtClean="0">
                <a:cs typeface="B Titr" pitchFamily="2" charset="-78"/>
              </a:rPr>
              <a:t/>
            </a:r>
            <a:br>
              <a:rPr lang="fa-IR" sz="2700" dirty="0" smtClean="0">
                <a:cs typeface="B Titr" pitchFamily="2" charset="-78"/>
              </a:rPr>
            </a:br>
            <a:r>
              <a:rPr lang="fa-IR" sz="2700" dirty="0" smtClean="0">
                <a:cs typeface="B Titr" pitchFamily="2" charset="-78"/>
              </a:rPr>
              <a:t>* بکارگیری انواع روشهای زیباسازی ونورپردازی درسقف بلامانع است.</a:t>
            </a:r>
            <a:br>
              <a:rPr lang="fa-IR" sz="2700" dirty="0" smtClean="0">
                <a:cs typeface="B Titr" pitchFamily="2" charset="-78"/>
              </a:rPr>
            </a:br>
            <a:r>
              <a:rPr lang="fa-IR" sz="2700" dirty="0" smtClean="0">
                <a:cs typeface="B Titr" pitchFamily="2" charset="-78"/>
              </a:rPr>
              <a:t/>
            </a:r>
            <a:br>
              <a:rPr lang="fa-IR" sz="2700" dirty="0" smtClean="0">
                <a:cs typeface="B Titr" pitchFamily="2" charset="-78"/>
              </a:rPr>
            </a:br>
            <a:r>
              <a:rPr lang="fa-IR" sz="2700" dirty="0" smtClean="0">
                <a:cs typeface="B Titr" pitchFamily="2" charset="-78"/>
              </a:rPr>
              <a:t>* استفاده ازسقف کاذب بلامانع است.</a:t>
            </a:r>
            <a:br>
              <a:rPr lang="fa-IR" sz="2700" dirty="0" smtClean="0">
                <a:cs typeface="B Titr" pitchFamily="2" charset="-78"/>
              </a:rPr>
            </a:br>
            <a:r>
              <a:rPr lang="fa-IR" sz="2400" dirty="0" smtClean="0">
                <a:cs typeface="B Titr" pitchFamily="2" charset="-78"/>
              </a:rPr>
              <a:t/>
            </a:r>
            <a:br>
              <a:rPr lang="fa-IR" sz="2400" dirty="0" smtClean="0">
                <a:cs typeface="B Titr" pitchFamily="2" charset="-78"/>
              </a:rPr>
            </a:br>
            <a:endParaRPr lang="fa-IR" dirty="0">
              <a:cs typeface="B Titr" pitchFamily="2" charset="-78"/>
            </a:endParaRPr>
          </a:p>
        </p:txBody>
      </p:sp>
      <p:pic>
        <p:nvPicPr>
          <p:cNvPr id="2052" name="Picture 4" descr="H:\ \ارایشگاه\عکس\144024.6fe7aad57b21673a86bad1a9ca231a70.jpg"/>
          <p:cNvPicPr>
            <a:picLocks noChangeAspect="1" noChangeArrowheads="1"/>
          </p:cNvPicPr>
          <p:nvPr/>
        </p:nvPicPr>
        <p:blipFill>
          <a:blip r:embed="rId2" cstate="print"/>
          <a:srcRect/>
          <a:stretch>
            <a:fillRect/>
          </a:stretch>
        </p:blipFill>
        <p:spPr bwMode="auto">
          <a:xfrm>
            <a:off x="0" y="3500439"/>
            <a:ext cx="9143999" cy="3357562"/>
          </a:xfrm>
          <a:prstGeom prst="rect">
            <a:avLst/>
          </a:prstGeom>
          <a:noFill/>
        </p:spPr>
      </p:pic>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fa-IR" dirty="0" smtClean="0">
                <a:cs typeface="B Titr" pitchFamily="2" charset="-78"/>
              </a:rPr>
              <a:t>نظافت عمومی و وسایل و تجهیزات و آراستگی و چینش مناسب و بهسازی بودن محل کسب </a:t>
            </a:r>
            <a:endParaRPr lang="fa-IR" dirty="0">
              <a:cs typeface="B Titr" pitchFamily="2" charset="-78"/>
            </a:endParaRPr>
          </a:p>
        </p:txBody>
      </p:sp>
      <p:pic>
        <p:nvPicPr>
          <p:cNvPr id="5122" name="Picture 2" descr="H:\ \ارایشگاه\عکس\aaaa0986543.jpg"/>
          <p:cNvPicPr>
            <a:picLocks noChangeAspect="1" noChangeArrowheads="1"/>
          </p:cNvPicPr>
          <p:nvPr/>
        </p:nvPicPr>
        <p:blipFill>
          <a:blip r:embed="rId2" cstate="print"/>
          <a:srcRect/>
          <a:stretch>
            <a:fillRect/>
          </a:stretch>
        </p:blipFill>
        <p:spPr bwMode="auto">
          <a:xfrm>
            <a:off x="0" y="1571612"/>
            <a:ext cx="9143999" cy="5286388"/>
          </a:xfrm>
          <a:prstGeom prst="rect">
            <a:avLst/>
          </a:prstGeom>
          <a:noFill/>
        </p:spPr>
      </p:pic>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14356"/>
            <a:ext cx="8229600" cy="3786214"/>
          </a:xfrm>
        </p:spPr>
        <p:txBody>
          <a:bodyPr>
            <a:normAutofit fontScale="90000"/>
          </a:bodyPr>
          <a:lstStyle/>
          <a:p>
            <a:pPr algn="r"/>
            <a:r>
              <a:rPr lang="fa-IR" sz="3600" dirty="0" smtClean="0">
                <a:cs typeface="B Titr" pitchFamily="2" charset="-78"/>
              </a:rPr>
              <a:t>ماده18-سرویس بهداشتی وحمام:</a:t>
            </a:r>
            <a:r>
              <a:rPr lang="fa-IR" sz="5400" dirty="0" smtClean="0">
                <a:cs typeface="B Titr" pitchFamily="2" charset="-78"/>
              </a:rPr>
              <a:t/>
            </a:r>
            <a:br>
              <a:rPr lang="fa-IR" sz="5400" dirty="0" smtClean="0">
                <a:cs typeface="B Titr" pitchFamily="2" charset="-78"/>
              </a:rPr>
            </a:br>
            <a:r>
              <a:rPr lang="fa-IR" sz="4000" dirty="0" smtClean="0">
                <a:cs typeface="B Titr" pitchFamily="2" charset="-78"/>
              </a:rPr>
              <a:t/>
            </a:r>
            <a:br>
              <a:rPr lang="fa-IR" sz="4000" dirty="0" smtClean="0">
                <a:cs typeface="B Titr" pitchFamily="2" charset="-78"/>
              </a:rPr>
            </a:br>
            <a:r>
              <a:rPr lang="fa-IR" sz="2700" dirty="0" smtClean="0">
                <a:cs typeface="B Titr" pitchFamily="2" charset="-78"/>
              </a:rPr>
              <a:t>* کف سرویس بهداشتی وحمام باید ازجنس سنگ، سرامیک یا موزاییک بوده و دارای شیب مناسب باشد.</a:t>
            </a:r>
            <a:br>
              <a:rPr lang="fa-IR" sz="2700" dirty="0" smtClean="0">
                <a:cs typeface="B Titr" pitchFamily="2" charset="-78"/>
              </a:rPr>
            </a:br>
            <a:r>
              <a:rPr lang="fa-IR" sz="2700" dirty="0" smtClean="0">
                <a:cs typeface="B Titr" pitchFamily="2" charset="-78"/>
              </a:rPr>
              <a:t/>
            </a:r>
            <a:br>
              <a:rPr lang="fa-IR" sz="2700" dirty="0" smtClean="0">
                <a:cs typeface="B Titr" pitchFamily="2" charset="-78"/>
              </a:rPr>
            </a:br>
            <a:r>
              <a:rPr lang="fa-IR" sz="2700" dirty="0" smtClean="0">
                <a:cs typeface="B Titr" pitchFamily="2" charset="-78"/>
              </a:rPr>
              <a:t>* دیوار سرویس بهداشتی و حمام باید تا زیر سقف از جنس سنگ، سرامیک وکاشی باشد.</a:t>
            </a:r>
            <a:br>
              <a:rPr lang="fa-IR" sz="2700" dirty="0" smtClean="0">
                <a:cs typeface="B Titr" pitchFamily="2" charset="-78"/>
              </a:rPr>
            </a:br>
            <a:r>
              <a:rPr lang="fa-IR" sz="2700" dirty="0" smtClean="0">
                <a:cs typeface="B Titr" pitchFamily="2" charset="-78"/>
              </a:rPr>
              <a:t/>
            </a:r>
            <a:br>
              <a:rPr lang="fa-IR" sz="2700" dirty="0" smtClean="0">
                <a:cs typeface="B Titr" pitchFamily="2" charset="-78"/>
              </a:rPr>
            </a:br>
            <a:r>
              <a:rPr lang="fa-IR" sz="2700" dirty="0" smtClean="0">
                <a:cs typeface="B Titr" pitchFamily="2" charset="-78"/>
              </a:rPr>
              <a:t>* سرویس بهداشتی باید بدون شکاف و قابل نظافت باشد. استفاده ازسقف کاذب در سرویس بهداشتی بلامانع است.</a:t>
            </a:r>
            <a:br>
              <a:rPr lang="fa-IR" sz="2700" dirty="0" smtClean="0">
                <a:cs typeface="B Titr" pitchFamily="2" charset="-78"/>
              </a:rPr>
            </a:br>
            <a:r>
              <a:rPr lang="fa-IR" sz="2700" dirty="0" smtClean="0">
                <a:cs typeface="B Titr" pitchFamily="2" charset="-78"/>
              </a:rPr>
              <a:t/>
            </a:r>
            <a:br>
              <a:rPr lang="fa-IR" sz="2700" dirty="0" smtClean="0">
                <a:cs typeface="B Titr" pitchFamily="2" charset="-78"/>
              </a:rPr>
            </a:br>
            <a:r>
              <a:rPr lang="fa-IR" sz="2700" dirty="0" smtClean="0">
                <a:cs typeface="B Titr" pitchFamily="2" charset="-78"/>
              </a:rPr>
              <a:t>* درصورت انجام اپیلاسیون کل بدن وجود حمام در آرایشگاه </a:t>
            </a:r>
            <a:r>
              <a:rPr lang="fa-IR" sz="2700" dirty="0" smtClean="0">
                <a:solidFill>
                  <a:srgbClr val="FF0000"/>
                </a:solidFill>
                <a:cs typeface="B Titr" pitchFamily="2" charset="-78"/>
              </a:rPr>
              <a:t>الزامی </a:t>
            </a:r>
            <a:r>
              <a:rPr lang="fa-IR" sz="2700" dirty="0" smtClean="0">
                <a:cs typeface="B Titr" pitchFamily="2" charset="-78"/>
              </a:rPr>
              <a:t>است.</a:t>
            </a:r>
            <a:endParaRPr lang="fa-IR" sz="2700" dirty="0"/>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369072"/>
          </a:xfrm>
        </p:spPr>
        <p:txBody>
          <a:bodyPr>
            <a:noAutofit/>
          </a:bodyPr>
          <a:lstStyle/>
          <a:p>
            <a:pPr algn="r"/>
            <a:r>
              <a:rPr lang="fa-IR" sz="3600" dirty="0" smtClean="0">
                <a:cs typeface="B Titr" pitchFamily="2" charset="-78"/>
              </a:rPr>
              <a:t>ماده 19- مدیریت پسماند:</a:t>
            </a:r>
            <a:r>
              <a:rPr lang="fa-IR" sz="2400" dirty="0" smtClean="0">
                <a:cs typeface="B Titr" pitchFamily="2" charset="-78"/>
              </a:rPr>
              <a:t/>
            </a:r>
            <a:br>
              <a:rPr lang="fa-IR" sz="2400" dirty="0" smtClean="0">
                <a:cs typeface="B Titr" pitchFamily="2" charset="-78"/>
              </a:rPr>
            </a:br>
            <a:r>
              <a:rPr lang="fa-IR" sz="2400" dirty="0" smtClean="0">
                <a:cs typeface="B Titr" pitchFamily="2" charset="-78"/>
              </a:rPr>
              <a:t/>
            </a:r>
            <a:br>
              <a:rPr lang="fa-IR" sz="2400" dirty="0" smtClean="0">
                <a:cs typeface="B Titr" pitchFamily="2" charset="-78"/>
              </a:rPr>
            </a:br>
            <a:r>
              <a:rPr lang="fa-IR" sz="2400" dirty="0" smtClean="0">
                <a:cs typeface="B Titr" pitchFamily="2" charset="-78"/>
              </a:rPr>
              <a:t>* پس ازکوتاه کردن مو برای مشتری باید بلافاصله موهای ریخته شده درکف زمین جمع آوری و درسطل پسماند دفع گردد.</a:t>
            </a:r>
            <a:br>
              <a:rPr lang="fa-IR" sz="2400" dirty="0" smtClean="0">
                <a:cs typeface="B Titr" pitchFamily="2" charset="-78"/>
              </a:rPr>
            </a:br>
            <a:r>
              <a:rPr lang="fa-IR" sz="2400" dirty="0" smtClean="0">
                <a:cs typeface="B Titr" pitchFamily="2" charset="-78"/>
              </a:rPr>
              <a:t/>
            </a:r>
            <a:br>
              <a:rPr lang="fa-IR" sz="2400" dirty="0" smtClean="0">
                <a:cs typeface="B Titr" pitchFamily="2" charset="-78"/>
              </a:rPr>
            </a:br>
            <a:r>
              <a:rPr lang="fa-IR" sz="2400" dirty="0" smtClean="0">
                <a:cs typeface="B Titr" pitchFamily="2" charset="-78"/>
              </a:rPr>
              <a:t>*ابزار و تجهیزاتی که درتماس با مشتری است و آلوده است باید با شیوه مناسب وبا احتیاط درسطل پسماند دفع گردد.</a:t>
            </a:r>
            <a:br>
              <a:rPr lang="fa-IR" sz="2400" dirty="0" smtClean="0">
                <a:cs typeface="B Titr" pitchFamily="2" charset="-78"/>
              </a:rPr>
            </a:br>
            <a:r>
              <a:rPr lang="fa-IR" sz="2400" dirty="0" smtClean="0">
                <a:cs typeface="B Titr" pitchFamily="2" charset="-78"/>
              </a:rPr>
              <a:t/>
            </a:r>
            <a:br>
              <a:rPr lang="fa-IR" sz="2400" dirty="0" smtClean="0">
                <a:cs typeface="B Titr" pitchFamily="2" charset="-78"/>
              </a:rPr>
            </a:br>
            <a:r>
              <a:rPr lang="fa-IR" sz="2400" dirty="0" smtClean="0">
                <a:cs typeface="B Titr" pitchFamily="2" charset="-78"/>
              </a:rPr>
              <a:t>*سطل پسماند باید دارای کیسه زباله بوده و درب دارباشد ودرمحل مناسبی قرارگرفته و اطراف آن همواره تمیز باشد.</a:t>
            </a:r>
            <a:br>
              <a:rPr lang="fa-IR" sz="2400" dirty="0" smtClean="0">
                <a:cs typeface="B Titr" pitchFamily="2" charset="-78"/>
              </a:rPr>
            </a:br>
            <a:r>
              <a:rPr lang="fa-IR" sz="2400" dirty="0" smtClean="0">
                <a:cs typeface="B Titr" pitchFamily="2" charset="-78"/>
              </a:rPr>
              <a:t/>
            </a:r>
            <a:br>
              <a:rPr lang="fa-IR" sz="2400" dirty="0" smtClean="0">
                <a:cs typeface="B Titr" pitchFamily="2" charset="-78"/>
              </a:rPr>
            </a:br>
            <a:r>
              <a:rPr lang="fa-IR" sz="2400" dirty="0" smtClean="0">
                <a:cs typeface="B Titr" pitchFamily="2" charset="-78"/>
              </a:rPr>
              <a:t>دفع پسماندهای تیزوبرنده: </a:t>
            </a:r>
            <a:br>
              <a:rPr lang="fa-IR" sz="2400" dirty="0" smtClean="0">
                <a:cs typeface="B Titr" pitchFamily="2" charset="-78"/>
              </a:rPr>
            </a:br>
            <a:r>
              <a:rPr lang="fa-IR" sz="2400" dirty="0" smtClean="0">
                <a:cs typeface="B Titr" pitchFamily="2" charset="-78"/>
              </a:rPr>
              <a:t/>
            </a:r>
            <a:br>
              <a:rPr lang="fa-IR" sz="2400" dirty="0" smtClean="0">
                <a:cs typeface="B Titr" pitchFamily="2" charset="-78"/>
              </a:rPr>
            </a:br>
            <a:r>
              <a:rPr lang="fa-IR" sz="2400" dirty="0" smtClean="0">
                <a:cs typeface="B Titr" pitchFamily="2" charset="-78"/>
              </a:rPr>
              <a:t>*سوزن واشیاء نوک تیز و برنده یک بارمصرف و وسایل تیز و برنده غیر یکبارمصرف که شکسته شده است باید به شیوه ای حمل گردد که احتمال صدمه یا آسیب به افراد وجود نداشته باشد و درظرف ایمن دفع گردد و استفاده مجدد از این اشیاء ممنوع است.</a:t>
            </a:r>
            <a:endParaRPr lang="fa-IR" sz="2400" dirty="0">
              <a:cs typeface="B Titr" pitchFamily="2" charset="-78"/>
            </a:endParaRP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dirty="0" smtClean="0">
                <a:cs typeface="B Titr" pitchFamily="2" charset="-78"/>
              </a:rPr>
              <a:t>مدیریت پسماند در آرایشگاه زنانه</a:t>
            </a:r>
            <a:endParaRPr lang="fa-IR" dirty="0"/>
          </a:p>
        </p:txBody>
      </p:sp>
      <p:sp>
        <p:nvSpPr>
          <p:cNvPr id="3" name="Text Placeholder 2"/>
          <p:cNvSpPr>
            <a:spLocks noGrp="1"/>
          </p:cNvSpPr>
          <p:nvPr>
            <p:ph type="body" idx="1"/>
          </p:nvPr>
        </p:nvSpPr>
        <p:spPr>
          <a:xfrm>
            <a:off x="457200" y="1714487"/>
            <a:ext cx="4040188" cy="460387"/>
          </a:xfrm>
        </p:spPr>
        <p:txBody>
          <a:bodyPr/>
          <a:lstStyle/>
          <a:p>
            <a:r>
              <a:rPr lang="fa-IR" dirty="0" smtClean="0"/>
              <a:t>زباله های عفونی و خطرناک</a:t>
            </a:r>
          </a:p>
          <a:p>
            <a:endParaRPr lang="fa-IR" dirty="0"/>
          </a:p>
        </p:txBody>
      </p:sp>
      <p:sp>
        <p:nvSpPr>
          <p:cNvPr id="5" name="Text Placeholder 4"/>
          <p:cNvSpPr>
            <a:spLocks noGrp="1"/>
          </p:cNvSpPr>
          <p:nvPr>
            <p:ph type="body" sz="quarter" idx="3"/>
          </p:nvPr>
        </p:nvSpPr>
        <p:spPr>
          <a:xfrm>
            <a:off x="4645025" y="1142985"/>
            <a:ext cx="4041775" cy="571504"/>
          </a:xfrm>
        </p:spPr>
        <p:txBody>
          <a:bodyPr>
            <a:normAutofit/>
          </a:bodyPr>
          <a:lstStyle/>
          <a:p>
            <a:r>
              <a:rPr lang="fa-IR" dirty="0" smtClean="0"/>
              <a:t>زباله های معمولی و بی خطر</a:t>
            </a:r>
            <a:endParaRPr lang="fa-IR" dirty="0"/>
          </a:p>
        </p:txBody>
      </p:sp>
      <p:pic>
        <p:nvPicPr>
          <p:cNvPr id="4098" name="Picture 2" descr="C:\Windows\system32\config\systemprofile\Desktop\garbage-cans-hidden-in-cabinetry-ideas-5.jpg"/>
          <p:cNvPicPr>
            <a:picLocks noGrp="1" noChangeAspect="1" noChangeArrowheads="1"/>
          </p:cNvPicPr>
          <p:nvPr>
            <p:ph sz="quarter" idx="4"/>
          </p:nvPr>
        </p:nvPicPr>
        <p:blipFill>
          <a:blip r:embed="rId2" cstate="print"/>
          <a:srcRect/>
          <a:stretch>
            <a:fillRect/>
          </a:stretch>
        </p:blipFill>
        <p:spPr bwMode="auto">
          <a:xfrm>
            <a:off x="4690268" y="1785926"/>
            <a:ext cx="4453732" cy="5072073"/>
          </a:xfrm>
          <a:prstGeom prst="rect">
            <a:avLst/>
          </a:prstGeom>
          <a:noFill/>
        </p:spPr>
      </p:pic>
      <p:pic>
        <p:nvPicPr>
          <p:cNvPr id="4099" name="Picture 3" descr="C:\Windows\system32\config\systemprofile\Desktop\image.jpg"/>
          <p:cNvPicPr>
            <a:picLocks noGrp="1" noChangeAspect="1" noChangeArrowheads="1"/>
          </p:cNvPicPr>
          <p:nvPr>
            <p:ph sz="half" idx="2"/>
          </p:nvPr>
        </p:nvPicPr>
        <p:blipFill>
          <a:blip r:embed="rId3" cstate="print"/>
          <a:srcRect/>
          <a:stretch>
            <a:fillRect/>
          </a:stretch>
        </p:blipFill>
        <p:spPr bwMode="auto">
          <a:xfrm>
            <a:off x="0" y="1785926"/>
            <a:ext cx="4497388" cy="5072074"/>
          </a:xfrm>
          <a:prstGeom prst="rect">
            <a:avLst/>
          </a:prstGeom>
          <a:noFill/>
        </p:spPr>
      </p:pic>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369072"/>
          </a:xfrm>
        </p:spPr>
        <p:txBody>
          <a:bodyPr>
            <a:normAutofit/>
          </a:bodyPr>
          <a:lstStyle/>
          <a:p>
            <a:pPr algn="r"/>
            <a:r>
              <a:rPr lang="fa-IR" sz="3600" dirty="0" smtClean="0">
                <a:cs typeface="B Titr" pitchFamily="2" charset="-78"/>
              </a:rPr>
              <a:t>ماده 20و21-نور و تهویه درآرایشگاهها:</a:t>
            </a:r>
            <a:br>
              <a:rPr lang="fa-IR" sz="3600" dirty="0" smtClean="0">
                <a:cs typeface="B Titr" pitchFamily="2" charset="-78"/>
              </a:rPr>
            </a:br>
            <a:r>
              <a:rPr lang="fa-IR" sz="3600" dirty="0" smtClean="0">
                <a:cs typeface="B Titr" pitchFamily="2" charset="-78"/>
              </a:rPr>
              <a:t/>
            </a:r>
            <a:br>
              <a:rPr lang="fa-IR" sz="3600" dirty="0" smtClean="0">
                <a:cs typeface="B Titr" pitchFamily="2" charset="-78"/>
              </a:rPr>
            </a:br>
            <a:r>
              <a:rPr lang="fa-IR" sz="2400" dirty="0" smtClean="0">
                <a:cs typeface="B Titr" pitchFamily="2" charset="-78"/>
              </a:rPr>
              <a:t>*نوردرمحل انجام کارباید به گونه ای باشدکه ایجاد خیرگی ننماید.</a:t>
            </a:r>
            <a:br>
              <a:rPr lang="fa-IR" sz="2400" dirty="0" smtClean="0">
                <a:cs typeface="B Titr" pitchFamily="2" charset="-78"/>
              </a:rPr>
            </a:br>
            <a:r>
              <a:rPr lang="fa-IR" sz="2400" dirty="0" smtClean="0">
                <a:cs typeface="B Titr" pitchFamily="2" charset="-78"/>
              </a:rPr>
              <a:t/>
            </a:r>
            <a:br>
              <a:rPr lang="fa-IR" sz="2400" dirty="0" smtClean="0">
                <a:cs typeface="B Titr" pitchFamily="2" charset="-78"/>
              </a:rPr>
            </a:br>
            <a:r>
              <a:rPr lang="fa-IR" sz="2400" dirty="0" smtClean="0">
                <a:cs typeface="B Titr" pitchFamily="2" charset="-78"/>
              </a:rPr>
              <a:t>*محل ارائه خدمت باید دارای نورکافی برای تمیزکردن و پیشگیری از بروز صدمه یا آسیب به افراد باشد.</a:t>
            </a:r>
            <a:br>
              <a:rPr lang="fa-IR" sz="2400" dirty="0" smtClean="0">
                <a:cs typeface="B Titr" pitchFamily="2" charset="-78"/>
              </a:rPr>
            </a:br>
            <a:r>
              <a:rPr lang="fa-IR" sz="2400" dirty="0" smtClean="0">
                <a:cs typeface="B Titr" pitchFamily="2" charset="-78"/>
              </a:rPr>
              <a:t/>
            </a:r>
            <a:br>
              <a:rPr lang="fa-IR" sz="2400" dirty="0" smtClean="0">
                <a:cs typeface="B Titr" pitchFamily="2" charset="-78"/>
              </a:rPr>
            </a:br>
            <a:r>
              <a:rPr lang="fa-IR" sz="2400" dirty="0" smtClean="0">
                <a:cs typeface="B Titr" pitchFamily="2" charset="-78"/>
              </a:rPr>
              <a:t>*تهویه درسالن آرایش باید به گونه ای باشد که هوای داخل همواره تمیز وفاقد بوی نامطبوع  باشد.</a:t>
            </a:r>
            <a:br>
              <a:rPr lang="fa-IR" sz="2400" dirty="0" smtClean="0">
                <a:cs typeface="B Titr" pitchFamily="2" charset="-78"/>
              </a:rPr>
            </a:br>
            <a:r>
              <a:rPr lang="fa-IR" sz="2400" dirty="0" smtClean="0">
                <a:cs typeface="B Titr" pitchFamily="2" charset="-78"/>
              </a:rPr>
              <a:t/>
            </a:r>
            <a:br>
              <a:rPr lang="fa-IR" sz="2400" dirty="0" smtClean="0">
                <a:cs typeface="B Titr" pitchFamily="2" charset="-78"/>
              </a:rPr>
            </a:br>
            <a:r>
              <a:rPr lang="fa-IR" sz="2400" dirty="0" smtClean="0">
                <a:cs typeface="B Titr" pitchFamily="2" charset="-78"/>
              </a:rPr>
              <a:t>*دراتاق آرایش ناخن نصب سیستم تهویه یا فن مکشی برای اتاق کار(درنزدیک میزکار) الزامی است.</a:t>
            </a:r>
            <a:br>
              <a:rPr lang="fa-IR" sz="2400" dirty="0" smtClean="0">
                <a:cs typeface="B Titr" pitchFamily="2" charset="-78"/>
              </a:rPr>
            </a:br>
            <a:r>
              <a:rPr lang="fa-IR" sz="2400" dirty="0" smtClean="0">
                <a:cs typeface="B Titr" pitchFamily="2" charset="-78"/>
              </a:rPr>
              <a:t/>
            </a:r>
            <a:br>
              <a:rPr lang="fa-IR" sz="2400" dirty="0" smtClean="0">
                <a:cs typeface="B Titr" pitchFamily="2" charset="-78"/>
              </a:rPr>
            </a:br>
            <a:r>
              <a:rPr lang="fa-IR" sz="2400" dirty="0" smtClean="0">
                <a:cs typeface="B Titr" pitchFamily="2" charset="-78"/>
              </a:rPr>
              <a:t>*سیستم تهویه باید همواره درحین فعالیت روشن  باشد. </a:t>
            </a:r>
            <a:br>
              <a:rPr lang="fa-IR" sz="2400" dirty="0" smtClean="0">
                <a:cs typeface="B Titr" pitchFamily="2" charset="-78"/>
              </a:rPr>
            </a:br>
            <a:endParaRPr lang="fa-IR" sz="3600" dirty="0">
              <a:cs typeface="B Titr" pitchFamily="2" charset="-78"/>
            </a:endParaRP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96908"/>
          </a:xfrm>
        </p:spPr>
        <p:txBody>
          <a:bodyPr/>
          <a:lstStyle/>
          <a:p>
            <a:r>
              <a:rPr lang="fa-IR" dirty="0" smtClean="0">
                <a:cs typeface="B Titr" pitchFamily="2" charset="-78"/>
              </a:rPr>
              <a:t>نور طبیعی و مصنوعی در آرایشگاه زنانه</a:t>
            </a:r>
            <a:endParaRPr lang="fa-IR" dirty="0">
              <a:cs typeface="B Titr" pitchFamily="2" charset="-78"/>
            </a:endParaRPr>
          </a:p>
        </p:txBody>
      </p:sp>
      <p:pic>
        <p:nvPicPr>
          <p:cNvPr id="5122" name="Picture 2" descr="C:\Windows\system32\config\systemprofile\Desktop\modern-small-bathroom-108.jpg"/>
          <p:cNvPicPr>
            <a:picLocks noChangeAspect="1" noChangeArrowheads="1"/>
          </p:cNvPicPr>
          <p:nvPr/>
        </p:nvPicPr>
        <p:blipFill>
          <a:blip r:embed="rId2" cstate="print"/>
          <a:srcRect/>
          <a:stretch>
            <a:fillRect/>
          </a:stretch>
        </p:blipFill>
        <p:spPr bwMode="auto">
          <a:xfrm>
            <a:off x="0" y="1285860"/>
            <a:ext cx="9144000" cy="5572140"/>
          </a:xfrm>
          <a:prstGeom prst="rect">
            <a:avLst/>
          </a:prstGeom>
          <a:noFill/>
        </p:spPr>
      </p:pic>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14290"/>
            <a:ext cx="8229600" cy="3286148"/>
          </a:xfrm>
        </p:spPr>
        <p:txBody>
          <a:bodyPr>
            <a:normAutofit/>
          </a:bodyPr>
          <a:lstStyle/>
          <a:p>
            <a:pPr algn="r"/>
            <a:r>
              <a:rPr lang="fa-IR" sz="3600" dirty="0" smtClean="0">
                <a:cs typeface="B Titr" pitchFamily="2" charset="-78"/>
              </a:rPr>
              <a:t>ماده 22-کنترل حشرات وجوندگان:</a:t>
            </a:r>
            <a:r>
              <a:rPr lang="fa-IR" sz="6000" dirty="0" smtClean="0">
                <a:cs typeface="B Titr" pitchFamily="2" charset="-78"/>
              </a:rPr>
              <a:t/>
            </a:r>
            <a:br>
              <a:rPr lang="fa-IR" sz="6000" dirty="0" smtClean="0">
                <a:cs typeface="B Titr" pitchFamily="2" charset="-78"/>
              </a:rPr>
            </a:br>
            <a:r>
              <a:rPr lang="fa-IR" sz="2400" dirty="0" smtClean="0">
                <a:cs typeface="B Titr" pitchFamily="2" charset="-78"/>
              </a:rPr>
              <a:t/>
            </a:r>
            <a:br>
              <a:rPr lang="fa-IR" sz="2400" dirty="0" smtClean="0">
                <a:cs typeface="B Titr" pitchFamily="2" charset="-78"/>
              </a:rPr>
            </a:br>
            <a:r>
              <a:rPr lang="fa-IR" sz="2700" dirty="0" smtClean="0">
                <a:cs typeface="B Titr" pitchFamily="2" charset="-78"/>
              </a:rPr>
              <a:t>*تمام پنجره های منتهی به فضای بازبایدمجهز به توری باشد.</a:t>
            </a:r>
            <a:br>
              <a:rPr lang="fa-IR" sz="2700" dirty="0" smtClean="0">
                <a:cs typeface="B Titr" pitchFamily="2" charset="-78"/>
              </a:rPr>
            </a:br>
            <a:r>
              <a:rPr lang="fa-IR" sz="2700" dirty="0" smtClean="0">
                <a:cs typeface="B Titr" pitchFamily="2" charset="-78"/>
              </a:rPr>
              <a:t/>
            </a:r>
            <a:br>
              <a:rPr lang="fa-IR" sz="2700" dirty="0" smtClean="0">
                <a:cs typeface="B Titr" pitchFamily="2" charset="-78"/>
              </a:rPr>
            </a:br>
            <a:r>
              <a:rPr lang="fa-IR" sz="2700" dirty="0" smtClean="0">
                <a:cs typeface="B Titr" pitchFamily="2" charset="-78"/>
              </a:rPr>
              <a:t>*سوراخ ها ،منافذ،آب گذرها و کلیه اماکنی که احتمال دسترسی آفات رابیشترمیسازد بایدکاملا بسته گردد.</a:t>
            </a:r>
            <a:endParaRPr lang="fa-IR" sz="2700" dirty="0"/>
          </a:p>
        </p:txBody>
      </p:sp>
      <p:pic>
        <p:nvPicPr>
          <p:cNvPr id="3" name="Picture 2" descr="C:\Windows\system32\config\systemprofile\Desktop\افات\mysz_2.jpg"/>
          <p:cNvPicPr>
            <a:picLocks noChangeAspect="1" noChangeArrowheads="1"/>
          </p:cNvPicPr>
          <p:nvPr/>
        </p:nvPicPr>
        <p:blipFill>
          <a:blip r:embed="rId2" cstate="print"/>
          <a:srcRect/>
          <a:stretch>
            <a:fillRect/>
          </a:stretch>
        </p:blipFill>
        <p:spPr bwMode="auto">
          <a:xfrm>
            <a:off x="0" y="3357562"/>
            <a:ext cx="3214678" cy="3500438"/>
          </a:xfrm>
          <a:prstGeom prst="rect">
            <a:avLst/>
          </a:prstGeom>
          <a:noFill/>
        </p:spPr>
      </p:pic>
      <p:pic>
        <p:nvPicPr>
          <p:cNvPr id="4" name="Picture 3" descr="C:\Windows\system32\config\systemprofile\Desktop\افات\Musca_domestica_01_03-08-11.jpg"/>
          <p:cNvPicPr>
            <a:picLocks noChangeAspect="1" noChangeArrowheads="1"/>
          </p:cNvPicPr>
          <p:nvPr/>
        </p:nvPicPr>
        <p:blipFill>
          <a:blip r:embed="rId3" cstate="print"/>
          <a:srcRect/>
          <a:stretch>
            <a:fillRect/>
          </a:stretch>
        </p:blipFill>
        <p:spPr bwMode="auto">
          <a:xfrm>
            <a:off x="3286116" y="3357562"/>
            <a:ext cx="2857520" cy="3500438"/>
          </a:xfrm>
          <a:prstGeom prst="rect">
            <a:avLst/>
          </a:prstGeom>
          <a:noFill/>
        </p:spPr>
      </p:pic>
      <p:pic>
        <p:nvPicPr>
          <p:cNvPr id="5" name="Picture 4" descr="C:\Windows\system32\config\systemprofile\Desktop\افات\604490_VFTTbHTw.jpg"/>
          <p:cNvPicPr>
            <a:picLocks noChangeAspect="1" noChangeArrowheads="1"/>
          </p:cNvPicPr>
          <p:nvPr/>
        </p:nvPicPr>
        <p:blipFill>
          <a:blip r:embed="rId4" cstate="print"/>
          <a:srcRect/>
          <a:stretch>
            <a:fillRect/>
          </a:stretch>
        </p:blipFill>
        <p:spPr bwMode="auto">
          <a:xfrm>
            <a:off x="6215074" y="3286124"/>
            <a:ext cx="2928926" cy="3571876"/>
          </a:xfrm>
          <a:prstGeom prst="rect">
            <a:avLst/>
          </a:prstGeom>
          <a:noFill/>
        </p:spPr>
      </p:pic>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85794"/>
            <a:ext cx="8229600" cy="5786478"/>
          </a:xfrm>
        </p:spPr>
        <p:txBody>
          <a:bodyPr>
            <a:normAutofit fontScale="90000"/>
          </a:bodyPr>
          <a:lstStyle/>
          <a:p>
            <a:pPr algn="r"/>
            <a:r>
              <a:rPr lang="fa-IR" sz="3600" dirty="0" smtClean="0">
                <a:cs typeface="B Titr" pitchFamily="2" charset="-78"/>
              </a:rPr>
              <a:t>ماده 23و24- بهداشت آب و فاضلاب: </a:t>
            </a:r>
            <a:br>
              <a:rPr lang="fa-IR" sz="3600" dirty="0" smtClean="0">
                <a:cs typeface="B Titr" pitchFamily="2" charset="-78"/>
              </a:rPr>
            </a:br>
            <a:r>
              <a:rPr lang="fa-IR" sz="3600" dirty="0" smtClean="0">
                <a:cs typeface="B Titr" pitchFamily="2" charset="-78"/>
              </a:rPr>
              <a:t/>
            </a:r>
            <a:br>
              <a:rPr lang="fa-IR" sz="3600" dirty="0" smtClean="0">
                <a:cs typeface="B Titr" pitchFamily="2" charset="-78"/>
              </a:rPr>
            </a:br>
            <a:r>
              <a:rPr lang="fa-IR" sz="2700" dirty="0" smtClean="0">
                <a:cs typeface="B Titr" pitchFamily="2" charset="-78"/>
              </a:rPr>
              <a:t>* آب مورد استفاده در آرایشگاهها باید سالم وکیفیت فیزیکی، شیمیایی و بیولوژیک آب مطابق استاندارد ملی باشد</a:t>
            </a:r>
            <a:br>
              <a:rPr lang="fa-IR" sz="2700" dirty="0" smtClean="0">
                <a:cs typeface="B Titr" pitchFamily="2" charset="-78"/>
              </a:rPr>
            </a:br>
            <a:r>
              <a:rPr lang="fa-IR" sz="2700" dirty="0" smtClean="0">
                <a:cs typeface="B Titr" pitchFamily="2" charset="-78"/>
              </a:rPr>
              <a:t/>
            </a:r>
            <a:br>
              <a:rPr lang="fa-IR" sz="2700" dirty="0" smtClean="0">
                <a:cs typeface="B Titr" pitchFamily="2" charset="-78"/>
              </a:rPr>
            </a:br>
            <a:r>
              <a:rPr lang="fa-IR" sz="2700" dirty="0" smtClean="0">
                <a:cs typeface="B Titr" pitchFamily="2" charset="-78"/>
              </a:rPr>
              <a:t>* آب با فشارکافی و درجه حرارت مورد نیاز (آب سردوگرم) باید درتمام تاسیسات و تجهیزات استفاده کننده ازآب دردسترس باشد.</a:t>
            </a:r>
            <a:br>
              <a:rPr lang="fa-IR" sz="2700" dirty="0" smtClean="0">
                <a:cs typeface="B Titr" pitchFamily="2" charset="-78"/>
              </a:rPr>
            </a:br>
            <a:r>
              <a:rPr lang="fa-IR" sz="2700" dirty="0" smtClean="0">
                <a:cs typeface="B Titr" pitchFamily="2" charset="-78"/>
              </a:rPr>
              <a:t/>
            </a:r>
            <a:br>
              <a:rPr lang="fa-IR" sz="2700" dirty="0" smtClean="0">
                <a:cs typeface="B Titr" pitchFamily="2" charset="-78"/>
              </a:rPr>
            </a:br>
            <a:r>
              <a:rPr lang="fa-IR" sz="2700" dirty="0" smtClean="0">
                <a:cs typeface="B Titr" pitchFamily="2" charset="-78"/>
              </a:rPr>
              <a:t>* سیستم جمع آوری و دفع فاضلاب باید مورد تایید مقامات بهداشتی باشد.</a:t>
            </a:r>
            <a:br>
              <a:rPr lang="fa-IR" sz="2700" dirty="0" smtClean="0">
                <a:cs typeface="B Titr" pitchFamily="2" charset="-78"/>
              </a:rPr>
            </a:br>
            <a:r>
              <a:rPr lang="fa-IR" sz="2700" dirty="0" smtClean="0">
                <a:cs typeface="B Titr" pitchFamily="2" charset="-78"/>
              </a:rPr>
              <a:t/>
            </a:r>
            <a:br>
              <a:rPr lang="fa-IR" sz="2700" dirty="0" smtClean="0">
                <a:cs typeface="B Titr" pitchFamily="2" charset="-78"/>
              </a:rPr>
            </a:br>
            <a:r>
              <a:rPr lang="fa-IR" sz="2700" dirty="0" smtClean="0">
                <a:cs typeface="B Titr" pitchFamily="2" charset="-78"/>
              </a:rPr>
              <a:t>* مراکز باید تمام فاضلاب تولیدی را به طریق بهداشتی (چاه جاذب، تصفیه خانه اختصاصی، تخلیه به شبکه جمع آوری) دفع نماید. درهرصورت باید ازبرگشت فاضلاب به داخل مکان اجتناب گردد.</a:t>
            </a:r>
            <a:br>
              <a:rPr lang="fa-IR" sz="2700" dirty="0" smtClean="0">
                <a:cs typeface="B Titr" pitchFamily="2" charset="-78"/>
              </a:rPr>
            </a:br>
            <a:r>
              <a:rPr lang="fa-IR" sz="2700" dirty="0" smtClean="0">
                <a:cs typeface="B Titr" pitchFamily="2" charset="-78"/>
              </a:rPr>
              <a:t/>
            </a:r>
            <a:br>
              <a:rPr lang="fa-IR" sz="2700" dirty="0" smtClean="0">
                <a:cs typeface="B Titr" pitchFamily="2" charset="-78"/>
              </a:rPr>
            </a:br>
            <a:endParaRPr lang="fa-IR" sz="2700" dirty="0">
              <a:cs typeface="B Titr" pitchFamily="2" charset="-78"/>
            </a:endParaRP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142984"/>
            <a:ext cx="8229600" cy="357190"/>
          </a:xfrm>
        </p:spPr>
        <p:txBody>
          <a:bodyPr>
            <a:normAutofit fontScale="90000"/>
          </a:bodyPr>
          <a:lstStyle/>
          <a:p>
            <a:pPr algn="r"/>
            <a:r>
              <a:rPr lang="fa-IR" sz="4000" dirty="0" smtClean="0">
                <a:cs typeface="B Titr" pitchFamily="2" charset="-78"/>
              </a:rPr>
              <a:t>ماده 25-تلفن رسیدگی به شکایات:</a:t>
            </a:r>
            <a:r>
              <a:rPr lang="fa-IR" sz="6000" dirty="0" smtClean="0">
                <a:cs typeface="B Titr" pitchFamily="2" charset="-78"/>
              </a:rPr>
              <a:t/>
            </a:r>
            <a:br>
              <a:rPr lang="fa-IR" sz="6000" dirty="0" smtClean="0">
                <a:cs typeface="B Titr" pitchFamily="2" charset="-78"/>
              </a:rPr>
            </a:br>
            <a:r>
              <a:rPr lang="fa-IR" sz="2400" dirty="0" smtClean="0">
                <a:cs typeface="B Titr" pitchFamily="2" charset="-78"/>
              </a:rPr>
              <a:t>* </a:t>
            </a:r>
            <a:r>
              <a:rPr lang="fa-IR" sz="2700" dirty="0" smtClean="0">
                <a:cs typeface="B Titr" pitchFamily="2" charset="-78"/>
              </a:rPr>
              <a:t>تلفن رسیدگی به شکایات وزارت /دانشگاه/ دانشکده باید درمعرض دید مشتریان نصب گردد و درهرشرایطی به طور واضح از فاصله 10 متری قابل رویت وخواندن باشد. </a:t>
            </a:r>
            <a:r>
              <a:rPr lang="fa-IR" sz="2700" dirty="0" smtClean="0">
                <a:solidFill>
                  <a:srgbClr val="FF0000"/>
                </a:solidFill>
                <a:cs typeface="B Titr" pitchFamily="2" charset="-78"/>
              </a:rPr>
              <a:t>شماره تلفن 190</a:t>
            </a:r>
            <a:r>
              <a:rPr lang="fa-IR" dirty="0" smtClean="0">
                <a:cs typeface="B Titr" pitchFamily="2" charset="-78"/>
              </a:rPr>
              <a:t/>
            </a:r>
            <a:br>
              <a:rPr lang="fa-IR" dirty="0" smtClean="0">
                <a:cs typeface="B Titr" pitchFamily="2" charset="-78"/>
              </a:rPr>
            </a:br>
            <a:endParaRPr lang="fa-IR" dirty="0"/>
          </a:p>
        </p:txBody>
      </p:sp>
      <p:pic>
        <p:nvPicPr>
          <p:cNvPr id="1026" name="Picture 2" descr="C:\Windows\system32\config\systemprofile\Desktop\82011528-70608651.jpg"/>
          <p:cNvPicPr>
            <a:picLocks noChangeAspect="1" noChangeArrowheads="1"/>
          </p:cNvPicPr>
          <p:nvPr/>
        </p:nvPicPr>
        <p:blipFill>
          <a:blip r:embed="rId2" cstate="print"/>
          <a:srcRect/>
          <a:stretch>
            <a:fillRect/>
          </a:stretch>
        </p:blipFill>
        <p:spPr bwMode="auto">
          <a:xfrm>
            <a:off x="0" y="1928802"/>
            <a:ext cx="9144000" cy="4929198"/>
          </a:xfrm>
          <a:prstGeom prst="rect">
            <a:avLst/>
          </a:prstGeom>
          <a:noFill/>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297502"/>
          </a:xfrm>
        </p:spPr>
        <p:txBody>
          <a:bodyPr>
            <a:noAutofit/>
          </a:bodyPr>
          <a:lstStyle/>
          <a:p>
            <a:pPr algn="r"/>
            <a:r>
              <a:rPr lang="fa-IR" sz="8800" dirty="0" smtClean="0">
                <a:cs typeface="B Titr" pitchFamily="2" charset="-78"/>
              </a:rPr>
              <a:t>فصل اول:</a:t>
            </a:r>
            <a:r>
              <a:rPr lang="fa-IR" sz="9600" dirty="0" smtClean="0">
                <a:cs typeface="B Titr" pitchFamily="2" charset="-78"/>
              </a:rPr>
              <a:t/>
            </a:r>
            <a:br>
              <a:rPr lang="fa-IR" sz="9600" dirty="0" smtClean="0">
                <a:cs typeface="B Titr" pitchFamily="2" charset="-78"/>
              </a:rPr>
            </a:br>
            <a:r>
              <a:rPr lang="fa-IR" sz="9600" dirty="0" smtClean="0">
                <a:cs typeface="B Titr" pitchFamily="2" charset="-78"/>
              </a:rPr>
              <a:t>           </a:t>
            </a:r>
            <a:br>
              <a:rPr lang="fa-IR" sz="9600" dirty="0" smtClean="0">
                <a:cs typeface="B Titr" pitchFamily="2" charset="-78"/>
              </a:rPr>
            </a:br>
            <a:r>
              <a:rPr lang="fa-IR" sz="8000" dirty="0" smtClean="0">
                <a:cs typeface="B Titr" pitchFamily="2" charset="-78"/>
              </a:rPr>
              <a:t>             تعاریف</a:t>
            </a:r>
            <a:endParaRPr lang="fa-IR" sz="8000" dirty="0">
              <a:cs typeface="B Titr" pitchFamily="2" charset="-78"/>
            </a:endParaRP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225536"/>
          </a:xfrm>
        </p:spPr>
        <p:txBody>
          <a:bodyPr>
            <a:normAutofit/>
          </a:bodyPr>
          <a:lstStyle/>
          <a:p>
            <a:pPr algn="r"/>
            <a:r>
              <a:rPr lang="fa-IR" sz="2400" dirty="0" smtClean="0">
                <a:cs typeface="B Titr" pitchFamily="2" charset="-78"/>
              </a:rPr>
              <a:t>بروز یک </a:t>
            </a:r>
            <a:r>
              <a:rPr lang="fa-IR" sz="2400" dirty="0" smtClean="0">
                <a:solidFill>
                  <a:srgbClr val="FF0000"/>
                </a:solidFill>
                <a:cs typeface="B Titr" pitchFamily="2" charset="-78"/>
              </a:rPr>
              <a:t>بیماری پوستی </a:t>
            </a:r>
            <a:r>
              <a:rPr lang="fa-IR" sz="2400" dirty="0" smtClean="0">
                <a:cs typeface="B Titr" pitchFamily="2" charset="-78"/>
              </a:rPr>
              <a:t>در ابروی مشتری پس از دریافت خدمات و </a:t>
            </a:r>
            <a:r>
              <a:rPr lang="fa-IR" sz="2400" dirty="0" smtClean="0">
                <a:solidFill>
                  <a:srgbClr val="FF0000"/>
                </a:solidFill>
                <a:cs typeface="B Titr" pitchFamily="2" charset="-78"/>
              </a:rPr>
              <a:t>شکایت </a:t>
            </a:r>
            <a:r>
              <a:rPr lang="fa-IR" sz="2400" dirty="0" smtClean="0">
                <a:cs typeface="B Titr" pitchFamily="2" charset="-78"/>
              </a:rPr>
              <a:t>ایشان از متصدی آرایشگاه زنانه که بر اساس نظریه پزشکی قانونی، متصدی محکوم به </a:t>
            </a:r>
            <a:r>
              <a:rPr lang="fa-IR" sz="2400" dirty="0" smtClean="0">
                <a:solidFill>
                  <a:srgbClr val="FF0000"/>
                </a:solidFill>
                <a:cs typeface="B Titr" pitchFamily="2" charset="-78"/>
              </a:rPr>
              <a:t>پرداخت دیه </a:t>
            </a:r>
            <a:r>
              <a:rPr lang="fa-IR" sz="2400" dirty="0" smtClean="0">
                <a:cs typeface="B Titr" pitchFamily="2" charset="-78"/>
              </a:rPr>
              <a:t>به مبلغ </a:t>
            </a:r>
            <a:r>
              <a:rPr lang="fa-IR" sz="2400" dirty="0" smtClean="0">
                <a:solidFill>
                  <a:srgbClr val="FF0000"/>
                </a:solidFill>
                <a:cs typeface="B Titr" pitchFamily="2" charset="-78"/>
              </a:rPr>
              <a:t>16000000 تومان </a:t>
            </a:r>
            <a:r>
              <a:rPr lang="fa-IR" sz="2400" dirty="0" smtClean="0">
                <a:cs typeface="B Titr" pitchFamily="2" charset="-78"/>
              </a:rPr>
              <a:t>به مشتری گردید</a:t>
            </a:r>
            <a:r>
              <a:rPr lang="fa-IR" sz="2400" dirty="0" smtClean="0"/>
              <a:t>. </a:t>
            </a:r>
            <a:endParaRPr lang="fa-IR" sz="2400" dirty="0"/>
          </a:p>
        </p:txBody>
      </p:sp>
      <p:pic>
        <p:nvPicPr>
          <p:cNvPr id="1026" name="Picture 2" descr="H:\ \ارایشگاه\عکس\IMG_20170126_094725.jpg"/>
          <p:cNvPicPr>
            <a:picLocks noChangeAspect="1" noChangeArrowheads="1"/>
          </p:cNvPicPr>
          <p:nvPr/>
        </p:nvPicPr>
        <p:blipFill>
          <a:blip r:embed="rId2" cstate="print"/>
          <a:srcRect/>
          <a:stretch>
            <a:fillRect/>
          </a:stretch>
        </p:blipFill>
        <p:spPr bwMode="auto">
          <a:xfrm>
            <a:off x="0" y="1571612"/>
            <a:ext cx="9144000" cy="5286388"/>
          </a:xfrm>
          <a:prstGeom prst="rect">
            <a:avLst/>
          </a:prstGeom>
          <a:noFill/>
        </p:spPr>
      </p:pic>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3297238"/>
          </a:xfrm>
        </p:spPr>
        <p:txBody>
          <a:bodyPr>
            <a:normAutofit fontScale="90000"/>
          </a:bodyPr>
          <a:lstStyle/>
          <a:p>
            <a:pPr algn="r"/>
            <a:r>
              <a:rPr lang="fa-IR" sz="3600" dirty="0" smtClean="0">
                <a:solidFill>
                  <a:srgbClr val="FF0000"/>
                </a:solidFill>
                <a:cs typeface="B Titr" pitchFamily="2" charset="-78"/>
              </a:rPr>
              <a:t>چندخطری که درآرایشگاه درکمین است:</a:t>
            </a:r>
            <a:br>
              <a:rPr lang="fa-IR" sz="3600" dirty="0" smtClean="0">
                <a:solidFill>
                  <a:srgbClr val="FF0000"/>
                </a:solidFill>
                <a:cs typeface="B Titr" pitchFamily="2" charset="-78"/>
              </a:rPr>
            </a:br>
            <a:r>
              <a:rPr lang="fa-IR" sz="3600" dirty="0" smtClean="0">
                <a:solidFill>
                  <a:srgbClr val="FF0000"/>
                </a:solidFill>
                <a:cs typeface="B Titr" pitchFamily="2" charset="-78"/>
              </a:rPr>
              <a:t/>
            </a:r>
            <a:br>
              <a:rPr lang="fa-IR" sz="3600" dirty="0" smtClean="0">
                <a:solidFill>
                  <a:srgbClr val="FF0000"/>
                </a:solidFill>
                <a:cs typeface="B Titr" pitchFamily="2" charset="-78"/>
              </a:rPr>
            </a:br>
            <a:r>
              <a:rPr lang="fa-IR" sz="3100" dirty="0" smtClean="0">
                <a:solidFill>
                  <a:srgbClr val="FF0000"/>
                </a:solidFill>
                <a:cs typeface="B Titr" pitchFamily="2" charset="-78"/>
              </a:rPr>
              <a:t>*</a:t>
            </a:r>
            <a:r>
              <a:rPr lang="fa-IR" sz="3100" dirty="0" smtClean="0">
                <a:cs typeface="B Titr" pitchFamily="2" charset="-78"/>
              </a:rPr>
              <a:t>پیرینگ لاله گوش: </a:t>
            </a:r>
            <a:r>
              <a:rPr lang="fa-IR" sz="2400" dirty="0" smtClean="0">
                <a:cs typeface="B Titr" pitchFamily="2" charset="-78"/>
              </a:rPr>
              <a:t/>
            </a:r>
            <a:br>
              <a:rPr lang="fa-IR" sz="2400" dirty="0" smtClean="0">
                <a:cs typeface="B Titr" pitchFamily="2" charset="-78"/>
              </a:rPr>
            </a:br>
            <a:r>
              <a:rPr lang="fa-IR" sz="2400" dirty="0" smtClean="0">
                <a:cs typeface="B Titr" pitchFamily="2" charset="-78"/>
              </a:rPr>
              <a:t/>
            </a:r>
            <a:br>
              <a:rPr lang="fa-IR" sz="2400" dirty="0" smtClean="0">
                <a:cs typeface="B Titr" pitchFamily="2" charset="-78"/>
              </a:rPr>
            </a:br>
            <a:r>
              <a:rPr lang="fa-IR" sz="2400" dirty="0" smtClean="0">
                <a:cs typeface="B Titr" pitchFamily="2" charset="-78"/>
              </a:rPr>
              <a:t>اصولا سوراخ کردن گوش باید درمطب پزشک یا پزشک متخصص پوست انجام شود بهتراست این عمل درآرایشگاهها انجام نشود.لاله گوش از غضروف است و فاقد رگهای خونی است و درصورت التهاب روند بهبودی بسیارکند است.  </a:t>
            </a:r>
            <a:br>
              <a:rPr lang="fa-IR" sz="2400" dirty="0" smtClean="0">
                <a:cs typeface="B Titr" pitchFamily="2" charset="-78"/>
              </a:rPr>
            </a:br>
            <a:r>
              <a:rPr lang="fa-IR" sz="2400" dirty="0" smtClean="0">
                <a:cs typeface="B Titr" pitchFamily="2" charset="-78"/>
              </a:rPr>
              <a:t/>
            </a:r>
            <a:br>
              <a:rPr lang="fa-IR" sz="2400" dirty="0" smtClean="0">
                <a:cs typeface="B Titr" pitchFamily="2" charset="-78"/>
              </a:rPr>
            </a:br>
            <a:endParaRPr lang="fa-IR" sz="3600" dirty="0">
              <a:solidFill>
                <a:srgbClr val="FF0000"/>
              </a:solidFill>
              <a:cs typeface="B Titr" pitchFamily="2" charset="-78"/>
            </a:endParaRPr>
          </a:p>
        </p:txBody>
      </p:sp>
      <p:pic>
        <p:nvPicPr>
          <p:cNvPr id="1026" name="Picture 2" descr="C:\Windows\system32\config\systemprofile\Desktop\New folder\084657959241445102a.jpg"/>
          <p:cNvPicPr>
            <a:picLocks noChangeAspect="1" noChangeArrowheads="1"/>
          </p:cNvPicPr>
          <p:nvPr/>
        </p:nvPicPr>
        <p:blipFill>
          <a:blip r:embed="rId2" cstate="print"/>
          <a:srcRect/>
          <a:stretch>
            <a:fillRect/>
          </a:stretch>
        </p:blipFill>
        <p:spPr bwMode="auto">
          <a:xfrm>
            <a:off x="0" y="3143248"/>
            <a:ext cx="9144000" cy="3714752"/>
          </a:xfrm>
          <a:prstGeom prst="rect">
            <a:avLst/>
          </a:prstGeom>
          <a:noFill/>
        </p:spPr>
      </p:pic>
    </p:spTree>
  </p:cSld>
  <p:clrMapOvr>
    <a:masterClrMapping/>
  </p:clrMapOvr>
  <p:transition/>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368940"/>
          </a:xfrm>
        </p:spPr>
        <p:txBody>
          <a:bodyPr>
            <a:normAutofit/>
          </a:bodyPr>
          <a:lstStyle/>
          <a:p>
            <a:pPr algn="r"/>
            <a:r>
              <a:rPr lang="fa-IR" sz="3200" dirty="0" smtClean="0">
                <a:solidFill>
                  <a:srgbClr val="FF0000"/>
                </a:solidFill>
                <a:cs typeface="B Titr" pitchFamily="2" charset="-78"/>
              </a:rPr>
              <a:t>* </a:t>
            </a:r>
            <a:r>
              <a:rPr lang="fa-IR" sz="3200" dirty="0" smtClean="0">
                <a:cs typeface="B Titr" pitchFamily="2" charset="-78"/>
              </a:rPr>
              <a:t>اپیلاسیون: </a:t>
            </a:r>
            <a:r>
              <a:rPr lang="fa-IR" sz="2400" dirty="0" smtClean="0">
                <a:cs typeface="B Titr" pitchFamily="2" charset="-78"/>
              </a:rPr>
              <a:t/>
            </a:r>
            <a:br>
              <a:rPr lang="fa-IR" sz="2400" dirty="0" smtClean="0">
                <a:cs typeface="B Titr" pitchFamily="2" charset="-78"/>
              </a:rPr>
            </a:br>
            <a:r>
              <a:rPr lang="fa-IR" sz="2400" dirty="0" smtClean="0">
                <a:cs typeface="B Titr" pitchFamily="2" charset="-78"/>
              </a:rPr>
              <a:t/>
            </a:r>
            <a:br>
              <a:rPr lang="fa-IR" sz="2400" dirty="0" smtClean="0">
                <a:cs typeface="B Titr" pitchFamily="2" charset="-78"/>
              </a:rPr>
            </a:br>
            <a:r>
              <a:rPr lang="fa-IR" sz="2400" dirty="0" smtClean="0">
                <a:cs typeface="B Titr" pitchFamily="2" charset="-78"/>
              </a:rPr>
              <a:t>واکس صورت :خانمهایی که موهای پرپشتی درناحیه صورت دارند ممکن است بخواهند درآرایشگاه برای زدودن این موها ازواکس صورت که نوعی موم مخصوص صورت است استفاده نمایند توجه داشته باشید که دراین مورد هم ازظرف یکبارمصرف استفاده شود و هرقرص جامد موم برای یک نفر استفاده شود.</a:t>
            </a:r>
            <a:br>
              <a:rPr lang="fa-IR" sz="2400" dirty="0" smtClean="0">
                <a:cs typeface="B Titr" pitchFamily="2" charset="-78"/>
              </a:rPr>
            </a:br>
            <a:r>
              <a:rPr lang="fa-IR" sz="2400" dirty="0" smtClean="0">
                <a:cs typeface="B Titr" pitchFamily="2" charset="-78"/>
              </a:rPr>
              <a:t/>
            </a:r>
            <a:br>
              <a:rPr lang="fa-IR" sz="2400" dirty="0" smtClean="0">
                <a:cs typeface="B Titr" pitchFamily="2" charset="-78"/>
              </a:rPr>
            </a:br>
            <a:r>
              <a:rPr lang="fa-IR" sz="2400" dirty="0" smtClean="0">
                <a:solidFill>
                  <a:srgbClr val="FF0000"/>
                </a:solidFill>
                <a:cs typeface="B Titr" pitchFamily="2" charset="-78"/>
              </a:rPr>
              <a:t>*</a:t>
            </a:r>
            <a:r>
              <a:rPr lang="fa-IR" sz="2400" dirty="0" smtClean="0">
                <a:cs typeface="B Titr" pitchFamily="2" charset="-78"/>
              </a:rPr>
              <a:t>پاکسازی و ازبین بردن جوشهای زیرپوستی در آرایشگاهها ممنوع است و این کار باید درمطب و توسط متخصص پوست انجام شود.</a:t>
            </a:r>
            <a:endParaRPr lang="fa-IR" sz="2400" dirty="0"/>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57158" y="285728"/>
            <a:ext cx="8229600" cy="4000528"/>
          </a:xfrm>
        </p:spPr>
        <p:txBody>
          <a:bodyPr>
            <a:normAutofit/>
          </a:bodyPr>
          <a:lstStyle/>
          <a:p>
            <a:pPr algn="r"/>
            <a:r>
              <a:rPr lang="fa-IR" sz="3600" dirty="0" smtClean="0">
                <a:cs typeface="B Titr" pitchFamily="2" charset="-78"/>
              </a:rPr>
              <a:t>اصلاح ابرو:</a:t>
            </a:r>
            <a:br>
              <a:rPr lang="fa-IR" sz="3600" dirty="0" smtClean="0">
                <a:cs typeface="B Titr" pitchFamily="2" charset="-78"/>
              </a:rPr>
            </a:br>
            <a:r>
              <a:rPr lang="fa-IR" sz="3600" dirty="0" smtClean="0">
                <a:cs typeface="B Titr" pitchFamily="2" charset="-78"/>
              </a:rPr>
              <a:t/>
            </a:r>
            <a:br>
              <a:rPr lang="fa-IR" sz="3600" dirty="0" smtClean="0">
                <a:cs typeface="B Titr" pitchFamily="2" charset="-78"/>
              </a:rPr>
            </a:br>
            <a:r>
              <a:rPr lang="fa-IR" sz="2400" dirty="0" smtClean="0">
                <a:cs typeface="B Titr" pitchFamily="2" charset="-78"/>
              </a:rPr>
              <a:t>دقت کنید هنگام اصلاح از تیغ مجزا استفاده گردد. بند و موچین و قیچی قبل از استفاده بایستی حتما گندزدایی گردد دراین روش زیبایی ساده خطر انتقال عفونت های  باکتریایی وجود دارد.</a:t>
            </a:r>
            <a:br>
              <a:rPr lang="fa-IR" sz="2400" dirty="0" smtClean="0">
                <a:cs typeface="B Titr" pitchFamily="2" charset="-78"/>
              </a:rPr>
            </a:br>
            <a:r>
              <a:rPr lang="fa-IR" sz="2400" dirty="0" smtClean="0">
                <a:cs typeface="B Titr" pitchFamily="2" charset="-78"/>
              </a:rPr>
              <a:t/>
            </a:r>
            <a:br>
              <a:rPr lang="fa-IR" sz="2400" dirty="0" smtClean="0">
                <a:cs typeface="B Titr" pitchFamily="2" charset="-78"/>
              </a:rPr>
            </a:br>
            <a:endParaRPr lang="fa-IR" sz="3600" dirty="0">
              <a:cs typeface="B Titr" pitchFamily="2" charset="-78"/>
            </a:endParaRPr>
          </a:p>
        </p:txBody>
      </p:sp>
      <p:pic>
        <p:nvPicPr>
          <p:cNvPr id="2051" name="Picture 3" descr="C:\Windows\system32\config\systemprofile\Desktop\New folder\792657959241445102a.jpg"/>
          <p:cNvPicPr>
            <a:picLocks noChangeAspect="1" noChangeArrowheads="1"/>
          </p:cNvPicPr>
          <p:nvPr/>
        </p:nvPicPr>
        <p:blipFill>
          <a:blip r:embed="rId2" cstate="print"/>
          <a:srcRect/>
          <a:stretch>
            <a:fillRect/>
          </a:stretch>
        </p:blipFill>
        <p:spPr bwMode="auto">
          <a:xfrm>
            <a:off x="0" y="3143248"/>
            <a:ext cx="9144000" cy="3714752"/>
          </a:xfrm>
          <a:prstGeom prst="rect">
            <a:avLst/>
          </a:prstGeom>
          <a:noFill/>
        </p:spPr>
      </p:pic>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3797304"/>
          </a:xfrm>
        </p:spPr>
        <p:txBody>
          <a:bodyPr>
            <a:noAutofit/>
          </a:bodyPr>
          <a:lstStyle/>
          <a:p>
            <a:pPr algn="r"/>
            <a:r>
              <a:rPr lang="fa-IR" sz="3200" dirty="0" smtClean="0">
                <a:cs typeface="B Titr" pitchFamily="2" charset="-78"/>
              </a:rPr>
              <a:t>اکستنشن مژه (کاشتن مژه مصنوعی) :</a:t>
            </a:r>
            <a:r>
              <a:rPr lang="fa-IR" sz="2400" dirty="0" smtClean="0">
                <a:cs typeface="B Titr" pitchFamily="2" charset="-78"/>
              </a:rPr>
              <a:t/>
            </a:r>
            <a:br>
              <a:rPr lang="fa-IR" sz="2400" dirty="0" smtClean="0">
                <a:cs typeface="B Titr" pitchFamily="2" charset="-78"/>
              </a:rPr>
            </a:br>
            <a:r>
              <a:rPr lang="fa-IR" sz="2400" dirty="0" smtClean="0">
                <a:cs typeface="B Titr" pitchFamily="2" charset="-78"/>
              </a:rPr>
              <a:t/>
            </a:r>
            <a:br>
              <a:rPr lang="fa-IR" sz="2400" dirty="0" smtClean="0">
                <a:cs typeface="B Titr" pitchFamily="2" charset="-78"/>
              </a:rPr>
            </a:br>
            <a:r>
              <a:rPr lang="fa-IR" sz="2400" dirty="0" smtClean="0">
                <a:cs typeface="B Titr" pitchFamily="2" charset="-78"/>
              </a:rPr>
              <a:t>چسب قوی  این روش حساسیت زاست و بر مژه فشار زیادی وارد میکند و باعث ریزش آن میشود. برای اکثر افرادی که به طور موقت مژه میگذارند از چسب خاص ومواد پاک کننده ای استفاده میشود بسیارقوی است و درصورت نداشتن مهارت کافی یا کمترین خطا چشم را به شدت میسوزاند.</a:t>
            </a:r>
            <a:br>
              <a:rPr lang="fa-IR" sz="2400" dirty="0" smtClean="0">
                <a:cs typeface="B Titr" pitchFamily="2" charset="-78"/>
              </a:rPr>
            </a:br>
            <a:endParaRPr lang="fa-IR" sz="2400" dirty="0"/>
          </a:p>
        </p:txBody>
      </p:sp>
      <p:pic>
        <p:nvPicPr>
          <p:cNvPr id="1027" name="Picture 3" descr="C:\Windows\system32\config\systemprofile\Desktop\New folder\13911105000209_PhotoL.jpg"/>
          <p:cNvPicPr>
            <a:picLocks noChangeAspect="1" noChangeArrowheads="1"/>
          </p:cNvPicPr>
          <p:nvPr/>
        </p:nvPicPr>
        <p:blipFill>
          <a:blip r:embed="rId2" cstate="print"/>
          <a:srcRect/>
          <a:stretch>
            <a:fillRect/>
          </a:stretch>
        </p:blipFill>
        <p:spPr bwMode="auto">
          <a:xfrm>
            <a:off x="0" y="3357562"/>
            <a:ext cx="4214810" cy="3500437"/>
          </a:xfrm>
          <a:prstGeom prst="rect">
            <a:avLst/>
          </a:prstGeom>
          <a:noFill/>
        </p:spPr>
      </p:pic>
      <p:pic>
        <p:nvPicPr>
          <p:cNvPr id="1029" name="Picture 5" descr="C:\Windows\system32\config\systemprofile\Desktop\New folder\13911107000062_PhotoL.jpg"/>
          <p:cNvPicPr>
            <a:picLocks noChangeAspect="1" noChangeArrowheads="1"/>
          </p:cNvPicPr>
          <p:nvPr/>
        </p:nvPicPr>
        <p:blipFill>
          <a:blip r:embed="rId3" cstate="print"/>
          <a:srcRect/>
          <a:stretch>
            <a:fillRect/>
          </a:stretch>
        </p:blipFill>
        <p:spPr bwMode="auto">
          <a:xfrm>
            <a:off x="4429124" y="3357562"/>
            <a:ext cx="4714876" cy="3500437"/>
          </a:xfrm>
          <a:prstGeom prst="rect">
            <a:avLst/>
          </a:prstGeom>
          <a:noFill/>
        </p:spPr>
      </p:pic>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57158" y="785794"/>
            <a:ext cx="8372476" cy="5857916"/>
          </a:xfrm>
        </p:spPr>
        <p:txBody>
          <a:bodyPr>
            <a:normAutofit fontScale="90000"/>
          </a:bodyPr>
          <a:lstStyle/>
          <a:p>
            <a:pPr algn="r"/>
            <a:r>
              <a:rPr lang="fa-IR" sz="3600" dirty="0" smtClean="0">
                <a:solidFill>
                  <a:srgbClr val="00B0F0"/>
                </a:solidFill>
                <a:cs typeface="B Titr" pitchFamily="2" charset="-78"/>
              </a:rPr>
              <a:t>بیماریهایی که درآرایشگاهها قابل انتقال است :</a:t>
            </a:r>
            <a:r>
              <a:rPr lang="fa-IR" sz="3600" dirty="0" smtClean="0">
                <a:solidFill>
                  <a:schemeClr val="accent6"/>
                </a:solidFill>
                <a:cs typeface="B Titr" pitchFamily="2" charset="-78"/>
              </a:rPr>
              <a:t/>
            </a:r>
            <a:br>
              <a:rPr lang="fa-IR" sz="3600" dirty="0" smtClean="0">
                <a:solidFill>
                  <a:schemeClr val="accent6"/>
                </a:solidFill>
                <a:cs typeface="B Titr" pitchFamily="2" charset="-78"/>
              </a:rPr>
            </a:br>
            <a:r>
              <a:rPr lang="fa-IR" sz="3600" dirty="0" smtClean="0">
                <a:solidFill>
                  <a:schemeClr val="accent6"/>
                </a:solidFill>
                <a:cs typeface="B Titr" pitchFamily="2" charset="-78"/>
              </a:rPr>
              <a:t/>
            </a:r>
            <a:br>
              <a:rPr lang="fa-IR" sz="3600" dirty="0" smtClean="0">
                <a:solidFill>
                  <a:schemeClr val="accent6"/>
                </a:solidFill>
                <a:cs typeface="B Titr" pitchFamily="2" charset="-78"/>
              </a:rPr>
            </a:br>
            <a:r>
              <a:rPr lang="fa-IR" sz="3100" dirty="0" smtClean="0">
                <a:solidFill>
                  <a:srgbClr val="FF0000"/>
                </a:solidFill>
                <a:cs typeface="B Titr" pitchFamily="2" charset="-78"/>
              </a:rPr>
              <a:t>*** بیماریهای ویروسی خطرناک خونی (ایدز، هپاتیت </a:t>
            </a:r>
            <a:r>
              <a:rPr lang="en-US" sz="3100" dirty="0" smtClean="0">
                <a:solidFill>
                  <a:srgbClr val="FF0000"/>
                </a:solidFill>
                <a:cs typeface="B Titr" pitchFamily="2" charset="-78"/>
              </a:rPr>
              <a:t>B,C</a:t>
            </a:r>
            <a:r>
              <a:rPr lang="fa-IR" sz="3100" dirty="0" smtClean="0">
                <a:solidFill>
                  <a:srgbClr val="FF0000"/>
                </a:solidFill>
                <a:cs typeface="B Titr" pitchFamily="2" charset="-78"/>
              </a:rPr>
              <a:t>) </a:t>
            </a:r>
            <a:r>
              <a:rPr lang="fa-IR" sz="3100" dirty="0" smtClean="0">
                <a:solidFill>
                  <a:srgbClr val="00B0F0"/>
                </a:solidFill>
                <a:cs typeface="B Titr" pitchFamily="2" charset="-78"/>
              </a:rPr>
              <a:t/>
            </a:r>
            <a:br>
              <a:rPr lang="fa-IR" sz="3100" dirty="0" smtClean="0">
                <a:solidFill>
                  <a:srgbClr val="00B0F0"/>
                </a:solidFill>
                <a:cs typeface="B Titr" pitchFamily="2" charset="-78"/>
              </a:rPr>
            </a:br>
            <a:r>
              <a:rPr lang="fa-IR" sz="3100" dirty="0" smtClean="0">
                <a:cs typeface="B Titr" pitchFamily="2" charset="-78"/>
              </a:rPr>
              <a:t/>
            </a:r>
            <a:br>
              <a:rPr lang="fa-IR" sz="3100" dirty="0" smtClean="0">
                <a:cs typeface="B Titr" pitchFamily="2" charset="-78"/>
              </a:rPr>
            </a:br>
            <a:r>
              <a:rPr lang="fa-IR" sz="3100" dirty="0" smtClean="0">
                <a:cs typeface="B Titr" pitchFamily="2" charset="-78"/>
              </a:rPr>
              <a:t/>
            </a:r>
            <a:br>
              <a:rPr lang="fa-IR" sz="3100" dirty="0" smtClean="0">
                <a:cs typeface="B Titr" pitchFamily="2" charset="-78"/>
              </a:rPr>
            </a:br>
            <a:r>
              <a:rPr lang="fa-IR" sz="3100" dirty="0" smtClean="0">
                <a:cs typeface="B Titr" pitchFamily="2" charset="-78"/>
              </a:rPr>
              <a:t/>
            </a:r>
            <a:br>
              <a:rPr lang="fa-IR" sz="3100" dirty="0" smtClean="0">
                <a:cs typeface="B Titr" pitchFamily="2" charset="-78"/>
              </a:rPr>
            </a:br>
            <a:r>
              <a:rPr lang="fa-IR" sz="3100" dirty="0" smtClean="0">
                <a:cs typeface="B Titr" pitchFamily="2" charset="-78"/>
              </a:rPr>
              <a:t>*** عفونتهای میکروبی- ویروسی- قارچی (پوستی و مخاطی)</a:t>
            </a:r>
            <a:br>
              <a:rPr lang="fa-IR" sz="3100" dirty="0" smtClean="0">
                <a:cs typeface="B Titr" pitchFamily="2" charset="-78"/>
              </a:rPr>
            </a:br>
            <a:r>
              <a:rPr lang="fa-IR" sz="2400" dirty="0" smtClean="0">
                <a:cs typeface="B Titr" pitchFamily="2" charset="-78"/>
              </a:rPr>
              <a:t/>
            </a:r>
            <a:br>
              <a:rPr lang="fa-IR" sz="2400" dirty="0" smtClean="0">
                <a:cs typeface="B Titr" pitchFamily="2" charset="-78"/>
              </a:rPr>
            </a:br>
            <a:r>
              <a:rPr lang="fa-IR" sz="2400" dirty="0" smtClean="0">
                <a:cs typeface="B Titr" pitchFamily="2" charset="-78"/>
              </a:rPr>
              <a:t>از جمله این بیماریها میتوان به بیماریهای باکتریایی- بیماریهای پوستی- اگزما (حساسیت شدید و التهاب پوست)-زگیل-تراخم-کزاز-کچلی- خال- شپش زدگی-حساسیت های پوستی که بدلیل رعایت نکردن اصول بهداشتی، استفاده ازلوازم آرایشی و بهداشتی غیرمجاز- موهای دست ساز-  کاغذ های غیر بهداشتی جهت اپیلاسون و نیز وسایل آلوده مشترک مثل سوزن های تاتو، پیش بند، حوله، شانه، تیغ ، قیچی قابل سرایت است نیز اشاره نمود.</a:t>
            </a:r>
            <a:br>
              <a:rPr lang="fa-IR" sz="2400" dirty="0" smtClean="0">
                <a:cs typeface="B Titr" pitchFamily="2" charset="-78"/>
              </a:rPr>
            </a:br>
            <a:r>
              <a:rPr lang="fa-IR" sz="2400" dirty="0" smtClean="0">
                <a:cs typeface="B Titr" pitchFamily="2" charset="-78"/>
              </a:rPr>
              <a:t/>
            </a:r>
            <a:br>
              <a:rPr lang="fa-IR" sz="2400" dirty="0" smtClean="0">
                <a:cs typeface="B Titr" pitchFamily="2" charset="-78"/>
              </a:rPr>
            </a:br>
            <a:r>
              <a:rPr lang="fa-IR" sz="3600" dirty="0" smtClean="0">
                <a:solidFill>
                  <a:schemeClr val="accent6"/>
                </a:solidFill>
                <a:cs typeface="B Titr" pitchFamily="2" charset="-78"/>
              </a:rPr>
              <a:t/>
            </a:r>
            <a:br>
              <a:rPr lang="fa-IR" sz="3600" dirty="0" smtClean="0">
                <a:solidFill>
                  <a:schemeClr val="accent6"/>
                </a:solidFill>
                <a:cs typeface="B Titr" pitchFamily="2" charset="-78"/>
              </a:rPr>
            </a:br>
            <a:endParaRPr lang="fa-IR" sz="3200" dirty="0">
              <a:solidFill>
                <a:schemeClr val="accent6"/>
              </a:solidFill>
              <a:cs typeface="B Titr" pitchFamily="2" charset="-78"/>
            </a:endParaRPr>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54098"/>
          </a:xfrm>
        </p:spPr>
        <p:txBody>
          <a:bodyPr>
            <a:normAutofit/>
          </a:bodyPr>
          <a:lstStyle/>
          <a:p>
            <a:pPr algn="r"/>
            <a:r>
              <a:rPr lang="fa-IR" sz="2800" dirty="0" smtClean="0">
                <a:cs typeface="B Titr" pitchFamily="2" charset="-78"/>
              </a:rPr>
              <a:t>عوارض و مشکلات استفاده از موی مصنوعی ( اکستنشن) به صورت </a:t>
            </a:r>
            <a:r>
              <a:rPr lang="fa-IR" sz="2800" dirty="0" smtClean="0">
                <a:solidFill>
                  <a:srgbClr val="FF0000"/>
                </a:solidFill>
                <a:cs typeface="B Titr" pitchFamily="2" charset="-78"/>
              </a:rPr>
              <a:t>بیماری پوستی </a:t>
            </a:r>
            <a:r>
              <a:rPr lang="fa-IR" sz="2800" dirty="0" smtClean="0">
                <a:cs typeface="B Titr" pitchFamily="2" charset="-78"/>
              </a:rPr>
              <a:t>با بروز</a:t>
            </a:r>
            <a:r>
              <a:rPr lang="fa-IR" sz="2800" dirty="0" smtClean="0">
                <a:solidFill>
                  <a:srgbClr val="FF0000"/>
                </a:solidFill>
                <a:cs typeface="B Titr" pitchFamily="2" charset="-78"/>
              </a:rPr>
              <a:t> التهاب و زخم </a:t>
            </a:r>
            <a:r>
              <a:rPr lang="fa-IR" sz="2800" dirty="0" smtClean="0">
                <a:cs typeface="B Titr" pitchFamily="2" charset="-78"/>
              </a:rPr>
              <a:t>در ناحیه پوست سر.</a:t>
            </a:r>
            <a:endParaRPr lang="fa-IR" sz="2800" dirty="0">
              <a:cs typeface="B Titr" pitchFamily="2" charset="-78"/>
            </a:endParaRPr>
          </a:p>
        </p:txBody>
      </p:sp>
      <p:pic>
        <p:nvPicPr>
          <p:cNvPr id="2050" name="Picture 2" descr="C:\Windows\system32\config\systemprofile\Desktop\New folder\1005419915-parsnaz-ir.jpg"/>
          <p:cNvPicPr>
            <a:picLocks noChangeAspect="1" noChangeArrowheads="1"/>
          </p:cNvPicPr>
          <p:nvPr/>
        </p:nvPicPr>
        <p:blipFill>
          <a:blip r:embed="rId2" cstate="print"/>
          <a:srcRect/>
          <a:stretch>
            <a:fillRect/>
          </a:stretch>
        </p:blipFill>
        <p:spPr bwMode="auto">
          <a:xfrm>
            <a:off x="0" y="1785926"/>
            <a:ext cx="9144000" cy="5072074"/>
          </a:xfrm>
          <a:prstGeom prst="rect">
            <a:avLst/>
          </a:prstGeom>
          <a:noFill/>
        </p:spPr>
      </p:pic>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00042"/>
            <a:ext cx="8401080" cy="5429288"/>
          </a:xfrm>
        </p:spPr>
        <p:txBody>
          <a:bodyPr>
            <a:normAutofit fontScale="90000"/>
          </a:bodyPr>
          <a:lstStyle/>
          <a:p>
            <a:pPr algn="r"/>
            <a:r>
              <a:rPr lang="fa-IR" sz="3600" dirty="0" smtClean="0">
                <a:solidFill>
                  <a:srgbClr val="FF0000"/>
                </a:solidFill>
                <a:cs typeface="B Titr" pitchFamily="2" charset="-78"/>
              </a:rPr>
              <a:t/>
            </a:r>
            <a:br>
              <a:rPr lang="fa-IR" sz="3600" dirty="0" smtClean="0">
                <a:solidFill>
                  <a:srgbClr val="FF0000"/>
                </a:solidFill>
                <a:cs typeface="B Titr" pitchFamily="2" charset="-78"/>
              </a:rPr>
            </a:br>
            <a:r>
              <a:rPr lang="fa-IR" sz="3600" dirty="0" smtClean="0">
                <a:solidFill>
                  <a:srgbClr val="FF0000"/>
                </a:solidFill>
                <a:cs typeface="B Titr" pitchFamily="2" charset="-78"/>
              </a:rPr>
              <a:t>نحوه انتقال بیماریها درآرایشگاهها:</a:t>
            </a:r>
            <a:br>
              <a:rPr lang="fa-IR" sz="3600" dirty="0" smtClean="0">
                <a:solidFill>
                  <a:srgbClr val="FF0000"/>
                </a:solidFill>
                <a:cs typeface="B Titr" pitchFamily="2" charset="-78"/>
              </a:rPr>
            </a:br>
            <a:r>
              <a:rPr lang="fa-IR" sz="3600" dirty="0" smtClean="0">
                <a:solidFill>
                  <a:srgbClr val="FF0000"/>
                </a:solidFill>
                <a:cs typeface="B Titr" pitchFamily="2" charset="-78"/>
              </a:rPr>
              <a:t/>
            </a:r>
            <a:br>
              <a:rPr lang="fa-IR" sz="3600" dirty="0" smtClean="0">
                <a:solidFill>
                  <a:srgbClr val="FF0000"/>
                </a:solidFill>
                <a:cs typeface="B Titr" pitchFamily="2" charset="-78"/>
              </a:rPr>
            </a:br>
            <a:r>
              <a:rPr lang="fa-IR" sz="3100" dirty="0" smtClean="0">
                <a:cs typeface="B Titr" pitchFamily="2" charset="-78"/>
              </a:rPr>
              <a:t>* پیش بند:</a:t>
            </a:r>
            <a:r>
              <a:rPr lang="fa-IR" sz="2400" dirty="0" smtClean="0">
                <a:cs typeface="B Titr" pitchFamily="2" charset="-78"/>
              </a:rPr>
              <a:t/>
            </a:r>
            <a:br>
              <a:rPr lang="fa-IR" sz="2400" dirty="0" smtClean="0">
                <a:cs typeface="B Titr" pitchFamily="2" charset="-78"/>
              </a:rPr>
            </a:br>
            <a:r>
              <a:rPr lang="fa-IR" sz="2400" dirty="0" smtClean="0">
                <a:cs typeface="B Titr" pitchFamily="2" charset="-78"/>
              </a:rPr>
              <a:t/>
            </a:r>
            <a:br>
              <a:rPr lang="fa-IR" sz="2400" dirty="0" smtClean="0">
                <a:cs typeface="B Titr" pitchFamily="2" charset="-78"/>
              </a:rPr>
            </a:br>
            <a:r>
              <a:rPr lang="fa-IR" sz="2400" dirty="0" smtClean="0">
                <a:cs typeface="B Titr" pitchFamily="2" charset="-78"/>
              </a:rPr>
              <a:t>قسمتی از پیش بند که دورگردن افراد بسته میشود درتماس با پوست گردن بوده و غالبا طی مدت اصلاح دراین ناحیه تعریق صورت میگیرد حال اگرمشتری ناقل بیماریهایی مثل ایدز و هپاتیت </a:t>
            </a:r>
            <a:r>
              <a:rPr lang="en-US" sz="2400" dirty="0" smtClean="0">
                <a:cs typeface="B Titr" pitchFamily="2" charset="-78"/>
              </a:rPr>
              <a:t> B,C</a:t>
            </a:r>
            <a:r>
              <a:rPr lang="fa-IR" sz="2400" dirty="0" smtClean="0">
                <a:cs typeface="B Titr" pitchFamily="2" charset="-78"/>
              </a:rPr>
              <a:t>باشد و درهنگام اصلاح درناحیه سر وصورت و گردن بریدگی ایجاد شود و پیش بند آلوده شود سرایت بیماری به دیگران انتقال می یابد </a:t>
            </a:r>
            <a:br>
              <a:rPr lang="fa-IR" sz="2400" dirty="0" smtClean="0">
                <a:cs typeface="B Titr" pitchFamily="2" charset="-78"/>
              </a:rPr>
            </a:br>
            <a:r>
              <a:rPr lang="fa-IR" sz="2400" dirty="0" smtClean="0">
                <a:cs typeface="B Titr" pitchFamily="2" charset="-78"/>
              </a:rPr>
              <a:t/>
            </a:r>
            <a:br>
              <a:rPr lang="fa-IR" sz="2400" dirty="0" smtClean="0">
                <a:cs typeface="B Titr" pitchFamily="2" charset="-78"/>
              </a:rPr>
            </a:br>
            <a:r>
              <a:rPr lang="fa-IR" sz="3100" dirty="0" smtClean="0">
                <a:solidFill>
                  <a:srgbClr val="FF0000"/>
                </a:solidFill>
                <a:cs typeface="B Titr" pitchFamily="2" charset="-78"/>
              </a:rPr>
              <a:t>***بهتر است بدانید که در محیط غیر زنده مثل پیش بندها ویروس ایدز نیم ساعت و ویروس هپاتیت نیز یک هفته میتواند زنده بماند. </a:t>
            </a:r>
            <a:br>
              <a:rPr lang="fa-IR" sz="3100" dirty="0" smtClean="0">
                <a:solidFill>
                  <a:srgbClr val="FF0000"/>
                </a:solidFill>
                <a:cs typeface="B Titr" pitchFamily="2" charset="-78"/>
              </a:rPr>
            </a:br>
            <a:r>
              <a:rPr lang="fa-IR" sz="2400" dirty="0" smtClean="0">
                <a:cs typeface="B Titr" pitchFamily="2" charset="-78"/>
              </a:rPr>
              <a:t/>
            </a:r>
            <a:br>
              <a:rPr lang="fa-IR" sz="2400" dirty="0" smtClean="0">
                <a:cs typeface="B Titr" pitchFamily="2" charset="-78"/>
              </a:rPr>
            </a:br>
            <a:r>
              <a:rPr lang="fa-IR" sz="2400" dirty="0" smtClean="0">
                <a:cs typeface="B Titr" pitchFamily="2" charset="-78"/>
              </a:rPr>
              <a:t/>
            </a:r>
            <a:br>
              <a:rPr lang="fa-IR" sz="2400" dirty="0" smtClean="0">
                <a:cs typeface="B Titr" pitchFamily="2" charset="-78"/>
              </a:rPr>
            </a:br>
            <a:endParaRPr lang="fa-IR" sz="3600" dirty="0">
              <a:solidFill>
                <a:srgbClr val="FF0000"/>
              </a:solidFill>
              <a:cs typeface="B Titr" pitchFamily="2" charset="-78"/>
            </a:endParaRPr>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2511420"/>
          </a:xfrm>
        </p:spPr>
        <p:txBody>
          <a:bodyPr>
            <a:normAutofit fontScale="90000"/>
          </a:bodyPr>
          <a:lstStyle/>
          <a:p>
            <a:pPr algn="r"/>
            <a:r>
              <a:rPr lang="fa-IR" sz="3600" dirty="0" smtClean="0">
                <a:cs typeface="B Titr" pitchFamily="2" charset="-78"/>
              </a:rPr>
              <a:t>شانه:</a:t>
            </a:r>
            <a:r>
              <a:rPr lang="fa-IR" sz="2700" dirty="0" smtClean="0">
                <a:cs typeface="B Titr" pitchFamily="2" charset="-78"/>
              </a:rPr>
              <a:t/>
            </a:r>
            <a:br>
              <a:rPr lang="fa-IR" sz="2700" dirty="0" smtClean="0">
                <a:cs typeface="B Titr" pitchFamily="2" charset="-78"/>
              </a:rPr>
            </a:br>
            <a:r>
              <a:rPr lang="fa-IR" sz="2700" dirty="0" smtClean="0">
                <a:cs typeface="B Titr" pitchFamily="2" charset="-78"/>
              </a:rPr>
              <a:t/>
            </a:r>
            <a:br>
              <a:rPr lang="fa-IR" sz="2700" dirty="0" smtClean="0">
                <a:cs typeface="B Titr" pitchFamily="2" charset="-78"/>
              </a:rPr>
            </a:br>
            <a:r>
              <a:rPr lang="fa-IR" sz="2400" dirty="0" smtClean="0">
                <a:cs typeface="B Titr" pitchFamily="2" charset="-78"/>
              </a:rPr>
              <a:t>درسربعضی افرادممکن است جوشهای ریزی باشدکه موقع شانه زدن بازشده وخون وترشحات ناشی ازآن شانه راآلوده میکندوباعث انتقال بعضی ازبیماریهامثل بیماریهای قارچی گردد.</a:t>
            </a:r>
            <a:br>
              <a:rPr lang="fa-IR" sz="2400" dirty="0" smtClean="0">
                <a:cs typeface="B Titr" pitchFamily="2" charset="-78"/>
              </a:rPr>
            </a:br>
            <a:endParaRPr lang="fa-IR" sz="2400" dirty="0"/>
          </a:p>
        </p:txBody>
      </p:sp>
      <p:pic>
        <p:nvPicPr>
          <p:cNvPr id="3074" name="Picture 2" descr="C:\Windows\system32\config\systemprofile\Desktop\New folder\vakonesh_com_52eb19426a32eb1ebdffd97fdfd92556.jpg"/>
          <p:cNvPicPr>
            <a:picLocks noChangeAspect="1" noChangeArrowheads="1"/>
          </p:cNvPicPr>
          <p:nvPr/>
        </p:nvPicPr>
        <p:blipFill>
          <a:blip r:embed="rId2" cstate="print"/>
          <a:srcRect/>
          <a:stretch>
            <a:fillRect/>
          </a:stretch>
        </p:blipFill>
        <p:spPr bwMode="auto">
          <a:xfrm>
            <a:off x="0" y="4500570"/>
            <a:ext cx="9144000" cy="2357430"/>
          </a:xfrm>
          <a:prstGeom prst="rect">
            <a:avLst/>
          </a:prstGeom>
          <a:noFill/>
        </p:spPr>
      </p:pic>
      <p:sp>
        <p:nvSpPr>
          <p:cNvPr id="4" name="Rectangle 3"/>
          <p:cNvSpPr/>
          <p:nvPr/>
        </p:nvSpPr>
        <p:spPr>
          <a:xfrm>
            <a:off x="428596" y="2143117"/>
            <a:ext cx="8286808" cy="2277547"/>
          </a:xfrm>
          <a:prstGeom prst="rect">
            <a:avLst/>
          </a:prstGeom>
        </p:spPr>
        <p:txBody>
          <a:bodyPr wrap="square">
            <a:spAutoFit/>
          </a:bodyPr>
          <a:lstStyle/>
          <a:p>
            <a:endParaRPr lang="fa-IR" sz="2400" dirty="0" smtClean="0">
              <a:cs typeface="B Titr" pitchFamily="2" charset="-78"/>
            </a:endParaRPr>
          </a:p>
          <a:p>
            <a:r>
              <a:rPr lang="fa-IR" sz="2800" dirty="0" smtClean="0">
                <a:cs typeface="B Titr" pitchFamily="2" charset="-78"/>
              </a:rPr>
              <a:t>تیغ وقیچی:</a:t>
            </a:r>
            <a:r>
              <a:rPr lang="fa-IR" dirty="0" smtClean="0">
                <a:cs typeface="B Titr" pitchFamily="2" charset="-78"/>
              </a:rPr>
              <a:t/>
            </a:r>
            <a:br>
              <a:rPr lang="fa-IR" dirty="0" smtClean="0">
                <a:cs typeface="B Titr" pitchFamily="2" charset="-78"/>
              </a:rPr>
            </a:br>
            <a:r>
              <a:rPr lang="fa-IR" dirty="0" smtClean="0">
                <a:cs typeface="B Titr" pitchFamily="2" charset="-78"/>
              </a:rPr>
              <a:t/>
            </a:r>
            <a:br>
              <a:rPr lang="fa-IR" dirty="0" smtClean="0">
                <a:cs typeface="B Titr" pitchFamily="2" charset="-78"/>
              </a:rPr>
            </a:br>
            <a:r>
              <a:rPr lang="fa-IR" sz="2400" dirty="0" smtClean="0">
                <a:cs typeface="B Titr" pitchFamily="2" charset="-78"/>
              </a:rPr>
              <a:t>درصورت استفاده ازتیغ برای بیش ازیکنفرانتقال بیماری امکان پذیراست وماشینهای اصلاح و قیچی نیزشامل این قسمت میباشد. حوله های مشترک نیزمیتواندبیماریهای پوستی رامنتقل نماید.</a:t>
            </a:r>
            <a:endParaRPr lang="fa-IR" sz="2400" dirty="0"/>
          </a:p>
        </p:txBody>
      </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8596" y="500042"/>
            <a:ext cx="8229600" cy="6143668"/>
          </a:xfrm>
        </p:spPr>
        <p:txBody>
          <a:bodyPr>
            <a:normAutofit fontScale="90000"/>
          </a:bodyPr>
          <a:lstStyle/>
          <a:p>
            <a:pPr algn="r"/>
            <a:r>
              <a:rPr lang="fa-IR" sz="3600" dirty="0" smtClean="0">
                <a:latin typeface="+mn-lt"/>
                <a:cs typeface="B Titr" pitchFamily="2" charset="-78"/>
              </a:rPr>
              <a:t>پیشگیری: </a:t>
            </a:r>
            <a:r>
              <a:rPr lang="fa-IR" sz="2400" dirty="0" smtClean="0">
                <a:latin typeface="+mn-lt"/>
                <a:cs typeface="B Titr" pitchFamily="2" charset="-78"/>
              </a:rPr>
              <a:t/>
            </a:r>
            <a:br>
              <a:rPr lang="fa-IR" sz="2400" dirty="0" smtClean="0">
                <a:latin typeface="+mn-lt"/>
                <a:cs typeface="B Titr" pitchFamily="2" charset="-78"/>
              </a:rPr>
            </a:br>
            <a:r>
              <a:rPr lang="fa-IR" sz="2400" dirty="0" smtClean="0">
                <a:latin typeface="+mn-lt"/>
                <a:cs typeface="B Titr" pitchFamily="2" charset="-78"/>
              </a:rPr>
              <a:t/>
            </a:r>
            <a:br>
              <a:rPr lang="fa-IR" sz="2400" dirty="0" smtClean="0">
                <a:latin typeface="+mn-lt"/>
                <a:cs typeface="B Titr" pitchFamily="2" charset="-78"/>
              </a:rPr>
            </a:br>
            <a:r>
              <a:rPr lang="fa-IR" sz="2700" dirty="0" smtClean="0">
                <a:latin typeface="+mn-lt"/>
                <a:cs typeface="B Titr" pitchFamily="2" charset="-78"/>
              </a:rPr>
              <a:t>به منظور پیشگیری از انتقال کلیه بیماریهای خونی و میکروبی و قارچی  قابل انتقال درآرایشگاهها بهترین شیوه استفاده از وسایل اختصاصی برای هر مشتری است.</a:t>
            </a:r>
            <a:br>
              <a:rPr lang="fa-IR" sz="2700" dirty="0" smtClean="0">
                <a:latin typeface="+mn-lt"/>
                <a:cs typeface="B Titr" pitchFamily="2" charset="-78"/>
              </a:rPr>
            </a:br>
            <a:r>
              <a:rPr lang="fa-IR" sz="2700" dirty="0" smtClean="0">
                <a:latin typeface="+mn-lt"/>
                <a:cs typeface="B Titr" pitchFamily="2" charset="-78"/>
              </a:rPr>
              <a:t/>
            </a:r>
            <a:br>
              <a:rPr lang="fa-IR" sz="2700" dirty="0" smtClean="0">
                <a:latin typeface="+mn-lt"/>
                <a:cs typeface="B Titr" pitchFamily="2" charset="-78"/>
              </a:rPr>
            </a:br>
            <a:r>
              <a:rPr lang="fa-IR" sz="2700" dirty="0" smtClean="0">
                <a:solidFill>
                  <a:srgbClr val="00B0F0"/>
                </a:solidFill>
                <a:latin typeface="+mn-lt"/>
                <a:cs typeface="B Titr" pitchFamily="2" charset="-78"/>
              </a:rPr>
              <a:t>***لازم است متصدیان آرایشگاهها مشتریان خودرا ملزم به استفاده وتهیه وسایل آرایشی اختصاصی نمایند.</a:t>
            </a:r>
            <a:br>
              <a:rPr lang="fa-IR" sz="2700" dirty="0" smtClean="0">
                <a:solidFill>
                  <a:srgbClr val="00B0F0"/>
                </a:solidFill>
                <a:latin typeface="+mn-lt"/>
                <a:cs typeface="B Titr" pitchFamily="2" charset="-78"/>
              </a:rPr>
            </a:br>
            <a:r>
              <a:rPr lang="fa-IR" sz="2700" dirty="0" smtClean="0">
                <a:latin typeface="+mn-lt"/>
                <a:cs typeface="B Titr" pitchFamily="2" charset="-78"/>
              </a:rPr>
              <a:t/>
            </a:r>
            <a:br>
              <a:rPr lang="fa-IR" sz="2700" dirty="0" smtClean="0">
                <a:latin typeface="+mn-lt"/>
                <a:cs typeface="B Titr" pitchFamily="2" charset="-78"/>
              </a:rPr>
            </a:br>
            <a:r>
              <a:rPr lang="fa-IR" sz="2700" dirty="0" smtClean="0">
                <a:latin typeface="+mn-lt"/>
                <a:cs typeface="B Titr" pitchFamily="2" charset="-78"/>
              </a:rPr>
              <a:t>درصورت ناچار بودن آرایشگراستفاده از وسایل مشترک و اقدامات لازم مثل گندزدایی آنها انجام شود.</a:t>
            </a:r>
            <a:br>
              <a:rPr lang="fa-IR" sz="2700" dirty="0" smtClean="0">
                <a:latin typeface="+mn-lt"/>
                <a:cs typeface="B Titr" pitchFamily="2" charset="-78"/>
              </a:rPr>
            </a:br>
            <a:r>
              <a:rPr lang="fa-IR" sz="2700" dirty="0" smtClean="0">
                <a:latin typeface="+mn-lt"/>
                <a:cs typeface="B Titr" pitchFamily="2" charset="-78"/>
              </a:rPr>
              <a:t/>
            </a:r>
            <a:br>
              <a:rPr lang="fa-IR" sz="2700" dirty="0" smtClean="0">
                <a:latin typeface="+mn-lt"/>
                <a:cs typeface="B Titr" pitchFamily="2" charset="-78"/>
              </a:rPr>
            </a:br>
            <a:r>
              <a:rPr lang="fa-IR" sz="2700" dirty="0" smtClean="0">
                <a:latin typeface="+mn-lt"/>
                <a:cs typeface="B Titr" pitchFamily="2" charset="-78"/>
              </a:rPr>
              <a:t>برای گندزدایی سطح  میزکار پس از هر باراصلاح روی میز با محلول الکل 70درصد (سه پیمانه الکل و یک پیمانه آّب) بوسیله آبفشان روی میز پاشیده شده و با دستمال تمیز و مناسب پاک شود کف محل کسب نیز بصورت روزانه با محلول آب و وایتکس شستشو داده شود.</a:t>
            </a:r>
            <a:br>
              <a:rPr lang="fa-IR" sz="2700" dirty="0" smtClean="0">
                <a:latin typeface="+mn-lt"/>
                <a:cs typeface="B Titr" pitchFamily="2" charset="-78"/>
              </a:rPr>
            </a:br>
            <a:r>
              <a:rPr lang="fa-IR" sz="3600" dirty="0" smtClean="0">
                <a:latin typeface="+mn-lt"/>
                <a:cs typeface="B Titr" pitchFamily="2" charset="-78"/>
              </a:rPr>
              <a:t/>
            </a:r>
            <a:br>
              <a:rPr lang="fa-IR" sz="3600" dirty="0" smtClean="0">
                <a:latin typeface="+mn-lt"/>
                <a:cs typeface="B Titr" pitchFamily="2" charset="-78"/>
              </a:rPr>
            </a:br>
            <a:endParaRPr lang="fa-IR" sz="3600" dirty="0">
              <a:latin typeface="+mn-lt"/>
              <a:cs typeface="B Titr" pitchFamily="2" charset="-78"/>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0034" y="2428868"/>
            <a:ext cx="8229600" cy="3143272"/>
          </a:xfrm>
        </p:spPr>
        <p:txBody>
          <a:bodyPr>
            <a:normAutofit fontScale="90000"/>
          </a:bodyPr>
          <a:lstStyle/>
          <a:p>
            <a:pPr algn="r"/>
            <a:r>
              <a:rPr lang="fa-IR" dirty="0" smtClean="0">
                <a:solidFill>
                  <a:srgbClr val="00B0F0"/>
                </a:solidFill>
                <a:cs typeface="B Titr" pitchFamily="2" charset="-78"/>
              </a:rPr>
              <a:t>ماده 1:</a:t>
            </a:r>
            <a:r>
              <a:rPr lang="fa-IR" dirty="0" smtClean="0"/>
              <a:t/>
            </a:r>
            <a:br>
              <a:rPr lang="fa-IR" dirty="0" smtClean="0"/>
            </a:br>
            <a:r>
              <a:rPr lang="fa-IR" sz="3200" dirty="0" smtClean="0"/>
              <a:t> </a:t>
            </a:r>
            <a:br>
              <a:rPr lang="fa-IR" sz="3200" dirty="0" smtClean="0"/>
            </a:br>
            <a:r>
              <a:rPr lang="fa-IR" sz="2700" dirty="0" smtClean="0">
                <a:solidFill>
                  <a:srgbClr val="00B0F0"/>
                </a:solidFill>
                <a:cs typeface="B Titr" pitchFamily="2" charset="-78"/>
              </a:rPr>
              <a:t>* آرایشگری: </a:t>
            </a:r>
            <a:r>
              <a:rPr lang="fa-IR" sz="2700" dirty="0" smtClean="0">
                <a:cs typeface="B Titr" pitchFamily="2" charset="-78"/>
              </a:rPr>
              <a:t>هر نوع اعمالی که توسط یک فرد ماهر بر روی سر، صورت و گردن با هدف پیراستن انجام میگیرد.</a:t>
            </a:r>
            <a:r>
              <a:rPr lang="fa-IR" sz="2700" dirty="0" smtClean="0"/>
              <a:t/>
            </a:r>
            <a:br>
              <a:rPr lang="fa-IR" sz="2700" dirty="0" smtClean="0"/>
            </a:br>
            <a:r>
              <a:rPr lang="fa-IR" sz="2700" dirty="0" smtClean="0">
                <a:cs typeface="B Titr" pitchFamily="2" charset="-78"/>
              </a:rPr>
              <a:t/>
            </a:r>
            <a:br>
              <a:rPr lang="fa-IR" sz="2700" dirty="0" smtClean="0">
                <a:cs typeface="B Titr" pitchFamily="2" charset="-78"/>
              </a:rPr>
            </a:br>
            <a:r>
              <a:rPr lang="fa-IR" sz="2700" dirty="0" smtClean="0">
                <a:solidFill>
                  <a:srgbClr val="00B0F0"/>
                </a:solidFill>
                <a:cs typeface="B Titr" pitchFamily="2" charset="-78"/>
              </a:rPr>
              <a:t>*  سالن آرایش ناخن: </a:t>
            </a:r>
            <a:r>
              <a:rPr lang="fa-IR" sz="2700" dirty="0" smtClean="0">
                <a:cs typeface="B Titr" pitchFamily="2" charset="-78"/>
              </a:rPr>
              <a:t>محل مجزا  در آرایشگاه که در آن از رنگها، حلال، سوهان، چسبها و رزینها برای زیبا سازی و نقاشی بر روی ناخن انجام میگیرد.</a:t>
            </a:r>
            <a:br>
              <a:rPr lang="fa-IR" sz="2700" dirty="0" smtClean="0">
                <a:cs typeface="B Titr" pitchFamily="2" charset="-78"/>
              </a:rPr>
            </a:br>
            <a:r>
              <a:rPr lang="fa-IR" sz="2700" dirty="0" smtClean="0">
                <a:cs typeface="B Titr" pitchFamily="2" charset="-78"/>
              </a:rPr>
              <a:t/>
            </a:r>
            <a:br>
              <a:rPr lang="fa-IR" sz="2700" dirty="0" smtClean="0">
                <a:cs typeface="B Titr" pitchFamily="2" charset="-78"/>
              </a:rPr>
            </a:br>
            <a:r>
              <a:rPr lang="fa-IR" sz="2700" dirty="0" smtClean="0">
                <a:solidFill>
                  <a:srgbClr val="00B0F0"/>
                </a:solidFill>
                <a:cs typeface="B Titr" pitchFamily="2" charset="-78"/>
              </a:rPr>
              <a:t>* وسایل نوک تیز: </a:t>
            </a:r>
            <a:r>
              <a:rPr lang="fa-IR" sz="2700" dirty="0" smtClean="0">
                <a:cs typeface="B Titr" pitchFamily="2" charset="-78"/>
              </a:rPr>
              <a:t>به هر گونه اشیاء یا دستگاههای دارای نقاط نوک تیز یا تیغه های برنده که قادر به برش یا نفوذ به داخل پوست باشد.</a:t>
            </a:r>
            <a:br>
              <a:rPr lang="fa-IR" sz="2700" dirty="0" smtClean="0">
                <a:cs typeface="B Titr" pitchFamily="2" charset="-78"/>
              </a:rPr>
            </a:br>
            <a:r>
              <a:rPr lang="fa-IR" sz="2700" dirty="0" smtClean="0">
                <a:solidFill>
                  <a:srgbClr val="00B0F0"/>
                </a:solidFill>
                <a:cs typeface="B Titr" pitchFamily="2" charset="-78"/>
              </a:rPr>
              <a:t/>
            </a:r>
            <a:br>
              <a:rPr lang="fa-IR" sz="2700" dirty="0" smtClean="0">
                <a:solidFill>
                  <a:srgbClr val="00B0F0"/>
                </a:solidFill>
                <a:cs typeface="B Titr" pitchFamily="2" charset="-78"/>
              </a:rPr>
            </a:br>
            <a:r>
              <a:rPr lang="fa-IR" sz="2700" dirty="0" smtClean="0">
                <a:solidFill>
                  <a:srgbClr val="00B0F0"/>
                </a:solidFill>
                <a:cs typeface="B Titr" pitchFamily="2" charset="-78"/>
              </a:rPr>
              <a:t>* نفوذ کننده به پوست: </a:t>
            </a:r>
            <a:r>
              <a:rPr lang="fa-IR" sz="2700" dirty="0" smtClean="0">
                <a:cs typeface="B Titr" pitchFamily="2" charset="-78"/>
              </a:rPr>
              <a:t>هر گونه فرآیند عمدی یا غیر عمدی که باعث بریدن، سوراخ شدن، پاره شدن پوست یا غشای مخاطی گردد.</a:t>
            </a:r>
            <a:br>
              <a:rPr lang="fa-IR" sz="2700" dirty="0" smtClean="0">
                <a:cs typeface="B Titr" pitchFamily="2" charset="-78"/>
              </a:rPr>
            </a:br>
            <a:r>
              <a:rPr lang="fa-IR" sz="2700" dirty="0" smtClean="0">
                <a:cs typeface="B Titr" pitchFamily="2" charset="-78"/>
              </a:rPr>
              <a:t/>
            </a:r>
            <a:br>
              <a:rPr lang="fa-IR" sz="2700" dirty="0" smtClean="0">
                <a:cs typeface="B Titr" pitchFamily="2" charset="-78"/>
              </a:rPr>
            </a:br>
            <a:r>
              <a:rPr lang="fa-IR" sz="2700" dirty="0" smtClean="0">
                <a:solidFill>
                  <a:srgbClr val="00B0F0"/>
                </a:solidFill>
                <a:cs typeface="B Titr" pitchFamily="2" charset="-78"/>
              </a:rPr>
              <a:t>* اپیلاسیون: </a:t>
            </a:r>
            <a:r>
              <a:rPr lang="fa-IR" sz="2700" dirty="0" smtClean="0">
                <a:cs typeface="B Titr" pitchFamily="2" charset="-78"/>
              </a:rPr>
              <a:t>فرایند مو زدایی یا از بین بردن موهای زاید در نقاط مختلف بدن که ممکن است این فرایندهای مختلفی انجام شود.</a:t>
            </a:r>
            <a:br>
              <a:rPr lang="fa-IR" sz="2700" dirty="0" smtClean="0">
                <a:cs typeface="B Titr" pitchFamily="2" charset="-78"/>
              </a:rPr>
            </a:br>
            <a:r>
              <a:rPr lang="fa-IR" sz="2400" dirty="0" smtClean="0">
                <a:cs typeface="B Titr" pitchFamily="2" charset="-78"/>
              </a:rPr>
              <a:t/>
            </a:r>
            <a:br>
              <a:rPr lang="fa-IR" sz="2400" dirty="0" smtClean="0">
                <a:cs typeface="B Titr" pitchFamily="2" charset="-78"/>
              </a:rPr>
            </a:br>
            <a:r>
              <a:rPr lang="fa-IR" sz="2400" dirty="0" smtClean="0">
                <a:cs typeface="B Titr" pitchFamily="2" charset="-78"/>
              </a:rPr>
              <a:t/>
            </a:r>
            <a:br>
              <a:rPr lang="fa-IR" sz="2400" dirty="0" smtClean="0">
                <a:cs typeface="B Titr" pitchFamily="2" charset="-78"/>
              </a:rPr>
            </a:br>
            <a:r>
              <a:rPr lang="fa-IR" sz="2400" dirty="0" smtClean="0">
                <a:cs typeface="B Titr" pitchFamily="2" charset="-78"/>
              </a:rPr>
              <a:t/>
            </a:r>
            <a:br>
              <a:rPr lang="fa-IR" sz="2400" dirty="0" smtClean="0">
                <a:cs typeface="B Titr" pitchFamily="2" charset="-78"/>
              </a:rPr>
            </a:br>
            <a:endParaRPr lang="fa-IR" sz="2400" dirty="0">
              <a:cs typeface="B Titr" pitchFamily="2" charset="-78"/>
            </a:endParaRPr>
          </a:p>
        </p:txBody>
      </p:sp>
    </p:spTree>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2368544"/>
          </a:xfrm>
        </p:spPr>
        <p:txBody>
          <a:bodyPr>
            <a:normAutofit/>
          </a:bodyPr>
          <a:lstStyle/>
          <a:p>
            <a:pPr algn="r"/>
            <a:r>
              <a:rPr lang="fa-IR" sz="3200" dirty="0" smtClean="0">
                <a:solidFill>
                  <a:srgbClr val="FF0000"/>
                </a:solidFill>
                <a:cs typeface="B Titr" pitchFamily="2" charset="-78"/>
              </a:rPr>
              <a:t>بهترین گزینه برای پیشگیری از انتقال بیماریهای خونی و پوستی قابل انتقال در آرایشگاهها استفاده </a:t>
            </a:r>
            <a:r>
              <a:rPr lang="fa-IR" sz="3200" dirty="0" smtClean="0">
                <a:solidFill>
                  <a:srgbClr val="00B0F0"/>
                </a:solidFill>
                <a:cs typeface="B Titr" pitchFamily="2" charset="-78"/>
              </a:rPr>
              <a:t>از وسایل شخصی </a:t>
            </a:r>
            <a:r>
              <a:rPr lang="fa-IR" sz="3200" dirty="0" smtClean="0">
                <a:solidFill>
                  <a:srgbClr val="FF0000"/>
                </a:solidFill>
                <a:cs typeface="B Titr" pitchFamily="2" charset="-78"/>
              </a:rPr>
              <a:t>است</a:t>
            </a:r>
            <a:r>
              <a:rPr lang="fa-IR" sz="3200" dirty="0" smtClean="0">
                <a:cs typeface="B Titr" pitchFamily="2" charset="-78"/>
              </a:rPr>
              <a:t>.</a:t>
            </a:r>
            <a:endParaRPr lang="fa-IR" sz="3200" dirty="0"/>
          </a:p>
        </p:txBody>
      </p:sp>
      <p:pic>
        <p:nvPicPr>
          <p:cNvPr id="3" name="Picture 2" descr="H:\ \ارایشگاه\عکس\batmani_70412-287469!3_thSm.jpg"/>
          <p:cNvPicPr>
            <a:picLocks noChangeAspect="1" noChangeArrowheads="1"/>
          </p:cNvPicPr>
          <p:nvPr/>
        </p:nvPicPr>
        <p:blipFill>
          <a:blip r:embed="rId2" cstate="print"/>
          <a:srcRect/>
          <a:stretch>
            <a:fillRect/>
          </a:stretch>
        </p:blipFill>
        <p:spPr bwMode="auto">
          <a:xfrm>
            <a:off x="0" y="2285992"/>
            <a:ext cx="9144000" cy="4572008"/>
          </a:xfrm>
          <a:prstGeom prst="rect">
            <a:avLst/>
          </a:prstGeom>
          <a:noFill/>
        </p:spPr>
      </p:pic>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2868610"/>
          </a:xfrm>
        </p:spPr>
        <p:txBody>
          <a:bodyPr>
            <a:noAutofit/>
          </a:bodyPr>
          <a:lstStyle/>
          <a:p>
            <a:r>
              <a:rPr lang="fa-IR" sz="9600" dirty="0" smtClean="0">
                <a:cs typeface="B Titr" pitchFamily="2" charset="-78"/>
              </a:rPr>
              <a:t>خسته نباشید</a:t>
            </a:r>
            <a:endParaRPr lang="fa-IR" sz="9600" dirty="0">
              <a:cs typeface="B Titr" pitchFamily="2" charset="-78"/>
            </a:endParaRPr>
          </a:p>
        </p:txBody>
      </p:sp>
      <p:pic>
        <p:nvPicPr>
          <p:cNvPr id="3" name="Picture 3" descr="C:\Users\Hombre\Desktop\Fresh_Rose_Flower_Wallpaper.jpg"/>
          <p:cNvPicPr>
            <a:picLocks noChangeAspect="1" noChangeArrowheads="1"/>
          </p:cNvPicPr>
          <p:nvPr/>
        </p:nvPicPr>
        <p:blipFill>
          <a:blip r:embed="rId2" cstate="print"/>
          <a:srcRect/>
          <a:stretch>
            <a:fillRect/>
          </a:stretch>
        </p:blipFill>
        <p:spPr bwMode="auto">
          <a:xfrm>
            <a:off x="0" y="2786058"/>
            <a:ext cx="9144000" cy="4071942"/>
          </a:xfrm>
          <a:prstGeom prst="rect">
            <a:avLst/>
          </a:prstGeom>
          <a:noFill/>
        </p:spPr>
      </p:pic>
    </p:spTree>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440378"/>
          </a:xfrm>
        </p:spPr>
        <p:txBody>
          <a:bodyPr>
            <a:noAutofit/>
          </a:bodyPr>
          <a:lstStyle/>
          <a:p>
            <a:r>
              <a:rPr lang="fa-IR" sz="6000" dirty="0" smtClean="0">
                <a:cs typeface="B Titr" pitchFamily="2" charset="-78"/>
              </a:rPr>
              <a:t>تهیه و تنظیم :</a:t>
            </a:r>
            <a:br>
              <a:rPr lang="fa-IR" sz="6000" dirty="0" smtClean="0">
                <a:cs typeface="B Titr" pitchFamily="2" charset="-78"/>
              </a:rPr>
            </a:br>
            <a:r>
              <a:rPr lang="fa-IR" sz="6000" dirty="0" smtClean="0">
                <a:cs typeface="B Titr" pitchFamily="2" charset="-78"/>
              </a:rPr>
              <a:t/>
            </a:r>
            <a:br>
              <a:rPr lang="fa-IR" sz="6000" dirty="0" smtClean="0">
                <a:cs typeface="B Titr" pitchFamily="2" charset="-78"/>
              </a:rPr>
            </a:br>
            <a:r>
              <a:rPr lang="fa-IR" sz="6000" dirty="0" smtClean="0">
                <a:cs typeface="B Titr" pitchFamily="2" charset="-78"/>
              </a:rPr>
              <a:t>واحد بهداشت محیط مرکز بهداشتی و درمانی بلداجی</a:t>
            </a:r>
            <a:br>
              <a:rPr lang="fa-IR" sz="6000" dirty="0" smtClean="0">
                <a:cs typeface="B Titr" pitchFamily="2" charset="-78"/>
              </a:rPr>
            </a:br>
            <a:r>
              <a:rPr lang="fa-IR" sz="6000" dirty="0" smtClean="0">
                <a:cs typeface="B Titr" pitchFamily="2" charset="-78"/>
              </a:rPr>
              <a:t>بهمن ماه سال 95</a:t>
            </a:r>
            <a:endParaRPr lang="fa-IR" sz="6000" dirty="0">
              <a:cs typeface="B Titr" pitchFamily="2" charset="-78"/>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85794"/>
            <a:ext cx="8229600" cy="5357850"/>
          </a:xfrm>
        </p:spPr>
        <p:txBody>
          <a:bodyPr>
            <a:normAutofit fontScale="90000"/>
          </a:bodyPr>
          <a:lstStyle/>
          <a:p>
            <a:pPr algn="r"/>
            <a:r>
              <a:rPr lang="fa-IR" sz="2700" dirty="0" smtClean="0">
                <a:solidFill>
                  <a:srgbClr val="00B0F0"/>
                </a:solidFill>
                <a:cs typeface="B Titr" pitchFamily="2" charset="-78"/>
              </a:rPr>
              <a:t>* میکروپیگمنتتیشن( تاتو): </a:t>
            </a:r>
            <a:r>
              <a:rPr lang="fa-IR" sz="2700" dirty="0" smtClean="0">
                <a:cs typeface="B Titr" pitchFamily="2" charset="-78"/>
              </a:rPr>
              <a:t>به فرایند انتقال رنگدانه به لایه اپیدرمیس (پوست) اطلاق میگردد.</a:t>
            </a:r>
            <a:br>
              <a:rPr lang="fa-IR" sz="2700" dirty="0" smtClean="0">
                <a:cs typeface="B Titr" pitchFamily="2" charset="-78"/>
              </a:rPr>
            </a:br>
            <a:r>
              <a:rPr lang="fa-IR" sz="2700" dirty="0" smtClean="0">
                <a:cs typeface="B Titr" pitchFamily="2" charset="-78"/>
              </a:rPr>
              <a:t/>
            </a:r>
            <a:br>
              <a:rPr lang="fa-IR" sz="2700" dirty="0" smtClean="0">
                <a:cs typeface="B Titr" pitchFamily="2" charset="-78"/>
              </a:rPr>
            </a:br>
            <a:r>
              <a:rPr lang="fa-IR" sz="2700" dirty="0" smtClean="0">
                <a:solidFill>
                  <a:srgbClr val="00B0F0"/>
                </a:solidFill>
                <a:cs typeface="B Titr" pitchFamily="2" charset="-78"/>
              </a:rPr>
              <a:t>* گندزدایی</a:t>
            </a:r>
            <a:r>
              <a:rPr lang="fa-IR" sz="2700" b="1" dirty="0" smtClean="0">
                <a:solidFill>
                  <a:srgbClr val="00B0F0"/>
                </a:solidFill>
                <a:cs typeface="B Titr" pitchFamily="2" charset="-78"/>
              </a:rPr>
              <a:t>: </a:t>
            </a:r>
            <a:r>
              <a:rPr lang="fa-IR" sz="2700" b="1" dirty="0" smtClean="0">
                <a:cs typeface="B Titr" pitchFamily="2" charset="-78"/>
              </a:rPr>
              <a:t>فرایندی که تعداد قابل توجهی از میکروارگانیسمها را بر روی سطوح بی جان کاهش میدهد</a:t>
            </a:r>
            <a:r>
              <a:rPr lang="fa-IR" sz="2700" dirty="0" smtClean="0">
                <a:cs typeface="B Titr" pitchFamily="2" charset="-78"/>
              </a:rPr>
              <a:t>، اما لزوما  همه آنها را از بین نمی برد.</a:t>
            </a:r>
            <a:br>
              <a:rPr lang="fa-IR" sz="2700" dirty="0" smtClean="0">
                <a:cs typeface="B Titr" pitchFamily="2" charset="-78"/>
              </a:rPr>
            </a:br>
            <a:r>
              <a:rPr lang="fa-IR" sz="2700" dirty="0" smtClean="0">
                <a:cs typeface="B Titr" pitchFamily="2" charset="-78"/>
              </a:rPr>
              <a:t/>
            </a:r>
            <a:br>
              <a:rPr lang="fa-IR" sz="2700" dirty="0" smtClean="0">
                <a:cs typeface="B Titr" pitchFamily="2" charset="-78"/>
              </a:rPr>
            </a:br>
            <a:r>
              <a:rPr lang="fa-IR" sz="2700" dirty="0" smtClean="0">
                <a:solidFill>
                  <a:srgbClr val="00B0F0"/>
                </a:solidFill>
                <a:cs typeface="B Titr" pitchFamily="2" charset="-78"/>
              </a:rPr>
              <a:t>* پسماند نوک تیز و برنده: </a:t>
            </a:r>
            <a:r>
              <a:rPr lang="fa-IR" sz="2700" dirty="0" smtClean="0">
                <a:cs typeface="B Titr" pitchFamily="2" charset="-78"/>
              </a:rPr>
              <a:t>اقلامی که میتوانند موجب بریدگی، پارگی، یا سوراخ شدن پوست سالم گردد.</a:t>
            </a:r>
            <a:br>
              <a:rPr lang="fa-IR" sz="2700" dirty="0" smtClean="0">
                <a:cs typeface="B Titr" pitchFamily="2" charset="-78"/>
              </a:rPr>
            </a:br>
            <a:r>
              <a:rPr lang="fa-IR" sz="2700" dirty="0" smtClean="0">
                <a:cs typeface="B Titr" pitchFamily="2" charset="-78"/>
              </a:rPr>
              <a:t/>
            </a:r>
            <a:br>
              <a:rPr lang="fa-IR" sz="2700" dirty="0" smtClean="0">
                <a:cs typeface="B Titr" pitchFamily="2" charset="-78"/>
              </a:rPr>
            </a:br>
            <a:r>
              <a:rPr lang="fa-IR" sz="2700" dirty="0" smtClean="0">
                <a:solidFill>
                  <a:srgbClr val="00B0F0"/>
                </a:solidFill>
                <a:cs typeface="B Titr" pitchFamily="2" charset="-78"/>
              </a:rPr>
              <a:t>* پروانه بهداشتی: </a:t>
            </a:r>
            <a:r>
              <a:rPr lang="fa-IR" sz="2700" dirty="0" smtClean="0">
                <a:cs typeface="B Titr" pitchFamily="2" charset="-78"/>
              </a:rPr>
              <a:t>پروانه بهداشتی گواهی است که مطابق قانون اصلاحیه ماده 13 برای مدتی معین صادر میگردد.</a:t>
            </a:r>
            <a:br>
              <a:rPr lang="fa-IR" sz="2700" dirty="0" smtClean="0">
                <a:cs typeface="B Titr" pitchFamily="2" charset="-78"/>
              </a:rPr>
            </a:br>
            <a:r>
              <a:rPr lang="fa-IR" sz="2800" dirty="0" smtClean="0">
                <a:cs typeface="B Titr" pitchFamily="2" charset="-78"/>
              </a:rPr>
              <a:t/>
            </a:r>
            <a:br>
              <a:rPr lang="fa-IR" sz="2800" dirty="0" smtClean="0">
                <a:cs typeface="B Titr" pitchFamily="2" charset="-78"/>
              </a:rPr>
            </a:br>
            <a:r>
              <a:rPr lang="fa-IR" sz="2400" dirty="0" smtClean="0">
                <a:cs typeface="B Titr" pitchFamily="2" charset="-78"/>
              </a:rPr>
              <a:t/>
            </a:r>
            <a:br>
              <a:rPr lang="fa-IR" sz="2400" dirty="0" smtClean="0">
                <a:cs typeface="B Titr" pitchFamily="2" charset="-78"/>
              </a:rPr>
            </a:br>
            <a:r>
              <a:rPr lang="fa-IR" sz="2400" dirty="0" smtClean="0">
                <a:cs typeface="B Titr" pitchFamily="2" charset="-78"/>
              </a:rPr>
              <a:t/>
            </a:r>
            <a:br>
              <a:rPr lang="fa-IR" sz="2400" dirty="0" smtClean="0">
                <a:cs typeface="B Titr" pitchFamily="2" charset="-78"/>
              </a:rPr>
            </a:br>
            <a:endParaRPr lang="fa-IR" sz="3200" dirty="0">
              <a:cs typeface="B Titr" pitchFamily="2" charset="-78"/>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3440114"/>
          </a:xfrm>
        </p:spPr>
        <p:txBody>
          <a:bodyPr>
            <a:normAutofit fontScale="90000"/>
          </a:bodyPr>
          <a:lstStyle/>
          <a:p>
            <a:pPr algn="r"/>
            <a:r>
              <a:rPr lang="fa-IR" sz="10700" dirty="0" smtClean="0">
                <a:cs typeface="B Titr" pitchFamily="2" charset="-78"/>
              </a:rPr>
              <a:t>فصل دوم:</a:t>
            </a:r>
            <a:r>
              <a:rPr lang="fa-IR" dirty="0" smtClean="0"/>
              <a:t/>
            </a:r>
            <a:br>
              <a:rPr lang="fa-IR" dirty="0" smtClean="0"/>
            </a:br>
            <a:r>
              <a:rPr lang="fa-IR" dirty="0" smtClean="0"/>
              <a:t/>
            </a:r>
            <a:br>
              <a:rPr lang="fa-IR" dirty="0" smtClean="0"/>
            </a:br>
            <a:r>
              <a:rPr lang="fa-IR" dirty="0" smtClean="0"/>
              <a:t>               </a:t>
            </a:r>
            <a:br>
              <a:rPr lang="fa-IR" dirty="0" smtClean="0"/>
            </a:br>
            <a:r>
              <a:rPr lang="fa-IR" dirty="0" smtClean="0"/>
              <a:t>              </a:t>
            </a:r>
            <a:r>
              <a:rPr lang="fa-IR" sz="7300" dirty="0" smtClean="0">
                <a:cs typeface="B Titr" pitchFamily="2" charset="-78"/>
              </a:rPr>
              <a:t>بهداشت فردی</a:t>
            </a:r>
            <a:endParaRPr lang="fa-IR" sz="7300" dirty="0">
              <a:cs typeface="B Titr" pitchFamily="2" charset="-78"/>
            </a:endParaRP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1207</TotalTime>
  <Words>627</Words>
  <Application>Microsoft Office PowerPoint</Application>
  <PresentationFormat>On-screen Show (4:3)</PresentationFormat>
  <Paragraphs>80</Paragraphs>
  <Slides>72</Slides>
  <Notes>2</Notes>
  <HiddenSlides>1</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72</vt:i4>
      </vt:variant>
    </vt:vector>
  </HeadingPairs>
  <TitlesOfParts>
    <vt:vector size="77" baseType="lpstr">
      <vt:lpstr>Arial</vt:lpstr>
      <vt:lpstr>B Titr</vt:lpstr>
      <vt:lpstr>Calibri</vt:lpstr>
      <vt:lpstr>Times New Roman</vt:lpstr>
      <vt:lpstr>Office Theme</vt:lpstr>
      <vt:lpstr>بسم الله الرحمن الرحیم</vt:lpstr>
      <vt:lpstr>موضوع جلسه:  بهداشت آرایشگاههای زنانه و سالنهای زیبایی</vt:lpstr>
      <vt:lpstr> گروه هدف:                         متصدیان آرایشگاههای زنانه</vt:lpstr>
      <vt:lpstr>مقدمه:  بر اساس مطالعات باستان شناسی بر روی جوامع و فرهنگهای گوناگون ثابت شده است که از گذشته های خیلی دور انسانها به آرایش و زیبایی خود اهمیت داده و در این خصوص از انواع رنگهای گیاهی و حیوانی و مواد معدنی برای زیبا سازی و رنگ آمیزی بدن و صورت خصوصا در مراسمهای خاص ( مذهبی و ...) استفاده میکردند که این موضوع به نحوی دیگر تاکنون ادامه یافته است، با گذشت زمان علم و هنر آرایش همچون سایر علوم و هنرها پیشرفت نموده است و روشهای متنوع تری  در این زمینه ابداع و مورد استفاده بشر قرار گرفته است. با در نظر گرفتن این موارد که زنان بیش از نیمی از جمعیت فعال کشور را تشکیل میدهند و شامل گروه آسیب پذیر جامعه تلقی میشوند و رعایت موازین بهداشتی در آرایشگاهها و سالنهای زیبایی میتواند گام موثری در کنترل بیماریهای مرتبط با این صنف و در نهایت حفظ سلامت زنان باشد.</vt:lpstr>
      <vt:lpstr>قانون اصلاحیه ماده 13 بهداشت محیط:  آرایشگاهها و سالنهای زیبایی زنانه جزء اماکن عمومی بوده و مشمول آیین نامه اجرایی قانون اصلاح ماده 13 مواد خوردنی، آشامیدنی، آرایشی و بهداشتی میباشند که در ادامه جلسه به مواد این قانون اشاره میشود.</vt:lpstr>
      <vt:lpstr>فصل اول:                          تعاریف</vt:lpstr>
      <vt:lpstr>ماده 1:   * آرایشگری: هر نوع اعمالی که توسط یک فرد ماهر بر روی سر، صورت و گردن با هدف پیراستن انجام میگیرد.  *  سالن آرایش ناخن: محل مجزا  در آرایشگاه که در آن از رنگها، حلال، سوهان، چسبها و رزینها برای زیبا سازی و نقاشی بر روی ناخن انجام میگیرد.  * وسایل نوک تیز: به هر گونه اشیاء یا دستگاههای دارای نقاط نوک تیز یا تیغه های برنده که قادر به برش یا نفوذ به داخل پوست باشد.  * نفوذ کننده به پوست: هر گونه فرآیند عمدی یا غیر عمدی که باعث بریدن، سوراخ شدن، پاره شدن پوست یا غشای مخاطی گردد.  * اپیلاسیون: فرایند مو زدایی یا از بین بردن موهای زاید در نقاط مختلف بدن که ممکن است این فرایندهای مختلفی انجام شود.    </vt:lpstr>
      <vt:lpstr>* میکروپیگمنتتیشن( تاتو): به فرایند انتقال رنگدانه به لایه اپیدرمیس (پوست) اطلاق میگردد.  * گندزدایی: فرایندی که تعداد قابل توجهی از میکروارگانیسمها را بر روی سطوح بی جان کاهش میدهد، اما لزوما  همه آنها را از بین نمی برد.  * پسماند نوک تیز و برنده: اقلامی که میتوانند موجب بریدگی، پارگی، یا سوراخ شدن پوست سالم گردد.  * پروانه بهداشتی: پروانه بهداشتی گواهی است که مطابق قانون اصلاحیه ماده 13 برای مدتی معین صادر میگردد.    </vt:lpstr>
      <vt:lpstr>فصل دوم:                                بهداشت فردی</vt:lpstr>
      <vt:lpstr>ماده 2: بهداشت فردی کارکنان:  * همه کارکنان مشمول اعم از دایم، موقت، پاره وقت و فصلی قبل از استخدام باید کارت بهداشت و گواهینامه بهداشت معتبر را دریافت نمایند.   * نداشتن و در دسترس نبودن کارت بهداشتی و گواهی به عنوان نقص بهداشتی تلقی میشود.  *  افرادی که مسوول ارایه خدمات ویژه (مثل تاتو) به مشتری هستند باید دوره های آموزشی مرتبط با نوع خدمات را گذرانده و گواهینامه معتبر آنرا دریافت نمایند.  * کارکنان موظفند بلافاصله پس از اتمام اعتبار کارتهای سلامت و گواهینامه های مرتبط با کار را تمدید نمایند. عدم تمدید اعتبار کارتهای سلامت مشمول پرداخت جریمه دیرکرد (50000تومان) صدور کارت سلامت میگردد.  </vt:lpstr>
      <vt:lpstr>* چنانچه کارکنان مبتلا به یک بیماری مسری باشند فقط پس از درمان و رفع علایم و با گواهی سلامت از پزشک می توانند مشغول به کار شوند.   * کارکنانی که مبتلا به بیماریهایی با علایم عطسه، سرفه، آبریزش بینی مزمن (دایمی) گردند نباید در معرض تماس مستقیم با افراد قرار گیرند.  * کارکنانی که مبتلا به ضایعات پوستی نظیر زخم باز، جوش چرکین، کچلی ناخن و پوست هستند باید هنگام ارایه خدمات از دستکش استفاده نمایند در صورتیکه امکان استفاده از دستکش نیست نباید با مشتری تماس مستقیم داشته باشند.  * چنانچه مشتری مشکوک به عفونتهای پوستی یا آلوده به شپش باشد باید کارکنان هنگام تماس با مشتری از دستکش یکبار مصرف استفاده نمایند و ابزار و لوازم مرتبط با مشتری را بلافاصله پس از ارایه خدمات با  گندزدای مناسب متوسط ( محلول الکل 75 درصد) تمیز و گند زدایی نمایند    </vt:lpstr>
      <vt:lpstr>* در صورت دیدن شپش و تخم آن( رشک) بر روی سر مشتری یا وجود بیماری پوستی باید از ارایه خدمات به مشتری خودداری کرده و مشتری جهت بر طرف شدن بیماری به مراکز بهداشتی و درمانی مراجعه نماید.              * توصیه میشود کارکنانی که در آرایشگاه با وسایل نوک تیز و برنده سر و کار دارند واکسن هپاتیت را تزریق نمایند.   </vt:lpstr>
      <vt:lpstr>ماده 3: لباس و وسایل حفاظت فردی کارکنان:  * کارکنان هنگام کار باید از روپوش تمیز با رنگ روشن استفاده نمایند.  * کارکنان در محل کار موظف به داشتن وسایل نظافت شخصی هستند مثل حوله و صابون و ...  * برای نگهداری وسایل شخصی نیاز به کمد لباس به تعداد و ظرفیت کافی میباشد.  * اگر آرایشگر بیماری پوستی نداشته باشد برای فعالیتهای معمولی و روزمره برای ارایه خدمات به مشتریانی که سالم هستند نیازی به استفاده از دستکش نیست. *** استفاده از دستکش جایگزین مناسب و قابل قبولی به جای شستشوی دست نیست   </vt:lpstr>
      <vt:lpstr>*** درموارد ذیل استفاده از دستکش یکبار مصرف الزامیست:  1- هنگامی که امکان آلودگی دست با خون و یا سایر ترشحات بدن وجود داشته باشد.  2- هنگام حمل وسایل و تجهیزات آلوده به خون یا سایر ترشحات بدن  3- هنگام تماس با پوست آسیب دیده و ناسالم.  4– هنگام تماس با مواد شیمیایی  * دستکش یکبار مصرف بوده و برای هر مشتری از یک دستکش استفاده شده و بلافاصله پس از درآوردن دستکش باید دستها با آب و صابون شسته شود</vt:lpstr>
      <vt:lpstr>* پیش بند: کارکنان باید در مواردی که احتمال پاشیدن یا آلودگی روپوش با ترشحات، خون و مایعات بدن مشتری وجود دارد از پیش بند ضد آب استفاده نمایند.  * ماسک: کارکنان باید در مواردی که در معرض پاشیدن ترشحات، خون، مایعات بدن و یا مواد شیمیایی و ذرات قرار دارند یا در هنگام بروز بیماریهای تنفسی از ماسک استفاده نمایند.( سرماخوردگی مشتری یا آرایشگر و ...)  محافظ صورت: توصیه میشود در صورتیکه احتمال پاشیدن خون و یا سایر ترشحات به داخل چشم وجود دارد از محافظ صورت استفاده شود.   </vt:lpstr>
      <vt:lpstr>ماده 4: بهداشت دست:  شستشوی دست کارکنان در موارد زیر الزامیست:  * قبل و پس از پایان ارایه خدمات به مشتری  * پس از هر بار تغییر در ارایه خدمات  * قبل از انجام هر خدماتی که امکان سوراخ شدن پوست  وجود دارد.  * بعد از تماس با خون و سایر مایعات بدن  * پس از تماس با ابزار آلوده به خون و سایر ترشحات بدن و همچنین موارد مشکوک * قبل و پس از در آوردن دستکش یکبار مصرف  * هنگام دیدن خون و ترشحات بر روی دستها </vt:lpstr>
      <vt:lpstr>ماده 5 : استعمال دخانیات  * هر گونه عرضه و استعمال دخانیات (سیگار، قلیان و ...) و تبلیغات در آرایشگاه ممنوع است.  * ممنوع بودن مصرف دخانیات باید با تابلوهای مناسب در معرض دید مشتریان نصب گردد.  </vt:lpstr>
      <vt:lpstr>فصل سوم:   بهداشت ابزار و تجهیزات</vt:lpstr>
      <vt:lpstr>ماده6: خدمات آرایشی و بهداشتی در آرایشگاهها  * کلیه فرآورده ها و دستگاههای مورد استفاده برای ارایه خدمات در آرایشگاهها باید دارای مجوز برای خدمات آرایشی باشد.  * در صورتیکه در آرایشگاه غیر از خدمات معمولی مثل آرایش و پیرایش سر و صورت ( از قبیل کوتاهی مو رنگ مش هایلات و امثال آن )  خدماتی از جمله تاتو، اپیلاسیون، مانیکور و پدیکور و امثال آن ارایه میگردد باید دارای مجوز از مراجع ذیصلاح باشد.</vt:lpstr>
      <vt:lpstr>ماده 7: بهداشت محصولات آرایشی و بهداشتی  * همه محصولات آرایشی و بهداشتی موجود در آرایشگاه باید دارای پروانه ساخت یا وروداز وزارت بهداشت و تاریخ تولید و انقضاء باشد.  * فروش هر گونه محصولات آرایشی، لنزهای رنگی در آرایشگاهها ممنوع است.  * در صورت استفاده از محصولاتی نظیر انواع کرم، واکسها، رنگدانه ها، پنبه و ... باید به اندازه نیاز مشتری در ظرف یکبار مصرف ریخته و یا قرار داده شود و پس از استفاده برای هر مشتری در صورت اضافه آمدن در سطل زباله دفع گردد.  *** نکته از برگرداندن اضافه های مواد فوق الذکر به ظرف اصلی محصول جدا خودداری نمایید. * توصیه میشود برای هر مشتری از لوازم آرایشی اختصاصی (شخصی)  استفاده گردد. </vt:lpstr>
      <vt:lpstr>استفاده از مواد آرایشی و بهداشتی فاقد مشخصات کامل و مجوز واردات از وزارت بهداشت اکیدا ممنوع است</vt:lpstr>
      <vt:lpstr>ماده8: الزامات میکروپیگمنتیشن(تاتو)  * قبل از انجام تاتو بایستی پوست مشکل دار ارزیابی قرار گیرد اگر چنانچه پوست دارای ضایعات و زخم است از انجام خدمت به مشتری خودداری گردد   * قبل ازانجام تاتوآرایشگر بایستی دستها را با آب و صابون بشوید.   *سوزن هایی که برای انجام تاتو مورداستفاده قرارمیگیرد بایستی به صورت استریل ، یکبارمصرف، و بسته بندی باشد و درحضورمشتری باز و مورد استفاده قرارگیرد.  * درصورت بروزخونریزی هنگام انجام کاراستفاده از مدادهایی که برای بند آوردن خون کاربرد دارد ممنوع میباشد. دراین هنگام استفاده از یک عدد گاز استریل الزامی است و هیچ گونه دارویی نبایستی برای مشتری تجویزگردد.  * رنگ مورد استفاده برای انجام تاتو بایستی دارای پروانه ساخت یا ورود از وزارت و دارای تاریخ تولید و انقضاء باشد. </vt:lpstr>
      <vt:lpstr>ادامه ماده 8:  * درصورتیکه رنگ به اندازه موردنیاز در داخل ظرف یا تشک رنگ ریخته میشود بایستی ظرف حتما یکبارمصرف باشد و بعد از هرمشتری در سطل پسماند دفع گردد.  * بازگرداندن باقیمانده رنگ به داخل ظرف رنگ ممنوع است.    * آب یا سرم فیزیولوژی مورد استفاده برای شستشوی پوست مشتری درحین انجام خدمات بایستی درظرف یکبارمصرف ریخته شود و استفاده مجدد از باقیمانده آن برای مشتری دیگر ممنوع است و ظرف آن بعد از استفاده هر مشتری در سطل پسماند دفع گردد.  *قبل از شروع خدمات باید مقدارکافی پنبه تمیز یا دستمال مورد نیاز برای استفاده درطول فرایند درظرف تمیز یکبارمصرف و درکنارمشتری قرار داده شود و استفاده مجدد از باقیمانده آن برای مشتری دیگر ممنوع است.</vt:lpstr>
      <vt:lpstr>انجام تاتو با رعایت تمام موازین بهداشتی و داشتن مجوز و گواهینامه مربوطه در آرایشگاه زنانه بلامانع است</vt:lpstr>
      <vt:lpstr>PowerPoint Presentation</vt:lpstr>
      <vt:lpstr>استفاده از رنگهای غیر مجاز و فاقد مشخصات بهداشتی در آرایشگاهها ممنوع است</vt:lpstr>
      <vt:lpstr>عدم رعایت موازین بهداشتی در قسمت تاتو در یک آرایشگاه زنانه</vt:lpstr>
      <vt:lpstr>ماده9: آرایش ناخن (مانیکور وپدیکور)  * ناخن مشتری قبل از انجام خدمات بایستی مورد بررسی قرارگیرد قارچ ناخن معمولا به صورت یک تغییر رنگ در ناخن ظاهر میگردد که به طرف پوست گسترده میشود ارائه خدمات ناخن برای یک مشتری که دارای این نوع تغییر رنگ درناخن است نباید انجام گردد.  *کارکنان نباید هیچگونه پماد قارچی یا روش درمانی را برای مشتریانی که مبتلا به بیماری ناخن هستند تجویز یا استفاده نمایند  *قبل ازارائه خدمات باید ناخن های دست و پای مشتری تمیز وآلودگی آن برطرف گردد.  *ظرف یا محل مورد استفاده برای شستشوی دست و یا پا (تشک مانیکور وپدیکور) باید به صورت یکبارمصرف بوده و یا درصورت استفاده ازظروف استیل و چند بارمصرف پس از هر بار استفاده کاملا شستشو و ضدعفونی گردد. </vt:lpstr>
      <vt:lpstr>انجام مانیکور و پدیکور بدون توجه به موازین بهداشتی و نتیجه فاجعه بار آن </vt:lpstr>
      <vt:lpstr>ماده 10: اپیلاسیون  * درصورتیکه پوست مشتری دارای ضایعه پوستی باشد باید از انجام خدمات اپیلاسون برای مشتری خودداری گردد.  * واکسها و پمادهایی که برای از بین بردن موهای زائد استفاده میگردد بایستی دارای پروانه ساخت یا ورود از وزارت داشته باشد.  * مواد مورد استفاده برای هر مشتری  بایستی به اندازه  نیاز درظرف ریخته شود وموم یا لوسیون باقیمانده درظرف مشتری نباید برای مشتری دیگر استفاده یا به ظرف اصلی برگردانده شود و باید درسطل پسماند دفع گردد.  * درصورتیکه ازدستگاه اپیلاسیون استفاده میگردد باید قسمتهایی ازدستگاه که درتماس باپوست مشتری است بعد ازاستفاده تمیز وضدعفونی گردد.</vt:lpstr>
      <vt:lpstr>انجام اپیلاسیون با رعایت کامل موازین بهداشتی که قبلا ذکر گردید.</vt:lpstr>
      <vt:lpstr>بهداشت پد و اسفنج :  *استفاده مشترک از پد و اسفنج  برای آرایش صورت و بدن ممنوع است ولی در صورتیکه به صورت یکبارمصرف باشد و یا هرمشتری ابزار مخصوص به خود را داشته باشد بلامانع است.</vt:lpstr>
      <vt:lpstr>ماده 11-الزامات بهداشتی، ابزار و وسایل و سطوح درآرایشگاه :  * تمام ابزار و تجهیزاتی که برای مشتری استفاده میگردد باید سالم، تمیز، بدون زنگ زدگی یا شکستگی باشد.  * هرگونه تیغ که برای اصلاح پوست مورد استفاده قرارمیگیرد باید یکبارمصرف بوده و بلافاصله پس از استفاده درظرف اشیاء نوک تیز وبرنده دفع گردد.  * کلیه ابزار و تجهیزاتی که با توجه به نوع فعالیت امکان تمیزکردن، گندزدایی و یا استریل کردن آنها وجود ندارد باید به عنوان یکبارمصرف درنظرگرفته شود و پس از استفاده برای هرمشتری در سطل پسماند دفع گردد.  * وسایل استریل اگرقبل از استفاده آلوده گردد باید در سطل پسماند دفع گردد و از وسیله استریل برای مشتری استفاده گردد.  </vt:lpstr>
      <vt:lpstr>لزوم رعایت نظافت و شستشو و گند زدایی وسایل کار مشترک </vt:lpstr>
      <vt:lpstr>بهداشت حوله و پیشبند و نوار سربند:   * درصورت استفاده ازحوله برای مشتری بایستی حوله اختصاصی یا یکبارمصرف باشد.  * درصورتی که از پیشبند چند بارمصرف برای مشتری استفاده میگردد باید ازنوارگردن اختصاصی یا یکبارمصرف برای جلوگیری از تماس مستقیم  پیش بند با گردن استفاده گردد درغیر اینصورت از پیشبند یکبار مصرف استفاده گردد.  *درصورت استفاده ازنوار سربند باید ازنوار سربند اختصاصی یا یکبارمصرف استفاده گردد.  </vt:lpstr>
      <vt:lpstr>بهداشت حوله، پیش بند و نوار سربند در آرایشگاه</vt:lpstr>
      <vt:lpstr> بهداشت لباس وپوشاک:  * درصورت اجاره لباس عروس ازآرایشگاه بایستی بعد از هر بار استفاده شستشو و گندزدایی گردد.      </vt:lpstr>
      <vt:lpstr>  تقسیم بندی وسایل کاربراساس خطرانتقال عفونت ونوع کار:  * وسایل بحرانی:این وسایل دربافت نرم نفوذ کرده یا با استخوان تماس پیدا میکنند  (مانند وسایل تیغ، سوزن های تاتو) این وسایل بایستی به صورت استریل وبسته بندی خریداری گردد.  * وسایل نیمه بحرانی: این وسایل دربافت نرم نفوذ نکرده ولی با مخاط یا پوست ناسالم تماس دارند .این وسایل بایستی باگندزدای متوسط یا قوی ضدعفونی گردد مانند الکل70 درصد، پرکلرین 1درصد مانند موچین، قیچی  *وسایل غیربحرانی: این وسایل فقط با پوست سالم  تماس پیدامیکنند مانندشانه، برس، این وسایل بایستی با استفاده از یک دترجنت (ماده شوینده مثل ریکا) یا گندزدای ضعیف شستشو وگندزدایی گردد. </vt:lpstr>
      <vt:lpstr>روش های شیمیایی وغیرشیمیایی قابل استفاده در آرایشگاهها: *** روش شیمیایی: شامل محلولهای شیمیایی ازقبیل پراکسید هیدروژن، ایزوپروپیل الکل، اتیل الکل، هیپوکلریت سدیم (سفیدکننده خانگی) لیزول ،کرزول، ترکیبات فنلی،  * برای گندزدایی ابزارو تجهیزات میتوان ازانواع گندزداهای بیمارستانی که دارای  مجوز ساخت یا تولید ازوزارت باشد استفاده نمود.  ***روش غیرشیمیایی: بخار با فشاربالا یا حرارت مرطوب (اتوکلاو) رارت خشک، پرتوماورای بنفش، جوشاندن  *حرارت مستقیم: دراین روش وسیله فلزی به طورمستقیم با حرارت شعله درتماس است و برای وسایل کوچک قابل استفاده است و به مرور باعث از بین رفتن وسیله میگردد.</vt:lpstr>
      <vt:lpstr>جوشاندن:  * درصورت استفاده ازاین روش بایستی ابزارو وسایل حداقل 20دقیقه بطورکامل با آب جوش درتماس باشد. نکات مهم دراستفاده از این روش:  1- تعویض آب با تناوب حداقل روزانه   2- اطمینان از درتماس بودن کلیه قسمتها برای مثال قیچی و انبرباز شود  3- شستشوی ظرفی که برای جوشاندن استفاده میگردد در پایان هرروز   </vt:lpstr>
      <vt:lpstr>* اشعه ماورای بنفش:  برای گندزدایی واستریل کردن ابزاروتجهیزات مناسب نمیباشد زیرا قابلبت نفوذ درتمام قسمتهای ابزاروتجهیزات را ندارد.  اشعه ماورای بنفش، جوشاندن و اولتراسونیک قابلیت استریل کردن ابزار و  تجهیزات را ندارند و فقط بارمیکروبی را کاهش میدهند. </vt:lpstr>
      <vt:lpstr>نکته مهم:  تمیزکردن یا گندزدایی لوازم یکبار مصرف ممنوع میباشد.</vt:lpstr>
      <vt:lpstr>اقدامات قبل ازگندزدایی واستلیریزاسیون:  * قبل ازگندزدایی بایستی کلیه سطوح از اجرام وآلودگی ها پاک شود.  * برای تمیز کردن ازآب گرم ودترجنت( مواد شوینده مثل تاید و ریکا)  استفاده میگردد.  * هنگام استفاده ازمواد گندزدا ازدستکش و ماسک استفاده گردد.  * ابزارو تجهیزات برقی که امکان شناورسازی آنها درمحلول وجود ندارد باید با دستمال یا پنبه آغشته به الکل کاملا گندزدایی گردد.  * سطوح کاری، صندلی ها وکابینتها بایستی با گندزدای سطح پایین تمیز وگندزدایی گردد.  </vt:lpstr>
      <vt:lpstr>ماده13-ویژگی های موادگندزدای مورداستفاده:  * محصولات گندزدای مورد استفاده باید دارای  پروانه ساخت یا ورود ازوزارت و تاریخ تولید وانقضاء باشد.  * غلظت محلول گندزدای مورد استفاده باید مطابق با دستور کارخانه سازنده باشد.  * ازمخلوط کردن دو ماده گندزدا با یکدیگرخودداری کنید.  * درصورتیکه رقیق سازی محلول درظرف دیگری انجام و نگهداری گردد باید ظرف درب دار باشد و بر روی ظرف مشخصات ازجمله تاریخ  تهیه و نام ماده گندزدا به صورت مشخص درج گردد.</vt:lpstr>
      <vt:lpstr>نمونه ای از مواد گندزدا مجاز و با مشخصات کامل بهداشتی </vt:lpstr>
      <vt:lpstr> ماده 14-  سینک شستشوی دست و ابزار و تجهیزات:  * سینک باید مجهز به آب سرد وگرم باشد.  * سینک باید مجهز به صابون مایع، حوله کاغذی یا دست خشک کن باشد.  * درصورتیکه خدمات رنگ و مو انجام میگیرد بایستی سینک مخصوص برای شستشوی سر درنظرگرفته شود   </vt:lpstr>
      <vt:lpstr>ماده 15-جعبه کمکهای اولیه:  حداقل اقلام موردنیاز درجعبه کمکهای اولیه:  یک جفت دستکش، 4 عدد گاز استریل، یک رول باند، پماد سوختگی، قیچی، 10 عدد چسب زخم، یک پماد انتی بیوتیک، یک ورق قرص مسکن، یک شیشه ماده ضدعفونی کننده مقداری پنبه چند عدد سنجاق قفلی</vt:lpstr>
      <vt:lpstr>ماده17-بهداشت ساختمان : پوشش دیوارمحل ارائه خدمت                    * پوشش دیوار سالن تاتو بایستی تا زیرسقف صاف ، بدون شکاف و از جنس سنگ، کاشی یا سایر مصالح  مشابه مقاوم در برابر شستشو وگندزدایی باشد.  * اتاق آرایش ناخن باید کاملا تا زیر سقف از سایرقسمتها مجزا باشد وجنس دیوارقابل نظافت باشد.  * پوشش دیواراطراف سینک های سرشویی ، دشتشویی و شستشوی ابزار و تجهیزات حداقل ازکف تا ارتفاع 160 سانتی متر ازجنس سنگ ، کاشی و یا سایر مصالح مشابه مقاوم دربرابر رطوبت شستشو و گندزدایی باشد.   * پوشش دیوار سایرقسمتها باید قابل نظافت و فاقد رطوبت باشد و تا ارتفاع 15 تا20 سانتی متر دارای قرنیز باشد. </vt:lpstr>
      <vt:lpstr>مشخصات کف محل ارائه خدمت به مشتری:  * پوشش کف سالن انجام تاتو، اپیلاسیون وآرایش ناخن باید از جنس سنگ، کاشی یا سرامیک قابل شستشو و گندزدایی و مجهز به کفَشور دارای درپوش باشد. نصب توری سیمی روی آن الزامی است.  *استفاده  از فرش یا موکت درکلیه قسمتها ی ارائه خدمات به مشتری (درصورتیکه سالن انتظارمجزا از سالن آرایش باشد استفاده از فرش یا موکت درسالن انتظار بلامانع است.)  *پوشش کف سایرقسمتها باید ازجنس مقاوم، صاف ،تمیز و قابل نظافت باشد. درصورت شستشوی کف نصب کفشور الزامی است.</vt:lpstr>
      <vt:lpstr>مشخصات سقف محل ارائه خدمات :  * سقف کلیه قسمتهای ارائه خدمات به مشتری بایدسالم وتمیز باشد.  * بکارگیری انواع روشهای زیباسازی ونورپردازی درسقف بلامانع است.  * استفاده ازسقف کاذب بلامانع است.  </vt:lpstr>
      <vt:lpstr>نظافت عمومی و وسایل و تجهیزات و آراستگی و چینش مناسب و بهسازی بودن محل کسب </vt:lpstr>
      <vt:lpstr>ماده18-سرویس بهداشتی وحمام:  * کف سرویس بهداشتی وحمام باید ازجنس سنگ، سرامیک یا موزاییک بوده و دارای شیب مناسب باشد.  * دیوار سرویس بهداشتی و حمام باید تا زیر سقف از جنس سنگ، سرامیک وکاشی باشد.  * سرویس بهداشتی باید بدون شکاف و قابل نظافت باشد. استفاده ازسقف کاذب در سرویس بهداشتی بلامانع است.  * درصورت انجام اپیلاسیون کل بدن وجود حمام در آرایشگاه الزامی است.</vt:lpstr>
      <vt:lpstr>ماده 19- مدیریت پسماند:  * پس ازکوتاه کردن مو برای مشتری باید بلافاصله موهای ریخته شده درکف زمین جمع آوری و درسطل پسماند دفع گردد.  *ابزار و تجهیزاتی که درتماس با مشتری است و آلوده است باید با شیوه مناسب وبا احتیاط درسطل پسماند دفع گردد.  *سطل پسماند باید دارای کیسه زباله بوده و درب دارباشد ودرمحل مناسبی قرارگرفته و اطراف آن همواره تمیز باشد.  دفع پسماندهای تیزوبرنده:   *سوزن واشیاء نوک تیز و برنده یک بارمصرف و وسایل تیز و برنده غیر یکبارمصرف که شکسته شده است باید به شیوه ای حمل گردد که احتمال صدمه یا آسیب به افراد وجود نداشته باشد و درظرف ایمن دفع گردد و استفاده مجدد از این اشیاء ممنوع است.</vt:lpstr>
      <vt:lpstr>مدیریت پسماند در آرایشگاه زنانه</vt:lpstr>
      <vt:lpstr>ماده 20و21-نور و تهویه درآرایشگاهها:  *نوردرمحل انجام کارباید به گونه ای باشدکه ایجاد خیرگی ننماید.  *محل ارائه خدمت باید دارای نورکافی برای تمیزکردن و پیشگیری از بروز صدمه یا آسیب به افراد باشد.  *تهویه درسالن آرایش باید به گونه ای باشد که هوای داخل همواره تمیز وفاقد بوی نامطبوع  باشد.  *دراتاق آرایش ناخن نصب سیستم تهویه یا فن مکشی برای اتاق کار(درنزدیک میزکار) الزامی است.  *سیستم تهویه باید همواره درحین فعالیت روشن  باشد.  </vt:lpstr>
      <vt:lpstr>نور طبیعی و مصنوعی در آرایشگاه زنانه</vt:lpstr>
      <vt:lpstr>ماده 22-کنترل حشرات وجوندگان:  *تمام پنجره های منتهی به فضای بازبایدمجهز به توری باشد.  *سوراخ ها ،منافذ،آب گذرها و کلیه اماکنی که احتمال دسترسی آفات رابیشترمیسازد بایدکاملا بسته گردد.</vt:lpstr>
      <vt:lpstr>ماده 23و24- بهداشت آب و فاضلاب:   * آب مورد استفاده در آرایشگاهها باید سالم وکیفیت فیزیکی، شیمیایی و بیولوژیک آب مطابق استاندارد ملی باشد  * آب با فشارکافی و درجه حرارت مورد نیاز (آب سردوگرم) باید درتمام تاسیسات و تجهیزات استفاده کننده ازآب دردسترس باشد.  * سیستم جمع آوری و دفع فاضلاب باید مورد تایید مقامات بهداشتی باشد.  * مراکز باید تمام فاضلاب تولیدی را به طریق بهداشتی (چاه جاذب، تصفیه خانه اختصاصی، تخلیه به شبکه جمع آوری) دفع نماید. درهرصورت باید ازبرگشت فاضلاب به داخل مکان اجتناب گردد.  </vt:lpstr>
      <vt:lpstr>ماده 25-تلفن رسیدگی به شکایات: * تلفن رسیدگی به شکایات وزارت /دانشگاه/ دانشکده باید درمعرض دید مشتریان نصب گردد و درهرشرایطی به طور واضح از فاصله 10 متری قابل رویت وخواندن باشد. شماره تلفن 190 </vt:lpstr>
      <vt:lpstr>بروز یک بیماری پوستی در ابروی مشتری پس از دریافت خدمات و شکایت ایشان از متصدی آرایشگاه زنانه که بر اساس نظریه پزشکی قانونی، متصدی محکوم به پرداخت دیه به مبلغ 16000000 تومان به مشتری گردید. </vt:lpstr>
      <vt:lpstr>چندخطری که درآرایشگاه درکمین است:  *پیرینگ لاله گوش:   اصولا سوراخ کردن گوش باید درمطب پزشک یا پزشک متخصص پوست انجام شود بهتراست این عمل درآرایشگاهها انجام نشود.لاله گوش از غضروف است و فاقد رگهای خونی است و درصورت التهاب روند بهبودی بسیارکند است.    </vt:lpstr>
      <vt:lpstr>* اپیلاسیون:   واکس صورت :خانمهایی که موهای پرپشتی درناحیه صورت دارند ممکن است بخواهند درآرایشگاه برای زدودن این موها ازواکس صورت که نوعی موم مخصوص صورت است استفاده نمایند توجه داشته باشید که دراین مورد هم ازظرف یکبارمصرف استفاده شود و هرقرص جامد موم برای یک نفر استفاده شود.  *پاکسازی و ازبین بردن جوشهای زیرپوستی در آرایشگاهها ممنوع است و این کار باید درمطب و توسط متخصص پوست انجام شود.</vt:lpstr>
      <vt:lpstr>اصلاح ابرو:  دقت کنید هنگام اصلاح از تیغ مجزا استفاده گردد. بند و موچین و قیچی قبل از استفاده بایستی حتما گندزدایی گردد دراین روش زیبایی ساده خطر انتقال عفونت های  باکتریایی وجود دارد.  </vt:lpstr>
      <vt:lpstr>اکستنشن مژه (کاشتن مژه مصنوعی) :  چسب قوی  این روش حساسیت زاست و بر مژه فشار زیادی وارد میکند و باعث ریزش آن میشود. برای اکثر افرادی که به طور موقت مژه میگذارند از چسب خاص ومواد پاک کننده ای استفاده میشود بسیارقوی است و درصورت نداشتن مهارت کافی یا کمترین خطا چشم را به شدت میسوزاند. </vt:lpstr>
      <vt:lpstr>بیماریهایی که درآرایشگاهها قابل انتقال است :  *** بیماریهای ویروسی خطرناک خونی (ایدز، هپاتیت B,C)     *** عفونتهای میکروبی- ویروسی- قارچی (پوستی و مخاطی)  از جمله این بیماریها میتوان به بیماریهای باکتریایی- بیماریهای پوستی- اگزما (حساسیت شدید و التهاب پوست)-زگیل-تراخم-کزاز-کچلی- خال- شپش زدگی-حساسیت های پوستی که بدلیل رعایت نکردن اصول بهداشتی، استفاده ازلوازم آرایشی و بهداشتی غیرمجاز- موهای دست ساز-  کاغذ های غیر بهداشتی جهت اپیلاسون و نیز وسایل آلوده مشترک مثل سوزن های تاتو، پیش بند، حوله، شانه، تیغ ، قیچی قابل سرایت است نیز اشاره نمود.   </vt:lpstr>
      <vt:lpstr>عوارض و مشکلات استفاده از موی مصنوعی ( اکستنشن) به صورت بیماری پوستی با بروز التهاب و زخم در ناحیه پوست سر.</vt:lpstr>
      <vt:lpstr> نحوه انتقال بیماریها درآرایشگاهها:  * پیش بند:  قسمتی از پیش بند که دورگردن افراد بسته میشود درتماس با پوست گردن بوده و غالبا طی مدت اصلاح دراین ناحیه تعریق صورت میگیرد حال اگرمشتری ناقل بیماریهایی مثل ایدز و هپاتیت  B,Cباشد و درهنگام اصلاح درناحیه سر وصورت و گردن بریدگی ایجاد شود و پیش بند آلوده شود سرایت بیماری به دیگران انتقال می یابد   ***بهتر است بدانید که در محیط غیر زنده مثل پیش بندها ویروس ایدز نیم ساعت و ویروس هپاتیت نیز یک هفته میتواند زنده بماند.    </vt:lpstr>
      <vt:lpstr>شانه:  درسربعضی افرادممکن است جوشهای ریزی باشدکه موقع شانه زدن بازشده وخون وترشحات ناشی ازآن شانه راآلوده میکندوباعث انتقال بعضی ازبیماریهامثل بیماریهای قارچی گردد. </vt:lpstr>
      <vt:lpstr>پیشگیری:   به منظور پیشگیری از انتقال کلیه بیماریهای خونی و میکروبی و قارچی  قابل انتقال درآرایشگاهها بهترین شیوه استفاده از وسایل اختصاصی برای هر مشتری است.  ***لازم است متصدیان آرایشگاهها مشتریان خودرا ملزم به استفاده وتهیه وسایل آرایشی اختصاصی نمایند.  درصورت ناچار بودن آرایشگراستفاده از وسایل مشترک و اقدامات لازم مثل گندزدایی آنها انجام شود.  برای گندزدایی سطح  میزکار پس از هر باراصلاح روی میز با محلول الکل 70درصد (سه پیمانه الکل و یک پیمانه آّب) بوسیله آبفشان روی میز پاشیده شده و با دستمال تمیز و مناسب پاک شود کف محل کسب نیز بصورت روزانه با محلول آب و وایتکس شستشو داده شود.  </vt:lpstr>
      <vt:lpstr>بهترین گزینه برای پیشگیری از انتقال بیماریهای خونی و پوستی قابل انتقال در آرایشگاهها استفاده از وسایل شخصی است.</vt:lpstr>
      <vt:lpstr>خسته نباشید</vt:lpstr>
      <vt:lpstr>تهیه و تنظیم :  واحد بهداشت محیط مرکز بهداشتی و درمانی بلداجی بهمن ماه سال 95</vt:lpstr>
    </vt:vector>
  </TitlesOfParts>
  <Company>NPSoft.ir</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بسم الله الرحمن الرحیم</dc:title>
  <dc:creator>Behdasht</dc:creator>
  <cp:lastModifiedBy>operator</cp:lastModifiedBy>
  <cp:revision>238</cp:revision>
  <dcterms:created xsi:type="dcterms:W3CDTF">2017-01-26T08:52:53Z</dcterms:created>
  <dcterms:modified xsi:type="dcterms:W3CDTF">2022-12-19T09:51:04Z</dcterms:modified>
</cp:coreProperties>
</file>