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74"/>
  </p:notesMasterIdLst>
  <p:sldIdLst>
    <p:sldId id="256" r:id="rId2"/>
    <p:sldId id="257" r:id="rId3"/>
    <p:sldId id="258" r:id="rId4"/>
    <p:sldId id="259" r:id="rId5"/>
    <p:sldId id="260" r:id="rId6"/>
    <p:sldId id="261" r:id="rId7"/>
    <p:sldId id="262" r:id="rId8"/>
    <p:sldId id="265" r:id="rId9"/>
    <p:sldId id="267" r:id="rId10"/>
    <p:sldId id="268" r:id="rId11"/>
    <p:sldId id="264" r:id="rId12"/>
    <p:sldId id="270" r:id="rId13"/>
    <p:sldId id="271" r:id="rId14"/>
    <p:sldId id="272" r:id="rId15"/>
    <p:sldId id="269" r:id="rId16"/>
    <p:sldId id="273" r:id="rId17"/>
    <p:sldId id="274" r:id="rId18"/>
    <p:sldId id="275" r:id="rId19"/>
    <p:sldId id="276" r:id="rId20"/>
    <p:sldId id="277" r:id="rId21"/>
    <p:sldId id="280" r:id="rId22"/>
    <p:sldId id="278" r:id="rId23"/>
    <p:sldId id="279" r:id="rId24"/>
    <p:sldId id="281" r:id="rId25"/>
    <p:sldId id="283" r:id="rId26"/>
    <p:sldId id="284" r:id="rId27"/>
    <p:sldId id="285" r:id="rId28"/>
    <p:sldId id="286" r:id="rId29"/>
    <p:sldId id="287" r:id="rId30"/>
    <p:sldId id="288" r:id="rId31"/>
    <p:sldId id="289" r:id="rId32"/>
    <p:sldId id="290" r:id="rId33"/>
    <p:sldId id="292" r:id="rId34"/>
    <p:sldId id="291" r:id="rId35"/>
    <p:sldId id="299" r:id="rId36"/>
    <p:sldId id="293" r:id="rId37"/>
    <p:sldId id="300" r:id="rId38"/>
    <p:sldId id="294" r:id="rId39"/>
    <p:sldId id="301" r:id="rId40"/>
    <p:sldId id="295" r:id="rId41"/>
    <p:sldId id="302" r:id="rId42"/>
    <p:sldId id="296" r:id="rId43"/>
    <p:sldId id="303" r:id="rId44"/>
    <p:sldId id="297" r:id="rId45"/>
    <p:sldId id="298" r:id="rId46"/>
    <p:sldId id="304" r:id="rId47"/>
    <p:sldId id="305" r:id="rId48"/>
    <p:sldId id="306" r:id="rId49"/>
    <p:sldId id="307" r:id="rId50"/>
    <p:sldId id="308" r:id="rId51"/>
    <p:sldId id="310" r:id="rId52"/>
    <p:sldId id="311" r:id="rId53"/>
    <p:sldId id="312" r:id="rId54"/>
    <p:sldId id="313" r:id="rId55"/>
    <p:sldId id="314" r:id="rId56"/>
    <p:sldId id="315" r:id="rId57"/>
    <p:sldId id="316" r:id="rId58"/>
    <p:sldId id="317" r:id="rId59"/>
    <p:sldId id="331" r:id="rId60"/>
    <p:sldId id="318" r:id="rId61"/>
    <p:sldId id="319" r:id="rId62"/>
    <p:sldId id="320" r:id="rId63"/>
    <p:sldId id="322" r:id="rId64"/>
    <p:sldId id="321" r:id="rId65"/>
    <p:sldId id="323" r:id="rId66"/>
    <p:sldId id="324" r:id="rId67"/>
    <p:sldId id="325" r:id="rId68"/>
    <p:sldId id="326" r:id="rId69"/>
    <p:sldId id="327" r:id="rId70"/>
    <p:sldId id="328" r:id="rId71"/>
    <p:sldId id="329" r:id="rId72"/>
    <p:sldId id="330" r:id="rId7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125" autoAdjust="0"/>
  </p:normalViewPr>
  <p:slideViewPr>
    <p:cSldViewPr snapToGrid="0">
      <p:cViewPr varScale="1">
        <p:scale>
          <a:sx n="101" d="100"/>
          <a:sy n="101" d="100"/>
        </p:scale>
        <p:origin x="91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8C1EAA-10B6-4F94-870B-D4747301869A}" type="datetimeFigureOut">
              <a:rPr lang="en-US" smtClean="0"/>
              <a:t>7/22/2025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4EE694-6197-44D1-A04B-5BF19E2215C7}" type="slidenum">
              <a:rPr lang="en-US" smtClean="0"/>
              <a:t>‹#›</a:t>
            </a:fld>
            <a:endParaRPr lang="en-US"/>
          </a:p>
        </p:txBody>
      </p:sp>
    </p:spTree>
    <p:extLst>
      <p:ext uri="{BB962C8B-B14F-4D97-AF65-F5344CB8AC3E}">
        <p14:creationId xmlns:p14="http://schemas.microsoft.com/office/powerpoint/2010/main" val="2471540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4EE694-6197-44D1-A04B-5BF19E2215C7}" type="slidenum">
              <a:rPr lang="en-US" smtClean="0"/>
              <a:t>31</a:t>
            </a:fld>
            <a:endParaRPr lang="en-US"/>
          </a:p>
        </p:txBody>
      </p:sp>
    </p:spTree>
    <p:extLst>
      <p:ext uri="{BB962C8B-B14F-4D97-AF65-F5344CB8AC3E}">
        <p14:creationId xmlns:p14="http://schemas.microsoft.com/office/powerpoint/2010/main" val="1468641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54EE694-6197-44D1-A04B-5BF19E2215C7}" type="slidenum">
              <a:rPr lang="en-US" smtClean="0"/>
              <a:t>47</a:t>
            </a:fld>
            <a:endParaRPr lang="en-US"/>
          </a:p>
        </p:txBody>
      </p:sp>
    </p:spTree>
    <p:extLst>
      <p:ext uri="{BB962C8B-B14F-4D97-AF65-F5344CB8AC3E}">
        <p14:creationId xmlns:p14="http://schemas.microsoft.com/office/powerpoint/2010/main" val="10233378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dirty="0"/>
              <a:pPr/>
              <a:t>7/22/2025</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dirty="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dirty="0"/>
              <a:t>7/22/2025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dirty="0"/>
              <a:t>7/22/2025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7/22/2025</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8" r:id="rId2"/>
    <p:sldLayoutId id="2147483651" r:id="rId3"/>
    <p:sldLayoutId id="2147483669"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hyperlink" Target="https://fa.wikifeqh.ir/%D9%86%D8%B9%D9%85%D8%AA%E2%80%8C%D9%87%D8%A7%DB%8C_%D8%A7%D9%84%D9%87%DB%8C" TargetMode="External"/><Relationship Id="rId3" Type="http://schemas.openxmlformats.org/officeDocument/2006/relationships/hyperlink" Target="https://fa.wikifeqh.ir/%D8%A8%D8%B1%DA%A9%D8%AA" TargetMode="External"/><Relationship Id="rId7" Type="http://schemas.openxmlformats.org/officeDocument/2006/relationships/hyperlink" Target="https://fa.wikifeqh.ir/%D8%AF%D8%B9%D8%A7%DB%8C_%D8%B9%D8%B1%D9%81%D9%87" TargetMode="External"/><Relationship Id="rId2" Type="http://schemas.openxmlformats.org/officeDocument/2006/relationships/hyperlink" Target="https://fa.wikifeqh.ir/%D8%AE%DB%8C%D8%B1" TargetMode="External"/><Relationship Id="rId1" Type="http://schemas.openxmlformats.org/officeDocument/2006/relationships/slideLayout" Target="../slideLayouts/slideLayout2.xml"/><Relationship Id="rId6" Type="http://schemas.openxmlformats.org/officeDocument/2006/relationships/hyperlink" Target="https://fa.wikifeqh.ir/%D8%A7%D9%85%D8%A7%D9%85_%D8%AD%D8%B3%DB%8C%D9%86_(%D8%B9%D9%84%DB%8C%D9%87%E2%80%8C%D8%A7%D9%84%D8%B3%D9%91%D9%84%D8%A7%D9%85)" TargetMode="External"/><Relationship Id="rId5" Type="http://schemas.openxmlformats.org/officeDocument/2006/relationships/hyperlink" Target="https://fa.wikifeqh.ir/%D8%A7%D9%85%DB%8C%D8%B1%D8%A7%D9%84%D9%85%D8%A4%D9%85%D9%86%DB%8C%D9%86_(%D8%B9%D9%84%DB%8C%D9%87%E2%80%8C%D8%A7%D9%84%D8%B3%D9%91%D9%84%D8%A7%D9%85)" TargetMode="External"/><Relationship Id="rId4" Type="http://schemas.openxmlformats.org/officeDocument/2006/relationships/hyperlink" Target="https://fa.wikifeqh.ir/%D9%85%D9%86%D9%81%D8%B9%D8%AA"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4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hyperlink" Target="https://fa.wikifeqh.ir/%D9%BE%D8%A7%D8%AF%D8%A7%D8%B4"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fa.wikifeqh.ir/%D8%B4%DB%8C%D8%B1_%D9%85%D8%A7%DB%8C%D8%B9" TargetMode="External"/><Relationship Id="rId2" Type="http://schemas.openxmlformats.org/officeDocument/2006/relationships/hyperlink" Target="https://fa.wikifeqh.ir/%D8%AC%D8%B3%D9%85" TargetMode="External"/><Relationship Id="rId1" Type="http://schemas.openxmlformats.org/officeDocument/2006/relationships/slideLayout" Target="../slideLayouts/slideLayout2.xml"/><Relationship Id="rId5" Type="http://schemas.openxmlformats.org/officeDocument/2006/relationships/hyperlink" Target="https://fa.wikifeqh.ir/%D9%81%D8%B1%D8%B2%D9%86%D8%AF" TargetMode="External"/><Relationship Id="rId4" Type="http://schemas.openxmlformats.org/officeDocument/2006/relationships/hyperlink" Target="https://fa.wikifeqh.ir/%D9%85%D8%A7%D8%AF%D8%B1" TargetMode="External"/></Relationships>
</file>

<file path=ppt/slides/_rels/slide6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fa.wikifeqh.ir/%D9%82%D9%84%D8%A8" TargetMode="External"/><Relationship Id="rId2" Type="http://schemas.openxmlformats.org/officeDocument/2006/relationships/hyperlink" Target="https://fa.wikifeqh.ir/%D8%B3%D9%84%D8%A7%D9%85%D8%AA" TargetMode="Externa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F4CB6-347C-E11F-1E84-59CF9FE6C0BA}"/>
              </a:ext>
            </a:extLst>
          </p:cNvPr>
          <p:cNvSpPr>
            <a:spLocks noGrp="1"/>
          </p:cNvSpPr>
          <p:nvPr>
            <p:ph type="ctrTitle"/>
          </p:nvPr>
        </p:nvSpPr>
        <p:spPr>
          <a:xfrm>
            <a:off x="2692398" y="1871132"/>
            <a:ext cx="6815669" cy="1277421"/>
          </a:xfrm>
        </p:spPr>
        <p:txBody>
          <a:bodyPr/>
          <a:lstStyle/>
          <a:p>
            <a:r>
              <a:rPr lang="fa-IR" sz="5800" dirty="0">
                <a:cs typeface="B Titr" panose="00000700000000000000" pitchFamily="2" charset="-78"/>
              </a:rPr>
              <a:t>ترویج تغذیه با شیر مادر</a:t>
            </a:r>
            <a:endParaRPr lang="en-US" sz="5800" dirty="0">
              <a:cs typeface="B Titr" panose="00000700000000000000" pitchFamily="2" charset="-78"/>
            </a:endParaRPr>
          </a:p>
        </p:txBody>
      </p:sp>
      <p:sp>
        <p:nvSpPr>
          <p:cNvPr id="3" name="Subtitle 2">
            <a:extLst>
              <a:ext uri="{FF2B5EF4-FFF2-40B4-BE49-F238E27FC236}">
                <a16:creationId xmlns:a16="http://schemas.microsoft.com/office/drawing/2014/main" id="{D68B521B-0860-1C67-2903-0155D0398439}"/>
              </a:ext>
            </a:extLst>
          </p:cNvPr>
          <p:cNvSpPr>
            <a:spLocks noGrp="1"/>
          </p:cNvSpPr>
          <p:nvPr>
            <p:ph type="subTitle" idx="1"/>
          </p:nvPr>
        </p:nvSpPr>
        <p:spPr>
          <a:xfrm>
            <a:off x="2692398" y="4053527"/>
            <a:ext cx="6815669" cy="924872"/>
          </a:xfrm>
        </p:spPr>
        <p:txBody>
          <a:bodyPr>
            <a:normAutofit/>
          </a:bodyPr>
          <a:lstStyle/>
          <a:p>
            <a:r>
              <a:rPr lang="fa-IR" sz="2000" dirty="0">
                <a:cs typeface="B Titr" panose="00000700000000000000" pitchFamily="2" charset="-78"/>
              </a:rPr>
              <a:t>واحد مشاوره با شیر مادر – تابستان 1404</a:t>
            </a:r>
            <a:endParaRPr lang="en-US" sz="2000" dirty="0">
              <a:cs typeface="B Titr" panose="00000700000000000000" pitchFamily="2" charset="-78"/>
            </a:endParaRPr>
          </a:p>
        </p:txBody>
      </p:sp>
    </p:spTree>
    <p:extLst>
      <p:ext uri="{BB962C8B-B14F-4D97-AF65-F5344CB8AC3E}">
        <p14:creationId xmlns:p14="http://schemas.microsoft.com/office/powerpoint/2010/main" val="32041338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5">
            <a:extLst>
              <a:ext uri="{FF2B5EF4-FFF2-40B4-BE49-F238E27FC236}">
                <a16:creationId xmlns:a16="http://schemas.microsoft.com/office/drawing/2014/main" id="{57FE527D-4D5A-5EBA-3769-F363ACEED9A3}"/>
              </a:ext>
            </a:extLst>
          </p:cNvPr>
          <p:cNvPicPr>
            <a:picLocks noChangeAspect="1"/>
          </p:cNvPicPr>
          <p:nvPr/>
        </p:nvPicPr>
        <p:blipFill rotWithShape="1">
          <a:blip r:embed="rId2"/>
          <a:srcRect l="-155" t="55873" r="-37" b="-1"/>
          <a:stretch/>
        </p:blipFill>
        <p:spPr>
          <a:xfrm>
            <a:off x="1780599" y="766762"/>
            <a:ext cx="8630802" cy="5324475"/>
          </a:xfrm>
          <a:prstGeom prst="roundRect">
            <a:avLst>
              <a:gd name="adj" fmla="val 0"/>
            </a:avLst>
          </a:prstGeom>
        </p:spPr>
      </p:pic>
    </p:spTree>
    <p:extLst>
      <p:ext uri="{BB962C8B-B14F-4D97-AF65-F5344CB8AC3E}">
        <p14:creationId xmlns:p14="http://schemas.microsoft.com/office/powerpoint/2010/main" val="10131967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76EB89-DE51-51A1-A28A-304A3A34BCCD}"/>
              </a:ext>
            </a:extLst>
          </p:cNvPr>
          <p:cNvSpPr>
            <a:spLocks noGrp="1"/>
          </p:cNvSpPr>
          <p:nvPr>
            <p:ph type="title"/>
          </p:nvPr>
        </p:nvSpPr>
        <p:spPr>
          <a:xfrm>
            <a:off x="1295399" y="1366887"/>
            <a:ext cx="6241816" cy="499620"/>
          </a:xfrm>
        </p:spPr>
        <p:txBody>
          <a:bodyPr>
            <a:normAutofit fontScale="90000"/>
          </a:bodyPr>
          <a:lstStyle/>
          <a:p>
            <a:r>
              <a:rPr lang="fa-IR" dirty="0">
                <a:solidFill>
                  <a:srgbClr val="FF0000"/>
                </a:solidFill>
                <a:cs typeface="B Titr" panose="00000700000000000000" pitchFamily="2" charset="-78"/>
              </a:rPr>
              <a:t>مشکلات مربوط به پستان در دوران شیردهی</a:t>
            </a:r>
            <a:br>
              <a:rPr lang="fa-IR" dirty="0">
                <a:solidFill>
                  <a:srgbClr val="FF0000"/>
                </a:solidFill>
                <a:cs typeface="B Titr" panose="00000700000000000000" pitchFamily="2" charset="-78"/>
              </a:rPr>
            </a:br>
            <a:endParaRPr lang="en-US" dirty="0">
              <a:solidFill>
                <a:srgbClr val="FF0000"/>
              </a:solidFill>
            </a:endParaRPr>
          </a:p>
        </p:txBody>
      </p:sp>
      <p:pic>
        <p:nvPicPr>
          <p:cNvPr id="8" name="Picture Placeholder 7">
            <a:extLst>
              <a:ext uri="{FF2B5EF4-FFF2-40B4-BE49-F238E27FC236}">
                <a16:creationId xmlns:a16="http://schemas.microsoft.com/office/drawing/2014/main" id="{4AB413D7-B653-2A3C-BA1A-334E8EE9EB23}"/>
              </a:ext>
            </a:extLst>
          </p:cNvPr>
          <p:cNvPicPr>
            <a:picLocks noGrp="1" noChangeAspect="1"/>
          </p:cNvPicPr>
          <p:nvPr>
            <p:ph type="pic" idx="1"/>
          </p:nvPr>
        </p:nvPicPr>
        <p:blipFill rotWithShape="1">
          <a:blip r:embed="rId2"/>
          <a:srcRect l="35841" r="28067"/>
          <a:stretch/>
        </p:blipFill>
        <p:spPr>
          <a:xfrm>
            <a:off x="8028843" y="1041400"/>
            <a:ext cx="3063347" cy="4775200"/>
          </a:xfrm>
        </p:spPr>
      </p:pic>
      <p:sp>
        <p:nvSpPr>
          <p:cNvPr id="4" name="Text Placeholder 3">
            <a:extLst>
              <a:ext uri="{FF2B5EF4-FFF2-40B4-BE49-F238E27FC236}">
                <a16:creationId xmlns:a16="http://schemas.microsoft.com/office/drawing/2014/main" id="{31A19B16-9064-7F7F-E437-E72885B23B60}"/>
              </a:ext>
            </a:extLst>
          </p:cNvPr>
          <p:cNvSpPr>
            <a:spLocks noGrp="1"/>
          </p:cNvSpPr>
          <p:nvPr>
            <p:ph type="body" sz="half" idx="2"/>
          </p:nvPr>
        </p:nvSpPr>
        <p:spPr>
          <a:xfrm>
            <a:off x="1533525" y="1616697"/>
            <a:ext cx="5327415" cy="4512591"/>
          </a:xfrm>
        </p:spPr>
        <p:txBody>
          <a:bodyPr>
            <a:normAutofit lnSpcReduction="10000"/>
          </a:bodyPr>
          <a:lstStyle/>
          <a:p>
            <a:pPr marL="342900" indent="-342900" algn="r" rtl="1">
              <a:buFont typeface="+mj-lt"/>
              <a:buAutoNum type="arabicPeriod"/>
            </a:pPr>
            <a:r>
              <a:rPr lang="fa-IR" sz="2400" dirty="0">
                <a:cs typeface="B Titr" panose="00000700000000000000" pitchFamily="2" charset="-78"/>
              </a:rPr>
              <a:t>درد پستان</a:t>
            </a:r>
          </a:p>
          <a:p>
            <a:pPr marL="342900" indent="-342900" algn="r" rtl="1">
              <a:buFont typeface="+mj-lt"/>
              <a:buAutoNum type="arabicPeriod"/>
            </a:pPr>
            <a:r>
              <a:rPr lang="fa-IR" sz="2400" dirty="0">
                <a:cs typeface="B Titr" panose="00000700000000000000" pitchFamily="2" charset="-78"/>
              </a:rPr>
              <a:t>زخم و شقاق</a:t>
            </a:r>
          </a:p>
          <a:p>
            <a:pPr marL="342900" indent="-342900" algn="r" rtl="1">
              <a:buFont typeface="+mj-lt"/>
              <a:buAutoNum type="arabicPeriod"/>
            </a:pPr>
            <a:r>
              <a:rPr lang="fa-IR" sz="2400" dirty="0">
                <a:cs typeface="B Titr" panose="00000700000000000000" pitchFamily="2" charset="-78"/>
              </a:rPr>
              <a:t>برفک</a:t>
            </a:r>
          </a:p>
          <a:p>
            <a:pPr marL="342900" indent="-342900" algn="r" rtl="1">
              <a:buFont typeface="+mj-lt"/>
              <a:buAutoNum type="arabicPeriod"/>
            </a:pPr>
            <a:r>
              <a:rPr lang="fa-IR" sz="2400" dirty="0">
                <a:cs typeface="B Titr" panose="00000700000000000000" pitchFamily="2" charset="-78"/>
              </a:rPr>
              <a:t>انسداد مجاری شیر</a:t>
            </a:r>
          </a:p>
          <a:p>
            <a:pPr marL="342900" indent="-342900" algn="r" rtl="1">
              <a:buFont typeface="+mj-lt"/>
              <a:buAutoNum type="arabicPeriod"/>
            </a:pPr>
            <a:r>
              <a:rPr lang="fa-IR" sz="2400" dirty="0">
                <a:cs typeface="B Titr" panose="00000700000000000000" pitchFamily="2" charset="-78"/>
              </a:rPr>
              <a:t>ماستیت (التهاب پستان)</a:t>
            </a:r>
          </a:p>
          <a:p>
            <a:pPr marL="342900" indent="-342900" algn="r" rtl="1">
              <a:buFont typeface="+mj-lt"/>
              <a:buAutoNum type="arabicPeriod"/>
            </a:pPr>
            <a:r>
              <a:rPr lang="fa-IR" sz="2400" dirty="0">
                <a:cs typeface="B Titr" panose="00000700000000000000" pitchFamily="2" charset="-78"/>
              </a:rPr>
              <a:t>احتقان پستان</a:t>
            </a:r>
          </a:p>
          <a:p>
            <a:pPr marL="342900" indent="-342900" algn="r" rtl="1">
              <a:buFont typeface="+mj-lt"/>
              <a:buAutoNum type="arabicPeriod"/>
            </a:pPr>
            <a:r>
              <a:rPr lang="fa-IR" sz="2400" dirty="0">
                <a:cs typeface="B Titr" panose="00000700000000000000" pitchFamily="2" charset="-78"/>
              </a:rPr>
              <a:t>آبسه</a:t>
            </a:r>
          </a:p>
          <a:p>
            <a:pPr marL="342900" indent="-342900" algn="r" rtl="1">
              <a:buFont typeface="+mj-lt"/>
              <a:buAutoNum type="arabicPeriod"/>
            </a:pPr>
            <a:r>
              <a:rPr lang="fa-IR" sz="2400" dirty="0">
                <a:cs typeface="B Titr" panose="00000700000000000000" pitchFamily="2" charset="-78"/>
              </a:rPr>
              <a:t>توده های پستانی</a:t>
            </a:r>
          </a:p>
          <a:p>
            <a:pPr marL="342900" indent="-342900" algn="r" rtl="1">
              <a:buFont typeface="+mj-lt"/>
              <a:buAutoNum type="arabicPeriod"/>
            </a:pPr>
            <a:r>
              <a:rPr lang="fa-IR" sz="2400" dirty="0">
                <a:cs typeface="B Titr" panose="00000700000000000000" pitchFamily="2" charset="-78"/>
              </a:rPr>
              <a:t>وجود خون در شیر</a:t>
            </a:r>
          </a:p>
          <a:p>
            <a:pPr marL="342900" indent="-342900" algn="r" rtl="1">
              <a:buFont typeface="+mj-lt"/>
              <a:buAutoNum type="arabicPeriod"/>
            </a:pPr>
            <a:endParaRPr lang="en-US" sz="2400" dirty="0">
              <a:cs typeface="B Titr" panose="00000700000000000000" pitchFamily="2" charset="-78"/>
            </a:endParaRPr>
          </a:p>
        </p:txBody>
      </p:sp>
    </p:spTree>
    <p:extLst>
      <p:ext uri="{BB962C8B-B14F-4D97-AF65-F5344CB8AC3E}">
        <p14:creationId xmlns:p14="http://schemas.microsoft.com/office/powerpoint/2010/main" val="34318753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B20C0-04DF-EE30-DB33-2DFEA6216DDE}"/>
              </a:ext>
            </a:extLst>
          </p:cNvPr>
          <p:cNvSpPr>
            <a:spLocks noGrp="1"/>
          </p:cNvSpPr>
          <p:nvPr>
            <p:ph type="ctrTitle"/>
          </p:nvPr>
        </p:nvSpPr>
        <p:spPr>
          <a:xfrm>
            <a:off x="2688165" y="2880781"/>
            <a:ext cx="6815669" cy="2176994"/>
          </a:xfrm>
        </p:spPr>
        <p:txBody>
          <a:bodyPr/>
          <a:lstStyle/>
          <a:p>
            <a:pPr>
              <a:lnSpc>
                <a:spcPct val="150000"/>
              </a:lnSpc>
            </a:pPr>
            <a:r>
              <a:rPr lang="fa-IR" dirty="0">
                <a:cs typeface="B Titr" panose="00000700000000000000" pitchFamily="2" charset="-78"/>
              </a:rPr>
              <a:t>علائم صحیح </a:t>
            </a:r>
            <a:br>
              <a:rPr lang="fa-IR" dirty="0">
                <a:cs typeface="B Titr" panose="00000700000000000000" pitchFamily="2" charset="-78"/>
              </a:rPr>
            </a:br>
            <a:r>
              <a:rPr lang="fa-IR" dirty="0">
                <a:cs typeface="B Titr" panose="00000700000000000000" pitchFamily="2" charset="-78"/>
              </a:rPr>
              <a:t>در آغوش گرفتن </a:t>
            </a:r>
            <a:br>
              <a:rPr lang="fa-IR" dirty="0">
                <a:cs typeface="B Titr" panose="00000700000000000000" pitchFamily="2" charset="-78"/>
              </a:rPr>
            </a:br>
            <a:r>
              <a:rPr lang="fa-IR" dirty="0">
                <a:cs typeface="B Titr" panose="00000700000000000000" pitchFamily="2" charset="-78"/>
              </a:rPr>
              <a:t>و شیر دادن به شیرخوار</a:t>
            </a:r>
            <a:endParaRPr lang="en-US" dirty="0">
              <a:cs typeface="B Titr" panose="00000700000000000000" pitchFamily="2" charset="-78"/>
            </a:endParaRPr>
          </a:p>
        </p:txBody>
      </p:sp>
    </p:spTree>
    <p:extLst>
      <p:ext uri="{BB962C8B-B14F-4D97-AF65-F5344CB8AC3E}">
        <p14:creationId xmlns:p14="http://schemas.microsoft.com/office/powerpoint/2010/main" val="38470682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A8144-8B26-A1D3-92CF-03F9A3F580F9}"/>
              </a:ext>
            </a:extLst>
          </p:cNvPr>
          <p:cNvSpPr>
            <a:spLocks noGrp="1"/>
          </p:cNvSpPr>
          <p:nvPr>
            <p:ph type="title"/>
          </p:nvPr>
        </p:nvSpPr>
        <p:spPr/>
        <p:txBody>
          <a:bodyPr/>
          <a:lstStyle/>
          <a:p>
            <a:pPr algn="r" rtl="1"/>
            <a:r>
              <a:rPr lang="fa-IR" dirty="0">
                <a:cs typeface="B Titr" panose="00000700000000000000" pitchFamily="2" charset="-78"/>
              </a:rPr>
              <a:t>مقدمه</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A9B8F42A-6445-1022-3380-DE0C9444BA1C}"/>
              </a:ext>
            </a:extLst>
          </p:cNvPr>
          <p:cNvSpPr>
            <a:spLocks noGrp="1"/>
          </p:cNvSpPr>
          <p:nvPr>
            <p:ph idx="1"/>
          </p:nvPr>
        </p:nvSpPr>
        <p:spPr>
          <a:xfrm>
            <a:off x="771525" y="2400301"/>
            <a:ext cx="10553700" cy="3857624"/>
          </a:xfrm>
        </p:spPr>
        <p:txBody>
          <a:bodyPr>
            <a:normAutofit fontScale="92500"/>
          </a:bodyPr>
          <a:lstStyle/>
          <a:p>
            <a:pPr algn="just" rtl="1">
              <a:lnSpc>
                <a:spcPct val="170000"/>
              </a:lnSpc>
            </a:pPr>
            <a:r>
              <a:rPr lang="fa-IR" sz="1800" b="1" dirty="0">
                <a:cs typeface="B Nazanin" panose="00000400000000000000" pitchFamily="2" charset="-78"/>
              </a:rPr>
              <a:t>مهمترین و موثرترین عمل در موفقیت تغذیه با شیرمادر </a:t>
            </a:r>
            <a:r>
              <a:rPr lang="fa-IR" sz="1800" b="1" dirty="0">
                <a:solidFill>
                  <a:srgbClr val="FF0000"/>
                </a:solidFill>
                <a:cs typeface="B Nazanin" panose="00000400000000000000" pitchFamily="2" charset="-78"/>
              </a:rPr>
              <a:t>آموزش های وضعیت شیردهی صحیح </a:t>
            </a:r>
            <a:r>
              <a:rPr lang="fa-IR" sz="1800" b="1" dirty="0">
                <a:cs typeface="B Nazanin" panose="00000400000000000000" pitchFamily="2" charset="-78"/>
              </a:rPr>
              <a:t>است (از همان ساعات اولیه پس از تولد)</a:t>
            </a:r>
          </a:p>
          <a:p>
            <a:pPr algn="just" rtl="1">
              <a:lnSpc>
                <a:spcPct val="170000"/>
              </a:lnSpc>
            </a:pPr>
            <a:r>
              <a:rPr lang="fa-IR" sz="1800" b="1" dirty="0">
                <a:solidFill>
                  <a:srgbClr val="FF0000"/>
                </a:solidFill>
                <a:cs typeface="B Nazanin" panose="00000400000000000000" pitchFamily="2" charset="-78"/>
              </a:rPr>
              <a:t>درآغوش گرفتن شيرخوار </a:t>
            </a:r>
            <a:r>
              <a:rPr lang="fa-IR" sz="1800" b="1" dirty="0">
                <a:cs typeface="B Nazanin" panose="00000400000000000000" pitchFamily="2" charset="-78"/>
              </a:rPr>
              <a:t>و </a:t>
            </a:r>
            <a:r>
              <a:rPr lang="fa-IR" sz="1800" b="1" dirty="0">
                <a:solidFill>
                  <a:srgbClr val="FF0000"/>
                </a:solidFill>
                <a:cs typeface="B Nazanin" panose="00000400000000000000" pitchFamily="2" charset="-78"/>
              </a:rPr>
              <a:t>پستان گرفتن صحیح وی </a:t>
            </a:r>
            <a:r>
              <a:rPr lang="fa-IR" sz="1800" b="1" dirty="0">
                <a:cs typeface="B Nazanin" panose="00000400000000000000" pitchFamily="2" charset="-78"/>
              </a:rPr>
              <a:t>، اساس دستیابی موثر شیرخوار به شیر پستان و کلید موفقیت در تغذیه با شیرمادر است </a:t>
            </a:r>
          </a:p>
          <a:p>
            <a:pPr lvl="1" algn="r" rtl="1">
              <a:lnSpc>
                <a:spcPct val="170000"/>
              </a:lnSpc>
              <a:buClr>
                <a:srgbClr val="B0CCB0"/>
              </a:buClr>
            </a:pPr>
            <a:r>
              <a:rPr lang="fa-IR" sz="1600" b="1" dirty="0">
                <a:cs typeface="B Nazanin" panose="00000400000000000000" pitchFamily="2" charset="-78"/>
              </a:rPr>
              <a:t>بر اساس </a:t>
            </a:r>
            <a:r>
              <a:rPr lang="fa-IR" sz="1600" b="1" dirty="0">
                <a:solidFill>
                  <a:prstClr val="black"/>
                </a:solidFill>
                <a:cs typeface="B Nazanin" panose="00000400000000000000" pitchFamily="2" charset="-78"/>
              </a:rPr>
              <a:t>مطالعات : </a:t>
            </a:r>
          </a:p>
          <a:p>
            <a:pPr lvl="2" algn="r" rtl="1">
              <a:lnSpc>
                <a:spcPct val="170000"/>
              </a:lnSpc>
              <a:buClr>
                <a:srgbClr val="B0CCB0"/>
              </a:buClr>
            </a:pPr>
            <a:r>
              <a:rPr lang="fa-IR" sz="1600" b="1" dirty="0">
                <a:solidFill>
                  <a:srgbClr val="FF0000"/>
                </a:solidFill>
                <a:cs typeface="B Nazanin" panose="00000400000000000000" pitchFamily="2" charset="-78"/>
              </a:rPr>
              <a:t>94% </a:t>
            </a:r>
            <a:r>
              <a:rPr lang="fa-IR" sz="1600" b="1" dirty="0">
                <a:solidFill>
                  <a:prstClr val="black"/>
                </a:solidFill>
                <a:cs typeface="B Nazanin" panose="00000400000000000000" pitchFamily="2" charset="-78"/>
              </a:rPr>
              <a:t>مادران با مشکلات شیردهی، وضعیت غلط و سطحی مکیدن نوک پستان را داشته اند </a:t>
            </a:r>
          </a:p>
          <a:p>
            <a:pPr lvl="2" algn="r" rtl="1">
              <a:lnSpc>
                <a:spcPct val="170000"/>
              </a:lnSpc>
              <a:buClr>
                <a:srgbClr val="B0CCB0"/>
              </a:buClr>
            </a:pPr>
            <a:r>
              <a:rPr lang="fa-IR" sz="1600" b="1" dirty="0">
                <a:solidFill>
                  <a:prstClr val="black"/>
                </a:solidFill>
                <a:cs typeface="B Nazanin" panose="00000400000000000000" pitchFamily="2" charset="-78"/>
              </a:rPr>
              <a:t>فقط </a:t>
            </a:r>
            <a:r>
              <a:rPr lang="fa-IR" sz="1600" b="1" dirty="0">
                <a:solidFill>
                  <a:srgbClr val="FF0000"/>
                </a:solidFill>
                <a:cs typeface="B Nazanin" panose="00000400000000000000" pitchFamily="2" charset="-78"/>
              </a:rPr>
              <a:t>10% </a:t>
            </a:r>
            <a:r>
              <a:rPr lang="fa-IR" sz="1600" b="1" dirty="0">
                <a:solidFill>
                  <a:prstClr val="black"/>
                </a:solidFill>
                <a:cs typeface="B Nazanin" panose="00000400000000000000" pitchFamily="2" charset="-78"/>
              </a:rPr>
              <a:t>زوج مادر و شیرخوار که مشکلات شیردهی ندارند، وضعیت شیردهی و گرفتن پستان نادرست داشته اند</a:t>
            </a:r>
          </a:p>
          <a:p>
            <a:pPr lvl="2" algn="r" rtl="1">
              <a:lnSpc>
                <a:spcPct val="170000"/>
              </a:lnSpc>
              <a:buClr>
                <a:srgbClr val="B0CCB0"/>
              </a:buClr>
            </a:pPr>
            <a:r>
              <a:rPr lang="fa-IR" sz="1600" b="1" dirty="0">
                <a:solidFill>
                  <a:srgbClr val="FF0000"/>
                </a:solidFill>
                <a:cs typeface="B Nazanin" panose="00000400000000000000" pitchFamily="2" charset="-78"/>
              </a:rPr>
              <a:t>90% </a:t>
            </a:r>
            <a:r>
              <a:rPr lang="fa-IR" sz="1600" b="1" dirty="0">
                <a:solidFill>
                  <a:prstClr val="black"/>
                </a:solidFill>
                <a:cs typeface="B Nazanin" panose="00000400000000000000" pitchFamily="2" charset="-78"/>
              </a:rPr>
              <a:t>مشکلات شیردهی را می توان فقط با گرفتن صحیح پستان پیشگیری کرد</a:t>
            </a:r>
          </a:p>
          <a:p>
            <a:pPr algn="just" rtl="1">
              <a:lnSpc>
                <a:spcPct val="170000"/>
              </a:lnSpc>
            </a:pPr>
            <a:endParaRPr lang="en-US" sz="1600" b="1" dirty="0">
              <a:cs typeface="B Nazanin" panose="00000400000000000000" pitchFamily="2" charset="-78"/>
            </a:endParaRPr>
          </a:p>
        </p:txBody>
      </p:sp>
    </p:spTree>
    <p:extLst>
      <p:ext uri="{BB962C8B-B14F-4D97-AF65-F5344CB8AC3E}">
        <p14:creationId xmlns:p14="http://schemas.microsoft.com/office/powerpoint/2010/main" val="17892451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28F2D-1990-96A4-94FF-5E0AE4A82F78}"/>
              </a:ext>
            </a:extLst>
          </p:cNvPr>
          <p:cNvSpPr>
            <a:spLocks noGrp="1"/>
          </p:cNvSpPr>
          <p:nvPr>
            <p:ph type="title"/>
          </p:nvPr>
        </p:nvSpPr>
        <p:spPr/>
        <p:txBody>
          <a:bodyPr>
            <a:normAutofit/>
          </a:bodyPr>
          <a:lstStyle/>
          <a:p>
            <a:pPr algn="r" rtl="1"/>
            <a:r>
              <a:rPr lang="fa-IR" dirty="0">
                <a:cs typeface="B Titr" panose="00000700000000000000" pitchFamily="2" charset="-78"/>
              </a:rPr>
              <a:t>تغذیه با مکمل </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DA7F9C99-373E-B081-9A61-095BEF042A07}"/>
              </a:ext>
            </a:extLst>
          </p:cNvPr>
          <p:cNvSpPr>
            <a:spLocks noGrp="1"/>
          </p:cNvSpPr>
          <p:nvPr>
            <p:ph idx="1"/>
          </p:nvPr>
        </p:nvSpPr>
        <p:spPr>
          <a:xfrm>
            <a:off x="819150" y="2556932"/>
            <a:ext cx="10515600" cy="3318936"/>
          </a:xfrm>
        </p:spPr>
        <p:txBody>
          <a:bodyPr>
            <a:normAutofit fontScale="85000" lnSpcReduction="10000"/>
          </a:bodyPr>
          <a:lstStyle/>
          <a:p>
            <a:pPr algn="r" rtl="1"/>
            <a:r>
              <a:rPr lang="fa-IR" b="1" dirty="0">
                <a:cs typeface="B Nazanin" panose="00000400000000000000" pitchFamily="2" charset="-78"/>
              </a:rPr>
              <a:t>در صورت نیاز به مقادیر بیشتر از آغوز  یا شیر دوشیده شده مادر،  از شیر جایگزین مناسب دیگر (ترجیحا شیر اهدائی بانک شیر)، و نهایتا شیر مصنوعی میتوان بهره برد.</a:t>
            </a:r>
          </a:p>
          <a:p>
            <a:pPr algn="r" rtl="1"/>
            <a:r>
              <a:rPr lang="fa-IR" b="1" dirty="0">
                <a:cs typeface="B Nazanin" panose="00000400000000000000" pitchFamily="2" charset="-78"/>
              </a:rPr>
              <a:t>در صورت توان به مکیدن پستان، استفاده از وسیله مکمل رسان (</a:t>
            </a:r>
            <a:r>
              <a:rPr lang="en-US" b="1" dirty="0">
                <a:cs typeface="B Nazanin" panose="00000400000000000000" pitchFamily="2" charset="-78"/>
              </a:rPr>
              <a:t>SNS) </a:t>
            </a:r>
            <a:r>
              <a:rPr lang="fa-IR" b="1" dirty="0">
                <a:cs typeface="B Nazanin" panose="00000400000000000000" pitchFamily="2" charset="-78"/>
              </a:rPr>
              <a:t>روش انتخابی در تجویز مکمل است)</a:t>
            </a:r>
          </a:p>
          <a:p>
            <a:pPr algn="r" rtl="1"/>
            <a:r>
              <a:rPr lang="fa-IR" dirty="0">
                <a:cs typeface="B Nazanin" panose="00000400000000000000" pitchFamily="2" charset="-78"/>
              </a:rPr>
              <a:t>مقادیر شیرکمکی  در چند روز اول پس از تولد با فواصل هر </a:t>
            </a:r>
            <a:r>
              <a:rPr lang="fa-IR" dirty="0">
                <a:solidFill>
                  <a:srgbClr val="FF0000"/>
                </a:solidFill>
                <a:cs typeface="B Nazanin" panose="00000400000000000000" pitchFamily="2" charset="-78"/>
              </a:rPr>
              <a:t>دو تا سه ساعت یک بار </a:t>
            </a:r>
            <a:r>
              <a:rPr lang="fa-IR" dirty="0">
                <a:cs typeface="B Nazanin" panose="00000400000000000000" pitchFamily="2" charset="-78"/>
              </a:rPr>
              <a:t>عبارتند از: </a:t>
            </a:r>
          </a:p>
          <a:p>
            <a:pPr algn="r" rtl="1"/>
            <a:r>
              <a:rPr lang="fa-IR" dirty="0">
                <a:cs typeface="B Nazanin" panose="00000400000000000000" pitchFamily="2" charset="-78"/>
              </a:rPr>
              <a:t>روز اول: 2 تا 10 میلی‌لیتر </a:t>
            </a:r>
          </a:p>
          <a:p>
            <a:pPr algn="r" rtl="1"/>
            <a:r>
              <a:rPr lang="fa-IR" dirty="0">
                <a:cs typeface="B Nazanin" panose="00000400000000000000" pitchFamily="2" charset="-78"/>
              </a:rPr>
              <a:t>روز دوم: 5 تا 15 میلی‌لیتر</a:t>
            </a:r>
          </a:p>
          <a:p>
            <a:pPr algn="r" rtl="1"/>
            <a:r>
              <a:rPr lang="fa-IR" dirty="0">
                <a:cs typeface="B Nazanin" panose="00000400000000000000" pitchFamily="2" charset="-78"/>
              </a:rPr>
              <a:t>روز سوم : 15 تا 30 میلی‌لیتر</a:t>
            </a:r>
          </a:p>
          <a:p>
            <a:pPr algn="r" rtl="1"/>
            <a:r>
              <a:rPr lang="fa-IR" dirty="0">
                <a:cs typeface="B Nazanin" panose="00000400000000000000" pitchFamily="2" charset="-78"/>
              </a:rPr>
              <a:t>روز چهارم: 30 تا 60 میلی‌لیتر </a:t>
            </a:r>
          </a:p>
        </p:txBody>
      </p:sp>
    </p:spTree>
    <p:extLst>
      <p:ext uri="{BB962C8B-B14F-4D97-AF65-F5344CB8AC3E}">
        <p14:creationId xmlns:p14="http://schemas.microsoft.com/office/powerpoint/2010/main" val="42722517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466F5-51FD-528A-5FF6-667F6EA1998D}"/>
              </a:ext>
            </a:extLst>
          </p:cNvPr>
          <p:cNvSpPr>
            <a:spLocks noGrp="1"/>
          </p:cNvSpPr>
          <p:nvPr>
            <p:ph type="title"/>
          </p:nvPr>
        </p:nvSpPr>
        <p:spPr>
          <a:xfrm>
            <a:off x="817562" y="985043"/>
            <a:ext cx="4887913" cy="583141"/>
          </a:xfrm>
        </p:spPr>
        <p:txBody>
          <a:bodyPr>
            <a:normAutofit fontScale="90000"/>
          </a:bodyPr>
          <a:lstStyle/>
          <a:p>
            <a:pPr>
              <a:lnSpc>
                <a:spcPct val="150000"/>
              </a:lnSpc>
            </a:pPr>
            <a:r>
              <a:rPr lang="fa-IR" sz="3200" dirty="0">
                <a:cs typeface="B Titr" panose="00000700000000000000" pitchFamily="2" charset="-78"/>
              </a:rPr>
              <a:t>علائم صحیح پستان گرفتن شیرخوار</a:t>
            </a:r>
            <a:endParaRPr lang="en-US" sz="3200" dirty="0">
              <a:cs typeface="B Titr" panose="00000700000000000000" pitchFamily="2" charset="-78"/>
            </a:endParaRPr>
          </a:p>
        </p:txBody>
      </p:sp>
      <p:pic>
        <p:nvPicPr>
          <p:cNvPr id="6" name="Content Placeholder 5">
            <a:extLst>
              <a:ext uri="{FF2B5EF4-FFF2-40B4-BE49-F238E27FC236}">
                <a16:creationId xmlns:a16="http://schemas.microsoft.com/office/drawing/2014/main" id="{F0DD9621-DA0F-2B88-7F8A-ABA656257B46}"/>
              </a:ext>
            </a:extLst>
          </p:cNvPr>
          <p:cNvPicPr>
            <a:picLocks noGrp="1" noChangeAspect="1"/>
          </p:cNvPicPr>
          <p:nvPr>
            <p:ph idx="1"/>
          </p:nvPr>
        </p:nvPicPr>
        <p:blipFill>
          <a:blip r:embed="rId2"/>
          <a:stretch>
            <a:fillRect/>
          </a:stretch>
        </p:blipFill>
        <p:spPr>
          <a:xfrm>
            <a:off x="6096000" y="985043"/>
            <a:ext cx="4887914" cy="4887914"/>
          </a:xfrm>
        </p:spPr>
      </p:pic>
      <p:sp>
        <p:nvSpPr>
          <p:cNvPr id="4" name="Text Placeholder 3">
            <a:extLst>
              <a:ext uri="{FF2B5EF4-FFF2-40B4-BE49-F238E27FC236}">
                <a16:creationId xmlns:a16="http://schemas.microsoft.com/office/drawing/2014/main" id="{EE42C9ED-6E43-2578-1D77-FE95D57E5AB6}"/>
              </a:ext>
            </a:extLst>
          </p:cNvPr>
          <p:cNvSpPr>
            <a:spLocks noGrp="1"/>
          </p:cNvSpPr>
          <p:nvPr>
            <p:ph type="body" sz="half" idx="2"/>
          </p:nvPr>
        </p:nvSpPr>
        <p:spPr>
          <a:xfrm>
            <a:off x="817562" y="1657350"/>
            <a:ext cx="5154613" cy="4467225"/>
          </a:xfrm>
        </p:spPr>
        <p:style>
          <a:lnRef idx="1">
            <a:schemeClr val="accent5"/>
          </a:lnRef>
          <a:fillRef idx="2">
            <a:schemeClr val="accent5"/>
          </a:fillRef>
          <a:effectRef idx="1">
            <a:schemeClr val="accent5"/>
          </a:effectRef>
          <a:fontRef idx="minor">
            <a:schemeClr val="dk1"/>
          </a:fontRef>
        </p:style>
        <p:txBody>
          <a:bodyPr>
            <a:normAutofit/>
          </a:bodyPr>
          <a:lstStyle/>
          <a:p>
            <a:pPr marL="342900" indent="-342900" algn="r" rtl="1">
              <a:buFont typeface="+mj-lt"/>
              <a:buAutoNum type="arabicPeriod"/>
            </a:pPr>
            <a:r>
              <a:rPr lang="fa-IR" sz="2000" b="1" dirty="0">
                <a:cs typeface="B Nazanin" panose="00000400000000000000" pitchFamily="2" charset="-78"/>
              </a:rPr>
              <a:t>قسمت بیشتر هاله قهوه ای در دهان نوزاد باشد</a:t>
            </a:r>
          </a:p>
          <a:p>
            <a:pPr marL="342900" indent="-342900" algn="r" rtl="1">
              <a:buFont typeface="+mj-lt"/>
              <a:buAutoNum type="arabicPeriod"/>
            </a:pPr>
            <a:r>
              <a:rPr lang="fa-IR" sz="2000" b="1" dirty="0">
                <a:cs typeface="B Nazanin" panose="00000400000000000000" pitchFamily="2" charset="-78"/>
              </a:rPr>
              <a:t>بدن شیرخوار روبروی مادر و در تماس نزدیک با بدن او باشد</a:t>
            </a:r>
          </a:p>
          <a:p>
            <a:pPr marL="342900" indent="-342900" algn="r" rtl="1">
              <a:buFont typeface="+mj-lt"/>
              <a:buAutoNum type="arabicPeriod"/>
            </a:pPr>
            <a:r>
              <a:rPr lang="fa-IR" sz="2000" b="1" dirty="0">
                <a:cs typeface="B Nazanin" panose="00000400000000000000" pitchFamily="2" charset="-78"/>
              </a:rPr>
              <a:t>سر و بدن در یک امتداد باشد،صورتش روبروی پستان مادر و چانه چسبیده به پستان مادر باشد</a:t>
            </a:r>
          </a:p>
          <a:p>
            <a:pPr marL="342900" indent="-342900" algn="r" rtl="1">
              <a:buFont typeface="+mj-lt"/>
              <a:buAutoNum type="arabicPeriod"/>
            </a:pPr>
            <a:r>
              <a:rPr lang="fa-IR" sz="2000" b="1" dirty="0">
                <a:cs typeface="B Nazanin" panose="00000400000000000000" pitchFamily="2" charset="-78"/>
              </a:rPr>
              <a:t>دهان شیرخوار کاملا باز و لب تحتانی به طرف خارج برگشته است</a:t>
            </a:r>
          </a:p>
          <a:p>
            <a:pPr marL="342900" indent="-342900" algn="r" rtl="1">
              <a:buFont typeface="+mj-lt"/>
              <a:buAutoNum type="arabicPeriod"/>
            </a:pPr>
            <a:r>
              <a:rPr lang="fa-IR" sz="2000" b="1" dirty="0">
                <a:cs typeface="B Nazanin" panose="00000400000000000000" pitchFamily="2" charset="-78"/>
              </a:rPr>
              <a:t>مکیدن ها کند ولی عمیق باشد</a:t>
            </a:r>
          </a:p>
          <a:p>
            <a:pPr marL="342900" indent="-342900" algn="r" rtl="1">
              <a:buFont typeface="+mj-lt"/>
              <a:buAutoNum type="arabicPeriod"/>
            </a:pPr>
            <a:r>
              <a:rPr lang="fa-IR" sz="2000" b="1" dirty="0">
                <a:cs typeface="B Nazanin" panose="00000400000000000000" pitchFamily="2" charset="-78"/>
              </a:rPr>
              <a:t>صدای بلعیدن شیر به خوبی شنیده شود</a:t>
            </a:r>
          </a:p>
          <a:p>
            <a:pPr marL="342900" indent="-342900" algn="r" rtl="1">
              <a:buFont typeface="+mj-lt"/>
              <a:buAutoNum type="arabicPeriod"/>
            </a:pPr>
            <a:r>
              <a:rPr lang="fa-IR" sz="2000" b="1" dirty="0">
                <a:cs typeface="B Nazanin" panose="00000400000000000000" pitchFamily="2" charset="-78"/>
              </a:rPr>
              <a:t>شیرخوار پس از رها کردن پستان نشانه های سیر شدن را نشان میدهد</a:t>
            </a:r>
          </a:p>
          <a:p>
            <a:pPr algn="r" rtl="1"/>
            <a:endParaRPr lang="en-US" sz="2000" b="1" dirty="0">
              <a:cs typeface="B Nazanin" panose="00000400000000000000" pitchFamily="2" charset="-78"/>
            </a:endParaRPr>
          </a:p>
        </p:txBody>
      </p:sp>
    </p:spTree>
    <p:extLst>
      <p:ext uri="{BB962C8B-B14F-4D97-AF65-F5344CB8AC3E}">
        <p14:creationId xmlns:p14="http://schemas.microsoft.com/office/powerpoint/2010/main" val="11655209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3FC733-C50E-0197-BCF2-39D3C5EDDAE2}"/>
              </a:ext>
            </a:extLst>
          </p:cNvPr>
          <p:cNvPicPr>
            <a:picLocks noChangeAspect="1"/>
          </p:cNvPicPr>
          <p:nvPr/>
        </p:nvPicPr>
        <p:blipFill rotWithShape="1">
          <a:blip r:embed="rId2"/>
          <a:srcRect t="12064" b="17297"/>
          <a:stretch/>
        </p:blipFill>
        <p:spPr>
          <a:xfrm>
            <a:off x="936625" y="876299"/>
            <a:ext cx="10293350" cy="5139625"/>
          </a:xfrm>
          <a:prstGeom prst="rect">
            <a:avLst/>
          </a:prstGeom>
        </p:spPr>
      </p:pic>
    </p:spTree>
    <p:extLst>
      <p:ext uri="{BB962C8B-B14F-4D97-AF65-F5344CB8AC3E}">
        <p14:creationId xmlns:p14="http://schemas.microsoft.com/office/powerpoint/2010/main" val="24081201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054A78E-E786-1023-FE35-51E0A0D42F09}"/>
              </a:ext>
            </a:extLst>
          </p:cNvPr>
          <p:cNvPicPr>
            <a:picLocks noChangeAspect="1"/>
          </p:cNvPicPr>
          <p:nvPr/>
        </p:nvPicPr>
        <p:blipFill>
          <a:blip r:embed="rId2"/>
          <a:stretch>
            <a:fillRect/>
          </a:stretch>
        </p:blipFill>
        <p:spPr>
          <a:xfrm>
            <a:off x="6026151" y="838200"/>
            <a:ext cx="5308599" cy="2986087"/>
          </a:xfrm>
          <a:prstGeom prst="rect">
            <a:avLst/>
          </a:prstGeom>
        </p:spPr>
      </p:pic>
      <p:pic>
        <p:nvPicPr>
          <p:cNvPr id="5" name="Picture 4">
            <a:extLst>
              <a:ext uri="{FF2B5EF4-FFF2-40B4-BE49-F238E27FC236}">
                <a16:creationId xmlns:a16="http://schemas.microsoft.com/office/drawing/2014/main" id="{47D5C977-428E-3FC8-0BB3-84AC9E624A18}"/>
              </a:ext>
            </a:extLst>
          </p:cNvPr>
          <p:cNvPicPr>
            <a:picLocks noChangeAspect="1"/>
          </p:cNvPicPr>
          <p:nvPr/>
        </p:nvPicPr>
        <p:blipFill>
          <a:blip r:embed="rId3"/>
          <a:stretch>
            <a:fillRect/>
          </a:stretch>
        </p:blipFill>
        <p:spPr>
          <a:xfrm>
            <a:off x="857250" y="3216770"/>
            <a:ext cx="5038725" cy="2834283"/>
          </a:xfrm>
          <a:prstGeom prst="rect">
            <a:avLst/>
          </a:prstGeom>
        </p:spPr>
      </p:pic>
      <p:sp>
        <p:nvSpPr>
          <p:cNvPr id="6" name="Multiplication Sign 5">
            <a:extLst>
              <a:ext uri="{FF2B5EF4-FFF2-40B4-BE49-F238E27FC236}">
                <a16:creationId xmlns:a16="http://schemas.microsoft.com/office/drawing/2014/main" id="{A7D0AA95-2BC5-5A99-C945-2311A37A9A99}"/>
              </a:ext>
            </a:extLst>
          </p:cNvPr>
          <p:cNvSpPr/>
          <p:nvPr/>
        </p:nvSpPr>
        <p:spPr>
          <a:xfrm>
            <a:off x="727074" y="2514599"/>
            <a:ext cx="1271588" cy="1076325"/>
          </a:xfrm>
          <a:prstGeom prst="mathMultiply">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62753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FD82C71-DC26-8077-C8BB-487B7A88D62D}"/>
              </a:ext>
            </a:extLst>
          </p:cNvPr>
          <p:cNvPicPr>
            <a:picLocks noChangeAspect="1"/>
          </p:cNvPicPr>
          <p:nvPr/>
        </p:nvPicPr>
        <p:blipFill>
          <a:blip r:embed="rId2"/>
          <a:stretch>
            <a:fillRect/>
          </a:stretch>
        </p:blipFill>
        <p:spPr>
          <a:xfrm>
            <a:off x="1800225" y="794258"/>
            <a:ext cx="8591550" cy="5269484"/>
          </a:xfrm>
          <a:prstGeom prst="rect">
            <a:avLst/>
          </a:prstGeom>
        </p:spPr>
      </p:pic>
    </p:spTree>
    <p:extLst>
      <p:ext uri="{BB962C8B-B14F-4D97-AF65-F5344CB8AC3E}">
        <p14:creationId xmlns:p14="http://schemas.microsoft.com/office/powerpoint/2010/main" val="30958350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6EF8BEC-AA14-8BDD-2402-AF89B6FF9200}"/>
              </a:ext>
            </a:extLst>
          </p:cNvPr>
          <p:cNvPicPr>
            <a:picLocks noChangeAspect="1"/>
          </p:cNvPicPr>
          <p:nvPr/>
        </p:nvPicPr>
        <p:blipFill rotWithShape="1">
          <a:blip r:embed="rId2"/>
          <a:srcRect l="16640" t="24028" r="36876" b="17222"/>
          <a:stretch/>
        </p:blipFill>
        <p:spPr>
          <a:xfrm>
            <a:off x="2314574" y="740692"/>
            <a:ext cx="7562851" cy="5376616"/>
          </a:xfrm>
          <a:prstGeom prst="rect">
            <a:avLst/>
          </a:prstGeom>
        </p:spPr>
      </p:pic>
    </p:spTree>
    <p:extLst>
      <p:ext uri="{BB962C8B-B14F-4D97-AF65-F5344CB8AC3E}">
        <p14:creationId xmlns:p14="http://schemas.microsoft.com/office/powerpoint/2010/main" val="33023510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DB746-C515-6E43-4AED-042E85E8BD7D}"/>
              </a:ext>
            </a:extLst>
          </p:cNvPr>
          <p:cNvSpPr>
            <a:spLocks noGrp="1"/>
          </p:cNvSpPr>
          <p:nvPr>
            <p:ph type="title"/>
          </p:nvPr>
        </p:nvSpPr>
        <p:spPr/>
        <p:txBody>
          <a:bodyPr>
            <a:normAutofit/>
          </a:bodyPr>
          <a:lstStyle/>
          <a:p>
            <a:pPr marL="571500" indent="-571500" algn="r" rtl="1">
              <a:buFont typeface="Arial" panose="020B0604020202020204" pitchFamily="34" charset="0"/>
              <a:buChar char="•"/>
            </a:pPr>
            <a:r>
              <a:rPr lang="fa-IR" sz="4000" dirty="0">
                <a:cs typeface="B Titr" panose="00000700000000000000" pitchFamily="2" charset="-78"/>
              </a:rPr>
              <a:t>اهمیت تغذیه با شیر مادر در اسلام</a:t>
            </a:r>
            <a:endParaRPr lang="en-US" sz="4000" dirty="0">
              <a:cs typeface="B Titr" panose="00000700000000000000" pitchFamily="2" charset="-78"/>
            </a:endParaRPr>
          </a:p>
        </p:txBody>
      </p:sp>
      <p:pic>
        <p:nvPicPr>
          <p:cNvPr id="6" name="Content Placeholder 5">
            <a:extLst>
              <a:ext uri="{FF2B5EF4-FFF2-40B4-BE49-F238E27FC236}">
                <a16:creationId xmlns:a16="http://schemas.microsoft.com/office/drawing/2014/main" id="{C241D53F-E35E-8898-5766-73D296073472}"/>
              </a:ext>
            </a:extLst>
          </p:cNvPr>
          <p:cNvPicPr>
            <a:picLocks noGrp="1" noChangeAspect="1"/>
          </p:cNvPicPr>
          <p:nvPr>
            <p:ph sz="half" idx="1"/>
          </p:nvPr>
        </p:nvPicPr>
        <p:blipFill rotWithShape="1">
          <a:blip r:embed="rId2"/>
          <a:srcRect l="10511" r="9155" b="2884"/>
          <a:stretch/>
        </p:blipFill>
        <p:spPr>
          <a:xfrm>
            <a:off x="765584" y="2923038"/>
            <a:ext cx="2769468" cy="2584691"/>
          </a:xfrm>
        </p:spPr>
      </p:pic>
      <p:sp>
        <p:nvSpPr>
          <p:cNvPr id="4" name="Content Placeholder 3">
            <a:extLst>
              <a:ext uri="{FF2B5EF4-FFF2-40B4-BE49-F238E27FC236}">
                <a16:creationId xmlns:a16="http://schemas.microsoft.com/office/drawing/2014/main" id="{71522B03-8C79-AF2A-8B97-8861BAE5B658}"/>
              </a:ext>
            </a:extLst>
          </p:cNvPr>
          <p:cNvSpPr>
            <a:spLocks noGrp="1"/>
          </p:cNvSpPr>
          <p:nvPr>
            <p:ph sz="half" idx="2"/>
          </p:nvPr>
        </p:nvSpPr>
        <p:spPr>
          <a:xfrm>
            <a:off x="3535052" y="2560320"/>
            <a:ext cx="7364596" cy="3310128"/>
          </a:xfrm>
        </p:spPr>
        <p:txBody>
          <a:bodyPr>
            <a:normAutofit lnSpcReduction="10000"/>
          </a:bodyPr>
          <a:lstStyle/>
          <a:p>
            <a:pPr algn="just" rtl="1">
              <a:lnSpc>
                <a:spcPct val="150000"/>
              </a:lnSpc>
            </a:pPr>
            <a:r>
              <a:rPr lang="fa-IR" sz="2000" dirty="0">
                <a:cs typeface="B Koodak" panose="00000700000000000000" pitchFamily="2" charset="-78"/>
              </a:rPr>
              <a:t>در اسلام، تغذیه با شیر مادر به‌عنوان یکی از </a:t>
            </a:r>
            <a:r>
              <a:rPr lang="fa-IR" sz="2000" dirty="0">
                <a:solidFill>
                  <a:srgbClr val="FF0000"/>
                </a:solidFill>
                <a:cs typeface="B Koodak" panose="00000700000000000000" pitchFamily="2" charset="-78"/>
              </a:rPr>
              <a:t>حقوق کودک </a:t>
            </a:r>
            <a:r>
              <a:rPr lang="fa-IR" sz="2000" dirty="0">
                <a:cs typeface="B Koodak" panose="00000700000000000000" pitchFamily="2" charset="-78"/>
              </a:rPr>
              <a:t>به رسمیت شناخته شده است و پیرامون آن، در آیات و روایات به تفصیل سخن به میان آمده و در متون فقهی درباره جنبه‌های مختلف آن بحث شده است. بهترین غذا برای نوزاد شیر مادر است، زیرا خداوند، حکیم است و به مقتضای حکمت متعالیه خویش دستوری که نافع به‌حال کودک باشد داده است.</a:t>
            </a:r>
          </a:p>
          <a:p>
            <a:pPr algn="just" rtl="1">
              <a:lnSpc>
                <a:spcPct val="150000"/>
              </a:lnSpc>
            </a:pPr>
            <a:r>
              <a:rPr lang="fa-IR" sz="2000" dirty="0">
                <a:cs typeface="B Koodak" panose="00000700000000000000" pitchFamily="2" charset="-78"/>
              </a:rPr>
              <a:t>اهمیت تغذیه با شیر مادر از آن‌جهت است که در دوران شیرخوارگی علاوه بر این‌که </a:t>
            </a:r>
            <a:r>
              <a:rPr lang="fa-IR" sz="2000" dirty="0">
                <a:solidFill>
                  <a:srgbClr val="FF0000"/>
                </a:solidFill>
                <a:cs typeface="B Koodak" panose="00000700000000000000" pitchFamily="2" charset="-78"/>
              </a:rPr>
              <a:t>ساختمان جسمی </a:t>
            </a:r>
            <a:r>
              <a:rPr lang="fa-IR" sz="2000" dirty="0">
                <a:cs typeface="B Koodak" panose="00000700000000000000" pitchFamily="2" charset="-78"/>
              </a:rPr>
              <a:t>کودک محکم می‌شود، </a:t>
            </a:r>
            <a:r>
              <a:rPr lang="fa-IR" sz="2000" dirty="0">
                <a:solidFill>
                  <a:srgbClr val="FF0000"/>
                </a:solidFill>
                <a:cs typeface="B Koodak" panose="00000700000000000000" pitchFamily="2" charset="-78"/>
              </a:rPr>
              <a:t>ساختار روحی </a:t>
            </a:r>
            <a:r>
              <a:rPr lang="fa-IR" sz="2000" dirty="0">
                <a:cs typeface="B Koodak" panose="00000700000000000000" pitchFamily="2" charset="-78"/>
              </a:rPr>
              <a:t>او نیز پرورش می‌یابد.</a:t>
            </a:r>
            <a:endParaRPr lang="en-US" sz="2000" dirty="0">
              <a:cs typeface="B Koodak" panose="00000700000000000000" pitchFamily="2" charset="-78"/>
            </a:endParaRPr>
          </a:p>
        </p:txBody>
      </p:sp>
    </p:spTree>
    <p:extLst>
      <p:ext uri="{BB962C8B-B14F-4D97-AF65-F5344CB8AC3E}">
        <p14:creationId xmlns:p14="http://schemas.microsoft.com/office/powerpoint/2010/main" val="35431000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5266368-B271-8EF1-9211-FBFA92968777}"/>
              </a:ext>
            </a:extLst>
          </p:cNvPr>
          <p:cNvPicPr>
            <a:picLocks noChangeAspect="1"/>
          </p:cNvPicPr>
          <p:nvPr/>
        </p:nvPicPr>
        <p:blipFill rotWithShape="1">
          <a:blip r:embed="rId2"/>
          <a:srcRect l="18906" t="23333" r="39063" b="17084"/>
          <a:stretch/>
        </p:blipFill>
        <p:spPr>
          <a:xfrm>
            <a:off x="2747962" y="759282"/>
            <a:ext cx="6696075" cy="5339435"/>
          </a:xfrm>
          <a:prstGeom prst="rect">
            <a:avLst/>
          </a:prstGeom>
        </p:spPr>
      </p:pic>
    </p:spTree>
    <p:extLst>
      <p:ext uri="{BB962C8B-B14F-4D97-AF65-F5344CB8AC3E}">
        <p14:creationId xmlns:p14="http://schemas.microsoft.com/office/powerpoint/2010/main" val="37510669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37989-146D-FB52-8BD3-B6C5DABC1642}"/>
              </a:ext>
            </a:extLst>
          </p:cNvPr>
          <p:cNvSpPr>
            <a:spLocks noGrp="1"/>
          </p:cNvSpPr>
          <p:nvPr>
            <p:ph type="title"/>
          </p:nvPr>
        </p:nvSpPr>
        <p:spPr/>
        <p:txBody>
          <a:bodyPr>
            <a:normAutofit/>
          </a:bodyPr>
          <a:lstStyle/>
          <a:p>
            <a:pPr algn="r" rtl="1"/>
            <a:r>
              <a:rPr lang="fa-IR" dirty="0">
                <a:cs typeface="B Titr" panose="00000700000000000000" pitchFamily="2" charset="-78"/>
              </a:rPr>
              <a:t>نگه داشتن پستان</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64A82316-F2C9-7FB3-CE0A-4591EFAB3A93}"/>
              </a:ext>
            </a:extLst>
          </p:cNvPr>
          <p:cNvSpPr>
            <a:spLocks noGrp="1"/>
          </p:cNvSpPr>
          <p:nvPr>
            <p:ph idx="1"/>
          </p:nvPr>
        </p:nvSpPr>
        <p:spPr>
          <a:xfrm>
            <a:off x="838200" y="2556931"/>
            <a:ext cx="10458449" cy="3586693"/>
          </a:xfrm>
        </p:spPr>
        <p:txBody>
          <a:bodyPr>
            <a:normAutofit/>
          </a:bodyPr>
          <a:lstStyle/>
          <a:p>
            <a:pPr algn="r" rtl="1"/>
            <a:r>
              <a:rPr lang="fa-IR" dirty="0">
                <a:cs typeface="B Nazanin" panose="00000400000000000000" pitchFamily="2" charset="-78"/>
              </a:rPr>
              <a:t>محل قراردادن کف دست و انگشتان ، دور از هاله به منظور بردن بیشتر هاله به دهان</a:t>
            </a:r>
          </a:p>
          <a:p>
            <a:pPr algn="r" rtl="1"/>
            <a:r>
              <a:rPr lang="fa-IR" dirty="0">
                <a:cs typeface="B Nazanin" panose="00000400000000000000" pitchFamily="2" charset="-78"/>
              </a:rPr>
              <a:t>حمایت پستان توسط دست به منظور نگهداشتن وزن پستان(سنگین یا آویزان) که چسبیدن دهان شیرخوار به پستان بهم نخورد </a:t>
            </a:r>
          </a:p>
          <a:p>
            <a:pPr algn="r" rtl="1"/>
            <a:r>
              <a:rPr lang="fa-IR" dirty="0">
                <a:cs typeface="B Nazanin" panose="00000400000000000000" pitchFamily="2" charset="-78"/>
              </a:rPr>
              <a:t>پستان بزرگ(گذاشتن دست جلوی حوله لوله شده)</a:t>
            </a:r>
          </a:p>
          <a:p>
            <a:pPr algn="r" rtl="1"/>
            <a:r>
              <a:rPr lang="fa-IR" dirty="0">
                <a:cs typeface="B Nazanin" panose="00000400000000000000" pitchFamily="2" charset="-78"/>
              </a:rPr>
              <a:t>پستان کوچک (عدم نیاز به حمایت پستان، در صورت نیاز گذاشتن انگشتان ویا کف دست بروی قفسه سینه زیر پستان </a:t>
            </a:r>
          </a:p>
        </p:txBody>
      </p:sp>
    </p:spTree>
    <p:extLst>
      <p:ext uri="{BB962C8B-B14F-4D97-AF65-F5344CB8AC3E}">
        <p14:creationId xmlns:p14="http://schemas.microsoft.com/office/powerpoint/2010/main" val="12719094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21D75-CCD1-6406-C3A9-C713AA44255B}"/>
              </a:ext>
            </a:extLst>
          </p:cNvPr>
          <p:cNvSpPr>
            <a:spLocks noGrp="1"/>
          </p:cNvSpPr>
          <p:nvPr>
            <p:ph type="title"/>
          </p:nvPr>
        </p:nvSpPr>
        <p:spPr/>
        <p:txBody>
          <a:bodyPr/>
          <a:lstStyle/>
          <a:p>
            <a:pPr algn="r"/>
            <a:r>
              <a:rPr lang="fa-IR" dirty="0">
                <a:cs typeface="B Titr" panose="00000700000000000000" pitchFamily="2" charset="-78"/>
              </a:rPr>
              <a:t>روشهای حمایت پستان</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E79AC62C-2B5B-991B-EFC3-985C5BAF4FAE}"/>
              </a:ext>
            </a:extLst>
          </p:cNvPr>
          <p:cNvSpPr>
            <a:spLocks noGrp="1"/>
          </p:cNvSpPr>
          <p:nvPr>
            <p:ph idx="1"/>
          </p:nvPr>
        </p:nvSpPr>
        <p:spPr/>
        <p:txBody>
          <a:bodyPr>
            <a:normAutofit/>
          </a:bodyPr>
          <a:lstStyle/>
          <a:p>
            <a:r>
              <a:rPr lang="en-US" sz="3200" dirty="0">
                <a:latin typeface="Arena Black" pitchFamily="2" charset="0"/>
              </a:rPr>
              <a:t>C-hold</a:t>
            </a:r>
          </a:p>
          <a:p>
            <a:r>
              <a:rPr lang="en-US" sz="3200" dirty="0">
                <a:latin typeface="Arena Black" pitchFamily="2" charset="0"/>
              </a:rPr>
              <a:t>C-hold with chest wall support</a:t>
            </a:r>
          </a:p>
          <a:p>
            <a:r>
              <a:rPr lang="en-US" sz="3200" dirty="0">
                <a:latin typeface="Arena Black" pitchFamily="2" charset="0"/>
              </a:rPr>
              <a:t>V-hold (scissors)</a:t>
            </a:r>
          </a:p>
          <a:p>
            <a:r>
              <a:rPr lang="en-US" sz="3200" dirty="0">
                <a:latin typeface="Arena Black" pitchFamily="2" charset="0"/>
              </a:rPr>
              <a:t>U-hold (Dancer hold)</a:t>
            </a:r>
          </a:p>
          <a:p>
            <a:r>
              <a:rPr lang="en-US" sz="3200" dirty="0">
                <a:latin typeface="Arena Black" pitchFamily="2" charset="0"/>
              </a:rPr>
              <a:t>Nipple sandwich hold</a:t>
            </a:r>
            <a:r>
              <a:rPr lang="fa-IR" sz="3200" b="1" dirty="0">
                <a:latin typeface="Arena Black" pitchFamily="2" charset="0"/>
              </a:rPr>
              <a:t>) </a:t>
            </a:r>
            <a:r>
              <a:rPr lang="en-US" sz="3200" b="1" dirty="0">
                <a:latin typeface="Arena Black" pitchFamily="2" charset="0"/>
              </a:rPr>
              <a:t>Taco</a:t>
            </a:r>
            <a:r>
              <a:rPr lang="fa-IR" sz="3200" b="1" dirty="0">
                <a:latin typeface="Arena Black" pitchFamily="2" charset="0"/>
              </a:rPr>
              <a:t>(</a:t>
            </a:r>
            <a:endParaRPr lang="en-US" sz="3200" b="1" dirty="0">
              <a:latin typeface="Arena Black" pitchFamily="2" charset="0"/>
            </a:endParaRPr>
          </a:p>
          <a:p>
            <a:pPr marL="0" indent="0">
              <a:buNone/>
            </a:pPr>
            <a:endParaRPr lang="en-US" sz="3200" dirty="0">
              <a:latin typeface="Arena Black" pitchFamily="2" charset="0"/>
            </a:endParaRPr>
          </a:p>
        </p:txBody>
      </p:sp>
    </p:spTree>
    <p:extLst>
      <p:ext uri="{BB962C8B-B14F-4D97-AF65-F5344CB8AC3E}">
        <p14:creationId xmlns:p14="http://schemas.microsoft.com/office/powerpoint/2010/main" val="29137912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D4625B7-BA62-6037-851D-AC403A69016E}"/>
              </a:ext>
            </a:extLst>
          </p:cNvPr>
          <p:cNvPicPr>
            <a:picLocks noChangeAspect="1"/>
          </p:cNvPicPr>
          <p:nvPr/>
        </p:nvPicPr>
        <p:blipFill rotWithShape="1">
          <a:blip r:embed="rId2"/>
          <a:srcRect l="13593" t="22083" r="33750" b="18472"/>
          <a:stretch/>
        </p:blipFill>
        <p:spPr>
          <a:xfrm>
            <a:off x="1809749" y="707166"/>
            <a:ext cx="8572501" cy="5443667"/>
          </a:xfrm>
          <a:prstGeom prst="rect">
            <a:avLst/>
          </a:prstGeom>
        </p:spPr>
      </p:pic>
    </p:spTree>
    <p:extLst>
      <p:ext uri="{BB962C8B-B14F-4D97-AF65-F5344CB8AC3E}">
        <p14:creationId xmlns:p14="http://schemas.microsoft.com/office/powerpoint/2010/main" val="15725147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46224-08F5-C94F-1832-595D45FB3094}"/>
              </a:ext>
            </a:extLst>
          </p:cNvPr>
          <p:cNvSpPr>
            <a:spLocks noGrp="1"/>
          </p:cNvSpPr>
          <p:nvPr>
            <p:ph type="title"/>
          </p:nvPr>
        </p:nvSpPr>
        <p:spPr/>
        <p:txBody>
          <a:bodyPr/>
          <a:lstStyle/>
          <a:p>
            <a:pPr algn="r" rtl="1"/>
            <a:r>
              <a:rPr lang="fa-IR" dirty="0">
                <a:cs typeface="B Titr" panose="00000700000000000000" pitchFamily="2" charset="-78"/>
              </a:rPr>
              <a:t>آوردن شیرخوار به طرف پستان</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E7548934-CA05-E8C2-E1AB-5C7DD369A54E}"/>
              </a:ext>
            </a:extLst>
          </p:cNvPr>
          <p:cNvSpPr>
            <a:spLocks noGrp="1"/>
          </p:cNvSpPr>
          <p:nvPr>
            <p:ph idx="1"/>
          </p:nvPr>
        </p:nvSpPr>
        <p:spPr>
          <a:xfrm>
            <a:off x="895257" y="2556931"/>
            <a:ext cx="10315668" cy="3720043"/>
          </a:xfrm>
        </p:spPr>
        <p:txBody>
          <a:bodyPr>
            <a:normAutofit/>
          </a:bodyPr>
          <a:lstStyle/>
          <a:p>
            <a:pPr algn="r" rtl="1"/>
            <a:r>
              <a:rPr lang="fa-IR" dirty="0">
                <a:cs typeface="B Nazanin" panose="00000400000000000000" pitchFamily="2" charset="-78"/>
              </a:rPr>
              <a:t>تماس و یا مالیدن نوک پستان به لبها (ترجیحا لب بالا) </a:t>
            </a:r>
          </a:p>
          <a:p>
            <a:pPr algn="r" rtl="1"/>
            <a:r>
              <a:rPr lang="fa-IR" dirty="0">
                <a:cs typeface="B Nazanin" panose="00000400000000000000" pitchFamily="2" charset="-78"/>
              </a:rPr>
              <a:t>برای باز شدن دهان</a:t>
            </a:r>
          </a:p>
          <a:p>
            <a:pPr marL="0" indent="0" algn="r" rtl="1">
              <a:buNone/>
            </a:pPr>
            <a:r>
              <a:rPr lang="fa-IR" dirty="0">
                <a:cs typeface="B Nazanin" panose="00000400000000000000" pitchFamily="2" charset="-78"/>
              </a:rPr>
              <a:t>دقت در عدم تماس انگشتان مادر با دهان شیرخوار</a:t>
            </a:r>
          </a:p>
          <a:p>
            <a:pPr marL="0" indent="0" algn="r" rtl="1">
              <a:buNone/>
            </a:pPr>
            <a:r>
              <a:rPr lang="fa-IR" dirty="0">
                <a:cs typeface="B Nazanin" panose="00000400000000000000" pitchFamily="2" charset="-78"/>
              </a:rPr>
              <a:t>امکان بستن دهان و یا گاز گرفتن شیرخوار</a:t>
            </a:r>
          </a:p>
          <a:p>
            <a:pPr algn="r" rtl="1"/>
            <a:r>
              <a:rPr lang="fa-IR" dirty="0">
                <a:cs typeface="B Nazanin" panose="00000400000000000000" pitchFamily="2" charset="-78"/>
              </a:rPr>
              <a:t>در ابتدا باید چانه در تماس با پستان و نوک بینی نزدیک و هم سطح با نوک پستان باشد:</a:t>
            </a:r>
          </a:p>
          <a:p>
            <a:pPr lvl="1" algn="r" rtl="1">
              <a:buFont typeface="Wingdings" panose="05000000000000000000" pitchFamily="2" charset="2"/>
              <a:buChar char="ü"/>
            </a:pPr>
            <a:r>
              <a:rPr lang="fa-IR" sz="2400" dirty="0">
                <a:cs typeface="B Nazanin" panose="00000400000000000000" pitchFamily="2" charset="-78"/>
              </a:rPr>
              <a:t>دهان شیرخوار رو به بالا بطوریکه از طرف چانه بخش زیادی ازهاله را بپوشاند</a:t>
            </a:r>
          </a:p>
          <a:p>
            <a:pPr lvl="1" algn="r" rtl="1">
              <a:buFont typeface="Wingdings" panose="05000000000000000000" pitchFamily="2" charset="2"/>
              <a:buChar char="ü"/>
            </a:pPr>
            <a:r>
              <a:rPr lang="fa-IR" sz="2400" dirty="0">
                <a:cs typeface="B Nazanin" panose="00000400000000000000" pitchFamily="2" charset="-78"/>
              </a:rPr>
              <a:t>دهان باز همانند </a:t>
            </a:r>
            <a:r>
              <a:rPr lang="fa-IR" sz="2400" b="1" dirty="0">
                <a:cs typeface="B Nazanin" panose="00000400000000000000" pitchFamily="2" charset="-78"/>
              </a:rPr>
              <a:t>اولین گاز زدن به یک ساندویچ بزرگ</a:t>
            </a:r>
            <a:r>
              <a:rPr lang="fa-IR" sz="2400" dirty="0">
                <a:cs typeface="B Nazanin" panose="00000400000000000000" pitchFamily="2" charset="-78"/>
              </a:rPr>
              <a:t>، کمک کننده است</a:t>
            </a:r>
          </a:p>
          <a:p>
            <a:pPr algn="r" rtl="1"/>
            <a:endParaRPr lang="en-US" dirty="0">
              <a:cs typeface="B Nazanin" panose="00000400000000000000" pitchFamily="2" charset="-78"/>
            </a:endParaRPr>
          </a:p>
        </p:txBody>
      </p:sp>
      <p:pic>
        <p:nvPicPr>
          <p:cNvPr id="4" name="Picture 3">
            <a:extLst>
              <a:ext uri="{FF2B5EF4-FFF2-40B4-BE49-F238E27FC236}">
                <a16:creationId xmlns:a16="http://schemas.microsoft.com/office/drawing/2014/main" id="{6415AF11-607A-8B00-350F-298F1A91BCB1}"/>
              </a:ext>
            </a:extLst>
          </p:cNvPr>
          <p:cNvPicPr>
            <a:picLocks noChangeAspect="1"/>
          </p:cNvPicPr>
          <p:nvPr/>
        </p:nvPicPr>
        <p:blipFill>
          <a:blip r:embed="rId2"/>
          <a:stretch>
            <a:fillRect/>
          </a:stretch>
        </p:blipFill>
        <p:spPr>
          <a:xfrm>
            <a:off x="895257" y="699808"/>
            <a:ext cx="2952843" cy="2834730"/>
          </a:xfrm>
          <a:prstGeom prst="rect">
            <a:avLst/>
          </a:prstGeom>
        </p:spPr>
      </p:pic>
    </p:spTree>
    <p:extLst>
      <p:ext uri="{BB962C8B-B14F-4D97-AF65-F5344CB8AC3E}">
        <p14:creationId xmlns:p14="http://schemas.microsoft.com/office/powerpoint/2010/main" val="34211427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88AF403-3AB8-C7DE-FFE4-B3B65E4465B2}"/>
              </a:ext>
            </a:extLst>
          </p:cNvPr>
          <p:cNvPicPr>
            <a:picLocks noChangeAspect="1"/>
          </p:cNvPicPr>
          <p:nvPr/>
        </p:nvPicPr>
        <p:blipFill>
          <a:blip r:embed="rId2"/>
          <a:stretch>
            <a:fillRect/>
          </a:stretch>
        </p:blipFill>
        <p:spPr>
          <a:xfrm>
            <a:off x="847725" y="1818607"/>
            <a:ext cx="7896225" cy="4504281"/>
          </a:xfrm>
          <a:prstGeom prst="rect">
            <a:avLst/>
          </a:prstGeom>
        </p:spPr>
      </p:pic>
      <p:pic>
        <p:nvPicPr>
          <p:cNvPr id="10" name="Picture 9">
            <a:extLst>
              <a:ext uri="{FF2B5EF4-FFF2-40B4-BE49-F238E27FC236}">
                <a16:creationId xmlns:a16="http://schemas.microsoft.com/office/drawing/2014/main" id="{EA97F77C-F4A7-9076-BCB8-A28E5FC5EBB6}"/>
              </a:ext>
            </a:extLst>
          </p:cNvPr>
          <p:cNvPicPr>
            <a:picLocks noChangeAspect="1"/>
          </p:cNvPicPr>
          <p:nvPr/>
        </p:nvPicPr>
        <p:blipFill>
          <a:blip r:embed="rId3"/>
          <a:stretch>
            <a:fillRect/>
          </a:stretch>
        </p:blipFill>
        <p:spPr>
          <a:xfrm>
            <a:off x="3211463" y="620837"/>
            <a:ext cx="8474174" cy="1353429"/>
          </a:xfrm>
          <a:prstGeom prst="rect">
            <a:avLst/>
          </a:prstGeom>
        </p:spPr>
      </p:pic>
    </p:spTree>
    <p:extLst>
      <p:ext uri="{BB962C8B-B14F-4D97-AF65-F5344CB8AC3E}">
        <p14:creationId xmlns:p14="http://schemas.microsoft.com/office/powerpoint/2010/main" val="13627578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B072C-2000-9469-E594-7723E29EE950}"/>
              </a:ext>
            </a:extLst>
          </p:cNvPr>
          <p:cNvSpPr>
            <a:spLocks noGrp="1"/>
          </p:cNvSpPr>
          <p:nvPr>
            <p:ph type="title"/>
          </p:nvPr>
        </p:nvSpPr>
        <p:spPr/>
        <p:txBody>
          <a:bodyPr>
            <a:normAutofit/>
          </a:bodyPr>
          <a:lstStyle/>
          <a:p>
            <a:pPr algn="r" rtl="1"/>
            <a:r>
              <a:rPr lang="fa-IR" dirty="0">
                <a:cs typeface="B Titr" panose="00000700000000000000" pitchFamily="2" charset="-78"/>
              </a:rPr>
              <a:t>علائم مكيدن موثر و تغذیه ای </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1935E91A-8ACA-3ED8-7A74-D7C3612D47DD}"/>
              </a:ext>
            </a:extLst>
          </p:cNvPr>
          <p:cNvSpPr>
            <a:spLocks noGrp="1"/>
          </p:cNvSpPr>
          <p:nvPr>
            <p:ph idx="1"/>
          </p:nvPr>
        </p:nvSpPr>
        <p:spPr>
          <a:xfrm>
            <a:off x="1295400" y="2556932"/>
            <a:ext cx="10001249" cy="3318936"/>
          </a:xfrm>
        </p:spPr>
        <p:txBody>
          <a:bodyPr>
            <a:normAutofit/>
          </a:bodyPr>
          <a:lstStyle/>
          <a:p>
            <a:pPr algn="r" rtl="1"/>
            <a:r>
              <a:rPr lang="fa-IR" dirty="0">
                <a:cs typeface="B Nazanin" panose="00000400000000000000" pitchFamily="2" charset="-78"/>
              </a:rPr>
              <a:t>مكيدن هاي آهسته، عميق بصورت: بازنمودن کامل دهان &gt;&gt;توقف چانه&gt;&gt;بستن دهان همراه با مكث ها</a:t>
            </a:r>
          </a:p>
          <a:p>
            <a:pPr algn="r" rtl="1"/>
            <a:r>
              <a:rPr lang="fa-IR" dirty="0">
                <a:cs typeface="B Nazanin" panose="00000400000000000000" pitchFamily="2" charset="-78"/>
              </a:rPr>
              <a:t>گونه ها موقع مكيدن برآمده است</a:t>
            </a:r>
          </a:p>
          <a:p>
            <a:pPr algn="r" rtl="1"/>
            <a:r>
              <a:rPr lang="fa-IR" dirty="0">
                <a:cs typeface="B Nazanin" panose="00000400000000000000" pitchFamily="2" charset="-78"/>
              </a:rPr>
              <a:t>شيرخوار پس از شيرخوردن، خود پستان را رها مي كند</a:t>
            </a:r>
          </a:p>
          <a:p>
            <a:pPr algn="r" rtl="1"/>
            <a:r>
              <a:rPr lang="fa-IR" dirty="0">
                <a:cs typeface="B Nazanin" panose="00000400000000000000" pitchFamily="2" charset="-78"/>
              </a:rPr>
              <a:t>مادر متوجه علائم بازتاب جهش شير مي شود</a:t>
            </a:r>
          </a:p>
          <a:p>
            <a:pPr algn="r" rtl="1"/>
            <a:r>
              <a:rPr lang="fa-IR" dirty="0">
                <a:cs typeface="B Nazanin" panose="00000400000000000000" pitchFamily="2" charset="-78"/>
              </a:rPr>
              <a:t>نداشتن احساس درد و ناراحتي مادر هنگام شير دادن</a:t>
            </a:r>
          </a:p>
          <a:p>
            <a:pPr algn="r" rtl="1"/>
            <a:r>
              <a:rPr lang="fa-IR" dirty="0">
                <a:cs typeface="B Nazanin" panose="00000400000000000000" pitchFamily="2" charset="-78"/>
              </a:rPr>
              <a:t>شنیدن صدای بلع با یا بدون گوشی در روی گلو</a:t>
            </a:r>
          </a:p>
        </p:txBody>
      </p:sp>
    </p:spTree>
    <p:extLst>
      <p:ext uri="{BB962C8B-B14F-4D97-AF65-F5344CB8AC3E}">
        <p14:creationId xmlns:p14="http://schemas.microsoft.com/office/powerpoint/2010/main" val="42615546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44AFD-BED1-905C-4250-6C0FB772EA89}"/>
              </a:ext>
            </a:extLst>
          </p:cNvPr>
          <p:cNvSpPr>
            <a:spLocks noGrp="1"/>
          </p:cNvSpPr>
          <p:nvPr>
            <p:ph type="ctrTitle"/>
          </p:nvPr>
        </p:nvSpPr>
        <p:spPr>
          <a:xfrm>
            <a:off x="2533650" y="1871131"/>
            <a:ext cx="7134225" cy="1515533"/>
          </a:xfrm>
        </p:spPr>
        <p:txBody>
          <a:bodyPr/>
          <a:lstStyle/>
          <a:p>
            <a:r>
              <a:rPr lang="fa-IR" dirty="0">
                <a:cs typeface="B Titr" panose="00000700000000000000" pitchFamily="2" charset="-78"/>
              </a:rPr>
              <a:t>وضعیت مادر هنگام شیردهی</a:t>
            </a:r>
            <a:endParaRPr lang="en-US" dirty="0">
              <a:cs typeface="B Titr" panose="00000700000000000000" pitchFamily="2" charset="-78"/>
            </a:endParaRPr>
          </a:p>
        </p:txBody>
      </p:sp>
    </p:spTree>
    <p:extLst>
      <p:ext uri="{BB962C8B-B14F-4D97-AF65-F5344CB8AC3E}">
        <p14:creationId xmlns:p14="http://schemas.microsoft.com/office/powerpoint/2010/main" val="1410221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5E42C-7BEE-2B12-2910-79230A8F858A}"/>
              </a:ext>
            </a:extLst>
          </p:cNvPr>
          <p:cNvSpPr>
            <a:spLocks noGrp="1"/>
          </p:cNvSpPr>
          <p:nvPr>
            <p:ph type="title"/>
          </p:nvPr>
        </p:nvSpPr>
        <p:spPr/>
        <p:txBody>
          <a:bodyPr/>
          <a:lstStyle/>
          <a:p>
            <a:pPr algn="r" rtl="1"/>
            <a:r>
              <a:rPr lang="fa-IR" dirty="0">
                <a:cs typeface="B Titr" panose="00000700000000000000" pitchFamily="2" charset="-78"/>
              </a:rPr>
              <a:t>مقدمه</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BD0E1800-5A48-128F-B025-A6B2A3194E23}"/>
              </a:ext>
            </a:extLst>
          </p:cNvPr>
          <p:cNvSpPr>
            <a:spLocks noGrp="1"/>
          </p:cNvSpPr>
          <p:nvPr>
            <p:ph idx="1"/>
          </p:nvPr>
        </p:nvSpPr>
        <p:spPr>
          <a:xfrm>
            <a:off x="1295401" y="2556932"/>
            <a:ext cx="9601196" cy="3596218"/>
          </a:xfrm>
        </p:spPr>
        <p:txBody>
          <a:bodyPr>
            <a:normAutofit lnSpcReduction="10000"/>
          </a:bodyPr>
          <a:lstStyle/>
          <a:p>
            <a:pPr algn="r" rtl="1"/>
            <a:r>
              <a:rPr lang="fa-IR" b="1" dirty="0">
                <a:cs typeface="B Nazanin" panose="00000400000000000000" pitchFamily="2" charset="-78"/>
              </a:rPr>
              <a:t>وضعیت خوب </a:t>
            </a:r>
            <a:r>
              <a:rPr lang="fa-IR" b="1" dirty="0">
                <a:solidFill>
                  <a:srgbClr val="FF0000"/>
                </a:solidFill>
                <a:cs typeface="B Nazanin" panose="00000400000000000000" pitchFamily="2" charset="-78"/>
              </a:rPr>
              <a:t>بدن مادر</a:t>
            </a:r>
            <a:r>
              <a:rPr lang="fa-IR" b="1" dirty="0">
                <a:cs typeface="B Nazanin" panose="00000400000000000000" pitchFamily="2" charset="-78"/>
              </a:rPr>
              <a:t> با </a:t>
            </a:r>
            <a:r>
              <a:rPr lang="fa-IR" b="1" dirty="0">
                <a:solidFill>
                  <a:srgbClr val="FF0000"/>
                </a:solidFill>
                <a:cs typeface="B Nazanin" panose="00000400000000000000" pitchFamily="2" charset="-78"/>
              </a:rPr>
              <a:t>شیرخوار</a:t>
            </a:r>
            <a:r>
              <a:rPr lang="fa-IR" b="1" dirty="0">
                <a:cs typeface="B Nazanin" panose="00000400000000000000" pitchFamily="2" charset="-78"/>
              </a:rPr>
              <a:t> و حمایت وزن او با بالش که سبب خستگی مادر نشود.</a:t>
            </a:r>
          </a:p>
          <a:p>
            <a:pPr algn="r" rtl="1"/>
            <a:r>
              <a:rPr lang="fa-IR" b="1" dirty="0">
                <a:cs typeface="B Nazanin" panose="00000400000000000000" pitchFamily="2" charset="-78"/>
              </a:rPr>
              <a:t>جاي راحت و مناسب با هر وضعيتي كه راحت است از نظر </a:t>
            </a:r>
            <a:r>
              <a:rPr lang="fa-IR" b="1" dirty="0">
                <a:solidFill>
                  <a:srgbClr val="FF0000"/>
                </a:solidFill>
                <a:cs typeface="B Nazanin" panose="00000400000000000000" pitchFamily="2" charset="-78"/>
              </a:rPr>
              <a:t>فیزیکی </a:t>
            </a:r>
            <a:r>
              <a:rPr lang="fa-IR" b="1" dirty="0">
                <a:solidFill>
                  <a:schemeClr val="tx1"/>
                </a:solidFill>
                <a:cs typeface="B Nazanin" panose="00000400000000000000" pitchFamily="2" charset="-78"/>
              </a:rPr>
              <a:t>و</a:t>
            </a:r>
            <a:r>
              <a:rPr lang="fa-IR" b="1" dirty="0">
                <a:solidFill>
                  <a:srgbClr val="FF0000"/>
                </a:solidFill>
                <a:cs typeface="B Nazanin" panose="00000400000000000000" pitchFamily="2" charset="-78"/>
              </a:rPr>
              <a:t> روحی</a:t>
            </a:r>
          </a:p>
          <a:p>
            <a:pPr algn="r" rtl="1"/>
            <a:r>
              <a:rPr lang="fa-IR" b="1" dirty="0">
                <a:cs typeface="B Nazanin" panose="00000400000000000000" pitchFamily="2" charset="-78"/>
              </a:rPr>
              <a:t>آموزش در هر وضعیتی که مادر قرار دارد و راحت است:</a:t>
            </a:r>
          </a:p>
          <a:p>
            <a:pPr marL="0" indent="0" algn="ctr" rtl="1">
              <a:buNone/>
            </a:pPr>
            <a:r>
              <a:rPr lang="fa-IR" b="1" dirty="0">
                <a:cs typeface="B Nazanin" panose="00000400000000000000" pitchFamily="2" charset="-78"/>
              </a:rPr>
              <a:t>روی صندلی نشسته است </a:t>
            </a:r>
          </a:p>
          <a:p>
            <a:pPr marL="0" indent="0" algn="ctr" rtl="1">
              <a:buNone/>
            </a:pPr>
            <a:r>
              <a:rPr lang="fa-IR" b="1" dirty="0">
                <a:cs typeface="B Nazanin" panose="00000400000000000000" pitchFamily="2" charset="-78"/>
              </a:rPr>
              <a:t>روی تخت نشسته است </a:t>
            </a:r>
          </a:p>
          <a:p>
            <a:pPr marL="0" indent="0" algn="ctr" rtl="1">
              <a:buNone/>
            </a:pPr>
            <a:r>
              <a:rPr lang="fa-IR" b="1" dirty="0">
                <a:cs typeface="B Nazanin" panose="00000400000000000000" pitchFamily="2" charset="-78"/>
              </a:rPr>
              <a:t>مادر به پهلو خوابیده است </a:t>
            </a:r>
          </a:p>
          <a:p>
            <a:pPr marL="0" indent="0" algn="ctr" rtl="1">
              <a:buNone/>
            </a:pPr>
            <a:r>
              <a:rPr lang="fa-IR" b="1" dirty="0">
                <a:cs typeface="B Nazanin" panose="00000400000000000000" pitchFamily="2" charset="-78"/>
              </a:rPr>
              <a:t>مادر به پشت خوابیده است </a:t>
            </a:r>
          </a:p>
          <a:p>
            <a:pPr algn="r" rtl="1"/>
            <a:endParaRPr lang="en-US" b="1" dirty="0">
              <a:cs typeface="B Nazanin" panose="00000400000000000000" pitchFamily="2" charset="-78"/>
            </a:endParaRPr>
          </a:p>
        </p:txBody>
      </p:sp>
    </p:spTree>
    <p:extLst>
      <p:ext uri="{BB962C8B-B14F-4D97-AF65-F5344CB8AC3E}">
        <p14:creationId xmlns:p14="http://schemas.microsoft.com/office/powerpoint/2010/main" val="19981975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F6D1A-6CE4-D507-E7CB-B8CAEC1D377B}"/>
              </a:ext>
            </a:extLst>
          </p:cNvPr>
          <p:cNvSpPr>
            <a:spLocks noGrp="1"/>
          </p:cNvSpPr>
          <p:nvPr>
            <p:ph type="title"/>
          </p:nvPr>
        </p:nvSpPr>
        <p:spPr/>
        <p:txBody>
          <a:bodyPr>
            <a:normAutofit/>
          </a:bodyPr>
          <a:lstStyle/>
          <a:p>
            <a:pPr algn="r"/>
            <a:r>
              <a:rPr lang="fa-IR" dirty="0">
                <a:cs typeface="B Titr" panose="00000700000000000000" pitchFamily="2" charset="-78"/>
              </a:rPr>
              <a:t>اگر مادر روی صندلی ومستقیم نشسته است </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5C48C9AD-4F76-FFBA-170F-D13C2FA3F87F}"/>
              </a:ext>
            </a:extLst>
          </p:cNvPr>
          <p:cNvSpPr>
            <a:spLocks noGrp="1"/>
          </p:cNvSpPr>
          <p:nvPr>
            <p:ph idx="1"/>
          </p:nvPr>
        </p:nvSpPr>
        <p:spPr>
          <a:xfrm>
            <a:off x="1295400" y="2556932"/>
            <a:ext cx="9988841" cy="3615268"/>
          </a:xfrm>
        </p:spPr>
        <p:txBody>
          <a:bodyPr>
            <a:normAutofit fontScale="85000" lnSpcReduction="10000"/>
          </a:bodyPr>
          <a:lstStyle/>
          <a:p>
            <a:pPr algn="r" rtl="1"/>
            <a:r>
              <a:rPr lang="fa-IR" sz="2800" dirty="0">
                <a:cs typeface="B Nazanin" panose="00000400000000000000" pitchFamily="2" charset="-78"/>
              </a:rPr>
              <a:t>زانوهایش کمی بالاتر از باسن باشد</a:t>
            </a:r>
          </a:p>
          <a:p>
            <a:pPr lvl="1" algn="r" rtl="1"/>
            <a:r>
              <a:rPr lang="fa-IR" sz="2400" dirty="0">
                <a:cs typeface="B Nazanin" panose="00000400000000000000" pitchFamily="2" charset="-78"/>
              </a:rPr>
              <a:t>گذاشتن زیر پائی بمنظور بالابردن زانوها</a:t>
            </a:r>
          </a:p>
          <a:p>
            <a:pPr lvl="2" algn="r" rtl="1"/>
            <a:r>
              <a:rPr lang="fa-IR" sz="2400" dirty="0">
                <a:cs typeface="B Nazanin" panose="00000400000000000000" pitchFamily="2" charset="-78"/>
              </a:rPr>
              <a:t>متمایل شدن  بدن شیرخوار رو به مادر </a:t>
            </a:r>
          </a:p>
          <a:p>
            <a:pPr lvl="2" algn="r" rtl="1"/>
            <a:r>
              <a:rPr lang="fa-IR" sz="2400" dirty="0">
                <a:cs typeface="B Nazanin" panose="00000400000000000000" pitchFamily="2" charset="-78"/>
              </a:rPr>
              <a:t>پیشگیری از کشش پشت مادر</a:t>
            </a:r>
          </a:p>
          <a:p>
            <a:pPr algn="r" rtl="1"/>
            <a:r>
              <a:rPr lang="fa-IR" sz="2800" dirty="0">
                <a:cs typeface="B Nazanin" panose="00000400000000000000" pitchFamily="2" charset="-78"/>
              </a:rPr>
              <a:t>استفاده از بالش برای راحتی و حمایت شیرخوار </a:t>
            </a:r>
          </a:p>
          <a:p>
            <a:pPr lvl="1" algn="r" rtl="1">
              <a:buClr>
                <a:srgbClr val="72A376"/>
              </a:buClr>
            </a:pPr>
            <a:r>
              <a:rPr lang="fa-IR" sz="2400" dirty="0">
                <a:solidFill>
                  <a:prstClr val="black"/>
                </a:solidFill>
                <a:cs typeface="B Nazanin" panose="00000400000000000000" pitchFamily="2" charset="-78"/>
              </a:rPr>
              <a:t>برای پشت مادر</a:t>
            </a:r>
          </a:p>
          <a:p>
            <a:pPr lvl="1" algn="r" rtl="1">
              <a:buClr>
                <a:srgbClr val="72A376"/>
              </a:buClr>
            </a:pPr>
            <a:r>
              <a:rPr lang="fa-IR" sz="2400" dirty="0">
                <a:solidFill>
                  <a:prstClr val="black"/>
                </a:solidFill>
                <a:cs typeface="B Nazanin" panose="00000400000000000000" pitchFamily="2" charset="-78"/>
              </a:rPr>
              <a:t>روی ران ها و پائين شکم مادر (بالش نسبتا محکم ،بالش شیردهی) بمنظور هم سطح نمودن شیرخوار با پستان</a:t>
            </a:r>
            <a:endParaRPr lang="en-US" sz="2400" dirty="0">
              <a:solidFill>
                <a:prstClr val="black"/>
              </a:solidFill>
              <a:cs typeface="B Nazanin" panose="00000400000000000000" pitchFamily="2" charset="-78"/>
            </a:endParaRPr>
          </a:p>
          <a:p>
            <a:pPr algn="r" rtl="1">
              <a:buClr>
                <a:srgbClr val="72A376"/>
              </a:buClr>
            </a:pPr>
            <a:r>
              <a:rPr lang="fa-IR" sz="2800" dirty="0">
                <a:solidFill>
                  <a:prstClr val="black"/>
                </a:solidFill>
                <a:cs typeface="B Nazanin" panose="00000400000000000000" pitchFamily="2" charset="-78"/>
              </a:rPr>
              <a:t>مادر نباید به عقب یا جلو بروی شیرخوار خم شود</a:t>
            </a:r>
            <a:endParaRPr lang="en-US" sz="2800" dirty="0">
              <a:solidFill>
                <a:prstClr val="black"/>
              </a:solidFill>
              <a:cs typeface="B Nazanin" panose="00000400000000000000" pitchFamily="2" charset="-78"/>
            </a:endParaRPr>
          </a:p>
          <a:p>
            <a:pPr algn="r" rtl="1"/>
            <a:endParaRPr lang="fa-IR" sz="2800" dirty="0">
              <a:cs typeface="B Nazanin" panose="00000400000000000000" pitchFamily="2" charset="-78"/>
            </a:endParaRPr>
          </a:p>
        </p:txBody>
      </p:sp>
      <p:pic>
        <p:nvPicPr>
          <p:cNvPr id="4" name="Picture 3">
            <a:extLst>
              <a:ext uri="{FF2B5EF4-FFF2-40B4-BE49-F238E27FC236}">
                <a16:creationId xmlns:a16="http://schemas.microsoft.com/office/drawing/2014/main" id="{1D60C7DA-028B-F10F-165D-F34B8720E6FF}"/>
              </a:ext>
            </a:extLst>
          </p:cNvPr>
          <p:cNvPicPr>
            <a:picLocks noChangeAspect="1"/>
          </p:cNvPicPr>
          <p:nvPr/>
        </p:nvPicPr>
        <p:blipFill>
          <a:blip r:embed="rId2"/>
          <a:stretch>
            <a:fillRect/>
          </a:stretch>
        </p:blipFill>
        <p:spPr>
          <a:xfrm>
            <a:off x="907758" y="1728068"/>
            <a:ext cx="3804234" cy="3401863"/>
          </a:xfrm>
          <a:prstGeom prst="rect">
            <a:avLst/>
          </a:prstGeom>
        </p:spPr>
      </p:pic>
    </p:spTree>
    <p:extLst>
      <p:ext uri="{BB962C8B-B14F-4D97-AF65-F5344CB8AC3E}">
        <p14:creationId xmlns:p14="http://schemas.microsoft.com/office/powerpoint/2010/main" val="1591778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29112-F7AD-48A3-7031-878537C9E663}"/>
              </a:ext>
            </a:extLst>
          </p:cNvPr>
          <p:cNvSpPr>
            <a:spLocks noGrp="1"/>
          </p:cNvSpPr>
          <p:nvPr>
            <p:ph type="title"/>
          </p:nvPr>
        </p:nvSpPr>
        <p:spPr>
          <a:xfrm>
            <a:off x="791852" y="982132"/>
            <a:ext cx="10605154" cy="1303867"/>
          </a:xfrm>
        </p:spPr>
        <p:txBody>
          <a:bodyPr>
            <a:normAutofit/>
          </a:bodyPr>
          <a:lstStyle/>
          <a:p>
            <a:pPr algn="just" rtl="1">
              <a:lnSpc>
                <a:spcPct val="150000"/>
              </a:lnSpc>
            </a:pPr>
            <a:r>
              <a:rPr lang="fa-IR" sz="1800" b="1" dirty="0">
                <a:cs typeface="2  Nazanin" panose="00000400000000000000" pitchFamily="2" charset="-78"/>
              </a:rPr>
              <a:t>وَالْوَالِدَاتُ يُرْضِعْنَ أَوْلَادَهُنَّ حَوْلَيْنِ </a:t>
            </a:r>
            <a:r>
              <a:rPr lang="fa-IR" sz="1800" b="1" dirty="0">
                <a:solidFill>
                  <a:srgbClr val="00B050"/>
                </a:solidFill>
                <a:cs typeface="2  Nazanin" panose="00000400000000000000" pitchFamily="2" charset="-78"/>
              </a:rPr>
              <a:t>كَامِلَيْنِ</a:t>
            </a:r>
            <a:r>
              <a:rPr lang="fa-IR" sz="1800" b="1" dirty="0">
                <a:cs typeface="2  Nazanin" panose="00000400000000000000" pitchFamily="2" charset="-78"/>
              </a:rPr>
              <a:t> لِمَنْ أَرَادَ أَنْ يُتِمَّ الرَّضَاعَةَ </a:t>
            </a:r>
            <a:r>
              <a:rPr lang="fa-IR" sz="1800" b="1" dirty="0">
                <a:solidFill>
                  <a:srgbClr val="00B050"/>
                </a:solidFill>
                <a:cs typeface="2  Nazanin" panose="00000400000000000000" pitchFamily="2" charset="-78"/>
              </a:rPr>
              <a:t>وَعَلَى الْمَوْلُودِ لَهُ رِزْقُهُنَّ </a:t>
            </a:r>
            <a:r>
              <a:rPr lang="fa-IR" sz="1800" b="1" dirty="0">
                <a:cs typeface="2  Nazanin" panose="00000400000000000000" pitchFamily="2" charset="-78"/>
              </a:rPr>
              <a:t>وَكِسْوَتُهُنَّ بِالْمَعْرُوفِ </a:t>
            </a:r>
            <a:r>
              <a:rPr lang="fa-IR" sz="1800" b="1" dirty="0">
                <a:solidFill>
                  <a:srgbClr val="00B050"/>
                </a:solidFill>
                <a:cs typeface="2  Nazanin" panose="00000400000000000000" pitchFamily="2" charset="-78"/>
              </a:rPr>
              <a:t>لَا تُكَلَّفُ نَفْسٌ إِلَّا وُسْعَهَا </a:t>
            </a:r>
            <a:r>
              <a:rPr lang="fa-IR" sz="1800" b="1" dirty="0">
                <a:cs typeface="2  Nazanin" panose="00000400000000000000" pitchFamily="2" charset="-78"/>
              </a:rPr>
              <a:t>لَا تُضَارَّ وَالِدَةٌ بِوَلَدِهَا وَلَا مَوْلُودٌ لَهُ بِوَلَدِهِ وَعَلَى الْوَارِثِ مِثْلُ ذَلِكَ فَإِنْ أَرَادَا </a:t>
            </a:r>
            <a:r>
              <a:rPr lang="fa-IR" sz="1800" b="1" dirty="0">
                <a:solidFill>
                  <a:srgbClr val="00B050"/>
                </a:solidFill>
                <a:cs typeface="2  Nazanin" panose="00000400000000000000" pitchFamily="2" charset="-78"/>
              </a:rPr>
              <a:t>فِصَالًا عَنْ تَرَاضٍ مِنْهُمَا وَتَشَاوُرٍ </a:t>
            </a:r>
            <a:r>
              <a:rPr lang="fa-IR" sz="1800" b="1" dirty="0">
                <a:cs typeface="2  Nazanin" panose="00000400000000000000" pitchFamily="2" charset="-78"/>
              </a:rPr>
              <a:t>فَلَا جُنَاحَ عَلَيْهِمَا وَإِنْ أَرَدْتُمْ أَنْ تَسْتَرْضِعُوا أَوْلَادَكُمْ فَلَا جُنَاحَ عَلَيْكُمْ إِذَا سَلَّمْتُمْ مَا آتَيْتُمْ بِالْمَعْرُوفِ وَاتَّقُوا اللَّهَ وَاعْلَمُوا أَنَّ اللَّهَ بِمَا تَعْمَلُونَ بَصِيرٌ ﴿۲۳۳﴾</a:t>
            </a:r>
            <a:endParaRPr lang="en-US" sz="1800" b="1" dirty="0">
              <a:cs typeface="2  Nazanin" panose="00000400000000000000" pitchFamily="2" charset="-78"/>
            </a:endParaRPr>
          </a:p>
        </p:txBody>
      </p:sp>
      <p:sp>
        <p:nvSpPr>
          <p:cNvPr id="3" name="Content Placeholder 2">
            <a:extLst>
              <a:ext uri="{FF2B5EF4-FFF2-40B4-BE49-F238E27FC236}">
                <a16:creationId xmlns:a16="http://schemas.microsoft.com/office/drawing/2014/main" id="{D6C4ECDD-0E0C-2A18-1749-C67BAFEC4DF0}"/>
              </a:ext>
            </a:extLst>
          </p:cNvPr>
          <p:cNvSpPr>
            <a:spLocks noGrp="1"/>
          </p:cNvSpPr>
          <p:nvPr>
            <p:ph idx="1"/>
          </p:nvPr>
        </p:nvSpPr>
        <p:spPr/>
        <p:txBody>
          <a:bodyPr>
            <a:normAutofit fontScale="92500"/>
          </a:bodyPr>
          <a:lstStyle/>
          <a:p>
            <a:pPr algn="just" rtl="1"/>
            <a:r>
              <a:rPr lang="fa-IR" dirty="0">
                <a:cs typeface="B Koodak" panose="00000700000000000000" pitchFamily="2" charset="-78"/>
              </a:rPr>
              <a:t>مادران، فرزندان را </a:t>
            </a:r>
            <a:r>
              <a:rPr lang="fa-IR" dirty="0">
                <a:solidFill>
                  <a:srgbClr val="00B050"/>
                </a:solidFill>
                <a:cs typeface="B Koodak" panose="00000700000000000000" pitchFamily="2" charset="-78"/>
              </a:rPr>
              <a:t>دو سال تمام، شير مي‏دهند</a:t>
            </a:r>
            <a:r>
              <a:rPr lang="fa-IR" dirty="0">
                <a:cs typeface="B Koodak" panose="00000700000000000000" pitchFamily="2" charset="-78"/>
              </a:rPr>
              <a:t>. (اين) براي كسي است كه بخواهد دوران شيرخوارگي را تكميل كند. و بر آن كس كه فرزند براي او متولد شده </a:t>
            </a:r>
            <a:r>
              <a:rPr lang="fa-IR" dirty="0">
                <a:solidFill>
                  <a:srgbClr val="00B050"/>
                </a:solidFill>
                <a:cs typeface="B Koodak" panose="00000700000000000000" pitchFamily="2" charset="-78"/>
              </a:rPr>
              <a:t>(پدر)، لازم است خوراك و پوشاك مادر را به طور شايسته (در مدت شير دادن بپردازد، حتي اگر طلاق گرفته باشد). </a:t>
            </a:r>
            <a:r>
              <a:rPr lang="fa-IR" dirty="0">
                <a:cs typeface="B Koodak" panose="00000700000000000000" pitchFamily="2" charset="-78"/>
              </a:rPr>
              <a:t>هيچ كس موظف به بيش از مقدار </a:t>
            </a:r>
            <a:r>
              <a:rPr lang="fa-IR" dirty="0">
                <a:solidFill>
                  <a:srgbClr val="00B050"/>
                </a:solidFill>
                <a:cs typeface="B Koodak" panose="00000700000000000000" pitchFamily="2" charset="-78"/>
              </a:rPr>
              <a:t>توانايي </a:t>
            </a:r>
            <a:r>
              <a:rPr lang="fa-IR" dirty="0">
                <a:cs typeface="B Koodak" panose="00000700000000000000" pitchFamily="2" charset="-78"/>
              </a:rPr>
              <a:t>خود نيست! نه مادر (به خاطر اختلاف با پدر) حق ضرر زدن به كودك را دارد، و نه پدر. و بر وارث او نيز لازم است اين كار را انجام دهد (هزينه مادر را در دوران شيرخوارگي تامين نمايد). و </a:t>
            </a:r>
            <a:r>
              <a:rPr lang="fa-IR" dirty="0">
                <a:solidFill>
                  <a:srgbClr val="00B050"/>
                </a:solidFill>
                <a:cs typeface="B Koodak" panose="00000700000000000000" pitchFamily="2" charset="-78"/>
              </a:rPr>
              <a:t>اگر آن دو، با رضايت يكديگر و مشورت، بخواهند كودك را (زودتر) از شير باز گيرند، گناهي بر آنها نيست</a:t>
            </a:r>
            <a:r>
              <a:rPr lang="fa-IR" dirty="0">
                <a:cs typeface="B Koodak" panose="00000700000000000000" pitchFamily="2" charset="-78"/>
              </a:rPr>
              <a:t>. و اگر (با عدم توانايي، يا عدم موافقت مادر) خواستيد دايه‏ اي براي فرزندان خود بگيريد، گناهي بر شما نيست، به شرط اينكه حق گذشته مادر را به طور شايسته بپردازيد. و از (مخالفت فرمان) خدا به پرهيزيد و بدانيد خدا، به آنچه انجام مي‏دهيد، بيناست! (۲۳۳)</a:t>
            </a:r>
            <a:endParaRPr lang="en-US" dirty="0">
              <a:cs typeface="B Koodak" panose="00000700000000000000" pitchFamily="2" charset="-78"/>
            </a:endParaRPr>
          </a:p>
        </p:txBody>
      </p:sp>
    </p:spTree>
    <p:extLst>
      <p:ext uri="{BB962C8B-B14F-4D97-AF65-F5344CB8AC3E}">
        <p14:creationId xmlns:p14="http://schemas.microsoft.com/office/powerpoint/2010/main" val="4507892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9C60C-8293-DD9B-21E8-39F85BBA267A}"/>
              </a:ext>
            </a:extLst>
          </p:cNvPr>
          <p:cNvSpPr>
            <a:spLocks noGrp="1"/>
          </p:cNvSpPr>
          <p:nvPr>
            <p:ph type="title"/>
          </p:nvPr>
        </p:nvSpPr>
        <p:spPr/>
        <p:txBody>
          <a:bodyPr>
            <a:normAutofit/>
          </a:bodyPr>
          <a:lstStyle/>
          <a:p>
            <a:pPr algn="r" rtl="1"/>
            <a:r>
              <a:rPr lang="fa-IR" dirty="0">
                <a:cs typeface="B Titr" panose="00000700000000000000" pitchFamily="2" charset="-78"/>
              </a:rPr>
              <a:t>اگر مادر روی تخت نشسته است</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F85F54B3-8678-6364-DDDB-A7C3722FB4BB}"/>
              </a:ext>
            </a:extLst>
          </p:cNvPr>
          <p:cNvSpPr>
            <a:spLocks noGrp="1"/>
          </p:cNvSpPr>
          <p:nvPr>
            <p:ph idx="1"/>
          </p:nvPr>
        </p:nvSpPr>
        <p:spPr>
          <a:xfrm>
            <a:off x="1295401" y="3000374"/>
            <a:ext cx="9601196" cy="2875493"/>
          </a:xfrm>
        </p:spPr>
        <p:txBody>
          <a:bodyPr>
            <a:normAutofit/>
          </a:bodyPr>
          <a:lstStyle/>
          <a:p>
            <a:pPr algn="r" rtl="1"/>
            <a:r>
              <a:rPr lang="fa-IR" sz="2800" dirty="0">
                <a:cs typeface="B Nazanin" panose="00000400000000000000" pitchFamily="2" charset="-78"/>
              </a:rPr>
              <a:t>بالا آوردن پشتی تخت بطور قائم (90درجه)</a:t>
            </a:r>
          </a:p>
          <a:p>
            <a:pPr algn="r" rtl="1"/>
            <a:r>
              <a:rPr lang="fa-IR" sz="2800" dirty="0">
                <a:cs typeface="B Nazanin" panose="00000400000000000000" pitchFamily="2" charset="-78"/>
              </a:rPr>
              <a:t>استفاده از بالش برای پشت مادر(درصورت نیاز)</a:t>
            </a:r>
          </a:p>
          <a:p>
            <a:pPr algn="r" rtl="1"/>
            <a:r>
              <a:rPr lang="fa-IR" sz="2800" dirty="0">
                <a:cs typeface="B Nazanin" panose="00000400000000000000" pitchFamily="2" charset="-78"/>
              </a:rPr>
              <a:t>گذاشتن بالش برای زیر زانوها و یا بازوی مادر</a:t>
            </a:r>
          </a:p>
          <a:p>
            <a:pPr algn="r" rtl="1"/>
            <a:r>
              <a:rPr lang="fa-IR" sz="2800" dirty="0">
                <a:cs typeface="B Nazanin" panose="00000400000000000000" pitchFamily="2" charset="-78"/>
              </a:rPr>
              <a:t>گذاشتن بالش روی ران ها و پائين شکم مادر بمنظور هم سطح نمودن شیرخوار با پستان یا حفاظت شکاف سزارین</a:t>
            </a:r>
          </a:p>
        </p:txBody>
      </p:sp>
      <p:pic>
        <p:nvPicPr>
          <p:cNvPr id="4" name="Picture 3">
            <a:extLst>
              <a:ext uri="{FF2B5EF4-FFF2-40B4-BE49-F238E27FC236}">
                <a16:creationId xmlns:a16="http://schemas.microsoft.com/office/drawing/2014/main" id="{A763E360-85DA-C016-FCE1-81691EE92F7A}"/>
              </a:ext>
            </a:extLst>
          </p:cNvPr>
          <p:cNvPicPr>
            <a:picLocks noChangeAspect="1"/>
          </p:cNvPicPr>
          <p:nvPr/>
        </p:nvPicPr>
        <p:blipFill>
          <a:blip r:embed="rId2"/>
          <a:stretch>
            <a:fillRect/>
          </a:stretch>
        </p:blipFill>
        <p:spPr>
          <a:xfrm>
            <a:off x="990788" y="1798178"/>
            <a:ext cx="4438273" cy="3261643"/>
          </a:xfrm>
          <a:prstGeom prst="rect">
            <a:avLst/>
          </a:prstGeom>
        </p:spPr>
      </p:pic>
    </p:spTree>
    <p:extLst>
      <p:ext uri="{BB962C8B-B14F-4D97-AF65-F5344CB8AC3E}">
        <p14:creationId xmlns:p14="http://schemas.microsoft.com/office/powerpoint/2010/main" val="30039054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FCB11-5F48-88AC-32EC-89E9197DE197}"/>
              </a:ext>
            </a:extLst>
          </p:cNvPr>
          <p:cNvSpPr>
            <a:spLocks noGrp="1"/>
          </p:cNvSpPr>
          <p:nvPr>
            <p:ph type="title"/>
          </p:nvPr>
        </p:nvSpPr>
        <p:spPr/>
        <p:txBody>
          <a:bodyPr>
            <a:normAutofit/>
          </a:bodyPr>
          <a:lstStyle/>
          <a:p>
            <a:pPr algn="r" rtl="1"/>
            <a:r>
              <a:rPr lang="fa-IR" dirty="0">
                <a:cs typeface="B Titr" panose="00000700000000000000" pitchFamily="2" charset="-78"/>
              </a:rPr>
              <a:t>اگر مادر به پهلو خوابیده است </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9C61300F-3B30-DCA8-D918-91F5678006CF}"/>
              </a:ext>
            </a:extLst>
          </p:cNvPr>
          <p:cNvSpPr>
            <a:spLocks noGrp="1"/>
          </p:cNvSpPr>
          <p:nvPr>
            <p:ph idx="1"/>
          </p:nvPr>
        </p:nvSpPr>
        <p:spPr>
          <a:xfrm>
            <a:off x="752475" y="3028950"/>
            <a:ext cx="10610850" cy="3200400"/>
          </a:xfrm>
        </p:spPr>
        <p:txBody>
          <a:bodyPr>
            <a:normAutofit/>
          </a:bodyPr>
          <a:lstStyle/>
          <a:p>
            <a:pPr algn="r" rtl="1"/>
            <a:r>
              <a:rPr lang="fa-IR" dirty="0">
                <a:cs typeface="B Nazanin" panose="00000400000000000000" pitchFamily="2" charset="-78"/>
              </a:rPr>
              <a:t>احساس خستگی کمتر در این روش</a:t>
            </a:r>
          </a:p>
          <a:p>
            <a:pPr algn="r" rtl="1"/>
            <a:r>
              <a:rPr lang="fa-IR" sz="2400" dirty="0">
                <a:solidFill>
                  <a:prstClr val="black"/>
                </a:solidFill>
                <a:cs typeface="B Nazanin" panose="00000400000000000000" pitchFamily="2" charset="-78"/>
              </a:rPr>
              <a:t>حمایت پشت کودک توسط دست بالائی مادر</a:t>
            </a:r>
            <a:endParaRPr lang="fa-IR" dirty="0">
              <a:cs typeface="B Nazanin" panose="00000400000000000000" pitchFamily="2" charset="-78"/>
            </a:endParaRPr>
          </a:p>
          <a:p>
            <a:pPr algn="r" rtl="1"/>
            <a:r>
              <a:rPr lang="fa-IR" dirty="0">
                <a:cs typeface="B Nazanin" panose="00000400000000000000" pitchFamily="2" charset="-78"/>
              </a:rPr>
              <a:t>کمک به مادر برای خوابیدن به پهلو (در صورت نیاز) به منظور رو به پستان قرارگرفتن صورت شیرخوار</a:t>
            </a:r>
          </a:p>
          <a:p>
            <a:pPr algn="r" rtl="1"/>
            <a:r>
              <a:rPr lang="fa-IR" dirty="0">
                <a:cs typeface="B Nazanin" panose="00000400000000000000" pitchFamily="2" charset="-78"/>
              </a:rPr>
              <a:t>گذاشتن بالش بین پاهای مادر بمنظور هم سطح نمودن با باسن وکاهش درد پشت </a:t>
            </a:r>
          </a:p>
          <a:p>
            <a:pPr algn="r" rtl="1">
              <a:buClr>
                <a:srgbClr val="72A376"/>
              </a:buClr>
            </a:pPr>
            <a:r>
              <a:rPr lang="fa-IR" sz="2400" dirty="0">
                <a:solidFill>
                  <a:prstClr val="black"/>
                </a:solidFill>
                <a:cs typeface="B Nazanin" panose="00000400000000000000" pitchFamily="2" charset="-78"/>
              </a:rPr>
              <a:t>استفاده از بالش برای پشت مادر(درصورت نیاز)</a:t>
            </a:r>
          </a:p>
          <a:p>
            <a:pPr algn="r" rtl="1">
              <a:buClr>
                <a:srgbClr val="72A376"/>
              </a:buClr>
            </a:pPr>
            <a:r>
              <a:rPr lang="fa-IR" sz="2400" dirty="0">
                <a:solidFill>
                  <a:prstClr val="black"/>
                </a:solidFill>
                <a:cs typeface="B Nazanin" panose="00000400000000000000" pitchFamily="2" charset="-78"/>
              </a:rPr>
              <a:t>گذاشتن یک حوله یا پتوی لوله شده در شکاف پشت شیرخوار که به پشت نچرخد </a:t>
            </a:r>
          </a:p>
          <a:p>
            <a:pPr algn="r" rtl="1"/>
            <a:endParaRPr lang="en-US" dirty="0">
              <a:cs typeface="B Nazanin" panose="00000400000000000000" pitchFamily="2" charset="-78"/>
            </a:endParaRPr>
          </a:p>
        </p:txBody>
      </p:sp>
      <p:pic>
        <p:nvPicPr>
          <p:cNvPr id="4" name="Picture 3">
            <a:extLst>
              <a:ext uri="{FF2B5EF4-FFF2-40B4-BE49-F238E27FC236}">
                <a16:creationId xmlns:a16="http://schemas.microsoft.com/office/drawing/2014/main" id="{4783E613-8D43-AA50-CFF5-C7DF38D68B93}"/>
              </a:ext>
            </a:extLst>
          </p:cNvPr>
          <p:cNvPicPr>
            <a:picLocks noChangeAspect="1"/>
          </p:cNvPicPr>
          <p:nvPr/>
        </p:nvPicPr>
        <p:blipFill>
          <a:blip r:embed="rId3"/>
          <a:stretch>
            <a:fillRect/>
          </a:stretch>
        </p:blipFill>
        <p:spPr>
          <a:xfrm>
            <a:off x="990177" y="1634065"/>
            <a:ext cx="5210597" cy="2602731"/>
          </a:xfrm>
          <a:prstGeom prst="rect">
            <a:avLst/>
          </a:prstGeom>
        </p:spPr>
      </p:pic>
    </p:spTree>
    <p:extLst>
      <p:ext uri="{BB962C8B-B14F-4D97-AF65-F5344CB8AC3E}">
        <p14:creationId xmlns:p14="http://schemas.microsoft.com/office/powerpoint/2010/main" val="4287761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75319-FE14-CF43-4FFA-89FBBCFFA39F}"/>
              </a:ext>
            </a:extLst>
          </p:cNvPr>
          <p:cNvSpPr>
            <a:spLocks noGrp="1"/>
          </p:cNvSpPr>
          <p:nvPr>
            <p:ph type="title"/>
          </p:nvPr>
        </p:nvSpPr>
        <p:spPr/>
        <p:txBody>
          <a:bodyPr>
            <a:normAutofit/>
          </a:bodyPr>
          <a:lstStyle/>
          <a:p>
            <a:pPr algn="r"/>
            <a:r>
              <a:rPr lang="fa-IR" dirty="0">
                <a:cs typeface="B Titr" panose="00000700000000000000" pitchFamily="2" charset="-78"/>
              </a:rPr>
              <a:t>اگر مادر به پشت خوابیده است </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42D3475F-E21A-BAA4-4C86-A8945CA6CD95}"/>
              </a:ext>
            </a:extLst>
          </p:cNvPr>
          <p:cNvSpPr>
            <a:spLocks noGrp="1"/>
          </p:cNvSpPr>
          <p:nvPr>
            <p:ph idx="1"/>
          </p:nvPr>
        </p:nvSpPr>
        <p:spPr>
          <a:xfrm>
            <a:off x="714375" y="4333874"/>
            <a:ext cx="10763250" cy="1885951"/>
          </a:xfrm>
        </p:spPr>
        <p:txBody>
          <a:bodyPr>
            <a:normAutofit fontScale="92500"/>
          </a:bodyPr>
          <a:lstStyle/>
          <a:p>
            <a:pPr algn="r" rtl="1"/>
            <a:r>
              <a:rPr lang="fa-IR" dirty="0">
                <a:cs typeface="B Nazanin" panose="00000400000000000000" pitchFamily="2" charset="-78"/>
              </a:rPr>
              <a:t>درصورت قرار دادن سینه به سینه شیرخوار با مادر ،چانه باید در پستان مادر فرو رفته باشد ،سر کمی به عقب و بینی در تماس نزدیک به پستان باشد</a:t>
            </a:r>
          </a:p>
          <a:p>
            <a:pPr algn="r" rtl="1"/>
            <a:r>
              <a:rPr lang="fa-IR" dirty="0">
                <a:cs typeface="B Nazanin" panose="00000400000000000000" pitchFamily="2" charset="-78"/>
              </a:rPr>
              <a:t>کمک به شیرخوار دراصلاح پوزیشن و نحوه چفت شدن به پستان </a:t>
            </a:r>
          </a:p>
          <a:p>
            <a:pPr algn="r" rtl="1"/>
            <a:r>
              <a:rPr lang="fa-IR" dirty="0">
                <a:cs typeface="B Nazanin" panose="00000400000000000000" pitchFamily="2" charset="-78"/>
              </a:rPr>
              <a:t>هم سطح نمودن بدن نوزاد با پستان در صورت قراردادن نوزاد از پهلو و حمایت پشت و گردن شیرخوار توسط بازو آرنج مادر</a:t>
            </a:r>
          </a:p>
        </p:txBody>
      </p:sp>
      <p:pic>
        <p:nvPicPr>
          <p:cNvPr id="4" name="Picture 3">
            <a:extLst>
              <a:ext uri="{FF2B5EF4-FFF2-40B4-BE49-F238E27FC236}">
                <a16:creationId xmlns:a16="http://schemas.microsoft.com/office/drawing/2014/main" id="{A58BFA79-9829-5BC3-6CB9-415DC526780D}"/>
              </a:ext>
            </a:extLst>
          </p:cNvPr>
          <p:cNvPicPr>
            <a:picLocks noChangeAspect="1"/>
          </p:cNvPicPr>
          <p:nvPr/>
        </p:nvPicPr>
        <p:blipFill>
          <a:blip r:embed="rId2"/>
          <a:stretch>
            <a:fillRect/>
          </a:stretch>
        </p:blipFill>
        <p:spPr>
          <a:xfrm>
            <a:off x="7361412" y="2447923"/>
            <a:ext cx="3267075" cy="1885951"/>
          </a:xfrm>
          <a:prstGeom prst="rect">
            <a:avLst/>
          </a:prstGeom>
        </p:spPr>
      </p:pic>
      <p:pic>
        <p:nvPicPr>
          <p:cNvPr id="5" name="Picture 4">
            <a:extLst>
              <a:ext uri="{FF2B5EF4-FFF2-40B4-BE49-F238E27FC236}">
                <a16:creationId xmlns:a16="http://schemas.microsoft.com/office/drawing/2014/main" id="{385BF162-AB12-7979-94F1-BD59E7F3BEBC}"/>
              </a:ext>
            </a:extLst>
          </p:cNvPr>
          <p:cNvPicPr>
            <a:picLocks noChangeAspect="1"/>
          </p:cNvPicPr>
          <p:nvPr/>
        </p:nvPicPr>
        <p:blipFill>
          <a:blip r:embed="rId3"/>
          <a:stretch>
            <a:fillRect/>
          </a:stretch>
        </p:blipFill>
        <p:spPr>
          <a:xfrm>
            <a:off x="925221" y="1785889"/>
            <a:ext cx="6168081" cy="2786113"/>
          </a:xfrm>
          <a:prstGeom prst="rect">
            <a:avLst/>
          </a:prstGeom>
        </p:spPr>
      </p:pic>
    </p:spTree>
    <p:extLst>
      <p:ext uri="{BB962C8B-B14F-4D97-AF65-F5344CB8AC3E}">
        <p14:creationId xmlns:p14="http://schemas.microsoft.com/office/powerpoint/2010/main" val="42034325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9DFB6-A6FD-DEFA-3C80-9A7AA3165EC2}"/>
              </a:ext>
            </a:extLst>
          </p:cNvPr>
          <p:cNvSpPr>
            <a:spLocks noGrp="1"/>
          </p:cNvSpPr>
          <p:nvPr>
            <p:ph type="ctrTitle"/>
          </p:nvPr>
        </p:nvSpPr>
        <p:spPr/>
        <p:txBody>
          <a:bodyPr/>
          <a:lstStyle/>
          <a:p>
            <a:r>
              <a:rPr lang="fa-IR" dirty="0">
                <a:cs typeface="B Titr" panose="00000700000000000000" pitchFamily="2" charset="-78"/>
              </a:rPr>
              <a:t>پوزیشن های شیردهی</a:t>
            </a:r>
            <a:endParaRPr lang="en-US" dirty="0">
              <a:cs typeface="B Titr" panose="00000700000000000000" pitchFamily="2" charset="-78"/>
            </a:endParaRPr>
          </a:p>
        </p:txBody>
      </p:sp>
    </p:spTree>
    <p:extLst>
      <p:ext uri="{BB962C8B-B14F-4D97-AF65-F5344CB8AC3E}">
        <p14:creationId xmlns:p14="http://schemas.microsoft.com/office/powerpoint/2010/main" val="38183561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7C964A2-2652-17B8-B4C1-1DCCCCDBBA41}"/>
              </a:ext>
            </a:extLst>
          </p:cNvPr>
          <p:cNvPicPr>
            <a:picLocks noChangeAspect="1"/>
          </p:cNvPicPr>
          <p:nvPr/>
        </p:nvPicPr>
        <p:blipFill rotWithShape="1">
          <a:blip r:embed="rId2"/>
          <a:srcRect l="13047" t="20833" r="33594" b="8194"/>
          <a:stretch/>
        </p:blipFill>
        <p:spPr>
          <a:xfrm>
            <a:off x="2471737" y="717435"/>
            <a:ext cx="7248526" cy="5423129"/>
          </a:xfrm>
          <a:prstGeom prst="rect">
            <a:avLst/>
          </a:prstGeom>
        </p:spPr>
      </p:pic>
    </p:spTree>
    <p:extLst>
      <p:ext uri="{BB962C8B-B14F-4D97-AF65-F5344CB8AC3E}">
        <p14:creationId xmlns:p14="http://schemas.microsoft.com/office/powerpoint/2010/main" val="36715480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BB4BC2C-759B-1D8C-A927-A278592608CF}"/>
              </a:ext>
            </a:extLst>
          </p:cNvPr>
          <p:cNvPicPr>
            <a:picLocks noChangeAspect="1"/>
          </p:cNvPicPr>
          <p:nvPr/>
        </p:nvPicPr>
        <p:blipFill>
          <a:blip r:embed="rId2"/>
          <a:stretch>
            <a:fillRect/>
          </a:stretch>
        </p:blipFill>
        <p:spPr>
          <a:xfrm>
            <a:off x="1481137" y="592246"/>
            <a:ext cx="9229725" cy="5673507"/>
          </a:xfrm>
          <a:prstGeom prst="rect">
            <a:avLst/>
          </a:prstGeom>
        </p:spPr>
      </p:pic>
      <p:pic>
        <p:nvPicPr>
          <p:cNvPr id="4" name="Picture 3">
            <a:extLst>
              <a:ext uri="{FF2B5EF4-FFF2-40B4-BE49-F238E27FC236}">
                <a16:creationId xmlns:a16="http://schemas.microsoft.com/office/drawing/2014/main" id="{1D8C33D6-1EB6-E487-46BA-2751882779C0}"/>
              </a:ext>
            </a:extLst>
          </p:cNvPr>
          <p:cNvPicPr>
            <a:picLocks noChangeAspect="1"/>
          </p:cNvPicPr>
          <p:nvPr/>
        </p:nvPicPr>
        <p:blipFill>
          <a:blip r:embed="rId3"/>
          <a:stretch>
            <a:fillRect/>
          </a:stretch>
        </p:blipFill>
        <p:spPr>
          <a:xfrm>
            <a:off x="1639722" y="2465742"/>
            <a:ext cx="2359356" cy="2078916"/>
          </a:xfrm>
          <a:prstGeom prst="rect">
            <a:avLst/>
          </a:prstGeom>
        </p:spPr>
      </p:pic>
    </p:spTree>
    <p:extLst>
      <p:ext uri="{BB962C8B-B14F-4D97-AF65-F5344CB8AC3E}">
        <p14:creationId xmlns:p14="http://schemas.microsoft.com/office/powerpoint/2010/main" val="40071982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C667634-8242-B39A-8D86-DAB1C9CA0A49}"/>
              </a:ext>
            </a:extLst>
          </p:cNvPr>
          <p:cNvPicPr>
            <a:picLocks noChangeAspect="1"/>
          </p:cNvPicPr>
          <p:nvPr/>
        </p:nvPicPr>
        <p:blipFill rotWithShape="1">
          <a:blip r:embed="rId2"/>
          <a:srcRect l="12968" t="20833" r="33517" b="8056"/>
          <a:stretch/>
        </p:blipFill>
        <p:spPr>
          <a:xfrm>
            <a:off x="2371725" y="645308"/>
            <a:ext cx="7448550" cy="5567383"/>
          </a:xfrm>
          <a:prstGeom prst="rect">
            <a:avLst/>
          </a:prstGeom>
        </p:spPr>
      </p:pic>
    </p:spTree>
    <p:extLst>
      <p:ext uri="{BB962C8B-B14F-4D97-AF65-F5344CB8AC3E}">
        <p14:creationId xmlns:p14="http://schemas.microsoft.com/office/powerpoint/2010/main" val="28119020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EA580E4-7615-7CD9-6BE2-B58DBFDC8FC0}"/>
              </a:ext>
            </a:extLst>
          </p:cNvPr>
          <p:cNvPicPr>
            <a:picLocks noChangeAspect="1"/>
          </p:cNvPicPr>
          <p:nvPr/>
        </p:nvPicPr>
        <p:blipFill>
          <a:blip r:embed="rId2"/>
          <a:stretch>
            <a:fillRect/>
          </a:stretch>
        </p:blipFill>
        <p:spPr>
          <a:xfrm>
            <a:off x="792626" y="719137"/>
            <a:ext cx="10606748" cy="5419725"/>
          </a:xfrm>
          <a:prstGeom prst="rect">
            <a:avLst/>
          </a:prstGeom>
        </p:spPr>
      </p:pic>
      <p:pic>
        <p:nvPicPr>
          <p:cNvPr id="3" name="Picture 2">
            <a:extLst>
              <a:ext uri="{FF2B5EF4-FFF2-40B4-BE49-F238E27FC236}">
                <a16:creationId xmlns:a16="http://schemas.microsoft.com/office/drawing/2014/main" id="{9B5406B8-D121-DC4B-DFCE-077D6D8DDE28}"/>
              </a:ext>
            </a:extLst>
          </p:cNvPr>
          <p:cNvPicPr>
            <a:picLocks noChangeAspect="1"/>
          </p:cNvPicPr>
          <p:nvPr/>
        </p:nvPicPr>
        <p:blipFill>
          <a:blip r:embed="rId3"/>
          <a:stretch>
            <a:fillRect/>
          </a:stretch>
        </p:blipFill>
        <p:spPr>
          <a:xfrm>
            <a:off x="792626" y="2447078"/>
            <a:ext cx="2645262" cy="2343997"/>
          </a:xfrm>
          <a:prstGeom prst="rect">
            <a:avLst/>
          </a:prstGeom>
        </p:spPr>
      </p:pic>
    </p:spTree>
    <p:extLst>
      <p:ext uri="{BB962C8B-B14F-4D97-AF65-F5344CB8AC3E}">
        <p14:creationId xmlns:p14="http://schemas.microsoft.com/office/powerpoint/2010/main" val="14107650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3647A86-FD12-F6DE-FBED-BA310307D3F1}"/>
              </a:ext>
            </a:extLst>
          </p:cNvPr>
          <p:cNvPicPr>
            <a:picLocks noChangeAspect="1"/>
          </p:cNvPicPr>
          <p:nvPr/>
        </p:nvPicPr>
        <p:blipFill rotWithShape="1">
          <a:blip r:embed="rId2"/>
          <a:srcRect l="12969" t="20694" r="33437" b="8056"/>
          <a:stretch/>
        </p:blipFill>
        <p:spPr>
          <a:xfrm>
            <a:off x="2400300" y="665305"/>
            <a:ext cx="7391400" cy="5527389"/>
          </a:xfrm>
          <a:prstGeom prst="rect">
            <a:avLst/>
          </a:prstGeom>
        </p:spPr>
      </p:pic>
    </p:spTree>
    <p:extLst>
      <p:ext uri="{BB962C8B-B14F-4D97-AF65-F5344CB8AC3E}">
        <p14:creationId xmlns:p14="http://schemas.microsoft.com/office/powerpoint/2010/main" val="31214753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C5CA059-AEA8-FFE9-19E6-6E5D300A6BEA}"/>
              </a:ext>
            </a:extLst>
          </p:cNvPr>
          <p:cNvPicPr>
            <a:picLocks noChangeAspect="1"/>
          </p:cNvPicPr>
          <p:nvPr/>
        </p:nvPicPr>
        <p:blipFill>
          <a:blip r:embed="rId2"/>
          <a:stretch>
            <a:fillRect/>
          </a:stretch>
        </p:blipFill>
        <p:spPr>
          <a:xfrm>
            <a:off x="1080546" y="560957"/>
            <a:ext cx="10030908" cy="5736085"/>
          </a:xfrm>
          <a:prstGeom prst="rect">
            <a:avLst/>
          </a:prstGeom>
        </p:spPr>
      </p:pic>
      <p:pic>
        <p:nvPicPr>
          <p:cNvPr id="3" name="Picture 2">
            <a:extLst>
              <a:ext uri="{FF2B5EF4-FFF2-40B4-BE49-F238E27FC236}">
                <a16:creationId xmlns:a16="http://schemas.microsoft.com/office/drawing/2014/main" id="{AE5152A3-FD6A-524A-B95C-038271326F02}"/>
              </a:ext>
            </a:extLst>
          </p:cNvPr>
          <p:cNvPicPr>
            <a:picLocks noChangeAspect="1"/>
          </p:cNvPicPr>
          <p:nvPr/>
        </p:nvPicPr>
        <p:blipFill>
          <a:blip r:embed="rId3"/>
          <a:stretch>
            <a:fillRect/>
          </a:stretch>
        </p:blipFill>
        <p:spPr>
          <a:xfrm>
            <a:off x="1080546" y="2295292"/>
            <a:ext cx="2182916" cy="2267416"/>
          </a:xfrm>
          <a:prstGeom prst="rect">
            <a:avLst/>
          </a:prstGeom>
        </p:spPr>
      </p:pic>
    </p:spTree>
    <p:extLst>
      <p:ext uri="{BB962C8B-B14F-4D97-AF65-F5344CB8AC3E}">
        <p14:creationId xmlns:p14="http://schemas.microsoft.com/office/powerpoint/2010/main" val="537520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386B4-43AC-8868-3E2D-BBE1AC6AFEE3}"/>
              </a:ext>
            </a:extLst>
          </p:cNvPr>
          <p:cNvSpPr>
            <a:spLocks noGrp="1"/>
          </p:cNvSpPr>
          <p:nvPr>
            <p:ph type="title"/>
          </p:nvPr>
        </p:nvSpPr>
        <p:spPr/>
        <p:txBody>
          <a:bodyPr>
            <a:noAutofit/>
          </a:bodyPr>
          <a:lstStyle/>
          <a:p>
            <a:r>
              <a:rPr lang="fa-IR" sz="2400" b="0" i="0" dirty="0">
                <a:solidFill>
                  <a:srgbClr val="000000"/>
                </a:solidFill>
                <a:effectLst/>
                <a:highlight>
                  <a:srgbClr val="FFFFFF"/>
                </a:highlight>
                <a:latin typeface="vazir"/>
                <a:cs typeface="B Titr" panose="00000700000000000000" pitchFamily="2" charset="-78"/>
              </a:rPr>
              <a:t>روایاتی که در آن‌ها به </a:t>
            </a:r>
            <a:r>
              <a:rPr lang="fa-IR" sz="2400" b="0" i="0" u="none" strike="noStrike" dirty="0">
                <a:solidFill>
                  <a:srgbClr val="0000FF"/>
                </a:solidFill>
                <a:effectLst/>
                <a:highlight>
                  <a:srgbClr val="FFFFFF"/>
                </a:highlight>
                <a:latin typeface="vazir"/>
                <a:cs typeface="B Titr" panose="00000700000000000000" pitchFamily="2" charset="-78"/>
                <a:hlinkClick r:id="rId2" tooltip="خیر"/>
              </a:rPr>
              <a:t>خیر</a:t>
            </a:r>
            <a:r>
              <a:rPr lang="fa-IR" sz="2400" b="0" i="0" dirty="0">
                <a:solidFill>
                  <a:srgbClr val="000000"/>
                </a:solidFill>
                <a:effectLst/>
                <a:highlight>
                  <a:srgbClr val="FFFFFF"/>
                </a:highlight>
                <a:latin typeface="vazir"/>
                <a:cs typeface="B Titr" panose="00000700000000000000" pitchFamily="2" charset="-78"/>
              </a:rPr>
              <a:t> و </a:t>
            </a:r>
            <a:r>
              <a:rPr lang="fa-IR" sz="2400" b="0" i="0" u="none" strike="noStrike" dirty="0">
                <a:solidFill>
                  <a:srgbClr val="0000FF"/>
                </a:solidFill>
                <a:effectLst/>
                <a:highlight>
                  <a:srgbClr val="FFFFFF"/>
                </a:highlight>
                <a:latin typeface="vazir"/>
                <a:cs typeface="B Titr" panose="00000700000000000000" pitchFamily="2" charset="-78"/>
                <a:hlinkClick r:id="rId3" tooltip="برکت"/>
              </a:rPr>
              <a:t>برکت</a:t>
            </a:r>
            <a:r>
              <a:rPr lang="fa-IR" sz="2400" b="0" i="0" dirty="0">
                <a:solidFill>
                  <a:srgbClr val="000000"/>
                </a:solidFill>
                <a:effectLst/>
                <a:highlight>
                  <a:srgbClr val="FFFFFF"/>
                </a:highlight>
                <a:latin typeface="vazir"/>
                <a:cs typeface="B Titr" panose="00000700000000000000" pitchFamily="2" charset="-78"/>
              </a:rPr>
              <a:t> و </a:t>
            </a:r>
            <a:r>
              <a:rPr lang="fa-IR" sz="2400" b="0" i="0" u="none" strike="noStrike" dirty="0">
                <a:solidFill>
                  <a:srgbClr val="0000FF"/>
                </a:solidFill>
                <a:effectLst/>
                <a:highlight>
                  <a:srgbClr val="FFFFFF"/>
                </a:highlight>
                <a:latin typeface="vazir"/>
                <a:cs typeface="B Titr" panose="00000700000000000000" pitchFamily="2" charset="-78"/>
                <a:hlinkClick r:id="rId4" tooltip="منفعت"/>
              </a:rPr>
              <a:t>منفعت</a:t>
            </a:r>
            <a:r>
              <a:rPr lang="fa-IR" sz="2400" b="0" i="0" dirty="0">
                <a:solidFill>
                  <a:srgbClr val="000000"/>
                </a:solidFill>
                <a:effectLst/>
                <a:highlight>
                  <a:srgbClr val="FFFFFF"/>
                </a:highlight>
                <a:latin typeface="vazir"/>
                <a:cs typeface="B Titr" panose="00000700000000000000" pitchFamily="2" charset="-78"/>
              </a:rPr>
              <a:t> شیر مادر برای نوزاد تصریح شده است</a:t>
            </a:r>
            <a:endParaRPr lang="en-US" sz="2400" dirty="0">
              <a:cs typeface="B Titr" panose="00000700000000000000" pitchFamily="2" charset="-78"/>
            </a:endParaRPr>
          </a:p>
        </p:txBody>
      </p:sp>
      <p:sp>
        <p:nvSpPr>
          <p:cNvPr id="3" name="Content Placeholder 2">
            <a:extLst>
              <a:ext uri="{FF2B5EF4-FFF2-40B4-BE49-F238E27FC236}">
                <a16:creationId xmlns:a16="http://schemas.microsoft.com/office/drawing/2014/main" id="{0F5EEAE5-A29A-0CE6-E2B3-475584FD632F}"/>
              </a:ext>
            </a:extLst>
          </p:cNvPr>
          <p:cNvSpPr>
            <a:spLocks noGrp="1"/>
          </p:cNvSpPr>
          <p:nvPr>
            <p:ph idx="1"/>
          </p:nvPr>
        </p:nvSpPr>
        <p:spPr/>
        <p:txBody>
          <a:bodyPr/>
          <a:lstStyle/>
          <a:p>
            <a:pPr algn="just" rtl="1"/>
            <a:r>
              <a:rPr lang="fa-IR" b="1" dirty="0">
                <a:cs typeface="B Nazanin" panose="00000400000000000000" pitchFamily="2" charset="-78"/>
              </a:rPr>
              <a:t>پیامبر اکرم (ص) نقل شده که فرموده است: هیچ شیری برای نوزاد بهتر از شیر مادر نیست</a:t>
            </a:r>
          </a:p>
          <a:p>
            <a:pPr algn="just" rtl="1"/>
            <a:r>
              <a:rPr lang="fa-IR" b="1" i="0" u="none" strike="noStrike" dirty="0">
                <a:solidFill>
                  <a:srgbClr val="0000FF"/>
                </a:solidFill>
                <a:effectLst/>
                <a:highlight>
                  <a:srgbClr val="FFFFFF"/>
                </a:highlight>
                <a:latin typeface="vazir"/>
                <a:cs typeface="B Nazanin" panose="00000400000000000000" pitchFamily="2" charset="-78"/>
                <a:hlinkClick r:id="rId5" tooltip="امیرالمؤمنین (علیه‌السّلام)"/>
              </a:rPr>
              <a:t>امیرالمؤمنین (ع)</a:t>
            </a:r>
            <a:r>
              <a:rPr lang="fa-IR" b="1" i="0" dirty="0">
                <a:solidFill>
                  <a:srgbClr val="000000"/>
                </a:solidFill>
                <a:effectLst/>
                <a:highlight>
                  <a:srgbClr val="FFFFFF"/>
                </a:highlight>
                <a:latin typeface="vazir"/>
                <a:cs typeface="B Nazanin" panose="00000400000000000000" pitchFamily="2" charset="-78"/>
              </a:rPr>
              <a:t> تغذیه با شیر مادر را مورد تاکید قرار داده و فرموده است: هیچ شیری برای تغذیه کودک با برکت‌تر از شیر مادر نیست. </a:t>
            </a:r>
          </a:p>
          <a:p>
            <a:pPr algn="just" rtl="1"/>
            <a:endParaRPr lang="fa-IR" b="1" i="0" dirty="0">
              <a:solidFill>
                <a:srgbClr val="000000"/>
              </a:solidFill>
              <a:effectLst/>
              <a:highlight>
                <a:srgbClr val="FFFFFF"/>
              </a:highlight>
              <a:latin typeface="vazir"/>
              <a:cs typeface="B Nazanin" panose="00000400000000000000" pitchFamily="2" charset="-78"/>
            </a:endParaRPr>
          </a:p>
          <a:p>
            <a:pPr algn="just" rtl="1"/>
            <a:r>
              <a:rPr lang="fa-IR" b="1" i="0" u="none" strike="noStrike" dirty="0">
                <a:solidFill>
                  <a:srgbClr val="0000FF"/>
                </a:solidFill>
                <a:effectLst/>
                <a:highlight>
                  <a:srgbClr val="FFFFFF"/>
                </a:highlight>
                <a:latin typeface="vazir"/>
                <a:cs typeface="B Nazanin" panose="00000400000000000000" pitchFamily="2" charset="-78"/>
                <a:hlinkClick r:id="rId6" tooltip="امام حسین (علیه‌السّلام)"/>
              </a:rPr>
              <a:t>امام حسین (ع)</a:t>
            </a:r>
            <a:r>
              <a:rPr lang="fa-IR" b="1" i="0" dirty="0">
                <a:solidFill>
                  <a:srgbClr val="000000"/>
                </a:solidFill>
                <a:effectLst/>
                <a:highlight>
                  <a:srgbClr val="FFFFFF"/>
                </a:highlight>
                <a:latin typeface="vazir"/>
                <a:cs typeface="B Nazanin" panose="00000400000000000000" pitchFamily="2" charset="-78"/>
              </a:rPr>
              <a:t> نیز در </a:t>
            </a:r>
            <a:r>
              <a:rPr lang="fa-IR" b="1" i="0" u="none" strike="noStrike" dirty="0">
                <a:solidFill>
                  <a:srgbClr val="0000FF"/>
                </a:solidFill>
                <a:effectLst/>
                <a:highlight>
                  <a:srgbClr val="FFFFFF"/>
                </a:highlight>
                <a:latin typeface="vazir"/>
                <a:cs typeface="B Nazanin" panose="00000400000000000000" pitchFamily="2" charset="-78"/>
                <a:hlinkClick r:id="rId7" tooltip="دعای عرفه"/>
              </a:rPr>
              <a:t>دعای عرفه</a:t>
            </a:r>
            <a:r>
              <a:rPr lang="fa-IR" b="1" i="0" dirty="0">
                <a:solidFill>
                  <a:srgbClr val="000000"/>
                </a:solidFill>
                <a:effectLst/>
                <a:highlight>
                  <a:srgbClr val="FFFFFF"/>
                </a:highlight>
                <a:latin typeface="vazir"/>
                <a:cs typeface="B Nazanin" panose="00000400000000000000" pitchFamily="2" charset="-78"/>
              </a:rPr>
              <a:t> در مقام برشمردن </a:t>
            </a:r>
            <a:r>
              <a:rPr lang="fa-IR" b="1" i="0" u="none" strike="noStrike" dirty="0">
                <a:solidFill>
                  <a:srgbClr val="0000FF"/>
                </a:solidFill>
                <a:effectLst/>
                <a:highlight>
                  <a:srgbClr val="FFFFFF"/>
                </a:highlight>
                <a:latin typeface="vazir"/>
                <a:cs typeface="B Nazanin" panose="00000400000000000000" pitchFamily="2" charset="-78"/>
                <a:hlinkClick r:id="rId8" tooltip="نعمت‌های الهی"/>
              </a:rPr>
              <a:t>نعمت‌های الهی</a:t>
            </a:r>
            <a:r>
              <a:rPr lang="fa-IR" b="1" i="0" dirty="0">
                <a:solidFill>
                  <a:srgbClr val="000000"/>
                </a:solidFill>
                <a:effectLst/>
                <a:highlight>
                  <a:srgbClr val="FFFFFF"/>
                </a:highlight>
                <a:latin typeface="vazir"/>
                <a:cs typeface="B Nazanin" panose="00000400000000000000" pitchFamily="2" charset="-78"/>
              </a:rPr>
              <a:t>، اشاره به تغذیه دوران کودکی نموده و فرموده است: و در گهواره که کودکی ناتوان بودم، مرا از هر آسیب و خطر حفظ کردی و از شیر مادر غذایی گوارا روزیم نمودی.</a:t>
            </a:r>
          </a:p>
          <a:p>
            <a:pPr algn="just" rtl="1"/>
            <a:endParaRPr lang="en-US" b="1" dirty="0">
              <a:cs typeface="B Nazanin" panose="00000400000000000000" pitchFamily="2" charset="-78"/>
            </a:endParaRPr>
          </a:p>
        </p:txBody>
      </p:sp>
    </p:spTree>
    <p:extLst>
      <p:ext uri="{BB962C8B-B14F-4D97-AF65-F5344CB8AC3E}">
        <p14:creationId xmlns:p14="http://schemas.microsoft.com/office/powerpoint/2010/main" val="20591279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C0C5286-063F-C80C-DD25-ED8A8155504A}"/>
              </a:ext>
            </a:extLst>
          </p:cNvPr>
          <p:cNvPicPr>
            <a:picLocks noChangeAspect="1"/>
          </p:cNvPicPr>
          <p:nvPr/>
        </p:nvPicPr>
        <p:blipFill rotWithShape="1">
          <a:blip r:embed="rId2"/>
          <a:srcRect l="12969" t="20833" r="33437" b="8194"/>
          <a:stretch/>
        </p:blipFill>
        <p:spPr>
          <a:xfrm>
            <a:off x="2371725" y="654795"/>
            <a:ext cx="7448550" cy="5548410"/>
          </a:xfrm>
          <a:prstGeom prst="rect">
            <a:avLst/>
          </a:prstGeom>
        </p:spPr>
      </p:pic>
    </p:spTree>
    <p:extLst>
      <p:ext uri="{BB962C8B-B14F-4D97-AF65-F5344CB8AC3E}">
        <p14:creationId xmlns:p14="http://schemas.microsoft.com/office/powerpoint/2010/main" val="40760525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A563607-1094-65DD-653A-D42B6B952A0E}"/>
              </a:ext>
            </a:extLst>
          </p:cNvPr>
          <p:cNvPicPr>
            <a:picLocks noChangeAspect="1"/>
          </p:cNvPicPr>
          <p:nvPr/>
        </p:nvPicPr>
        <p:blipFill>
          <a:blip r:embed="rId2"/>
          <a:stretch>
            <a:fillRect/>
          </a:stretch>
        </p:blipFill>
        <p:spPr>
          <a:xfrm>
            <a:off x="1028675" y="590550"/>
            <a:ext cx="10304693" cy="5772149"/>
          </a:xfrm>
          <a:prstGeom prst="rect">
            <a:avLst/>
          </a:prstGeom>
        </p:spPr>
      </p:pic>
      <p:pic>
        <p:nvPicPr>
          <p:cNvPr id="3" name="Picture 2">
            <a:extLst>
              <a:ext uri="{FF2B5EF4-FFF2-40B4-BE49-F238E27FC236}">
                <a16:creationId xmlns:a16="http://schemas.microsoft.com/office/drawing/2014/main" id="{1420579A-C815-385F-BB37-824E2D09A930}"/>
              </a:ext>
            </a:extLst>
          </p:cNvPr>
          <p:cNvPicPr>
            <a:picLocks noChangeAspect="1"/>
          </p:cNvPicPr>
          <p:nvPr/>
        </p:nvPicPr>
        <p:blipFill>
          <a:blip r:embed="rId3"/>
          <a:stretch>
            <a:fillRect/>
          </a:stretch>
        </p:blipFill>
        <p:spPr>
          <a:xfrm>
            <a:off x="1137571" y="2235287"/>
            <a:ext cx="2830127" cy="2387426"/>
          </a:xfrm>
          <a:prstGeom prst="rect">
            <a:avLst/>
          </a:prstGeom>
        </p:spPr>
      </p:pic>
    </p:spTree>
    <p:extLst>
      <p:ext uri="{BB962C8B-B14F-4D97-AF65-F5344CB8AC3E}">
        <p14:creationId xmlns:p14="http://schemas.microsoft.com/office/powerpoint/2010/main" val="1156709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941D5E9-6068-C98C-304D-60F25E7D4F4D}"/>
              </a:ext>
            </a:extLst>
          </p:cNvPr>
          <p:cNvPicPr>
            <a:picLocks noChangeAspect="1"/>
          </p:cNvPicPr>
          <p:nvPr/>
        </p:nvPicPr>
        <p:blipFill rotWithShape="1">
          <a:blip r:embed="rId2"/>
          <a:srcRect l="12969" t="20833" r="33516" b="7917"/>
          <a:stretch/>
        </p:blipFill>
        <p:spPr>
          <a:xfrm>
            <a:off x="2362199" y="632737"/>
            <a:ext cx="7467601" cy="5592525"/>
          </a:xfrm>
          <a:prstGeom prst="rect">
            <a:avLst/>
          </a:prstGeom>
        </p:spPr>
      </p:pic>
    </p:spTree>
    <p:extLst>
      <p:ext uri="{BB962C8B-B14F-4D97-AF65-F5344CB8AC3E}">
        <p14:creationId xmlns:p14="http://schemas.microsoft.com/office/powerpoint/2010/main" val="9342681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7C7822B-76E8-8E1B-A1B0-889CBF5AEB84}"/>
              </a:ext>
            </a:extLst>
          </p:cNvPr>
          <p:cNvPicPr>
            <a:picLocks noChangeAspect="1"/>
          </p:cNvPicPr>
          <p:nvPr/>
        </p:nvPicPr>
        <p:blipFill>
          <a:blip r:embed="rId2"/>
          <a:stretch>
            <a:fillRect/>
          </a:stretch>
        </p:blipFill>
        <p:spPr>
          <a:xfrm>
            <a:off x="838457" y="794484"/>
            <a:ext cx="10515085" cy="5269031"/>
          </a:xfrm>
          <a:prstGeom prst="rect">
            <a:avLst/>
          </a:prstGeom>
        </p:spPr>
      </p:pic>
      <p:pic>
        <p:nvPicPr>
          <p:cNvPr id="3" name="Picture 2">
            <a:extLst>
              <a:ext uri="{FF2B5EF4-FFF2-40B4-BE49-F238E27FC236}">
                <a16:creationId xmlns:a16="http://schemas.microsoft.com/office/drawing/2014/main" id="{FE3566E8-7CD8-C3F9-1F26-0A2068C54691}"/>
              </a:ext>
            </a:extLst>
          </p:cNvPr>
          <p:cNvPicPr>
            <a:picLocks noChangeAspect="1"/>
          </p:cNvPicPr>
          <p:nvPr/>
        </p:nvPicPr>
        <p:blipFill>
          <a:blip r:embed="rId3"/>
          <a:stretch>
            <a:fillRect/>
          </a:stretch>
        </p:blipFill>
        <p:spPr>
          <a:xfrm>
            <a:off x="838457" y="1777680"/>
            <a:ext cx="3207738" cy="2098995"/>
          </a:xfrm>
          <a:prstGeom prst="rect">
            <a:avLst/>
          </a:prstGeom>
        </p:spPr>
      </p:pic>
      <p:pic>
        <p:nvPicPr>
          <p:cNvPr id="4" name="Picture 3">
            <a:extLst>
              <a:ext uri="{FF2B5EF4-FFF2-40B4-BE49-F238E27FC236}">
                <a16:creationId xmlns:a16="http://schemas.microsoft.com/office/drawing/2014/main" id="{3D3CBDFC-51CA-D52A-4DB7-4393B5B2AD74}"/>
              </a:ext>
            </a:extLst>
          </p:cNvPr>
          <p:cNvPicPr>
            <a:picLocks noChangeAspect="1"/>
          </p:cNvPicPr>
          <p:nvPr/>
        </p:nvPicPr>
        <p:blipFill>
          <a:blip r:embed="rId4"/>
          <a:stretch>
            <a:fillRect/>
          </a:stretch>
        </p:blipFill>
        <p:spPr>
          <a:xfrm>
            <a:off x="838457" y="3777924"/>
            <a:ext cx="3196686" cy="2203776"/>
          </a:xfrm>
          <a:prstGeom prst="rect">
            <a:avLst/>
          </a:prstGeom>
        </p:spPr>
      </p:pic>
    </p:spTree>
    <p:extLst>
      <p:ext uri="{BB962C8B-B14F-4D97-AF65-F5344CB8AC3E}">
        <p14:creationId xmlns:p14="http://schemas.microsoft.com/office/powerpoint/2010/main" val="4612311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CE5C2B-1D49-2FF8-658D-5A1036D93D7A}"/>
              </a:ext>
            </a:extLst>
          </p:cNvPr>
          <p:cNvPicPr>
            <a:picLocks noChangeAspect="1"/>
          </p:cNvPicPr>
          <p:nvPr/>
        </p:nvPicPr>
        <p:blipFill rotWithShape="1">
          <a:blip r:embed="rId2"/>
          <a:srcRect l="13047" t="20972" r="33594" b="8055"/>
          <a:stretch/>
        </p:blipFill>
        <p:spPr>
          <a:xfrm>
            <a:off x="2386012" y="653298"/>
            <a:ext cx="7419976" cy="5551403"/>
          </a:xfrm>
          <a:prstGeom prst="rect">
            <a:avLst/>
          </a:prstGeom>
        </p:spPr>
      </p:pic>
    </p:spTree>
    <p:extLst>
      <p:ext uri="{BB962C8B-B14F-4D97-AF65-F5344CB8AC3E}">
        <p14:creationId xmlns:p14="http://schemas.microsoft.com/office/powerpoint/2010/main" val="8294598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5811D66-040D-E69D-00F6-DD761CC7F56F}"/>
              </a:ext>
            </a:extLst>
          </p:cNvPr>
          <p:cNvPicPr>
            <a:picLocks noChangeAspect="1"/>
          </p:cNvPicPr>
          <p:nvPr/>
        </p:nvPicPr>
        <p:blipFill>
          <a:blip r:embed="rId2"/>
          <a:stretch>
            <a:fillRect/>
          </a:stretch>
        </p:blipFill>
        <p:spPr>
          <a:xfrm>
            <a:off x="1007546" y="866775"/>
            <a:ext cx="10176907" cy="5454882"/>
          </a:xfrm>
          <a:prstGeom prst="rect">
            <a:avLst/>
          </a:prstGeom>
        </p:spPr>
      </p:pic>
      <p:pic>
        <p:nvPicPr>
          <p:cNvPr id="3" name="Picture 2">
            <a:extLst>
              <a:ext uri="{FF2B5EF4-FFF2-40B4-BE49-F238E27FC236}">
                <a16:creationId xmlns:a16="http://schemas.microsoft.com/office/drawing/2014/main" id="{9F74D92F-977C-E243-4996-E6D9E617ACDB}"/>
              </a:ext>
            </a:extLst>
          </p:cNvPr>
          <p:cNvPicPr>
            <a:picLocks noChangeAspect="1"/>
          </p:cNvPicPr>
          <p:nvPr/>
        </p:nvPicPr>
        <p:blipFill>
          <a:blip r:embed="rId3"/>
          <a:stretch>
            <a:fillRect/>
          </a:stretch>
        </p:blipFill>
        <p:spPr>
          <a:xfrm>
            <a:off x="1351310" y="2938557"/>
            <a:ext cx="2231329" cy="2219136"/>
          </a:xfrm>
          <a:prstGeom prst="rect">
            <a:avLst/>
          </a:prstGeom>
        </p:spPr>
      </p:pic>
    </p:spTree>
    <p:extLst>
      <p:ext uri="{BB962C8B-B14F-4D97-AF65-F5344CB8AC3E}">
        <p14:creationId xmlns:p14="http://schemas.microsoft.com/office/powerpoint/2010/main" val="16632338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F72EE8-111E-A560-0A54-A8DC26411CBB}"/>
              </a:ext>
            </a:extLst>
          </p:cNvPr>
          <p:cNvSpPr>
            <a:spLocks noGrp="1"/>
          </p:cNvSpPr>
          <p:nvPr>
            <p:ph type="title"/>
          </p:nvPr>
        </p:nvSpPr>
        <p:spPr/>
        <p:txBody>
          <a:bodyPr>
            <a:normAutofit/>
          </a:bodyPr>
          <a:lstStyle/>
          <a:p>
            <a:pPr algn="r"/>
            <a:r>
              <a:rPr lang="fa-IR" dirty="0">
                <a:cs typeface="B Titr" panose="00000700000000000000" pitchFamily="2" charset="-78"/>
              </a:rPr>
              <a:t> نتيجه گيری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E7C2821A-75E0-186A-930C-8380BCA7A0D8}"/>
              </a:ext>
            </a:extLst>
          </p:cNvPr>
          <p:cNvSpPr>
            <a:spLocks noGrp="1"/>
          </p:cNvSpPr>
          <p:nvPr>
            <p:ph idx="1"/>
          </p:nvPr>
        </p:nvSpPr>
        <p:spPr>
          <a:xfrm>
            <a:off x="838200" y="2556932"/>
            <a:ext cx="10439399" cy="3634318"/>
          </a:xfrm>
        </p:spPr>
        <p:txBody>
          <a:bodyPr>
            <a:normAutofit fontScale="70000" lnSpcReduction="20000"/>
          </a:bodyPr>
          <a:lstStyle/>
          <a:p>
            <a:pPr algn="r" rtl="1">
              <a:lnSpc>
                <a:spcPct val="120000"/>
              </a:lnSpc>
            </a:pPr>
            <a:r>
              <a:rPr lang="fa-IR" sz="3200" b="1" dirty="0">
                <a:cs typeface="2  Nazanin" panose="00000400000000000000" pitchFamily="2" charset="-78"/>
              </a:rPr>
              <a:t>شیردهی نباید دردناک باشد</a:t>
            </a:r>
          </a:p>
          <a:p>
            <a:pPr algn="r" rtl="1">
              <a:lnSpc>
                <a:spcPct val="120000"/>
              </a:lnSpc>
            </a:pPr>
            <a:r>
              <a:rPr lang="fa-IR" sz="3200" b="1" dirty="0">
                <a:cs typeface="2  Nazanin" panose="00000400000000000000" pitchFamily="2" charset="-78"/>
              </a:rPr>
              <a:t>شیردهی مناسب به پستان و نوک آن صدمه نمی زند</a:t>
            </a:r>
            <a:endParaRPr lang="en-US" sz="3200" b="1" dirty="0">
              <a:cs typeface="2  Nazanin" panose="00000400000000000000" pitchFamily="2" charset="-78"/>
            </a:endParaRPr>
          </a:p>
          <a:p>
            <a:pPr algn="r" rtl="1">
              <a:lnSpc>
                <a:spcPct val="120000"/>
              </a:lnSpc>
            </a:pPr>
            <a:r>
              <a:rPr lang="fa-IR" sz="3200" b="1" dirty="0">
                <a:cs typeface="2  Nazanin" panose="00000400000000000000" pitchFamily="2" charset="-78"/>
              </a:rPr>
              <a:t>بغل گرفتن صحیح شیرخوار و چفت شدن خوب دهان او به پستان، کلید موفقیت درمکیدن موثر  و تغذیه با شیرمادر است چون سبب:</a:t>
            </a:r>
          </a:p>
          <a:p>
            <a:pPr lvl="1" algn="r" rtl="1">
              <a:lnSpc>
                <a:spcPct val="120000"/>
              </a:lnSpc>
            </a:pPr>
            <a:r>
              <a:rPr lang="fa-IR" sz="2800" b="1" dirty="0">
                <a:cs typeface="2  Nazanin" panose="00000400000000000000" pitchFamily="2" charset="-78"/>
              </a:rPr>
              <a:t>انتقال شیر بیشتر ازپستان به دهان شیرخوار</a:t>
            </a:r>
          </a:p>
          <a:p>
            <a:pPr lvl="1" algn="r" rtl="1">
              <a:lnSpc>
                <a:spcPct val="120000"/>
              </a:lnSpc>
            </a:pPr>
            <a:r>
              <a:rPr lang="fa-IR" sz="2800" b="1" dirty="0">
                <a:cs typeface="2  Nazanin" panose="00000400000000000000" pitchFamily="2" charset="-78"/>
              </a:rPr>
              <a:t>تخلیه کامل و تحریک بیشتر تولید شیردرپستان</a:t>
            </a:r>
          </a:p>
          <a:p>
            <a:pPr lvl="1" algn="r" rtl="1">
              <a:lnSpc>
                <a:spcPct val="120000"/>
              </a:lnSpc>
            </a:pPr>
            <a:r>
              <a:rPr lang="fa-IR" sz="2800" b="1" dirty="0">
                <a:cs typeface="2  Nazanin" panose="00000400000000000000" pitchFamily="2" charset="-78"/>
              </a:rPr>
              <a:t>پیشگیری از مشکلات پستانی و نوک آن</a:t>
            </a:r>
          </a:p>
          <a:p>
            <a:pPr lvl="1" algn="r" rtl="1">
              <a:lnSpc>
                <a:spcPct val="120000"/>
              </a:lnSpc>
            </a:pPr>
            <a:r>
              <a:rPr lang="fa-IR" sz="2800" b="1" dirty="0">
                <a:cs typeface="2  Nazanin" panose="00000400000000000000" pitchFamily="2" charset="-78"/>
              </a:rPr>
              <a:t>رضایت و خشنودی و رشد مناسب شیرخوار</a:t>
            </a:r>
            <a:r>
              <a:rPr lang="fa-IR" sz="3200" b="1" dirty="0">
                <a:cs typeface="2  Nazanin" panose="00000400000000000000" pitchFamily="2" charset="-78"/>
              </a:rPr>
              <a:t>می شود</a:t>
            </a:r>
          </a:p>
        </p:txBody>
      </p:sp>
    </p:spTree>
    <p:extLst>
      <p:ext uri="{BB962C8B-B14F-4D97-AF65-F5344CB8AC3E}">
        <p14:creationId xmlns:p14="http://schemas.microsoft.com/office/powerpoint/2010/main" val="19320416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B21914-6944-F9B7-AE35-537A78C00C25}"/>
              </a:ext>
            </a:extLst>
          </p:cNvPr>
          <p:cNvPicPr>
            <a:picLocks noChangeAspect="1"/>
          </p:cNvPicPr>
          <p:nvPr/>
        </p:nvPicPr>
        <p:blipFill rotWithShape="1">
          <a:blip r:embed="rId3"/>
          <a:srcRect l="12734" t="20972" r="33516" b="8055"/>
          <a:stretch/>
        </p:blipFill>
        <p:spPr>
          <a:xfrm>
            <a:off x="1181100" y="657224"/>
            <a:ext cx="9258300" cy="5562601"/>
          </a:xfrm>
          <a:prstGeom prst="rect">
            <a:avLst/>
          </a:prstGeom>
        </p:spPr>
      </p:pic>
    </p:spTree>
    <p:extLst>
      <p:ext uri="{BB962C8B-B14F-4D97-AF65-F5344CB8AC3E}">
        <p14:creationId xmlns:p14="http://schemas.microsoft.com/office/powerpoint/2010/main" val="41615361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1E959F5-D976-ED45-1948-60B0FAAB942D}"/>
              </a:ext>
            </a:extLst>
          </p:cNvPr>
          <p:cNvPicPr>
            <a:picLocks noChangeAspect="1"/>
          </p:cNvPicPr>
          <p:nvPr/>
        </p:nvPicPr>
        <p:blipFill rotWithShape="1">
          <a:blip r:embed="rId2"/>
          <a:srcRect l="12969" t="20416" r="33125" b="15000"/>
          <a:stretch/>
        </p:blipFill>
        <p:spPr>
          <a:xfrm>
            <a:off x="1981200" y="655982"/>
            <a:ext cx="8229600" cy="5546036"/>
          </a:xfrm>
          <a:prstGeom prst="rect">
            <a:avLst/>
          </a:prstGeom>
        </p:spPr>
      </p:pic>
    </p:spTree>
    <p:extLst>
      <p:ext uri="{BB962C8B-B14F-4D97-AF65-F5344CB8AC3E}">
        <p14:creationId xmlns:p14="http://schemas.microsoft.com/office/powerpoint/2010/main" val="5656559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0190D-848E-2F1B-5DCF-6176B9E75B89}"/>
              </a:ext>
            </a:extLst>
          </p:cNvPr>
          <p:cNvSpPr>
            <a:spLocks noGrp="1"/>
          </p:cNvSpPr>
          <p:nvPr>
            <p:ph type="ctrTitle"/>
          </p:nvPr>
        </p:nvSpPr>
        <p:spPr/>
        <p:txBody>
          <a:bodyPr/>
          <a:lstStyle/>
          <a:p>
            <a:r>
              <a:rPr lang="fa-IR" sz="6600" dirty="0">
                <a:cs typeface="B Titr" panose="00000700000000000000" pitchFamily="2" charset="-78"/>
              </a:rPr>
              <a:t>شیردهی و بیماری ها</a:t>
            </a:r>
            <a:endParaRPr lang="en-US" sz="6600" dirty="0">
              <a:cs typeface="B Titr" panose="00000700000000000000" pitchFamily="2" charset="-78"/>
            </a:endParaRPr>
          </a:p>
        </p:txBody>
      </p:sp>
    </p:spTree>
    <p:extLst>
      <p:ext uri="{BB962C8B-B14F-4D97-AF65-F5344CB8AC3E}">
        <p14:creationId xmlns:p14="http://schemas.microsoft.com/office/powerpoint/2010/main" val="7299584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030A4-FF50-C115-AE70-517F0F526CD3}"/>
              </a:ext>
            </a:extLst>
          </p:cNvPr>
          <p:cNvSpPr>
            <a:spLocks noGrp="1"/>
          </p:cNvSpPr>
          <p:nvPr>
            <p:ph type="title"/>
          </p:nvPr>
        </p:nvSpPr>
        <p:spPr/>
        <p:txBody>
          <a:bodyPr>
            <a:noAutofit/>
          </a:bodyPr>
          <a:lstStyle/>
          <a:p>
            <a:r>
              <a:rPr lang="fa-IR" sz="3200" b="0" i="0" dirty="0">
                <a:solidFill>
                  <a:srgbClr val="000000"/>
                </a:solidFill>
                <a:effectLst/>
                <a:highlight>
                  <a:srgbClr val="FFFFFF"/>
                </a:highlight>
                <a:latin typeface="vazir"/>
                <a:cs typeface="B Titr" panose="00000700000000000000" pitchFamily="2" charset="-78"/>
              </a:rPr>
              <a:t>روایاتی است که به اجر و </a:t>
            </a:r>
            <a:r>
              <a:rPr lang="fa-IR" sz="3200" b="0" i="0" u="none" strike="noStrike" dirty="0">
                <a:solidFill>
                  <a:srgbClr val="0000FF"/>
                </a:solidFill>
                <a:effectLst/>
                <a:highlight>
                  <a:srgbClr val="FFFFFF"/>
                </a:highlight>
                <a:latin typeface="vazir"/>
                <a:cs typeface="B Titr" panose="00000700000000000000" pitchFamily="2" charset="-78"/>
                <a:hlinkClick r:id="rId2" tooltip="پاداش"/>
              </a:rPr>
              <a:t>پاداش</a:t>
            </a:r>
            <a:r>
              <a:rPr lang="fa-IR" sz="3200" b="0" i="0" dirty="0">
                <a:solidFill>
                  <a:srgbClr val="000000"/>
                </a:solidFill>
                <a:effectLst/>
                <a:highlight>
                  <a:srgbClr val="FFFFFF"/>
                </a:highlight>
                <a:latin typeface="vazir"/>
                <a:cs typeface="B Titr" panose="00000700000000000000" pitchFamily="2" charset="-78"/>
              </a:rPr>
              <a:t> مادران شیرده، اشاره دارد.</a:t>
            </a:r>
            <a:endParaRPr lang="en-US" sz="3200" dirty="0">
              <a:cs typeface="B Titr" panose="00000700000000000000" pitchFamily="2" charset="-78"/>
            </a:endParaRPr>
          </a:p>
        </p:txBody>
      </p:sp>
      <p:sp>
        <p:nvSpPr>
          <p:cNvPr id="3" name="Content Placeholder 2">
            <a:extLst>
              <a:ext uri="{FF2B5EF4-FFF2-40B4-BE49-F238E27FC236}">
                <a16:creationId xmlns:a16="http://schemas.microsoft.com/office/drawing/2014/main" id="{AB9A2326-9F50-177D-AFE2-FF1AB5A9A635}"/>
              </a:ext>
            </a:extLst>
          </p:cNvPr>
          <p:cNvSpPr>
            <a:spLocks noGrp="1"/>
          </p:cNvSpPr>
          <p:nvPr>
            <p:ph idx="1"/>
          </p:nvPr>
        </p:nvSpPr>
        <p:spPr/>
        <p:txBody>
          <a:bodyPr>
            <a:normAutofit lnSpcReduction="10000"/>
          </a:bodyPr>
          <a:lstStyle/>
          <a:p>
            <a:pPr algn="just" rtl="1">
              <a:lnSpc>
                <a:spcPct val="150000"/>
              </a:lnSpc>
            </a:pPr>
            <a:r>
              <a:rPr lang="fa-IR" b="1" dirty="0">
                <a:cs typeface="B Nazanin" panose="00000400000000000000" pitchFamily="2" charset="-78"/>
              </a:rPr>
              <a:t>از پیامبر اکرم (ص) نقل شده که فرموده است هنگامی که زن، </a:t>
            </a:r>
            <a:r>
              <a:rPr lang="fa-IR" b="1" dirty="0">
                <a:solidFill>
                  <a:srgbClr val="00B050"/>
                </a:solidFill>
                <a:cs typeface="B Nazanin" panose="00000400000000000000" pitchFamily="2" charset="-78"/>
              </a:rPr>
              <a:t>باردار می‌شود </a:t>
            </a:r>
            <a:r>
              <a:rPr lang="fa-IR" b="1" dirty="0">
                <a:cs typeface="B Nazanin" panose="00000400000000000000" pitchFamily="2" charset="-78"/>
              </a:rPr>
              <a:t>بسان روزه‌دارِ شب زنده‌داری است که با جان و مال خود در راه خدا جهاد می‌کند و هرگاه </a:t>
            </a:r>
            <a:r>
              <a:rPr lang="fa-IR" b="1" dirty="0">
                <a:solidFill>
                  <a:srgbClr val="00B050"/>
                </a:solidFill>
                <a:cs typeface="B Nazanin" panose="00000400000000000000" pitchFamily="2" charset="-78"/>
              </a:rPr>
              <a:t>وضع حمل </a:t>
            </a:r>
            <a:r>
              <a:rPr lang="fa-IR" b="1" dirty="0">
                <a:cs typeface="B Nazanin" panose="00000400000000000000" pitchFamily="2" charset="-78"/>
              </a:rPr>
              <a:t>کند، اجر و پاداشی دارد که کسی از عظمت آن آگاه نیست </a:t>
            </a:r>
            <a:r>
              <a:rPr lang="fa-IR" b="1" dirty="0">
                <a:solidFill>
                  <a:srgbClr val="00B050"/>
                </a:solidFill>
                <a:cs typeface="B Nazanin" panose="00000400000000000000" pitchFamily="2" charset="-78"/>
              </a:rPr>
              <a:t>و هرگاه فرزند خود را شیر دهد</a:t>
            </a:r>
            <a:r>
              <a:rPr lang="fa-IR" b="1" dirty="0">
                <a:cs typeface="B Nazanin" panose="00000400000000000000" pitchFamily="2" charset="-78"/>
              </a:rPr>
              <a:t>، در برابر هر مکیدن نوزاد پاداشی به او دهند که برابر است با آزاد کردن بنده‌ای از فرزندان اسماعیل و </a:t>
            </a:r>
            <a:r>
              <a:rPr lang="fa-IR" b="1" dirty="0">
                <a:solidFill>
                  <a:srgbClr val="00B050"/>
                </a:solidFill>
                <a:cs typeface="B Nazanin" panose="00000400000000000000" pitchFamily="2" charset="-78"/>
              </a:rPr>
              <a:t>هنگامی که از شیر دادن فرزند خود فارغ شود</a:t>
            </a:r>
            <a:r>
              <a:rPr lang="fa-IR" b="1" dirty="0">
                <a:cs typeface="B Nazanin" panose="00000400000000000000" pitchFamily="2" charset="-78"/>
              </a:rPr>
              <a:t>، فرشته بزرگواری بر پهلویش زند و گوید: اعمال خود را از سر بگیر که خداوند تو را آمرزیده است.</a:t>
            </a:r>
            <a:endParaRPr lang="en-US" b="1" dirty="0">
              <a:cs typeface="B Nazanin" panose="00000400000000000000" pitchFamily="2" charset="-78"/>
            </a:endParaRPr>
          </a:p>
        </p:txBody>
      </p:sp>
    </p:spTree>
    <p:extLst>
      <p:ext uri="{BB962C8B-B14F-4D97-AF65-F5344CB8AC3E}">
        <p14:creationId xmlns:p14="http://schemas.microsoft.com/office/powerpoint/2010/main" val="25180652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DFDAB-6932-8746-968A-0D1B44DF55FC}"/>
              </a:ext>
            </a:extLst>
          </p:cNvPr>
          <p:cNvSpPr>
            <a:spLocks noGrp="1"/>
          </p:cNvSpPr>
          <p:nvPr>
            <p:ph type="title"/>
          </p:nvPr>
        </p:nvSpPr>
        <p:spPr/>
        <p:txBody>
          <a:bodyPr/>
          <a:lstStyle/>
          <a:p>
            <a:pPr algn="r"/>
            <a:r>
              <a:rPr lang="fa-IR" dirty="0">
                <a:cs typeface="B Titr" panose="00000700000000000000" pitchFamily="2" charset="-78"/>
              </a:rPr>
              <a:t>مصرف دارو در شیردهی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A7ED87DD-77A8-9868-2A0D-D5975E0AC531}"/>
              </a:ext>
            </a:extLst>
          </p:cNvPr>
          <p:cNvSpPr>
            <a:spLocks noGrp="1"/>
          </p:cNvSpPr>
          <p:nvPr>
            <p:ph idx="1"/>
          </p:nvPr>
        </p:nvSpPr>
        <p:spPr>
          <a:xfrm>
            <a:off x="895350" y="2556932"/>
            <a:ext cx="10420349" cy="3318936"/>
          </a:xfrm>
        </p:spPr>
        <p:txBody>
          <a:bodyPr>
            <a:normAutofit/>
          </a:bodyPr>
          <a:lstStyle/>
          <a:p>
            <a:pPr algn="just" rtl="1"/>
            <a:r>
              <a:rPr lang="fa-IR" sz="2800" dirty="0">
                <a:cs typeface="B Nazanin" panose="00000400000000000000" pitchFamily="2" charset="-78"/>
              </a:rPr>
              <a:t>مصرف اکثرداروها در دوران شیردهی منعی ندارد و تعداد داروهایی که منع شیردهی دارند زیاد نیستند و اگز جایگزین ایمن تری نداشته باشند و بنابر توصیه پزشک مجبور به استفاده از آنها شدیدباید در طول مدت شیردهی </a:t>
            </a:r>
            <a:r>
              <a:rPr lang="fa-IR" sz="2800" dirty="0">
                <a:solidFill>
                  <a:srgbClr val="FF0000"/>
                </a:solidFill>
                <a:cs typeface="B Nazanin" panose="00000400000000000000" pitchFamily="2" charset="-78"/>
              </a:rPr>
              <a:t>شیر خود را بدوشید و دور بریزید </a:t>
            </a:r>
            <a:r>
              <a:rPr lang="fa-IR" sz="2800" dirty="0">
                <a:cs typeface="B Nazanin" panose="00000400000000000000" pitchFamily="2" charset="-78"/>
              </a:rPr>
              <a:t>تا ترشح شیر ادامه داشته باشد و پس از قطع دارو به شیردهی ادامه دهید.</a:t>
            </a:r>
          </a:p>
          <a:p>
            <a:pPr algn="just" rtl="1"/>
            <a:r>
              <a:rPr lang="fa-IR" sz="2800" dirty="0">
                <a:cs typeface="B Nazanin" panose="00000400000000000000" pitchFamily="2" charset="-78"/>
              </a:rPr>
              <a:t>بطور کلی توصیه میشود مصرف دارو توسط مادر بعد از اتمام یک وعده شیر دادن باشد. در مورد داروهایی که یکبار در شبانه روز مصرف میشوند بهتر است زمان مصرف </a:t>
            </a:r>
            <a:r>
              <a:rPr lang="fa-IR" sz="2800" dirty="0">
                <a:solidFill>
                  <a:srgbClr val="FF0000"/>
                </a:solidFill>
                <a:cs typeface="B Nazanin" panose="00000400000000000000" pitchFamily="2" charset="-78"/>
              </a:rPr>
              <a:t>قبل از طولانی ترین دوره خواب کودک</a:t>
            </a:r>
            <a:r>
              <a:rPr lang="fa-IR" sz="2800" dirty="0">
                <a:cs typeface="B Nazanin" panose="00000400000000000000" pitchFamily="2" charset="-78"/>
              </a:rPr>
              <a:t> باشد که معمولا در شب هاست.</a:t>
            </a:r>
          </a:p>
        </p:txBody>
      </p:sp>
    </p:spTree>
    <p:extLst>
      <p:ext uri="{BB962C8B-B14F-4D97-AF65-F5344CB8AC3E}">
        <p14:creationId xmlns:p14="http://schemas.microsoft.com/office/powerpoint/2010/main" val="38964049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53C30-4592-8353-79F4-4D69454363BA}"/>
              </a:ext>
            </a:extLst>
          </p:cNvPr>
          <p:cNvSpPr>
            <a:spLocks noGrp="1"/>
          </p:cNvSpPr>
          <p:nvPr>
            <p:ph type="title"/>
          </p:nvPr>
        </p:nvSpPr>
        <p:spPr/>
        <p:txBody>
          <a:bodyPr/>
          <a:lstStyle/>
          <a:p>
            <a:pPr algn="r"/>
            <a:r>
              <a:rPr lang="fa-IR" dirty="0">
                <a:cs typeface="B Titr" panose="00000700000000000000" pitchFamily="2" charset="-78"/>
              </a:rPr>
              <a:t>آبله مرغان</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A4251498-1FF8-5445-5743-FA0DECC10411}"/>
              </a:ext>
            </a:extLst>
          </p:cNvPr>
          <p:cNvSpPr>
            <a:spLocks noGrp="1"/>
          </p:cNvSpPr>
          <p:nvPr>
            <p:ph idx="1"/>
          </p:nvPr>
        </p:nvSpPr>
        <p:spPr>
          <a:xfrm>
            <a:off x="838200" y="2556931"/>
            <a:ext cx="10487025" cy="3539069"/>
          </a:xfrm>
        </p:spPr>
        <p:txBody>
          <a:bodyPr>
            <a:normAutofit/>
          </a:bodyPr>
          <a:lstStyle/>
          <a:p>
            <a:pPr algn="just" rtl="1"/>
            <a:r>
              <a:rPr lang="fa-IR" dirty="0">
                <a:cs typeface="B Nazanin" panose="00000400000000000000" pitchFamily="2" charset="-78"/>
              </a:rPr>
              <a:t>ابتلا به آبله مرغان در دوران جنینی سبب تولد نوزاد نارس میشود و در نوزاد تازه بدنیا آمده کشنده است.</a:t>
            </a:r>
          </a:p>
          <a:p>
            <a:pPr algn="just" rtl="1"/>
            <a:r>
              <a:rPr lang="fa-IR" dirty="0">
                <a:cs typeface="B Nazanin" panose="00000400000000000000" pitchFamily="2" charset="-78"/>
              </a:rPr>
              <a:t>در دوران کودکی به ندرت عارضه ایجاد میکند.</a:t>
            </a:r>
          </a:p>
          <a:p>
            <a:pPr algn="just" rtl="1"/>
            <a:r>
              <a:rPr lang="fa-IR" dirty="0">
                <a:cs typeface="B Nazanin" panose="00000400000000000000" pitchFamily="2" charset="-78"/>
              </a:rPr>
              <a:t>اگر در فاصله 5 روز قبل زایمان و یا 2 روز بعد زایمان مبتلا شدید بعضی از پزشکان توصیه به جدا کردن مادر و نوزاد میکنند که در این صورت اگر پستان ضایعه ای نداشته باشد مادر باید شیرش را بدوشد و شخص دیگری آن را به نوزاد بدهد</a:t>
            </a:r>
          </a:p>
          <a:p>
            <a:pPr algn="just" rtl="1"/>
            <a:r>
              <a:rPr lang="fa-IR" dirty="0">
                <a:cs typeface="B Nazanin" panose="00000400000000000000" pitchFamily="2" charset="-78"/>
              </a:rPr>
              <a:t>پس از 72 ساعت از خشک شدن ضایعات شیردهی مستقیم از پستان میتواند ادامه یابد. و شیرخوار نباید در تماس مستقیم با ضایعات پوستی آبله مرغان که خشک نشده اند باشد.</a:t>
            </a:r>
            <a:endParaRPr lang="en-US" dirty="0">
              <a:cs typeface="B Nazanin" panose="00000400000000000000" pitchFamily="2" charset="-78"/>
            </a:endParaRPr>
          </a:p>
        </p:txBody>
      </p:sp>
    </p:spTree>
    <p:extLst>
      <p:ext uri="{BB962C8B-B14F-4D97-AF65-F5344CB8AC3E}">
        <p14:creationId xmlns:p14="http://schemas.microsoft.com/office/powerpoint/2010/main" val="26939168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F311-AF11-40AC-3911-5E99187CB964}"/>
              </a:ext>
            </a:extLst>
          </p:cNvPr>
          <p:cNvSpPr>
            <a:spLocks noGrp="1"/>
          </p:cNvSpPr>
          <p:nvPr>
            <p:ph type="title"/>
          </p:nvPr>
        </p:nvSpPr>
        <p:spPr/>
        <p:txBody>
          <a:bodyPr/>
          <a:lstStyle/>
          <a:p>
            <a:pPr algn="r" rtl="1"/>
            <a:r>
              <a:rPr lang="fa-IR" dirty="0">
                <a:cs typeface="B Titr" panose="00000700000000000000" pitchFamily="2" charset="-78"/>
              </a:rPr>
              <a:t>هپاتیت </a:t>
            </a:r>
            <a:r>
              <a:rPr lang="en-US" dirty="0">
                <a:cs typeface="B Titr" panose="00000700000000000000" pitchFamily="2" charset="-78"/>
              </a:rPr>
              <a:t>B</a:t>
            </a:r>
          </a:p>
        </p:txBody>
      </p:sp>
      <p:sp>
        <p:nvSpPr>
          <p:cNvPr id="3" name="Content Placeholder 2">
            <a:extLst>
              <a:ext uri="{FF2B5EF4-FFF2-40B4-BE49-F238E27FC236}">
                <a16:creationId xmlns:a16="http://schemas.microsoft.com/office/drawing/2014/main" id="{EA2D1F94-A8A3-5E2D-426E-3C5B828AE042}"/>
              </a:ext>
            </a:extLst>
          </p:cNvPr>
          <p:cNvSpPr>
            <a:spLocks noGrp="1"/>
          </p:cNvSpPr>
          <p:nvPr>
            <p:ph idx="1"/>
          </p:nvPr>
        </p:nvSpPr>
        <p:spPr>
          <a:xfrm>
            <a:off x="828675" y="2556931"/>
            <a:ext cx="10496550" cy="3567643"/>
          </a:xfrm>
        </p:spPr>
        <p:txBody>
          <a:bodyPr>
            <a:normAutofit/>
          </a:bodyPr>
          <a:lstStyle/>
          <a:p>
            <a:pPr algn="just" rtl="1"/>
            <a:r>
              <a:rPr lang="fa-IR" sz="2800" dirty="0">
                <a:cs typeface="B Nazanin" panose="00000400000000000000" pitchFamily="2" charset="-78"/>
              </a:rPr>
              <a:t>اگر مادری در بارداری آلوده شود، نوزاد ممکن است هنگام تولد بعلت تماس با ترشحات مبتلا شودکه باید واکسیناسیون طبق دستورالعمل های کشوری انجام شود.</a:t>
            </a:r>
          </a:p>
          <a:p>
            <a:pPr algn="just" rtl="1"/>
            <a:r>
              <a:rPr lang="fa-IR" sz="2800" dirty="0">
                <a:cs typeface="B Nazanin" panose="00000400000000000000" pitchFamily="2" charset="-78"/>
              </a:rPr>
              <a:t>شیردهی هیچ منعی ندارد.</a:t>
            </a:r>
          </a:p>
          <a:p>
            <a:pPr algn="just" rtl="1"/>
            <a:r>
              <a:rPr lang="fa-IR" sz="2800" dirty="0">
                <a:cs typeface="B Nazanin" panose="00000400000000000000" pitchFamily="2" charset="-78"/>
              </a:rPr>
              <a:t>تاخیر در واکسیناسیون نیز منعی برای شیردهی نیست.</a:t>
            </a:r>
          </a:p>
          <a:p>
            <a:pPr algn="just" rtl="1"/>
            <a:r>
              <a:rPr lang="fa-IR" sz="2800" dirty="0">
                <a:cs typeface="B Nazanin" panose="00000400000000000000" pitchFamily="2" charset="-78"/>
              </a:rPr>
              <a:t>اگر بعد زایمان دچار بماری شدید، کودک و سایر اعضا خانواده باید واکسینه شوند و تغذیه با شیر مادر نیز ادامه یابد.</a:t>
            </a:r>
            <a:endParaRPr lang="en-US" sz="2800" dirty="0">
              <a:cs typeface="B Nazanin" panose="00000400000000000000" pitchFamily="2" charset="-78"/>
            </a:endParaRPr>
          </a:p>
        </p:txBody>
      </p:sp>
    </p:spTree>
    <p:extLst>
      <p:ext uri="{BB962C8B-B14F-4D97-AF65-F5344CB8AC3E}">
        <p14:creationId xmlns:p14="http://schemas.microsoft.com/office/powerpoint/2010/main" val="402323548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46FF0-36C1-94DD-F591-D2C15422E51C}"/>
              </a:ext>
            </a:extLst>
          </p:cNvPr>
          <p:cNvSpPr>
            <a:spLocks noGrp="1"/>
          </p:cNvSpPr>
          <p:nvPr>
            <p:ph type="title"/>
          </p:nvPr>
        </p:nvSpPr>
        <p:spPr/>
        <p:txBody>
          <a:bodyPr/>
          <a:lstStyle/>
          <a:p>
            <a:pPr algn="r"/>
            <a:r>
              <a:rPr lang="fa-IR" dirty="0">
                <a:cs typeface="B Titr" panose="00000700000000000000" pitchFamily="2" charset="-78"/>
              </a:rPr>
              <a:t>ایدز</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8AB96323-918F-0FCE-5247-12B776A4AE39}"/>
              </a:ext>
            </a:extLst>
          </p:cNvPr>
          <p:cNvSpPr>
            <a:spLocks noGrp="1"/>
          </p:cNvSpPr>
          <p:nvPr>
            <p:ph idx="1"/>
          </p:nvPr>
        </p:nvSpPr>
        <p:spPr>
          <a:xfrm>
            <a:off x="809625" y="2556932"/>
            <a:ext cx="10496550" cy="3462868"/>
          </a:xfrm>
        </p:spPr>
        <p:txBody>
          <a:bodyPr>
            <a:normAutofit/>
          </a:bodyPr>
          <a:lstStyle/>
          <a:p>
            <a:pPr algn="just" rtl="1"/>
            <a:r>
              <a:rPr lang="fa-IR" sz="2800" dirty="0">
                <a:cs typeface="B Nazanin" panose="00000400000000000000" pitchFamily="2" charset="-78"/>
              </a:rPr>
              <a:t>اگرچه این بیماری از طریق جریان شیر منتقل میشود، ولی میزان خطر در شیرخواران متفاوت است.</a:t>
            </a:r>
          </a:p>
          <a:p>
            <a:pPr algn="just" rtl="1"/>
            <a:r>
              <a:rPr lang="fa-IR" sz="2800" dirty="0">
                <a:cs typeface="B Nazanin" panose="00000400000000000000" pitchFamily="2" charset="-78"/>
              </a:rPr>
              <a:t>توجه داشته باشید که اکثریت خانم ها </a:t>
            </a:r>
            <a:r>
              <a:rPr lang="en-US" sz="2800" dirty="0">
                <a:cs typeface="B Nazanin" panose="00000400000000000000" pitchFamily="2" charset="-78"/>
              </a:rPr>
              <a:t>HIV</a:t>
            </a:r>
            <a:r>
              <a:rPr lang="fa-IR" sz="2800" dirty="0">
                <a:cs typeface="B Nazanin" panose="00000400000000000000" pitchFamily="2" charset="-78"/>
              </a:rPr>
              <a:t> منفی هستند و عده ای هم از وضعیت خودشان مطلع نیستند پس توصیه میشود همه شیر بدهند.</a:t>
            </a:r>
          </a:p>
          <a:p>
            <a:pPr algn="just" rtl="1"/>
            <a:r>
              <a:rPr lang="fa-IR" sz="2800" dirty="0">
                <a:cs typeface="B Nazanin" panose="00000400000000000000" pitchFamily="2" charset="-78"/>
              </a:rPr>
              <a:t>در مناطقی که </a:t>
            </a:r>
            <a:r>
              <a:rPr lang="fa-IR" sz="2800" dirty="0">
                <a:solidFill>
                  <a:srgbClr val="FF0000"/>
                </a:solidFill>
                <a:cs typeface="B Nazanin" panose="00000400000000000000" pitchFamily="2" charset="-78"/>
              </a:rPr>
              <a:t>بیماری عفونی </a:t>
            </a:r>
            <a:r>
              <a:rPr lang="fa-IR" sz="2800" dirty="0">
                <a:cs typeface="B Nazanin" panose="00000400000000000000" pitchFamily="2" charset="-78"/>
              </a:rPr>
              <a:t>و </a:t>
            </a:r>
            <a:r>
              <a:rPr lang="fa-IR" sz="2800" dirty="0">
                <a:solidFill>
                  <a:srgbClr val="FF0000"/>
                </a:solidFill>
                <a:cs typeface="B Nazanin" panose="00000400000000000000" pitchFamily="2" charset="-78"/>
              </a:rPr>
              <a:t>سوتغذیه</a:t>
            </a:r>
            <a:r>
              <a:rPr lang="fa-IR" sz="2800" dirty="0">
                <a:cs typeface="B Nazanin" panose="00000400000000000000" pitchFamily="2" charset="-78"/>
              </a:rPr>
              <a:t> علل اصلی مرگ شیرخوار هستند، خطر ناشی از ابتلا به ایدز سنجیده میشود و توصیه میشودمادر و نوزاد هر دو تحت درمان دارویی قرار گیرند و تغذیه با شیر مادر ادامه یابد.</a:t>
            </a:r>
            <a:endParaRPr lang="en-US" sz="2800" dirty="0">
              <a:cs typeface="B Nazanin" panose="00000400000000000000" pitchFamily="2" charset="-78"/>
            </a:endParaRPr>
          </a:p>
        </p:txBody>
      </p:sp>
    </p:spTree>
    <p:extLst>
      <p:ext uri="{BB962C8B-B14F-4D97-AF65-F5344CB8AC3E}">
        <p14:creationId xmlns:p14="http://schemas.microsoft.com/office/powerpoint/2010/main" val="17953531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1F1CE-AFC6-EE3C-3C33-EF119C5D3077}"/>
              </a:ext>
            </a:extLst>
          </p:cNvPr>
          <p:cNvSpPr>
            <a:spLocks noGrp="1"/>
          </p:cNvSpPr>
          <p:nvPr>
            <p:ph type="title"/>
          </p:nvPr>
        </p:nvSpPr>
        <p:spPr/>
        <p:txBody>
          <a:bodyPr/>
          <a:lstStyle/>
          <a:p>
            <a:pPr algn="r"/>
            <a:r>
              <a:rPr lang="fa-IR" dirty="0">
                <a:cs typeface="B Titr" panose="00000700000000000000" pitchFamily="2" charset="-78"/>
              </a:rPr>
              <a:t>انجام بوتاکس در مادر</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D1190659-DD8C-D9BC-0980-CC267D1663B6}"/>
              </a:ext>
            </a:extLst>
          </p:cNvPr>
          <p:cNvSpPr>
            <a:spLocks noGrp="1"/>
          </p:cNvSpPr>
          <p:nvPr>
            <p:ph idx="1"/>
          </p:nvPr>
        </p:nvSpPr>
        <p:spPr>
          <a:xfrm>
            <a:off x="838200" y="2556932"/>
            <a:ext cx="10487025" cy="3539068"/>
          </a:xfrm>
        </p:spPr>
        <p:txBody>
          <a:bodyPr>
            <a:normAutofit/>
          </a:bodyPr>
          <a:lstStyle/>
          <a:p>
            <a:pPr algn="just" rtl="1"/>
            <a:r>
              <a:rPr lang="fa-IR" sz="2800" dirty="0">
                <a:cs typeface="B Nazanin" panose="00000400000000000000" pitchFamily="2" charset="-78"/>
              </a:rPr>
              <a:t>در دوران </a:t>
            </a:r>
            <a:r>
              <a:rPr lang="fa-IR" sz="2800" dirty="0">
                <a:solidFill>
                  <a:srgbClr val="FF0000"/>
                </a:solidFill>
                <a:cs typeface="B Nazanin" panose="00000400000000000000" pitchFamily="2" charset="-78"/>
              </a:rPr>
              <a:t>بارداری</a:t>
            </a:r>
            <a:r>
              <a:rPr lang="fa-IR" sz="2800" dirty="0">
                <a:cs typeface="B Nazanin" panose="00000400000000000000" pitchFamily="2" charset="-78"/>
              </a:rPr>
              <a:t> مطلقا ممنوع است</a:t>
            </a:r>
          </a:p>
          <a:p>
            <a:pPr algn="just" rtl="1"/>
            <a:r>
              <a:rPr lang="fa-IR" sz="2800" dirty="0">
                <a:cs typeface="B Nazanin" panose="00000400000000000000" pitchFamily="2" charset="-78"/>
              </a:rPr>
              <a:t>در </a:t>
            </a:r>
            <a:r>
              <a:rPr lang="fa-IR" sz="2800" dirty="0">
                <a:solidFill>
                  <a:srgbClr val="FF0000"/>
                </a:solidFill>
                <a:cs typeface="B Nazanin" panose="00000400000000000000" pitchFamily="2" charset="-78"/>
              </a:rPr>
              <a:t>شیردهی</a:t>
            </a:r>
            <a:r>
              <a:rPr lang="fa-IR" sz="2800" dirty="0">
                <a:cs typeface="B Nazanin" panose="00000400000000000000" pitchFamily="2" charset="-78"/>
              </a:rPr>
              <a:t> بلامانع است چون مولکول سنگین است و از شیر رد نمیشود. ولی بدلیل داشتن سم و تولید </a:t>
            </a:r>
            <a:r>
              <a:rPr lang="en-US" sz="2800" dirty="0">
                <a:cs typeface="B Nazanin" panose="00000400000000000000" pitchFamily="2" charset="-78"/>
              </a:rPr>
              <a:t>IgM</a:t>
            </a:r>
            <a:r>
              <a:rPr lang="fa-IR" sz="2800" dirty="0">
                <a:cs typeface="B Nazanin" panose="00000400000000000000" pitchFamily="2" charset="-78"/>
              </a:rPr>
              <a:t> و </a:t>
            </a:r>
            <a:r>
              <a:rPr lang="en-US" sz="2800" dirty="0">
                <a:cs typeface="B Nazanin" panose="00000400000000000000" pitchFamily="2" charset="-78"/>
              </a:rPr>
              <a:t>IgG</a:t>
            </a:r>
            <a:r>
              <a:rPr lang="fa-IR" sz="2800" dirty="0">
                <a:cs typeface="B Nazanin" panose="00000400000000000000" pitchFamily="2" charset="-78"/>
              </a:rPr>
              <a:t> که از شیر رد میشوند میتواند باعث واکنش آلرژیک در نوزاد شود.</a:t>
            </a:r>
          </a:p>
          <a:p>
            <a:pPr algn="just" rtl="1"/>
            <a:r>
              <a:rPr lang="fa-IR" sz="2800" dirty="0">
                <a:cs typeface="B Nazanin" panose="00000400000000000000" pitchFamily="2" charset="-78"/>
              </a:rPr>
              <a:t>در نتیجه قبل بوتاکس شیر بطور کامل دوشیده میشود و در اختیار نوزاد قرار میگیرد.</a:t>
            </a:r>
          </a:p>
          <a:p>
            <a:pPr algn="just" rtl="1"/>
            <a:r>
              <a:rPr lang="fa-IR" sz="2800" dirty="0">
                <a:cs typeface="B Nazanin" panose="00000400000000000000" pitchFamily="2" charset="-78"/>
              </a:rPr>
              <a:t>یک ساعت پس از انجام بوتاکس قرنطینه شیردهی دارد، شیر را میدوشد و دور میریزد و سپس شیردهی به نوزاد انجام میشود.</a:t>
            </a:r>
            <a:endParaRPr lang="en-US" sz="2800" dirty="0">
              <a:cs typeface="B Nazanin" panose="00000400000000000000" pitchFamily="2" charset="-78"/>
            </a:endParaRPr>
          </a:p>
        </p:txBody>
      </p:sp>
    </p:spTree>
    <p:extLst>
      <p:ext uri="{BB962C8B-B14F-4D97-AF65-F5344CB8AC3E}">
        <p14:creationId xmlns:p14="http://schemas.microsoft.com/office/powerpoint/2010/main" val="37896796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08B94A8-B7C0-527F-CA40-D7D899E0449C}"/>
              </a:ext>
            </a:extLst>
          </p:cNvPr>
          <p:cNvPicPr>
            <a:picLocks noChangeAspect="1"/>
          </p:cNvPicPr>
          <p:nvPr/>
        </p:nvPicPr>
        <p:blipFill>
          <a:blip r:embed="rId2"/>
          <a:stretch>
            <a:fillRect/>
          </a:stretch>
        </p:blipFill>
        <p:spPr>
          <a:xfrm>
            <a:off x="1409700" y="400050"/>
            <a:ext cx="9201150" cy="6192007"/>
          </a:xfrm>
          <a:prstGeom prst="rect">
            <a:avLst/>
          </a:prstGeom>
        </p:spPr>
      </p:pic>
    </p:spTree>
    <p:extLst>
      <p:ext uri="{BB962C8B-B14F-4D97-AF65-F5344CB8AC3E}">
        <p14:creationId xmlns:p14="http://schemas.microsoft.com/office/powerpoint/2010/main" val="94547406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16A0214-FEA6-3BE1-DFBA-5916B6038547}"/>
              </a:ext>
            </a:extLst>
          </p:cNvPr>
          <p:cNvPicPr>
            <a:picLocks noChangeAspect="1"/>
          </p:cNvPicPr>
          <p:nvPr/>
        </p:nvPicPr>
        <p:blipFill>
          <a:blip r:embed="rId2"/>
          <a:stretch>
            <a:fillRect/>
          </a:stretch>
        </p:blipFill>
        <p:spPr>
          <a:xfrm>
            <a:off x="1702910" y="123394"/>
            <a:ext cx="8786179" cy="6611211"/>
          </a:xfrm>
          <a:prstGeom prst="rect">
            <a:avLst/>
          </a:prstGeom>
        </p:spPr>
      </p:pic>
    </p:spTree>
    <p:extLst>
      <p:ext uri="{BB962C8B-B14F-4D97-AF65-F5344CB8AC3E}">
        <p14:creationId xmlns:p14="http://schemas.microsoft.com/office/powerpoint/2010/main" val="285681012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8306178-1485-976A-93F8-07826A5F0F7F}"/>
              </a:ext>
            </a:extLst>
          </p:cNvPr>
          <p:cNvPicPr>
            <a:picLocks noChangeAspect="1"/>
          </p:cNvPicPr>
          <p:nvPr/>
        </p:nvPicPr>
        <p:blipFill>
          <a:blip r:embed="rId2"/>
          <a:stretch>
            <a:fillRect/>
          </a:stretch>
        </p:blipFill>
        <p:spPr>
          <a:xfrm>
            <a:off x="1599810" y="325867"/>
            <a:ext cx="8992379" cy="5951108"/>
          </a:xfrm>
          <a:prstGeom prst="rect">
            <a:avLst/>
          </a:prstGeom>
        </p:spPr>
      </p:pic>
    </p:spTree>
    <p:extLst>
      <p:ext uri="{BB962C8B-B14F-4D97-AF65-F5344CB8AC3E}">
        <p14:creationId xmlns:p14="http://schemas.microsoft.com/office/powerpoint/2010/main" val="52881548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754C548-D9A3-F518-1FF8-642B219945FC}"/>
              </a:ext>
            </a:extLst>
          </p:cNvPr>
          <p:cNvPicPr>
            <a:picLocks noChangeAspect="1"/>
          </p:cNvPicPr>
          <p:nvPr/>
        </p:nvPicPr>
        <p:blipFill>
          <a:blip r:embed="rId2"/>
          <a:stretch>
            <a:fillRect/>
          </a:stretch>
        </p:blipFill>
        <p:spPr>
          <a:xfrm>
            <a:off x="1665684" y="80100"/>
            <a:ext cx="8860631" cy="6697800"/>
          </a:xfrm>
          <a:prstGeom prst="rect">
            <a:avLst/>
          </a:prstGeom>
        </p:spPr>
      </p:pic>
    </p:spTree>
    <p:extLst>
      <p:ext uri="{BB962C8B-B14F-4D97-AF65-F5344CB8AC3E}">
        <p14:creationId xmlns:p14="http://schemas.microsoft.com/office/powerpoint/2010/main" val="24904241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237FF-AB74-8FED-B788-37D48338E781}"/>
              </a:ext>
            </a:extLst>
          </p:cNvPr>
          <p:cNvSpPr>
            <a:spLocks noGrp="1"/>
          </p:cNvSpPr>
          <p:nvPr>
            <p:ph type="ctrTitle"/>
          </p:nvPr>
        </p:nvSpPr>
        <p:spPr>
          <a:xfrm>
            <a:off x="2476500" y="1871131"/>
            <a:ext cx="7248525" cy="2481794"/>
          </a:xfrm>
        </p:spPr>
        <p:txBody>
          <a:bodyPr/>
          <a:lstStyle/>
          <a:p>
            <a:r>
              <a:rPr lang="fa-IR" dirty="0">
                <a:cs typeface="B Titr" panose="00000700000000000000" pitchFamily="2" charset="-78"/>
              </a:rPr>
              <a:t>داروهای غیرمجاز در شیردهی</a:t>
            </a:r>
            <a:endParaRPr lang="en-US" dirty="0">
              <a:cs typeface="B Titr" panose="00000700000000000000" pitchFamily="2" charset="-78"/>
            </a:endParaRPr>
          </a:p>
        </p:txBody>
      </p:sp>
    </p:spTree>
    <p:extLst>
      <p:ext uri="{BB962C8B-B14F-4D97-AF65-F5344CB8AC3E}">
        <p14:creationId xmlns:p14="http://schemas.microsoft.com/office/powerpoint/2010/main" val="104088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2CDBD-7B92-005F-1FF4-DBC8071BCCF1}"/>
              </a:ext>
            </a:extLst>
          </p:cNvPr>
          <p:cNvSpPr>
            <a:spLocks noGrp="1"/>
          </p:cNvSpPr>
          <p:nvPr>
            <p:ph type="title"/>
          </p:nvPr>
        </p:nvSpPr>
        <p:spPr/>
        <p:txBody>
          <a:bodyPr>
            <a:noAutofit/>
          </a:bodyPr>
          <a:lstStyle/>
          <a:p>
            <a:pPr>
              <a:lnSpc>
                <a:spcPct val="150000"/>
              </a:lnSpc>
            </a:pPr>
            <a:r>
              <a:rPr lang="fa-IR" sz="3200" b="0" i="0" dirty="0">
                <a:solidFill>
                  <a:srgbClr val="000000"/>
                </a:solidFill>
                <a:effectLst/>
                <a:highlight>
                  <a:srgbClr val="FFFFFF"/>
                </a:highlight>
                <a:latin typeface="vazir"/>
                <a:cs typeface="B Titr" panose="00000700000000000000" pitchFamily="2" charset="-78"/>
              </a:rPr>
              <a:t>آیات و روایات</a:t>
            </a:r>
            <a:r>
              <a:rPr lang="fa-IR" sz="3200" dirty="0">
                <a:solidFill>
                  <a:srgbClr val="000000"/>
                </a:solidFill>
                <a:highlight>
                  <a:srgbClr val="FFFFFF"/>
                </a:highlight>
                <a:latin typeface="vazir"/>
                <a:cs typeface="B Titr" panose="00000700000000000000" pitchFamily="2" charset="-78"/>
              </a:rPr>
              <a:t>ی که </a:t>
            </a:r>
            <a:r>
              <a:rPr lang="fa-IR" sz="3200" b="0" i="0" dirty="0">
                <a:solidFill>
                  <a:srgbClr val="000000"/>
                </a:solidFill>
                <a:effectLst/>
                <a:highlight>
                  <a:srgbClr val="FFFFFF"/>
                </a:highlight>
                <a:latin typeface="vazir"/>
                <a:cs typeface="B Titr" panose="00000700000000000000" pitchFamily="2" charset="-78"/>
              </a:rPr>
              <a:t>اهمیت و فواید شیر مادر و تاثیر آن در </a:t>
            </a:r>
            <a:r>
              <a:rPr lang="fa-IR" sz="3200" b="0" i="0" u="none" strike="noStrike" dirty="0">
                <a:solidFill>
                  <a:srgbClr val="0000FF"/>
                </a:solidFill>
                <a:effectLst/>
                <a:highlight>
                  <a:srgbClr val="FFFFFF"/>
                </a:highlight>
                <a:latin typeface="vazir"/>
                <a:cs typeface="B Titr" panose="00000700000000000000" pitchFamily="2" charset="-78"/>
                <a:hlinkClick r:id="rId2" tooltip="جسم"/>
              </a:rPr>
              <a:t>جسم</a:t>
            </a:r>
            <a:r>
              <a:rPr lang="fa-IR" sz="3200" b="0" i="0" dirty="0">
                <a:solidFill>
                  <a:srgbClr val="000000"/>
                </a:solidFill>
                <a:effectLst/>
                <a:highlight>
                  <a:srgbClr val="FFFFFF"/>
                </a:highlight>
                <a:latin typeface="vazir"/>
                <a:cs typeface="B Titr" panose="00000700000000000000" pitchFamily="2" charset="-78"/>
              </a:rPr>
              <a:t> و جان نوزاد را بیان داشته‌اند</a:t>
            </a:r>
            <a:endParaRPr lang="en-US" sz="3200" dirty="0">
              <a:cs typeface="B Titr" panose="00000700000000000000" pitchFamily="2" charset="-78"/>
            </a:endParaRPr>
          </a:p>
        </p:txBody>
      </p:sp>
      <p:sp>
        <p:nvSpPr>
          <p:cNvPr id="3" name="Content Placeholder 2">
            <a:extLst>
              <a:ext uri="{FF2B5EF4-FFF2-40B4-BE49-F238E27FC236}">
                <a16:creationId xmlns:a16="http://schemas.microsoft.com/office/drawing/2014/main" id="{D7AAB93B-7996-37DB-EEC4-0773C6C79120}"/>
              </a:ext>
            </a:extLst>
          </p:cNvPr>
          <p:cNvSpPr>
            <a:spLocks noGrp="1"/>
          </p:cNvSpPr>
          <p:nvPr>
            <p:ph idx="1"/>
          </p:nvPr>
        </p:nvSpPr>
        <p:spPr/>
        <p:txBody>
          <a:bodyPr/>
          <a:lstStyle/>
          <a:p>
            <a:pPr algn="r" rtl="1"/>
            <a:r>
              <a:rPr lang="fa-IR" b="1" i="0" dirty="0">
                <a:solidFill>
                  <a:srgbClr val="000000"/>
                </a:solidFill>
                <a:effectLst/>
                <a:highlight>
                  <a:srgbClr val="FFFFFF"/>
                </a:highlight>
                <a:latin typeface="vazir"/>
                <a:cs typeface="B Nazanin" panose="00000400000000000000" pitchFamily="2" charset="-78"/>
              </a:rPr>
              <a:t>تغذیه با </a:t>
            </a:r>
            <a:r>
              <a:rPr lang="fa-IR" b="1" i="0" u="none" strike="noStrike" dirty="0">
                <a:solidFill>
                  <a:srgbClr val="0000FF"/>
                </a:solidFill>
                <a:effectLst/>
                <a:highlight>
                  <a:srgbClr val="FFFFFF"/>
                </a:highlight>
                <a:latin typeface="vazir"/>
                <a:cs typeface="B Nazanin" panose="00000400000000000000" pitchFamily="2" charset="-78"/>
                <a:hlinkClick r:id="rId3" tooltip="شیر مایع"/>
              </a:rPr>
              <a:t>شیر مادر</a:t>
            </a:r>
            <a:r>
              <a:rPr lang="fa-IR" b="1" i="0" dirty="0">
                <a:solidFill>
                  <a:srgbClr val="000000"/>
                </a:solidFill>
                <a:effectLst/>
                <a:highlight>
                  <a:srgbClr val="FFFFFF"/>
                </a:highlight>
                <a:latin typeface="vazir"/>
                <a:cs typeface="B Nazanin" panose="00000400000000000000" pitchFamily="2" charset="-78"/>
              </a:rPr>
              <a:t> باعث برقراری روابط عاطفی و روانی بین </a:t>
            </a:r>
            <a:r>
              <a:rPr lang="fa-IR" b="1" i="0" u="none" strike="noStrike" dirty="0">
                <a:solidFill>
                  <a:srgbClr val="0000FF"/>
                </a:solidFill>
                <a:effectLst/>
                <a:highlight>
                  <a:srgbClr val="FFFFFF"/>
                </a:highlight>
                <a:latin typeface="vazir"/>
                <a:cs typeface="B Nazanin" panose="00000400000000000000" pitchFamily="2" charset="-78"/>
                <a:hlinkClick r:id="rId4" tooltip="مادر"/>
              </a:rPr>
              <a:t>مادر</a:t>
            </a:r>
            <a:r>
              <a:rPr lang="fa-IR" b="1" i="0" dirty="0">
                <a:solidFill>
                  <a:srgbClr val="000000"/>
                </a:solidFill>
                <a:effectLst/>
                <a:highlight>
                  <a:srgbClr val="FFFFFF"/>
                </a:highlight>
                <a:latin typeface="vazir"/>
                <a:cs typeface="B Nazanin" panose="00000400000000000000" pitchFamily="2" charset="-78"/>
              </a:rPr>
              <a:t> و </a:t>
            </a:r>
            <a:r>
              <a:rPr lang="fa-IR" b="1" i="0" u="none" strike="noStrike" dirty="0">
                <a:solidFill>
                  <a:srgbClr val="0000FF"/>
                </a:solidFill>
                <a:effectLst/>
                <a:highlight>
                  <a:srgbClr val="FFFFFF"/>
                </a:highlight>
                <a:latin typeface="vazir"/>
                <a:cs typeface="B Nazanin" panose="00000400000000000000" pitchFamily="2" charset="-78"/>
                <a:hlinkClick r:id="rId5" tooltip="فرزند"/>
              </a:rPr>
              <a:t>فرزند</a:t>
            </a:r>
            <a:r>
              <a:rPr lang="fa-IR" b="1" i="0" dirty="0">
                <a:solidFill>
                  <a:srgbClr val="000000"/>
                </a:solidFill>
                <a:effectLst/>
                <a:highlight>
                  <a:srgbClr val="FFFFFF"/>
                </a:highlight>
                <a:latin typeface="vazir"/>
                <a:cs typeface="B Nazanin" panose="00000400000000000000" pitchFamily="2" charset="-78"/>
              </a:rPr>
              <a:t> می‌شود</a:t>
            </a:r>
          </a:p>
          <a:p>
            <a:pPr algn="r" rtl="1"/>
            <a:r>
              <a:rPr lang="fa-IR" b="1" i="0" dirty="0">
                <a:solidFill>
                  <a:srgbClr val="000000"/>
                </a:solidFill>
                <a:effectLst/>
                <a:highlight>
                  <a:srgbClr val="FFFFFF"/>
                </a:highlight>
                <a:latin typeface="vazir"/>
                <a:cs typeface="B Nazanin" panose="00000400000000000000" pitchFamily="2" charset="-78"/>
              </a:rPr>
              <a:t>شیر مادر از نظر نوع و مواد غذایی (پروتیین، چربی و قند) و هم‌چنین املاح و مواد معدنی موجود در آن تفاوت‌های عمده‌ای با شیر گاو و سایر شیر‌ها دارد و برای نوزاد مناسب‌ترین شیر است.</a:t>
            </a:r>
            <a:endParaRPr lang="fa-IR" b="1" dirty="0">
              <a:solidFill>
                <a:srgbClr val="000000"/>
              </a:solidFill>
              <a:highlight>
                <a:srgbClr val="FFFFFF"/>
              </a:highlight>
              <a:latin typeface="vazir"/>
              <a:cs typeface="B Nazanin" panose="00000400000000000000" pitchFamily="2" charset="-78"/>
            </a:endParaRPr>
          </a:p>
          <a:p>
            <a:pPr algn="r" rtl="1"/>
            <a:r>
              <a:rPr lang="fa-IR" b="1" i="0" dirty="0">
                <a:solidFill>
                  <a:srgbClr val="000000"/>
                </a:solidFill>
                <a:effectLst/>
                <a:highlight>
                  <a:srgbClr val="FFFFFF"/>
                </a:highlight>
                <a:latin typeface="vazir"/>
                <a:cs typeface="B Nazanin" panose="00000400000000000000" pitchFamily="2" charset="-78"/>
              </a:rPr>
              <a:t>کودکانی که از شیر مادر استفاده می‌کنند، شش برابر از کودکانی که با شیر دیگری تغذیه می‌شوند، شانس زنده ماندن دارند</a:t>
            </a:r>
          </a:p>
          <a:p>
            <a:pPr algn="r" rtl="1"/>
            <a:r>
              <a:rPr lang="fa-IR" b="1" i="0" dirty="0">
                <a:solidFill>
                  <a:srgbClr val="000000"/>
                </a:solidFill>
                <a:effectLst/>
                <a:highlight>
                  <a:srgbClr val="FFFFFF"/>
                </a:highlight>
                <a:latin typeface="vazir"/>
                <a:cs typeface="B Nazanin" panose="00000400000000000000" pitchFamily="2" charset="-78"/>
              </a:rPr>
              <a:t>کودکان شیرخوار به شیر مادر خود حساسیّت نشان نمی‌دهند.</a:t>
            </a:r>
            <a:endParaRPr lang="en-US" b="1" dirty="0">
              <a:cs typeface="B Nazanin" panose="00000400000000000000" pitchFamily="2" charset="-78"/>
            </a:endParaRPr>
          </a:p>
        </p:txBody>
      </p:sp>
    </p:spTree>
    <p:extLst>
      <p:ext uri="{BB962C8B-B14F-4D97-AF65-F5344CB8AC3E}">
        <p14:creationId xmlns:p14="http://schemas.microsoft.com/office/powerpoint/2010/main" val="42625271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E1379BF-A586-A043-66D1-8E7B4AB9231F}"/>
              </a:ext>
            </a:extLst>
          </p:cNvPr>
          <p:cNvPicPr>
            <a:picLocks noChangeAspect="1"/>
          </p:cNvPicPr>
          <p:nvPr/>
        </p:nvPicPr>
        <p:blipFill>
          <a:blip r:embed="rId2"/>
          <a:stretch>
            <a:fillRect/>
          </a:stretch>
        </p:blipFill>
        <p:spPr>
          <a:xfrm>
            <a:off x="1532039" y="655598"/>
            <a:ext cx="9127922" cy="5546803"/>
          </a:xfrm>
          <a:prstGeom prst="rect">
            <a:avLst/>
          </a:prstGeom>
        </p:spPr>
      </p:pic>
    </p:spTree>
    <p:extLst>
      <p:ext uri="{BB962C8B-B14F-4D97-AF65-F5344CB8AC3E}">
        <p14:creationId xmlns:p14="http://schemas.microsoft.com/office/powerpoint/2010/main" val="35962195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5F2163D-B0C5-7AB1-7444-AAE568717B0C}"/>
              </a:ext>
            </a:extLst>
          </p:cNvPr>
          <p:cNvPicPr>
            <a:picLocks noChangeAspect="1"/>
          </p:cNvPicPr>
          <p:nvPr/>
        </p:nvPicPr>
        <p:blipFill>
          <a:blip r:embed="rId2"/>
          <a:stretch>
            <a:fillRect/>
          </a:stretch>
        </p:blipFill>
        <p:spPr>
          <a:xfrm>
            <a:off x="1729382" y="674778"/>
            <a:ext cx="8733235" cy="5508443"/>
          </a:xfrm>
          <a:prstGeom prst="rect">
            <a:avLst/>
          </a:prstGeom>
        </p:spPr>
      </p:pic>
    </p:spTree>
    <p:extLst>
      <p:ext uri="{BB962C8B-B14F-4D97-AF65-F5344CB8AC3E}">
        <p14:creationId xmlns:p14="http://schemas.microsoft.com/office/powerpoint/2010/main" val="23892328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28AF4-010A-0649-03D0-147D248E66CF}"/>
              </a:ext>
            </a:extLst>
          </p:cNvPr>
          <p:cNvSpPr>
            <a:spLocks noGrp="1"/>
          </p:cNvSpPr>
          <p:nvPr>
            <p:ph type="title"/>
          </p:nvPr>
        </p:nvSpPr>
        <p:spPr/>
        <p:txBody>
          <a:bodyPr/>
          <a:lstStyle/>
          <a:p>
            <a:pPr algn="r" rtl="1"/>
            <a:r>
              <a:rPr lang="fa-IR" dirty="0">
                <a:cs typeface="B Titr" panose="00000700000000000000" pitchFamily="2" charset="-78"/>
              </a:rPr>
              <a:t>ترکيبات راديواکتيو : قطع موقت شيردهی </a:t>
            </a:r>
            <a:endParaRPr lang="en-US" dirty="0">
              <a:cs typeface="B Titr" panose="00000700000000000000" pitchFamily="2" charset="-78"/>
            </a:endParaRPr>
          </a:p>
        </p:txBody>
      </p:sp>
      <p:pic>
        <p:nvPicPr>
          <p:cNvPr id="3" name="Picture 2">
            <a:extLst>
              <a:ext uri="{FF2B5EF4-FFF2-40B4-BE49-F238E27FC236}">
                <a16:creationId xmlns:a16="http://schemas.microsoft.com/office/drawing/2014/main" id="{2A653AAE-7CB5-2864-0236-6960FF0EE651}"/>
              </a:ext>
            </a:extLst>
          </p:cNvPr>
          <p:cNvPicPr>
            <a:picLocks noChangeAspect="1"/>
          </p:cNvPicPr>
          <p:nvPr/>
        </p:nvPicPr>
        <p:blipFill>
          <a:blip r:embed="rId2"/>
          <a:stretch>
            <a:fillRect/>
          </a:stretch>
        </p:blipFill>
        <p:spPr>
          <a:xfrm>
            <a:off x="2438083" y="2473286"/>
            <a:ext cx="7315834" cy="3816427"/>
          </a:xfrm>
          <a:prstGeom prst="rect">
            <a:avLst/>
          </a:prstGeom>
        </p:spPr>
      </p:pic>
    </p:spTree>
    <p:extLst>
      <p:ext uri="{BB962C8B-B14F-4D97-AF65-F5344CB8AC3E}">
        <p14:creationId xmlns:p14="http://schemas.microsoft.com/office/powerpoint/2010/main" val="135966334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CA02E-8F01-F0BD-FD9D-6D730369BE8D}"/>
              </a:ext>
            </a:extLst>
          </p:cNvPr>
          <p:cNvSpPr>
            <a:spLocks noGrp="1"/>
          </p:cNvSpPr>
          <p:nvPr>
            <p:ph type="ctrTitle"/>
          </p:nvPr>
        </p:nvSpPr>
        <p:spPr>
          <a:xfrm>
            <a:off x="2692398" y="1871131"/>
            <a:ext cx="6815669" cy="2491319"/>
          </a:xfrm>
        </p:spPr>
        <p:txBody>
          <a:bodyPr/>
          <a:lstStyle/>
          <a:p>
            <a:r>
              <a:rPr lang="fa-IR" dirty="0">
                <a:cs typeface="B Titr" panose="00000700000000000000" pitchFamily="2" charset="-78"/>
              </a:rPr>
              <a:t>گزارشات بسيار نادر از اثرات برخی داروها </a:t>
            </a:r>
            <a:endParaRPr lang="en-US" dirty="0">
              <a:cs typeface="B Titr" panose="00000700000000000000" pitchFamily="2" charset="-78"/>
            </a:endParaRPr>
          </a:p>
        </p:txBody>
      </p:sp>
    </p:spTree>
    <p:extLst>
      <p:ext uri="{BB962C8B-B14F-4D97-AF65-F5344CB8AC3E}">
        <p14:creationId xmlns:p14="http://schemas.microsoft.com/office/powerpoint/2010/main" val="20908491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6FA000E-73E6-1DF8-83F4-576AC8F9A152}"/>
              </a:ext>
            </a:extLst>
          </p:cNvPr>
          <p:cNvPicPr>
            <a:picLocks noChangeAspect="1"/>
          </p:cNvPicPr>
          <p:nvPr/>
        </p:nvPicPr>
        <p:blipFill>
          <a:blip r:embed="rId2"/>
          <a:stretch>
            <a:fillRect/>
          </a:stretch>
        </p:blipFill>
        <p:spPr>
          <a:xfrm>
            <a:off x="1612694" y="412170"/>
            <a:ext cx="8966612" cy="6192659"/>
          </a:xfrm>
          <a:prstGeom prst="rect">
            <a:avLst/>
          </a:prstGeom>
        </p:spPr>
      </p:pic>
    </p:spTree>
    <p:extLst>
      <p:ext uri="{BB962C8B-B14F-4D97-AF65-F5344CB8AC3E}">
        <p14:creationId xmlns:p14="http://schemas.microsoft.com/office/powerpoint/2010/main" val="179518839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A367F42-807F-7993-F574-C1920B79C6FB}"/>
              </a:ext>
            </a:extLst>
          </p:cNvPr>
          <p:cNvPicPr>
            <a:picLocks noChangeAspect="1"/>
          </p:cNvPicPr>
          <p:nvPr/>
        </p:nvPicPr>
        <p:blipFill>
          <a:blip r:embed="rId2"/>
          <a:stretch>
            <a:fillRect/>
          </a:stretch>
        </p:blipFill>
        <p:spPr>
          <a:xfrm>
            <a:off x="2197270" y="194791"/>
            <a:ext cx="7797460" cy="6468417"/>
          </a:xfrm>
          <a:prstGeom prst="rect">
            <a:avLst/>
          </a:prstGeom>
        </p:spPr>
      </p:pic>
    </p:spTree>
    <p:extLst>
      <p:ext uri="{BB962C8B-B14F-4D97-AF65-F5344CB8AC3E}">
        <p14:creationId xmlns:p14="http://schemas.microsoft.com/office/powerpoint/2010/main" val="343110814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0F02F2C-61C4-166D-CF2F-51E1FC7FFEFE}"/>
              </a:ext>
            </a:extLst>
          </p:cNvPr>
          <p:cNvSpPr txBox="1"/>
          <p:nvPr/>
        </p:nvSpPr>
        <p:spPr>
          <a:xfrm>
            <a:off x="1143000" y="2067610"/>
            <a:ext cx="10144125" cy="2785378"/>
          </a:xfrm>
          <a:prstGeom prst="rect">
            <a:avLst/>
          </a:prstGeom>
          <a:noFill/>
        </p:spPr>
        <p:txBody>
          <a:bodyPr wrap="square">
            <a:spAutoFit/>
          </a:bodyPr>
          <a:lstStyle/>
          <a:p>
            <a:pPr algn="ctr">
              <a:lnSpc>
                <a:spcPct val="150000"/>
              </a:lnSpc>
            </a:pPr>
            <a:r>
              <a:rPr lang="fa-IR" sz="4000" dirty="0">
                <a:cs typeface="B Titr" panose="00000700000000000000" pitchFamily="2" charset="-78"/>
              </a:rPr>
              <a:t>داروهايی که منعی برای شيردهی نيستند ولی در برخی شيرخواران اثرات جانبی مشخص  و بايد با احتياط ، به مادران شيرده تجويز شود</a:t>
            </a:r>
            <a:endParaRPr lang="en-US" sz="4000" dirty="0">
              <a:cs typeface="B Titr" panose="00000700000000000000" pitchFamily="2" charset="-78"/>
            </a:endParaRPr>
          </a:p>
        </p:txBody>
      </p:sp>
    </p:spTree>
    <p:extLst>
      <p:ext uri="{BB962C8B-B14F-4D97-AF65-F5344CB8AC3E}">
        <p14:creationId xmlns:p14="http://schemas.microsoft.com/office/powerpoint/2010/main" val="9747209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D39F319-8984-CA4B-C828-A99C71608DAE}"/>
              </a:ext>
            </a:extLst>
          </p:cNvPr>
          <p:cNvPicPr>
            <a:picLocks noChangeAspect="1"/>
          </p:cNvPicPr>
          <p:nvPr/>
        </p:nvPicPr>
        <p:blipFill>
          <a:blip r:embed="rId2"/>
          <a:stretch>
            <a:fillRect/>
          </a:stretch>
        </p:blipFill>
        <p:spPr>
          <a:xfrm>
            <a:off x="1662479" y="692072"/>
            <a:ext cx="8867042" cy="5623003"/>
          </a:xfrm>
          <a:prstGeom prst="rect">
            <a:avLst/>
          </a:prstGeom>
        </p:spPr>
      </p:pic>
    </p:spTree>
    <p:extLst>
      <p:ext uri="{BB962C8B-B14F-4D97-AF65-F5344CB8AC3E}">
        <p14:creationId xmlns:p14="http://schemas.microsoft.com/office/powerpoint/2010/main" val="154551994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C2EA6AF-AF28-8A8A-C098-21536B5B63F2}"/>
              </a:ext>
            </a:extLst>
          </p:cNvPr>
          <p:cNvPicPr>
            <a:picLocks noChangeAspect="1"/>
          </p:cNvPicPr>
          <p:nvPr/>
        </p:nvPicPr>
        <p:blipFill>
          <a:blip r:embed="rId2"/>
          <a:stretch>
            <a:fillRect/>
          </a:stretch>
        </p:blipFill>
        <p:spPr>
          <a:xfrm>
            <a:off x="1519993" y="688396"/>
            <a:ext cx="9152014" cy="5626679"/>
          </a:xfrm>
          <a:prstGeom prst="rect">
            <a:avLst/>
          </a:prstGeom>
        </p:spPr>
      </p:pic>
    </p:spTree>
    <p:extLst>
      <p:ext uri="{BB962C8B-B14F-4D97-AF65-F5344CB8AC3E}">
        <p14:creationId xmlns:p14="http://schemas.microsoft.com/office/powerpoint/2010/main" val="367129568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688AC-76C6-C1FE-71DE-8550DEFA9C4F}"/>
              </a:ext>
            </a:extLst>
          </p:cNvPr>
          <p:cNvSpPr>
            <a:spLocks noGrp="1"/>
          </p:cNvSpPr>
          <p:nvPr>
            <p:ph type="ctrTitle"/>
          </p:nvPr>
        </p:nvSpPr>
        <p:spPr>
          <a:xfrm>
            <a:off x="2692398" y="1871131"/>
            <a:ext cx="6815669" cy="3291419"/>
          </a:xfrm>
        </p:spPr>
        <p:txBody>
          <a:bodyPr/>
          <a:lstStyle/>
          <a:p>
            <a:r>
              <a:rPr lang="fa-IR" dirty="0">
                <a:cs typeface="B Titr" panose="00000700000000000000" pitchFamily="2" charset="-78"/>
              </a:rPr>
              <a:t>داروهايی که با شيردهی منافاتی ندارند ولی</a:t>
            </a:r>
            <a:br>
              <a:rPr lang="fa-IR" dirty="0">
                <a:cs typeface="B Titr" panose="00000700000000000000" pitchFamily="2" charset="-78"/>
              </a:rPr>
            </a:br>
            <a:r>
              <a:rPr lang="fa-IR" dirty="0">
                <a:cs typeface="B Titr" panose="00000700000000000000" pitchFamily="2" charset="-78"/>
              </a:rPr>
              <a:t> نشانه هایی هم گزارش شده است </a:t>
            </a:r>
            <a:endParaRPr lang="en-US" dirty="0">
              <a:cs typeface="B Titr" panose="00000700000000000000" pitchFamily="2" charset="-78"/>
            </a:endParaRPr>
          </a:p>
        </p:txBody>
      </p:sp>
    </p:spTree>
    <p:extLst>
      <p:ext uri="{BB962C8B-B14F-4D97-AF65-F5344CB8AC3E}">
        <p14:creationId xmlns:p14="http://schemas.microsoft.com/office/powerpoint/2010/main" val="22355499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530132A-1AFC-A9FD-9654-282E99089425}"/>
              </a:ext>
            </a:extLst>
          </p:cNvPr>
          <p:cNvSpPr txBox="1"/>
          <p:nvPr/>
        </p:nvSpPr>
        <p:spPr>
          <a:xfrm>
            <a:off x="801278" y="867266"/>
            <a:ext cx="10595728" cy="5026184"/>
          </a:xfrm>
          <a:prstGeom prst="rect">
            <a:avLst/>
          </a:prstGeom>
          <a:noFill/>
        </p:spPr>
        <p:txBody>
          <a:bodyPr wrap="square" rtlCol="0">
            <a:spAutoFit/>
          </a:bodyPr>
          <a:lstStyle/>
          <a:p>
            <a:pPr marL="342900" indent="-342900" algn="r" rtl="1">
              <a:lnSpc>
                <a:spcPct val="150000"/>
              </a:lnSpc>
              <a:buClr>
                <a:srgbClr val="92D050"/>
              </a:buClr>
              <a:buFont typeface="Arial" panose="020B0604020202020204" pitchFamily="34" charset="0"/>
              <a:buChar char="•"/>
            </a:pPr>
            <a:r>
              <a:rPr lang="fa-IR" sz="2400" b="1" i="0" dirty="0">
                <a:solidFill>
                  <a:srgbClr val="000000"/>
                </a:solidFill>
                <a:effectLst/>
                <a:highlight>
                  <a:srgbClr val="FFFFFF"/>
                </a:highlight>
                <a:latin typeface="vazir"/>
                <a:cs typeface="B Nazanin" panose="00000400000000000000" pitchFamily="2" charset="-78"/>
              </a:rPr>
              <a:t>کودکان شیرخوار به شیر مادر خود حساسیّت نشان نمی‌دهند.</a:t>
            </a:r>
          </a:p>
          <a:p>
            <a:pPr marL="342900" indent="-342900" algn="r" rtl="1">
              <a:lnSpc>
                <a:spcPct val="150000"/>
              </a:lnSpc>
              <a:buClr>
                <a:srgbClr val="92D050"/>
              </a:buClr>
              <a:buFont typeface="Arial" panose="020B0604020202020204" pitchFamily="34" charset="0"/>
              <a:buChar char="•"/>
            </a:pPr>
            <a:r>
              <a:rPr lang="fa-IR" sz="2400" b="1" i="0" dirty="0">
                <a:solidFill>
                  <a:srgbClr val="000000"/>
                </a:solidFill>
                <a:effectLst/>
                <a:highlight>
                  <a:srgbClr val="FFFFFF"/>
                </a:highlight>
                <a:latin typeface="vazir"/>
                <a:cs typeface="B Nazanin" panose="00000400000000000000" pitchFamily="2" charset="-78"/>
              </a:rPr>
              <a:t>شیر مادر چون به‌طور طبیعی و خام به‌مصرف می‌رسد، هیچ‌کدام از مواد خود را از دست نمی‌دهد </a:t>
            </a:r>
            <a:endParaRPr lang="fa-IR" sz="2400" b="1" dirty="0">
              <a:solidFill>
                <a:srgbClr val="000000"/>
              </a:solidFill>
              <a:highlight>
                <a:srgbClr val="FFFFFF"/>
              </a:highlight>
              <a:latin typeface="vazir"/>
              <a:cs typeface="B Nazanin" panose="00000400000000000000" pitchFamily="2" charset="-78"/>
            </a:endParaRPr>
          </a:p>
          <a:p>
            <a:pPr marL="342900" indent="-342900" algn="r" rtl="1">
              <a:lnSpc>
                <a:spcPct val="150000"/>
              </a:lnSpc>
              <a:buClr>
                <a:srgbClr val="92D050"/>
              </a:buClr>
              <a:buFont typeface="Arial" panose="020B0604020202020204" pitchFamily="34" charset="0"/>
              <a:buChar char="•"/>
            </a:pPr>
            <a:r>
              <a:rPr lang="fa-IR" sz="2400" b="1" i="0" dirty="0">
                <a:solidFill>
                  <a:srgbClr val="000000"/>
                </a:solidFill>
                <a:effectLst/>
                <a:highlight>
                  <a:srgbClr val="FFFFFF"/>
                </a:highlight>
                <a:latin typeface="vazir"/>
                <a:cs typeface="B Nazanin" panose="00000400000000000000" pitchFamily="2" charset="-78"/>
              </a:rPr>
              <a:t>شیر مادر فقط زمینه ساز سلامت کودک در دوره شیر‌خواری نیست، حتّی به هنگام سالمندی، آنان را از </a:t>
            </a:r>
            <a:r>
              <a:rPr lang="fa-IR" sz="2400" b="1" i="0" u="none" strike="noStrike" dirty="0">
                <a:solidFill>
                  <a:srgbClr val="0000FF"/>
                </a:solidFill>
                <a:effectLst/>
                <a:highlight>
                  <a:srgbClr val="FFFFFF"/>
                </a:highlight>
                <a:latin typeface="vazir"/>
                <a:cs typeface="B Nazanin" panose="00000400000000000000" pitchFamily="2" charset="-78"/>
                <a:hlinkClick r:id="rId2" tooltip="سلامت"/>
              </a:rPr>
              <a:t>سلامت</a:t>
            </a:r>
            <a:r>
              <a:rPr lang="fa-IR" sz="2400" b="1" i="0" dirty="0">
                <a:solidFill>
                  <a:srgbClr val="000000"/>
                </a:solidFill>
                <a:effectLst/>
                <a:highlight>
                  <a:srgbClr val="FFFFFF"/>
                </a:highlight>
                <a:latin typeface="vazir"/>
                <a:cs typeface="B Nazanin" panose="00000400000000000000" pitchFamily="2" charset="-78"/>
              </a:rPr>
              <a:t> دستگاه </a:t>
            </a:r>
            <a:r>
              <a:rPr lang="fa-IR" sz="2400" b="1" i="0" u="none" strike="noStrike" dirty="0">
                <a:solidFill>
                  <a:srgbClr val="0000FF"/>
                </a:solidFill>
                <a:effectLst/>
                <a:highlight>
                  <a:srgbClr val="FFFFFF"/>
                </a:highlight>
                <a:latin typeface="vazir"/>
                <a:cs typeface="B Nazanin" panose="00000400000000000000" pitchFamily="2" charset="-78"/>
                <a:hlinkClick r:id="rId3" tooltip="قلب"/>
              </a:rPr>
              <a:t>قلب</a:t>
            </a:r>
            <a:r>
              <a:rPr lang="fa-IR" sz="2400" b="1" i="0" dirty="0">
                <a:solidFill>
                  <a:srgbClr val="000000"/>
                </a:solidFill>
                <a:effectLst/>
                <a:highlight>
                  <a:srgbClr val="FFFFFF"/>
                </a:highlight>
                <a:latin typeface="vazir"/>
                <a:cs typeface="B Nazanin" panose="00000400000000000000" pitchFamily="2" charset="-78"/>
              </a:rPr>
              <a:t> و عروق بهره‌مند خواهد کرد.</a:t>
            </a:r>
          </a:p>
          <a:p>
            <a:pPr marL="342900" indent="-342900" algn="r" rtl="1">
              <a:lnSpc>
                <a:spcPct val="150000"/>
              </a:lnSpc>
              <a:buClr>
                <a:srgbClr val="92D050"/>
              </a:buClr>
              <a:buFont typeface="Arial" panose="020B0604020202020204" pitchFamily="34" charset="0"/>
              <a:buChar char="•"/>
            </a:pPr>
            <a:r>
              <a:rPr lang="fa-IR" sz="2400" b="1" i="0" dirty="0">
                <a:solidFill>
                  <a:srgbClr val="000000"/>
                </a:solidFill>
                <a:effectLst/>
                <a:highlight>
                  <a:srgbClr val="FFFFFF"/>
                </a:highlight>
                <a:latin typeface="vazir"/>
                <a:cs typeface="B Nazanin" panose="00000400000000000000" pitchFamily="2" charset="-78"/>
              </a:rPr>
              <a:t>شیر مادر دارای کالری بیشتری است و تامین این میزان کالری توسط شیر خشک امکان‌پذیر نیست.</a:t>
            </a:r>
            <a:endParaRPr lang="fa-IR" sz="2400" b="1" dirty="0">
              <a:solidFill>
                <a:srgbClr val="000000"/>
              </a:solidFill>
              <a:highlight>
                <a:srgbClr val="FFFFFF"/>
              </a:highlight>
              <a:latin typeface="vazir"/>
              <a:cs typeface="B Nazanin" panose="00000400000000000000" pitchFamily="2" charset="-78"/>
            </a:endParaRPr>
          </a:p>
          <a:p>
            <a:pPr marL="342900" indent="-342900" algn="r" rtl="1">
              <a:lnSpc>
                <a:spcPct val="150000"/>
              </a:lnSpc>
              <a:buClr>
                <a:srgbClr val="92D050"/>
              </a:buClr>
              <a:buFont typeface="Arial" panose="020B0604020202020204" pitchFamily="34" charset="0"/>
              <a:buChar char="•"/>
            </a:pPr>
            <a:r>
              <a:rPr lang="fa-IR" sz="2400" b="1" i="0" dirty="0">
                <a:solidFill>
                  <a:srgbClr val="000000"/>
                </a:solidFill>
                <a:effectLst/>
                <a:highlight>
                  <a:srgbClr val="FFFFFF"/>
                </a:highlight>
                <a:latin typeface="vazir"/>
                <a:cs typeface="B Nazanin" panose="00000400000000000000" pitchFamily="2" charset="-78"/>
              </a:rPr>
              <a:t>شیر مادر تنها مادّه غذایی یا دارویی شناخته شده است که ضریب هوش طفل را تا هشت واحد می‌تواند افزایش دهد.</a:t>
            </a:r>
          </a:p>
          <a:p>
            <a:pPr marL="342900" indent="-342900" algn="r" rtl="1">
              <a:lnSpc>
                <a:spcPct val="150000"/>
              </a:lnSpc>
              <a:buClr>
                <a:srgbClr val="92D050"/>
              </a:buClr>
              <a:buFont typeface="Arial" panose="020B0604020202020204" pitchFamily="34" charset="0"/>
              <a:buChar char="•"/>
            </a:pPr>
            <a:r>
              <a:rPr lang="fa-IR" sz="2400" b="1" i="0" dirty="0">
                <a:solidFill>
                  <a:srgbClr val="000000"/>
                </a:solidFill>
                <a:effectLst/>
                <a:highlight>
                  <a:srgbClr val="FFFFFF"/>
                </a:highlight>
                <a:latin typeface="vazir"/>
                <a:cs typeface="B Nazanin" panose="00000400000000000000" pitchFamily="2" charset="-78"/>
              </a:rPr>
              <a:t>شیر‌خوارگی کودک به‌طور مستقیم و با مکیدن سینه مادر، مانع چاقی زیاد کودک و مادر می‌شود</a:t>
            </a:r>
          </a:p>
          <a:p>
            <a:pPr marL="342900" indent="-342900" algn="r" rtl="1">
              <a:lnSpc>
                <a:spcPct val="150000"/>
              </a:lnSpc>
              <a:buClr>
                <a:srgbClr val="92D050"/>
              </a:buClr>
              <a:buFont typeface="Arial" panose="020B0604020202020204" pitchFamily="34" charset="0"/>
              <a:buChar char="•"/>
            </a:pPr>
            <a:endParaRPr lang="en-US" sz="2400" b="1" dirty="0">
              <a:cs typeface="B Nazanin" panose="00000400000000000000" pitchFamily="2" charset="-78"/>
            </a:endParaRPr>
          </a:p>
        </p:txBody>
      </p:sp>
    </p:spTree>
    <p:extLst>
      <p:ext uri="{BB962C8B-B14F-4D97-AF65-F5344CB8AC3E}">
        <p14:creationId xmlns:p14="http://schemas.microsoft.com/office/powerpoint/2010/main" val="366064953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F4A459E-4425-F10C-3D39-8962505C30C4}"/>
              </a:ext>
            </a:extLst>
          </p:cNvPr>
          <p:cNvPicPr>
            <a:picLocks noChangeAspect="1"/>
          </p:cNvPicPr>
          <p:nvPr/>
        </p:nvPicPr>
        <p:blipFill>
          <a:blip r:embed="rId2"/>
          <a:stretch>
            <a:fillRect/>
          </a:stretch>
        </p:blipFill>
        <p:spPr>
          <a:xfrm>
            <a:off x="1362075" y="609599"/>
            <a:ext cx="9505950" cy="5715001"/>
          </a:xfrm>
          <a:prstGeom prst="rect">
            <a:avLst/>
          </a:prstGeom>
        </p:spPr>
      </p:pic>
    </p:spTree>
    <p:extLst>
      <p:ext uri="{BB962C8B-B14F-4D97-AF65-F5344CB8AC3E}">
        <p14:creationId xmlns:p14="http://schemas.microsoft.com/office/powerpoint/2010/main" val="59687673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368CC05-1E89-8231-D6B0-328DF00319C1}"/>
              </a:ext>
            </a:extLst>
          </p:cNvPr>
          <p:cNvPicPr>
            <a:picLocks noChangeAspect="1"/>
          </p:cNvPicPr>
          <p:nvPr/>
        </p:nvPicPr>
        <p:blipFill>
          <a:blip r:embed="rId2"/>
          <a:stretch>
            <a:fillRect/>
          </a:stretch>
        </p:blipFill>
        <p:spPr>
          <a:xfrm>
            <a:off x="1554919" y="640579"/>
            <a:ext cx="8703506" cy="6072142"/>
          </a:xfrm>
          <a:prstGeom prst="rect">
            <a:avLst/>
          </a:prstGeom>
        </p:spPr>
      </p:pic>
    </p:spTree>
    <p:extLst>
      <p:ext uri="{BB962C8B-B14F-4D97-AF65-F5344CB8AC3E}">
        <p14:creationId xmlns:p14="http://schemas.microsoft.com/office/powerpoint/2010/main" val="402795363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4CA9862-8F8A-4455-9DF0-7B0971EAA25E}"/>
              </a:ext>
            </a:extLst>
          </p:cNvPr>
          <p:cNvPicPr>
            <a:picLocks noChangeAspect="1"/>
          </p:cNvPicPr>
          <p:nvPr/>
        </p:nvPicPr>
        <p:blipFill>
          <a:blip r:embed="rId2"/>
          <a:stretch>
            <a:fillRect/>
          </a:stretch>
        </p:blipFill>
        <p:spPr>
          <a:xfrm>
            <a:off x="2557462" y="775097"/>
            <a:ext cx="7077076" cy="5307806"/>
          </a:xfrm>
          <a:prstGeom prst="rect">
            <a:avLst/>
          </a:prstGeom>
        </p:spPr>
      </p:pic>
    </p:spTree>
    <p:extLst>
      <p:ext uri="{BB962C8B-B14F-4D97-AF65-F5344CB8AC3E}">
        <p14:creationId xmlns:p14="http://schemas.microsoft.com/office/powerpoint/2010/main" val="11629749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88D52-8EFD-AC23-97DA-35E9E2699B43}"/>
              </a:ext>
            </a:extLst>
          </p:cNvPr>
          <p:cNvSpPr>
            <a:spLocks noGrp="1"/>
          </p:cNvSpPr>
          <p:nvPr>
            <p:ph type="ctrTitle"/>
          </p:nvPr>
        </p:nvSpPr>
        <p:spPr>
          <a:xfrm>
            <a:off x="2688165" y="2023531"/>
            <a:ext cx="6815669" cy="1515533"/>
          </a:xfrm>
        </p:spPr>
        <p:txBody>
          <a:bodyPr/>
          <a:lstStyle/>
          <a:p>
            <a:r>
              <a:rPr lang="fa-IR" dirty="0">
                <a:cs typeface="B Titr" panose="00000700000000000000" pitchFamily="2" charset="-78"/>
              </a:rPr>
              <a:t>ده اقدام بیمارستان های دوستدار کودک</a:t>
            </a:r>
            <a:endParaRPr lang="en-US" dirty="0">
              <a:cs typeface="B Titr" panose="00000700000000000000" pitchFamily="2" charset="-78"/>
            </a:endParaRPr>
          </a:p>
        </p:txBody>
      </p:sp>
    </p:spTree>
    <p:extLst>
      <p:ext uri="{BB962C8B-B14F-4D97-AF65-F5344CB8AC3E}">
        <p14:creationId xmlns:p14="http://schemas.microsoft.com/office/powerpoint/2010/main" val="39364515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5">
            <a:extLst>
              <a:ext uri="{FF2B5EF4-FFF2-40B4-BE49-F238E27FC236}">
                <a16:creationId xmlns:a16="http://schemas.microsoft.com/office/drawing/2014/main" id="{600569E5-7A23-2C65-E73F-603DE4E809DF}"/>
              </a:ext>
            </a:extLst>
          </p:cNvPr>
          <p:cNvPicPr>
            <a:picLocks noChangeAspect="1"/>
          </p:cNvPicPr>
          <p:nvPr/>
        </p:nvPicPr>
        <p:blipFill rotWithShape="1">
          <a:blip r:embed="rId2"/>
          <a:srcRect l="-49" t="1085" r="140" b="43319"/>
          <a:stretch/>
        </p:blipFill>
        <p:spPr>
          <a:xfrm>
            <a:off x="2595562" y="700522"/>
            <a:ext cx="7000875" cy="5456956"/>
          </a:xfrm>
          <a:prstGeom prst="roundRect">
            <a:avLst>
              <a:gd name="adj" fmla="val 0"/>
            </a:avLst>
          </a:prstGeom>
        </p:spPr>
      </p:pic>
    </p:spTree>
    <p:extLst>
      <p:ext uri="{BB962C8B-B14F-4D97-AF65-F5344CB8AC3E}">
        <p14:creationId xmlns:p14="http://schemas.microsoft.com/office/powerpoint/2010/main" val="178000745"/>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430</TotalTime>
  <Words>2394</Words>
  <Application>Microsoft Office PowerPoint</Application>
  <PresentationFormat>Widescreen</PresentationFormat>
  <Paragraphs>159</Paragraphs>
  <Slides>72</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72</vt:i4>
      </vt:variant>
    </vt:vector>
  </HeadingPairs>
  <TitlesOfParts>
    <vt:vector size="83" baseType="lpstr">
      <vt:lpstr>2  Nazanin</vt:lpstr>
      <vt:lpstr>Arena Black</vt:lpstr>
      <vt:lpstr>Arial</vt:lpstr>
      <vt:lpstr>B Koodak</vt:lpstr>
      <vt:lpstr>B Nazanin</vt:lpstr>
      <vt:lpstr>B Titr</vt:lpstr>
      <vt:lpstr>Calibri</vt:lpstr>
      <vt:lpstr>Garamond</vt:lpstr>
      <vt:lpstr>vazir</vt:lpstr>
      <vt:lpstr>Wingdings</vt:lpstr>
      <vt:lpstr>Organic</vt:lpstr>
      <vt:lpstr>ترویج تغذیه با شیر مادر</vt:lpstr>
      <vt:lpstr>اهمیت تغذیه با شیر مادر در اسلام</vt:lpstr>
      <vt:lpstr>وَالْوَالِدَاتُ يُرْضِعْنَ أَوْلَادَهُنَّ حَوْلَيْنِ كَامِلَيْنِ لِمَنْ أَرَادَ أَنْ يُتِمَّ الرَّضَاعَةَ وَعَلَى الْمَوْلُودِ لَهُ رِزْقُهُنَّ وَكِسْوَتُهُنَّ بِالْمَعْرُوفِ لَا تُكَلَّفُ نَفْسٌ إِلَّا وُسْعَهَا لَا تُضَارَّ وَالِدَةٌ بِوَلَدِهَا وَلَا مَوْلُودٌ لَهُ بِوَلَدِهِ وَعَلَى الْوَارِثِ مِثْلُ ذَلِكَ فَإِنْ أَرَادَا فِصَالًا عَنْ تَرَاضٍ مِنْهُمَا وَتَشَاوُرٍ فَلَا جُنَاحَ عَلَيْهِمَا وَإِنْ أَرَدْتُمْ أَنْ تَسْتَرْضِعُوا أَوْلَادَكُمْ فَلَا جُنَاحَ عَلَيْكُمْ إِذَا سَلَّمْتُمْ مَا آتَيْتُمْ بِالْمَعْرُوفِ وَاتَّقُوا اللَّهَ وَاعْلَمُوا أَنَّ اللَّهَ بِمَا تَعْمَلُونَ بَصِيرٌ ﴿۲۳۳﴾</vt:lpstr>
      <vt:lpstr>روایاتی که در آن‌ها به خیر و برکت و منفعت شیر مادر برای نوزاد تصریح شده است</vt:lpstr>
      <vt:lpstr>روایاتی است که به اجر و پاداش مادران شیرده، اشاره دارد.</vt:lpstr>
      <vt:lpstr>آیات و روایاتی که اهمیت و فواید شیر مادر و تاثیر آن در جسم و جان نوزاد را بیان داشته‌اند</vt:lpstr>
      <vt:lpstr>PowerPoint Presentation</vt:lpstr>
      <vt:lpstr>ده اقدام بیمارستان های دوستدار کودک</vt:lpstr>
      <vt:lpstr>PowerPoint Presentation</vt:lpstr>
      <vt:lpstr>PowerPoint Presentation</vt:lpstr>
      <vt:lpstr>مشکلات مربوط به پستان در دوران شیردهی </vt:lpstr>
      <vt:lpstr>علائم صحیح  در آغوش گرفتن  و شیر دادن به شیرخوار</vt:lpstr>
      <vt:lpstr>مقدمه</vt:lpstr>
      <vt:lpstr>تغذیه با مکمل </vt:lpstr>
      <vt:lpstr>علائم صحیح پستان گرفتن شیرخوار</vt:lpstr>
      <vt:lpstr>PowerPoint Presentation</vt:lpstr>
      <vt:lpstr>PowerPoint Presentation</vt:lpstr>
      <vt:lpstr>PowerPoint Presentation</vt:lpstr>
      <vt:lpstr>PowerPoint Presentation</vt:lpstr>
      <vt:lpstr>PowerPoint Presentation</vt:lpstr>
      <vt:lpstr>نگه داشتن پستان</vt:lpstr>
      <vt:lpstr>روشهای حمایت پستان</vt:lpstr>
      <vt:lpstr>PowerPoint Presentation</vt:lpstr>
      <vt:lpstr>آوردن شیرخوار به طرف پستان</vt:lpstr>
      <vt:lpstr>PowerPoint Presentation</vt:lpstr>
      <vt:lpstr>علائم مكيدن موثر و تغذیه ای </vt:lpstr>
      <vt:lpstr>وضعیت مادر هنگام شیردهی</vt:lpstr>
      <vt:lpstr>مقدمه</vt:lpstr>
      <vt:lpstr>اگر مادر روی صندلی ومستقیم نشسته است </vt:lpstr>
      <vt:lpstr>اگر مادر روی تخت نشسته است</vt:lpstr>
      <vt:lpstr>اگر مادر به پهلو خوابیده است </vt:lpstr>
      <vt:lpstr>اگر مادر به پشت خوابیده است </vt:lpstr>
      <vt:lpstr>پوزیشن های شیردهی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نتيجه گيری</vt:lpstr>
      <vt:lpstr>PowerPoint Presentation</vt:lpstr>
      <vt:lpstr>PowerPoint Presentation</vt:lpstr>
      <vt:lpstr>شیردهی و بیماری ها</vt:lpstr>
      <vt:lpstr>مصرف دارو در شیردهی</vt:lpstr>
      <vt:lpstr>آبله مرغان</vt:lpstr>
      <vt:lpstr>هپاتیت B</vt:lpstr>
      <vt:lpstr>ایدز</vt:lpstr>
      <vt:lpstr>انجام بوتاکس در مادر</vt:lpstr>
      <vt:lpstr>PowerPoint Presentation</vt:lpstr>
      <vt:lpstr>PowerPoint Presentation</vt:lpstr>
      <vt:lpstr>PowerPoint Presentation</vt:lpstr>
      <vt:lpstr>PowerPoint Presentation</vt:lpstr>
      <vt:lpstr>داروهای غیرمجاز در شیردهی</vt:lpstr>
      <vt:lpstr>PowerPoint Presentation</vt:lpstr>
      <vt:lpstr>PowerPoint Presentation</vt:lpstr>
      <vt:lpstr>ترکيبات راديواکتيو : قطع موقت شيردهی </vt:lpstr>
      <vt:lpstr>گزارشات بسيار نادر از اثرات برخی داروها </vt:lpstr>
      <vt:lpstr>PowerPoint Presentation</vt:lpstr>
      <vt:lpstr>PowerPoint Presentation</vt:lpstr>
      <vt:lpstr>PowerPoint Presentation</vt:lpstr>
      <vt:lpstr>PowerPoint Presentation</vt:lpstr>
      <vt:lpstr>PowerPoint Presentation</vt:lpstr>
      <vt:lpstr>داروهايی که با شيردهی منافاتی ندارند ولی  نشانه هایی هم گزارش شده است </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ترویج تغذیه با شیر مادر</dc:title>
  <dc:creator>A.R.I</dc:creator>
  <cp:lastModifiedBy>A.R.I</cp:lastModifiedBy>
  <cp:revision>14</cp:revision>
  <dcterms:created xsi:type="dcterms:W3CDTF">2025-07-01T06:01:56Z</dcterms:created>
  <dcterms:modified xsi:type="dcterms:W3CDTF">2025-07-22T08:01:27Z</dcterms:modified>
</cp:coreProperties>
</file>