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1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45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777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10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56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74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76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45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7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0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41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6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2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D89E1-FB92-456F-9487-37C3063EB28A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17806-35AD-4490-A314-8C968CE2D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92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C0DD2-8DC7-4CF5-9BA4-78F0FAE46F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>
                <a:cs typeface="B Jadid" panose="00000700000000000000" pitchFamily="2" charset="-78"/>
              </a:rPr>
              <a:t>تغذیه در بارداری</a:t>
            </a:r>
            <a:endParaRPr lang="en-US" dirty="0">
              <a:cs typeface="B Jadid" panose="00000700000000000000" pitchFamily="2" charset="-7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A10FA-DAC6-4CCA-B1B9-10CCA0F2B1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>
                <a:cs typeface="B Jadid" panose="00000700000000000000" pitchFamily="2" charset="-78"/>
              </a:rPr>
              <a:t>مریم جمشیدی کارشناس مامائی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9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A60B7-83FB-4680-A4B5-19F0F258F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4400" dirty="0"/>
              <a:t>هرم غذایی</a:t>
            </a:r>
            <a:endParaRPr lang="en-US" sz="4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F4B9F-1D40-4E62-B509-2DAE3F01D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6541" y="2336872"/>
            <a:ext cx="4353859" cy="3599317"/>
          </a:xfrm>
        </p:spPr>
        <p:txBody>
          <a:bodyPr/>
          <a:lstStyle/>
          <a:p>
            <a:pPr algn="ctr"/>
            <a:r>
              <a:rPr lang="fa-IR" sz="3200" dirty="0">
                <a:cs typeface="B Jadid" panose="00000700000000000000" pitchFamily="2" charset="-78"/>
              </a:rPr>
              <a:t>مقدار مصرف از هر گروه</a:t>
            </a:r>
            <a:r>
              <a:rPr lang="fa-IR" sz="4000" dirty="0">
                <a:cs typeface="B Jadid" panose="00000700000000000000" pitchFamily="2" charset="-78"/>
              </a:rPr>
              <a:t>:</a:t>
            </a:r>
          </a:p>
          <a:p>
            <a:pPr algn="r"/>
            <a:r>
              <a:rPr lang="fa-IR" sz="2000" dirty="0"/>
              <a:t>1.</a:t>
            </a:r>
            <a:r>
              <a:rPr lang="fa-IR" sz="2000" b="1" u="sng" dirty="0"/>
              <a:t>متفرقه ها یا چربی و شیرینی</a:t>
            </a:r>
            <a:r>
              <a:rPr lang="fa-IR" sz="2000" dirty="0"/>
              <a:t>: کمترین میزان </a:t>
            </a:r>
          </a:p>
          <a:p>
            <a:pPr algn="r"/>
            <a:r>
              <a:rPr lang="fa-IR" sz="2000" dirty="0"/>
              <a:t>2.</a:t>
            </a:r>
            <a:r>
              <a:rPr lang="fa-IR" sz="2000" b="1" u="sng" dirty="0"/>
              <a:t>گوشت و جایگزین ها</a:t>
            </a:r>
            <a:r>
              <a:rPr lang="fa-IR" sz="2000" dirty="0"/>
              <a:t>: 3 سهم</a:t>
            </a:r>
          </a:p>
          <a:p>
            <a:pPr algn="r"/>
            <a:r>
              <a:rPr lang="fa-IR" sz="2000" dirty="0"/>
              <a:t>3.</a:t>
            </a:r>
            <a:r>
              <a:rPr lang="fa-IR" sz="2000" b="1" u="sng" dirty="0"/>
              <a:t>شیر و لبنیات</a:t>
            </a:r>
            <a:r>
              <a:rPr lang="fa-IR" sz="2000" dirty="0"/>
              <a:t>: 4 سهم</a:t>
            </a:r>
          </a:p>
          <a:p>
            <a:pPr algn="r"/>
            <a:r>
              <a:rPr lang="fa-IR" sz="2000" dirty="0"/>
              <a:t>4.</a:t>
            </a:r>
            <a:r>
              <a:rPr lang="fa-IR" sz="2000" b="1" u="sng" dirty="0"/>
              <a:t>میوه ها</a:t>
            </a:r>
            <a:r>
              <a:rPr lang="fa-IR" sz="2000" dirty="0"/>
              <a:t>: 5-3 سهم</a:t>
            </a:r>
          </a:p>
          <a:p>
            <a:pPr algn="r"/>
            <a:r>
              <a:rPr lang="fa-IR" sz="2000" dirty="0"/>
              <a:t>5.</a:t>
            </a:r>
            <a:r>
              <a:rPr lang="fa-IR" sz="2000" b="1" u="sng" dirty="0"/>
              <a:t>سبزی ها</a:t>
            </a:r>
            <a:r>
              <a:rPr lang="fa-IR" sz="2000" dirty="0"/>
              <a:t>: 5-4 سهم</a:t>
            </a:r>
          </a:p>
          <a:p>
            <a:pPr algn="r"/>
            <a:r>
              <a:rPr lang="fa-IR" sz="2000" dirty="0"/>
              <a:t>6.</a:t>
            </a:r>
            <a:r>
              <a:rPr lang="fa-IR" sz="2000" b="1" u="sng" dirty="0"/>
              <a:t>نان و غلات</a:t>
            </a:r>
            <a:r>
              <a:rPr lang="fa-IR" sz="2000" dirty="0"/>
              <a:t>: 11-6 سهم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6020AD9-7976-4D73-B41E-3EDC8FA162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2105738"/>
            <a:ext cx="5996781" cy="4608827"/>
          </a:xfrm>
        </p:spPr>
      </p:pic>
    </p:spTree>
    <p:extLst>
      <p:ext uri="{BB962C8B-B14F-4D97-AF65-F5344CB8AC3E}">
        <p14:creationId xmlns:p14="http://schemas.microsoft.com/office/powerpoint/2010/main" val="366540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2AD8E-A57B-4E57-990C-AEBD1ED87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cs typeface="B Jadid" panose="00000700000000000000" pitchFamily="2" charset="-78"/>
              </a:rPr>
              <a:t>اصول تغذیه مناسب در بارداری</a:t>
            </a:r>
            <a:endParaRPr lang="en-US" dirty="0">
              <a:cs typeface="B Jadid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E9E31-20E0-4453-8B43-4BFCB99C7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/>
              <a:t>1. چهار </a:t>
            </a:r>
            <a:r>
              <a:rPr lang="fa-IR" b="1" u="sng" dirty="0"/>
              <a:t>ت</a:t>
            </a:r>
            <a:r>
              <a:rPr lang="fa-IR" dirty="0"/>
              <a:t> را در نظر بگیرید: تنوع – تعادل – تناسب – تازه بودن</a:t>
            </a:r>
          </a:p>
          <a:p>
            <a:pPr marL="0" indent="0" algn="r">
              <a:buNone/>
            </a:pPr>
            <a:r>
              <a:rPr lang="fa-IR" dirty="0"/>
              <a:t>2. از هر 5 گروه اصلی در طول شبانه روز استفاده کنید</a:t>
            </a:r>
          </a:p>
          <a:p>
            <a:pPr marL="0" indent="0" algn="r">
              <a:buNone/>
            </a:pPr>
            <a:r>
              <a:rPr lang="fa-IR" dirty="0"/>
              <a:t>3. رژیم یا حذف یک وعده اصلی معنا ندارد</a:t>
            </a:r>
          </a:p>
          <a:p>
            <a:pPr marL="0" indent="0" algn="r">
              <a:buNone/>
            </a:pPr>
            <a:r>
              <a:rPr lang="fa-IR" dirty="0"/>
              <a:t>4. کاهش قندخون مادر در رشد و نمو جنین تاثیر دارد</a:t>
            </a:r>
          </a:p>
          <a:p>
            <a:pPr marL="0" indent="0" algn="r">
              <a:buNone/>
            </a:pPr>
            <a:r>
              <a:rPr lang="fa-IR" dirty="0"/>
              <a:t>5. بهترین رژیم غذایی برای بارداران 6-5 وعده غذایی هر 3-2 ساعت و با میزان کم میباشد</a:t>
            </a:r>
          </a:p>
          <a:p>
            <a:pPr marL="0" indent="0" algn="r">
              <a:buNone/>
            </a:pPr>
            <a:r>
              <a:rPr lang="fa-IR" dirty="0"/>
              <a:t>6. میان وعده فراموش نشود</a:t>
            </a:r>
          </a:p>
          <a:p>
            <a:pPr marL="0" indent="0" algn="r">
              <a:buNone/>
            </a:pPr>
            <a:r>
              <a:rPr lang="fa-IR" dirty="0"/>
              <a:t>7. در حالیکه سن بارداری افزایش می یابد مصرف مایعات هم افزایش پیدا کند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971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4C6A-384F-4C3A-BB72-755A79C5F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cs typeface="B Jadid" panose="00000700000000000000" pitchFamily="2" charset="-78"/>
              </a:rPr>
              <a:t>چه میزان وزن اضافه کنم؟؟؟</a:t>
            </a:r>
            <a:endParaRPr lang="en-US" dirty="0">
              <a:cs typeface="B Jadid" panose="00000700000000000000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75CC88-EEE9-4620-B7F1-AAA61D0534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6" y="2336800"/>
            <a:ext cx="10397733" cy="35988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6719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ECFDC-AE17-4CC5-8CB6-94AE3C04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میزان افزایش وزن در هر سه ماهه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4B9A6-CF3A-4F5D-AF4B-C9EED73B9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2437570"/>
          </a:xfrm>
        </p:spPr>
        <p:txBody>
          <a:bodyPr>
            <a:normAutofit/>
          </a:bodyPr>
          <a:lstStyle/>
          <a:p>
            <a:r>
              <a:rPr lang="fa-IR" sz="3900" dirty="0"/>
              <a:t>سه ماهه </a:t>
            </a:r>
            <a:r>
              <a:rPr lang="fa-IR" sz="3900" b="1" u="sng" dirty="0"/>
              <a:t>اول</a:t>
            </a:r>
            <a:r>
              <a:rPr lang="fa-IR" sz="3900" dirty="0"/>
              <a:t> (12-0 هفتگی): 2-1 کیلوگرم</a:t>
            </a:r>
          </a:p>
          <a:p>
            <a:r>
              <a:rPr lang="fa-IR" sz="3900" dirty="0"/>
              <a:t>سه ماهه </a:t>
            </a:r>
            <a:r>
              <a:rPr lang="fa-IR" sz="3900" b="1" u="sng" dirty="0"/>
              <a:t>دوم</a:t>
            </a:r>
            <a:r>
              <a:rPr lang="fa-IR" sz="3900" dirty="0"/>
              <a:t> (28-12 هفتگی): 6-5 کیلوگرم</a:t>
            </a:r>
          </a:p>
          <a:p>
            <a:r>
              <a:rPr lang="fa-IR" sz="3900" dirty="0"/>
              <a:t>سه ماهه </a:t>
            </a:r>
            <a:r>
              <a:rPr lang="fa-IR" sz="3900" b="1" u="sng" dirty="0"/>
              <a:t>سوم</a:t>
            </a:r>
            <a:r>
              <a:rPr lang="fa-IR" sz="3900" dirty="0"/>
              <a:t> (40-28 هفتگی): 6-5 کیلوگرم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5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187AF-0EF9-47A0-9D1D-43514D35B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cs typeface="B Jadid" panose="00000700000000000000" pitchFamily="2" charset="-78"/>
              </a:rPr>
              <a:t>خوراکی های ممنوعه در بارداری</a:t>
            </a:r>
            <a:endParaRPr lang="en-US" dirty="0">
              <a:cs typeface="B Jadid" panose="00000700000000000000" pitchFamily="2" charset="-78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5E5C19-9BF0-4C46-8C4C-6C85455E28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336800"/>
            <a:ext cx="4806930" cy="4243294"/>
          </a:xfr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5305B84-A7DA-4934-9A46-A825758EA2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988" y="2336800"/>
            <a:ext cx="4912659" cy="4521200"/>
          </a:xfrm>
        </p:spPr>
      </p:pic>
    </p:spTree>
    <p:extLst>
      <p:ext uri="{BB962C8B-B14F-4D97-AF65-F5344CB8AC3E}">
        <p14:creationId xmlns:p14="http://schemas.microsoft.com/office/powerpoint/2010/main" val="76900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6DC10-3C91-4B81-9A70-AB4997368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cs typeface="B Jadid" panose="00000700000000000000" pitchFamily="2" charset="-78"/>
              </a:rPr>
              <a:t>مکمل های بارداری</a:t>
            </a:r>
            <a:endParaRPr lang="en-US" dirty="0">
              <a:cs typeface="B Jadid" panose="00000700000000000000" pitchFamily="2" charset="-78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37F2FB-CCD6-46AF-AABE-140AF9505D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18" y="2431158"/>
            <a:ext cx="6394076" cy="38979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B3F80D-3AC4-4D2C-90A7-DF6AE4A41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5835" y="2336872"/>
            <a:ext cx="4174565" cy="3599317"/>
          </a:xfrm>
        </p:spPr>
        <p:txBody>
          <a:bodyPr/>
          <a:lstStyle/>
          <a:p>
            <a:pPr algn="r"/>
            <a:r>
              <a:rPr lang="fa-IR" dirty="0"/>
              <a:t>مکمل هایی که بدون توجه به رژیم غذایی باید مصرف شود</a:t>
            </a:r>
          </a:p>
          <a:p>
            <a:pPr algn="r"/>
            <a:r>
              <a:rPr lang="fa-IR" dirty="0"/>
              <a:t>1</a:t>
            </a:r>
            <a:r>
              <a:rPr lang="fa-IR" sz="2400" dirty="0"/>
              <a:t>.آهن</a:t>
            </a:r>
          </a:p>
          <a:p>
            <a:pPr algn="r"/>
            <a:r>
              <a:rPr lang="fa-IR" sz="2400" dirty="0"/>
              <a:t>2.ویتامین د3</a:t>
            </a:r>
          </a:p>
          <a:p>
            <a:pPr algn="r"/>
            <a:r>
              <a:rPr lang="fa-IR" sz="2400" dirty="0"/>
              <a:t>3.کلسیم</a:t>
            </a:r>
          </a:p>
          <a:p>
            <a:pPr algn="r"/>
            <a:r>
              <a:rPr lang="fa-IR" sz="2400" dirty="0"/>
              <a:t>4.منیزیوم</a:t>
            </a:r>
          </a:p>
          <a:p>
            <a:pPr algn="r"/>
            <a:r>
              <a:rPr lang="fa-IR" sz="2400" dirty="0"/>
              <a:t>5.اسیدفولیک یا مولتی ویتامین</a:t>
            </a:r>
          </a:p>
        </p:txBody>
      </p:sp>
    </p:spTree>
    <p:extLst>
      <p:ext uri="{BB962C8B-B14F-4D97-AF65-F5344CB8AC3E}">
        <p14:creationId xmlns:p14="http://schemas.microsoft.com/office/powerpoint/2010/main" val="17973262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80</TotalTime>
  <Words>240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Berlin</vt:lpstr>
      <vt:lpstr>تغذیه در بارداری</vt:lpstr>
      <vt:lpstr>هرم غذایی</vt:lpstr>
      <vt:lpstr>اصول تغذیه مناسب در بارداری</vt:lpstr>
      <vt:lpstr>چه میزان وزن اضافه کنم؟؟؟</vt:lpstr>
      <vt:lpstr>میزان افزایش وزن در هر سه ماهه بارداری</vt:lpstr>
      <vt:lpstr>خوراکی های ممنوعه در بارداری</vt:lpstr>
      <vt:lpstr>مکمل های بارداری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K1</dc:creator>
  <cp:lastModifiedBy>K1</cp:lastModifiedBy>
  <cp:revision>7</cp:revision>
  <dcterms:created xsi:type="dcterms:W3CDTF">2023-05-11T06:28:22Z</dcterms:created>
  <dcterms:modified xsi:type="dcterms:W3CDTF">2023-05-11T07:49:05Z</dcterms:modified>
</cp:coreProperties>
</file>