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8" r:id="rId4"/>
    <p:sldId id="259" r:id="rId5"/>
    <p:sldId id="1129" r:id="rId6"/>
    <p:sldId id="260" r:id="rId7"/>
    <p:sldId id="261" r:id="rId8"/>
    <p:sldId id="263" r:id="rId9"/>
    <p:sldId id="264" r:id="rId10"/>
    <p:sldId id="266" r:id="rId11"/>
    <p:sldId id="1156" r:id="rId12"/>
    <p:sldId id="1137" r:id="rId13"/>
    <p:sldId id="1155" r:id="rId14"/>
    <p:sldId id="63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74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011B0-84C8-4704-BE33-5BA4FCC78E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C352AB-D0A4-4787-8264-D09D3BCD07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A2A06B-8168-448B-9651-32C23FF58E80}"/>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5" name="Footer Placeholder 4">
            <a:extLst>
              <a:ext uri="{FF2B5EF4-FFF2-40B4-BE49-F238E27FC236}">
                <a16:creationId xmlns:a16="http://schemas.microsoft.com/office/drawing/2014/main" id="{4E9E9BCB-35DC-4CB7-8C45-024729BF03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A5B5EB-FA47-43E4-BD29-0ED0A541F05B}"/>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342755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ADD9B-781D-414D-A528-AE34E63A95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AE467ED-D266-4987-9893-53C5704062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318290-6A10-4F9B-AFFE-B804FA0DD620}"/>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5" name="Footer Placeholder 4">
            <a:extLst>
              <a:ext uri="{FF2B5EF4-FFF2-40B4-BE49-F238E27FC236}">
                <a16:creationId xmlns:a16="http://schemas.microsoft.com/office/drawing/2014/main" id="{66707E75-AF94-40D0-8D0C-04B86F42BD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FB397A-7581-4051-BA19-FAEBDC8EA29F}"/>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3614369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8AB2A8-0735-411D-BE3F-0EBA0E910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0BFF05-0CD3-409F-BB45-6BDEE20383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1AF84E-D6AA-4A39-B7BC-6EE9027F2BAA}"/>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5" name="Footer Placeholder 4">
            <a:extLst>
              <a:ext uri="{FF2B5EF4-FFF2-40B4-BE49-F238E27FC236}">
                <a16:creationId xmlns:a16="http://schemas.microsoft.com/office/drawing/2014/main" id="{9C929283-C7BA-4F9C-B8BE-5E173CCFCB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413055-C8C6-458D-B689-6261F6B1FC8E}"/>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2107477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F6A6E-1B7C-4BA3-B3E5-7F842ECAD0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A7A7D2-75C0-43B7-930D-FA48F7904E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184844-C877-4A03-A827-48372D9B3CEC}"/>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5" name="Footer Placeholder 4">
            <a:extLst>
              <a:ext uri="{FF2B5EF4-FFF2-40B4-BE49-F238E27FC236}">
                <a16:creationId xmlns:a16="http://schemas.microsoft.com/office/drawing/2014/main" id="{DEE45BD2-5222-4630-928E-9447D08B38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BC7BE8-2D1C-460B-B7AF-9F9482F8A911}"/>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3004880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B0D25-2C4B-4253-98ED-BCACD7D9A3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70E3D5-5F43-45D4-890B-9DA1587DC4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8CFEF8F-6BC5-4837-B543-91DCC0636991}"/>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5" name="Footer Placeholder 4">
            <a:extLst>
              <a:ext uri="{FF2B5EF4-FFF2-40B4-BE49-F238E27FC236}">
                <a16:creationId xmlns:a16="http://schemas.microsoft.com/office/drawing/2014/main" id="{A8EA86F5-1689-4109-9339-D327087097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588CF-9391-4565-84F8-02A602FD66FC}"/>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774980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63839-CD34-45CC-A536-09FDD81812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32BD0F-78F7-4A56-A6A2-DA6F63116C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71A880-F944-4A08-9DD6-DAEC7C48E1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EA4EE1-5D02-4264-A651-1C0FF9B25DA3}"/>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6" name="Footer Placeholder 5">
            <a:extLst>
              <a:ext uri="{FF2B5EF4-FFF2-40B4-BE49-F238E27FC236}">
                <a16:creationId xmlns:a16="http://schemas.microsoft.com/office/drawing/2014/main" id="{C7D9A258-13A8-46E8-90B6-BA70DABEA1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98DDCC-2938-4D51-9165-82250FFC6BE5}"/>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260879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1C50C-E1BD-40D8-AFEB-C3A74E0776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4609D5-DAD7-4E0C-9C44-735AD70E7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A82067-C5E1-4BC7-9FF2-E18645070F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2D51C7-C827-48AC-9A12-DEB96DCE18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0FD751-1128-4F68-82E1-7ED2D5AAA7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2B151FE-1BCE-450C-95DA-8C5A6A391D97}"/>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8" name="Footer Placeholder 7">
            <a:extLst>
              <a:ext uri="{FF2B5EF4-FFF2-40B4-BE49-F238E27FC236}">
                <a16:creationId xmlns:a16="http://schemas.microsoft.com/office/drawing/2014/main" id="{158C752B-EF6D-4E3F-863C-77E571B8AC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944E2E-C035-4A1C-85B1-FC2822400D84}"/>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3923550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55439-F299-4587-A9E0-22DD096DB5C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185549-C580-4726-A43E-19A03CE32981}"/>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4" name="Footer Placeholder 3">
            <a:extLst>
              <a:ext uri="{FF2B5EF4-FFF2-40B4-BE49-F238E27FC236}">
                <a16:creationId xmlns:a16="http://schemas.microsoft.com/office/drawing/2014/main" id="{7E686DC4-4993-4530-AAFA-B81E6346050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BB9B65-0B23-46F8-AE40-1B282AC38D9B}"/>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1125986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3632C1-2EE7-42EA-AC8C-3129081EB460}"/>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3" name="Footer Placeholder 2">
            <a:extLst>
              <a:ext uri="{FF2B5EF4-FFF2-40B4-BE49-F238E27FC236}">
                <a16:creationId xmlns:a16="http://schemas.microsoft.com/office/drawing/2014/main" id="{634CC194-C1DD-4061-9A48-5834C6021A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E114D6-B34F-4C4E-BA0C-4668DA6AC329}"/>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2183404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4D35-FBDA-4633-BA2D-F20AED1DF4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B2A97DD-4628-4A54-874C-4DF05A4752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238A3B-9CD5-4583-AD1A-9762DB8E83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1AFB1D-E1E9-4EFA-B189-12D83E41D167}"/>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6" name="Footer Placeholder 5">
            <a:extLst>
              <a:ext uri="{FF2B5EF4-FFF2-40B4-BE49-F238E27FC236}">
                <a16:creationId xmlns:a16="http://schemas.microsoft.com/office/drawing/2014/main" id="{C71DD06E-BFC4-4835-BFAF-164A5D27D3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904D53-162A-4406-BE73-58A890E98DEC}"/>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937536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8F001-2B70-4391-9D5A-3D3D9EF031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D9EE57-2FB9-4D45-B2CB-F6408D015D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975F8B-B48E-4BD8-A8AB-A774E6D302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A28F55-61EB-493A-BB2A-F48F0BABE1AD}"/>
              </a:ext>
            </a:extLst>
          </p:cNvPr>
          <p:cNvSpPr>
            <a:spLocks noGrp="1"/>
          </p:cNvSpPr>
          <p:nvPr>
            <p:ph type="dt" sz="half" idx="10"/>
          </p:nvPr>
        </p:nvSpPr>
        <p:spPr/>
        <p:txBody>
          <a:bodyPr/>
          <a:lstStyle/>
          <a:p>
            <a:fld id="{C72EEF2C-C988-473A-8C89-12FA8C0DE0DE}" type="datetimeFigureOut">
              <a:rPr lang="en-US" smtClean="0"/>
              <a:t>9/18/2024</a:t>
            </a:fld>
            <a:endParaRPr lang="en-US"/>
          </a:p>
        </p:txBody>
      </p:sp>
      <p:sp>
        <p:nvSpPr>
          <p:cNvPr id="6" name="Footer Placeholder 5">
            <a:extLst>
              <a:ext uri="{FF2B5EF4-FFF2-40B4-BE49-F238E27FC236}">
                <a16:creationId xmlns:a16="http://schemas.microsoft.com/office/drawing/2014/main" id="{7FC68520-903E-4858-849A-25E585FCC8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2C20F3-564E-4D64-B27B-FE76DB5F501E}"/>
              </a:ext>
            </a:extLst>
          </p:cNvPr>
          <p:cNvSpPr>
            <a:spLocks noGrp="1"/>
          </p:cNvSpPr>
          <p:nvPr>
            <p:ph type="sldNum" sz="quarter" idx="12"/>
          </p:nvPr>
        </p:nvSpPr>
        <p:spPr/>
        <p:txBody>
          <a:bodyPr/>
          <a:lstStyle/>
          <a:p>
            <a:fld id="{78ED7A49-7575-4799-8DEA-951EC18B0521}" type="slidenum">
              <a:rPr lang="en-US" smtClean="0"/>
              <a:t>‹#›</a:t>
            </a:fld>
            <a:endParaRPr lang="en-US"/>
          </a:p>
        </p:txBody>
      </p:sp>
    </p:spTree>
    <p:extLst>
      <p:ext uri="{BB962C8B-B14F-4D97-AF65-F5344CB8AC3E}">
        <p14:creationId xmlns:p14="http://schemas.microsoft.com/office/powerpoint/2010/main" val="3609054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FEDBDE-8826-4B08-824F-223632C820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A1ACAC4-847F-4A5A-A73C-511669C21D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59E77B-8B3C-4E3A-83E0-6ADC1407FD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2EEF2C-C988-473A-8C89-12FA8C0DE0DE}" type="datetimeFigureOut">
              <a:rPr lang="en-US" smtClean="0"/>
              <a:t>9/18/2024</a:t>
            </a:fld>
            <a:endParaRPr lang="en-US"/>
          </a:p>
        </p:txBody>
      </p:sp>
      <p:sp>
        <p:nvSpPr>
          <p:cNvPr id="5" name="Footer Placeholder 4">
            <a:extLst>
              <a:ext uri="{FF2B5EF4-FFF2-40B4-BE49-F238E27FC236}">
                <a16:creationId xmlns:a16="http://schemas.microsoft.com/office/drawing/2014/main" id="{D2774269-0686-463E-86A7-0A3AE42C26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64F8027-CE02-416A-96F5-AAABED2747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ED7A49-7575-4799-8DEA-951EC18B0521}" type="slidenum">
              <a:rPr lang="en-US" smtClean="0"/>
              <a:t>‹#›</a:t>
            </a:fld>
            <a:endParaRPr lang="en-US"/>
          </a:p>
        </p:txBody>
      </p:sp>
    </p:spTree>
    <p:extLst>
      <p:ext uri="{BB962C8B-B14F-4D97-AF65-F5344CB8AC3E}">
        <p14:creationId xmlns:p14="http://schemas.microsoft.com/office/powerpoint/2010/main" val="1557920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E76D29-560C-49C6-896F-41FD9AEBFC46}"/>
              </a:ext>
            </a:extLst>
          </p:cNvPr>
          <p:cNvPicPr/>
          <p:nvPr/>
        </p:nvPicPr>
        <p:blipFill>
          <a:blip r:embed="rId2"/>
          <a:stretch>
            <a:fillRect/>
          </a:stretch>
        </p:blipFill>
        <p:spPr>
          <a:xfrm>
            <a:off x="1106311" y="1061154"/>
            <a:ext cx="9798756" cy="1388535"/>
          </a:xfrm>
          <a:prstGeom prst="rect">
            <a:avLst/>
          </a:prstGeom>
        </p:spPr>
      </p:pic>
      <p:pic>
        <p:nvPicPr>
          <p:cNvPr id="2" name="Picture 1">
            <a:extLst>
              <a:ext uri="{FF2B5EF4-FFF2-40B4-BE49-F238E27FC236}">
                <a16:creationId xmlns:a16="http://schemas.microsoft.com/office/drawing/2014/main" id="{CB655067-54A4-4589-9182-94508422D037}"/>
              </a:ext>
            </a:extLst>
          </p:cNvPr>
          <p:cNvPicPr>
            <a:picLocks noChangeAspect="1"/>
          </p:cNvPicPr>
          <p:nvPr/>
        </p:nvPicPr>
        <p:blipFill>
          <a:blip r:embed="rId3"/>
          <a:stretch>
            <a:fillRect/>
          </a:stretch>
        </p:blipFill>
        <p:spPr>
          <a:xfrm>
            <a:off x="1700393" y="3470627"/>
            <a:ext cx="2675465" cy="1952977"/>
          </a:xfrm>
          <a:prstGeom prst="rect">
            <a:avLst/>
          </a:prstGeom>
        </p:spPr>
      </p:pic>
      <p:pic>
        <p:nvPicPr>
          <p:cNvPr id="3" name="Picture 2">
            <a:extLst>
              <a:ext uri="{FF2B5EF4-FFF2-40B4-BE49-F238E27FC236}">
                <a16:creationId xmlns:a16="http://schemas.microsoft.com/office/drawing/2014/main" id="{7A6C6158-D4A2-43EB-B533-4CDF0014B21F}"/>
              </a:ext>
            </a:extLst>
          </p:cNvPr>
          <p:cNvPicPr>
            <a:picLocks noChangeAspect="1"/>
          </p:cNvPicPr>
          <p:nvPr/>
        </p:nvPicPr>
        <p:blipFill>
          <a:blip r:embed="rId4"/>
          <a:stretch>
            <a:fillRect/>
          </a:stretch>
        </p:blipFill>
        <p:spPr>
          <a:xfrm>
            <a:off x="8368241" y="3340804"/>
            <a:ext cx="1871836" cy="2212622"/>
          </a:xfrm>
          <a:prstGeom prst="rect">
            <a:avLst/>
          </a:prstGeom>
        </p:spPr>
      </p:pic>
      <p:pic>
        <p:nvPicPr>
          <p:cNvPr id="5" name="Picture 4">
            <a:extLst>
              <a:ext uri="{FF2B5EF4-FFF2-40B4-BE49-F238E27FC236}">
                <a16:creationId xmlns:a16="http://schemas.microsoft.com/office/drawing/2014/main" id="{F28881D3-ACD9-4547-A925-C58156963497}"/>
              </a:ext>
            </a:extLst>
          </p:cNvPr>
          <p:cNvPicPr>
            <a:picLocks noChangeAspect="1"/>
          </p:cNvPicPr>
          <p:nvPr/>
        </p:nvPicPr>
        <p:blipFill>
          <a:blip r:embed="rId5"/>
          <a:stretch>
            <a:fillRect/>
          </a:stretch>
        </p:blipFill>
        <p:spPr>
          <a:xfrm>
            <a:off x="5554665" y="3340805"/>
            <a:ext cx="1871836" cy="2128663"/>
          </a:xfrm>
          <a:prstGeom prst="rect">
            <a:avLst/>
          </a:prstGeom>
        </p:spPr>
      </p:pic>
    </p:spTree>
    <p:extLst>
      <p:ext uri="{BB962C8B-B14F-4D97-AF65-F5344CB8AC3E}">
        <p14:creationId xmlns:p14="http://schemas.microsoft.com/office/powerpoint/2010/main" val="1190634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F488E1-245B-4321-8623-0AB71126F3C7}"/>
              </a:ext>
            </a:extLst>
          </p:cNvPr>
          <p:cNvSpPr>
            <a:spLocks noGrp="1"/>
          </p:cNvSpPr>
          <p:nvPr>
            <p:ph idx="1"/>
          </p:nvPr>
        </p:nvSpPr>
        <p:spPr>
          <a:xfrm>
            <a:off x="838200" y="1389135"/>
            <a:ext cx="10515600" cy="2039866"/>
          </a:xfrm>
        </p:spPr>
        <p:txBody>
          <a:bodyPr>
            <a:normAutofit fontScale="25000" lnSpcReduction="20000"/>
          </a:bodyPr>
          <a:lstStyle/>
          <a:p>
            <a:pPr marL="135890" marR="1055370" indent="-3175" algn="just" rtl="1">
              <a:lnSpc>
                <a:spcPct val="120000"/>
              </a:lnSpc>
              <a:spcBef>
                <a:spcPts val="0"/>
              </a:spcBef>
              <a:spcAft>
                <a:spcPts val="5345"/>
              </a:spcAft>
            </a:pPr>
            <a:r>
              <a:rPr lang="ar-SA" sz="96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اگر می توانید بدون درد راه بروید ، تردمیل انتخاب</a:t>
            </a:r>
            <a:r>
              <a:rPr lang="en-US" sz="96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 </a:t>
            </a:r>
            <a:r>
              <a:rPr lang="ar-SA" sz="96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بسیار خوبی است.</a:t>
            </a:r>
            <a:endParaRPr lang="en-US" sz="9600" b="1" dirty="0">
              <a:solidFill>
                <a:srgbClr val="000000"/>
              </a:solidFill>
              <a:effectLst/>
              <a:latin typeface="Calibri" panose="020F0502020204030204" pitchFamily="34" charset="0"/>
              <a:ea typeface="Calibri" panose="020F0502020204030204" pitchFamily="34" charset="0"/>
            </a:endParaRPr>
          </a:p>
          <a:p>
            <a:pPr marL="135890" marR="257810" indent="-3175" algn="just" rtl="1">
              <a:lnSpc>
                <a:spcPct val="120000"/>
              </a:lnSpc>
              <a:spcBef>
                <a:spcPts val="0"/>
              </a:spcBef>
              <a:spcAft>
                <a:spcPts val="6925"/>
              </a:spcAft>
            </a:pPr>
            <a:r>
              <a:rPr lang="ar-SA" sz="96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تفاوت پیاده روی روی تردمیل با پیاده روی روی آسفالت خیابان ، سطح نرمی است که تسمه نقاله تردمیل برای راه رفتن شما فراهم می کند .</a:t>
            </a:r>
            <a:endParaRPr lang="en-US" sz="9600" b="1" dirty="0">
              <a:solidFill>
                <a:srgbClr val="000000"/>
              </a:solidFill>
              <a:effectLst/>
              <a:latin typeface="Calibri" panose="020F0502020204030204" pitchFamily="34" charset="0"/>
              <a:ea typeface="Calibri" panose="020F0502020204030204" pitchFamily="34" charset="0"/>
            </a:endParaRPr>
          </a:p>
          <a:p>
            <a:endParaRPr lang="en-US" dirty="0"/>
          </a:p>
        </p:txBody>
      </p:sp>
      <p:pic>
        <p:nvPicPr>
          <p:cNvPr id="4" name="Picture 3">
            <a:extLst>
              <a:ext uri="{FF2B5EF4-FFF2-40B4-BE49-F238E27FC236}">
                <a16:creationId xmlns:a16="http://schemas.microsoft.com/office/drawing/2014/main" id="{C21D7442-B85E-4CF7-A678-B0D05FF1B3BA}"/>
              </a:ext>
            </a:extLst>
          </p:cNvPr>
          <p:cNvPicPr/>
          <p:nvPr/>
        </p:nvPicPr>
        <p:blipFill>
          <a:blip r:embed="rId2"/>
          <a:stretch>
            <a:fillRect/>
          </a:stretch>
        </p:blipFill>
        <p:spPr>
          <a:xfrm>
            <a:off x="3059290" y="451484"/>
            <a:ext cx="6107288" cy="459105"/>
          </a:xfrm>
          <a:prstGeom prst="rect">
            <a:avLst/>
          </a:prstGeom>
        </p:spPr>
      </p:pic>
      <p:pic>
        <p:nvPicPr>
          <p:cNvPr id="5" name="Picture 4">
            <a:extLst>
              <a:ext uri="{FF2B5EF4-FFF2-40B4-BE49-F238E27FC236}">
                <a16:creationId xmlns:a16="http://schemas.microsoft.com/office/drawing/2014/main" id="{52C9221B-5F2A-4367-9657-E255CFDAC4A9}"/>
              </a:ext>
            </a:extLst>
          </p:cNvPr>
          <p:cNvPicPr>
            <a:picLocks noChangeAspect="1"/>
          </p:cNvPicPr>
          <p:nvPr/>
        </p:nvPicPr>
        <p:blipFill>
          <a:blip r:embed="rId3"/>
          <a:stretch>
            <a:fillRect/>
          </a:stretch>
        </p:blipFill>
        <p:spPr>
          <a:xfrm>
            <a:off x="1332090" y="3832405"/>
            <a:ext cx="2551288" cy="2176639"/>
          </a:xfrm>
          <a:prstGeom prst="rect">
            <a:avLst/>
          </a:prstGeom>
        </p:spPr>
      </p:pic>
      <p:pic>
        <p:nvPicPr>
          <p:cNvPr id="6" name="Picture 5">
            <a:extLst>
              <a:ext uri="{FF2B5EF4-FFF2-40B4-BE49-F238E27FC236}">
                <a16:creationId xmlns:a16="http://schemas.microsoft.com/office/drawing/2014/main" id="{7A791AE1-B830-405A-9036-6575A2B6DB71}"/>
              </a:ext>
            </a:extLst>
          </p:cNvPr>
          <p:cNvPicPr>
            <a:picLocks noChangeAspect="1"/>
          </p:cNvPicPr>
          <p:nvPr/>
        </p:nvPicPr>
        <p:blipFill>
          <a:blip r:embed="rId4"/>
          <a:stretch>
            <a:fillRect/>
          </a:stretch>
        </p:blipFill>
        <p:spPr>
          <a:xfrm>
            <a:off x="5328356" y="3832405"/>
            <a:ext cx="2833511" cy="2026356"/>
          </a:xfrm>
          <a:prstGeom prst="rect">
            <a:avLst/>
          </a:prstGeom>
        </p:spPr>
      </p:pic>
    </p:spTree>
    <p:extLst>
      <p:ext uri="{BB962C8B-B14F-4D97-AF65-F5344CB8AC3E}">
        <p14:creationId xmlns:p14="http://schemas.microsoft.com/office/powerpoint/2010/main" val="114512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706BB-E2CE-4288-9926-205B6C50B008}"/>
              </a:ext>
            </a:extLst>
          </p:cNvPr>
          <p:cNvSpPr>
            <a:spLocks noGrp="1"/>
          </p:cNvSpPr>
          <p:nvPr>
            <p:ph type="title"/>
          </p:nvPr>
        </p:nvSpPr>
        <p:spPr>
          <a:xfrm>
            <a:off x="2901244" y="376414"/>
            <a:ext cx="6141157" cy="978253"/>
          </a:xfrm>
        </p:spPr>
        <p:txBody>
          <a:bodyPr>
            <a:normAutofit fontScale="90000"/>
          </a:bodyPr>
          <a:lstStyle/>
          <a:p>
            <a:pPr algn="ctr"/>
            <a:br>
              <a:rPr lang="fa-IR" sz="6000" dirty="0">
                <a:solidFill>
                  <a:srgbClr val="FF0000"/>
                </a:solidFill>
                <a:cs typeface="B Titr" panose="00000700000000000000" pitchFamily="2" charset="-78"/>
              </a:rPr>
            </a:br>
            <a:br>
              <a:rPr lang="fa-IR" sz="6000" dirty="0">
                <a:solidFill>
                  <a:srgbClr val="FF0000"/>
                </a:solidFill>
                <a:cs typeface="B Titr" panose="00000700000000000000" pitchFamily="2" charset="-78"/>
              </a:rPr>
            </a:br>
            <a:r>
              <a:rPr lang="fa-IR" sz="6000" dirty="0">
                <a:solidFill>
                  <a:srgbClr val="FF0000"/>
                </a:solidFill>
                <a:cs typeface="B Titr" panose="00000700000000000000" pitchFamily="2" charset="-78"/>
              </a:rPr>
              <a:t>درمان ارتوزی آرتروز</a:t>
            </a:r>
            <a:br>
              <a:rPr lang="fa-IR" sz="6000" dirty="0">
                <a:solidFill>
                  <a:srgbClr val="FF0000"/>
                </a:solidFill>
                <a:cs typeface="B Titr" panose="00000700000000000000" pitchFamily="2" charset="-78"/>
              </a:rPr>
            </a:br>
            <a:br>
              <a:rPr lang="fa-IR" dirty="0"/>
            </a:br>
            <a:br>
              <a:rPr lang="fa-IR" dirty="0"/>
            </a:br>
            <a:endParaRPr lang="en-US" dirty="0"/>
          </a:p>
        </p:txBody>
      </p:sp>
      <p:sp>
        <p:nvSpPr>
          <p:cNvPr id="3" name="Content Placeholder 2">
            <a:extLst>
              <a:ext uri="{FF2B5EF4-FFF2-40B4-BE49-F238E27FC236}">
                <a16:creationId xmlns:a16="http://schemas.microsoft.com/office/drawing/2014/main" id="{610DA1F1-CDCC-459C-9642-28902AC10CEB}"/>
              </a:ext>
            </a:extLst>
          </p:cNvPr>
          <p:cNvSpPr>
            <a:spLocks noGrp="1"/>
          </p:cNvSpPr>
          <p:nvPr>
            <p:ph idx="1"/>
          </p:nvPr>
        </p:nvSpPr>
        <p:spPr>
          <a:xfrm>
            <a:off x="838200" y="1354667"/>
            <a:ext cx="10515600" cy="4822296"/>
          </a:xfrm>
        </p:spPr>
        <p:txBody>
          <a:bodyPr>
            <a:normAutofit/>
          </a:bodyPr>
          <a:lstStyle/>
          <a:p>
            <a:pPr algn="just" rtl="1"/>
            <a:r>
              <a:rPr lang="fa-IR" b="1" dirty="0">
                <a:cs typeface="B Nazanin" panose="00000400000000000000" pitchFamily="2" charset="-78"/>
              </a:rPr>
              <a:t>ارتوزها نقش مهمی در توانبخشی برخی اختلالات اسکلتی و عضلانی دارند .</a:t>
            </a:r>
          </a:p>
          <a:p>
            <a:pPr algn="just" rtl="1"/>
            <a:r>
              <a:rPr lang="fa-IR" b="1" dirty="0">
                <a:cs typeface="B Nazanin" panose="00000400000000000000" pitchFamily="2" charset="-78"/>
              </a:rPr>
              <a:t>ارتوزها وسایلی هستند که بر روی قسمت هایی از بدن بسته یا پوشیده می شوند و نقش متفاوتی مانند حمایت ، بی حرکت نگه داشتن ، بهبود عملکرد ، کاهش فشار و بار به مفاصل ، پیشگیری از آسیب بیشتر ، توزیع بهتر نیرو ها و اصلاح بد شکلی دارند .</a:t>
            </a:r>
          </a:p>
          <a:p>
            <a:pPr algn="just" rtl="1"/>
            <a:r>
              <a:rPr lang="fa-IR" b="1" dirty="0">
                <a:cs typeface="B Nazanin" panose="00000400000000000000" pitchFamily="2" charset="-78"/>
              </a:rPr>
              <a:t>کفی های طبی ، زانو بندها ، کمر بند ها و مچ بند های طبی همه ارتوز محسوب می شوند </a:t>
            </a:r>
            <a:endParaRPr lang="en-US" b="1" dirty="0">
              <a:cs typeface="B Nazanin" panose="00000400000000000000" pitchFamily="2" charset="-78"/>
            </a:endParaRPr>
          </a:p>
        </p:txBody>
      </p:sp>
      <p:pic>
        <p:nvPicPr>
          <p:cNvPr id="4" name="Picture 3">
            <a:extLst>
              <a:ext uri="{FF2B5EF4-FFF2-40B4-BE49-F238E27FC236}">
                <a16:creationId xmlns:a16="http://schemas.microsoft.com/office/drawing/2014/main" id="{BA2FE551-DA58-4C37-BB36-94EB2C0A4049}"/>
              </a:ext>
            </a:extLst>
          </p:cNvPr>
          <p:cNvPicPr>
            <a:picLocks noChangeAspect="1"/>
          </p:cNvPicPr>
          <p:nvPr/>
        </p:nvPicPr>
        <p:blipFill>
          <a:blip r:embed="rId2"/>
          <a:stretch>
            <a:fillRect/>
          </a:stretch>
        </p:blipFill>
        <p:spPr>
          <a:xfrm>
            <a:off x="1816806" y="4348163"/>
            <a:ext cx="1931105" cy="1828800"/>
          </a:xfrm>
          <a:prstGeom prst="rect">
            <a:avLst/>
          </a:prstGeom>
        </p:spPr>
      </p:pic>
    </p:spTree>
    <p:extLst>
      <p:ext uri="{BB962C8B-B14F-4D97-AF65-F5344CB8AC3E}">
        <p14:creationId xmlns:p14="http://schemas.microsoft.com/office/powerpoint/2010/main" val="3211436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73BEA6E-644A-2C12-FBF8-D1A0696B74CE}"/>
              </a:ext>
            </a:extLst>
          </p:cNvPr>
          <p:cNvSpPr>
            <a:spLocks noGrp="1"/>
          </p:cNvSpPr>
          <p:nvPr>
            <p:ph type="title"/>
          </p:nvPr>
        </p:nvSpPr>
        <p:spPr>
          <a:xfrm>
            <a:off x="1775520" y="110572"/>
            <a:ext cx="8640960" cy="564444"/>
          </a:xfrm>
        </p:spPr>
        <p:txBody>
          <a:bodyPr>
            <a:normAutofit/>
          </a:bodyPr>
          <a:lstStyle/>
          <a:p>
            <a:pPr algn="ctr"/>
            <a:r>
              <a:rPr lang="fa-IR" sz="3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rPr>
              <a:t>آرتوز هایی که در سیر درمان و مراقبت آرتروز استفاده می شود </a:t>
            </a:r>
          </a:p>
        </p:txBody>
      </p:sp>
      <p:sp>
        <p:nvSpPr>
          <p:cNvPr id="2" name="Content Placeholder 1">
            <a:extLst>
              <a:ext uri="{FF2B5EF4-FFF2-40B4-BE49-F238E27FC236}">
                <a16:creationId xmlns:a16="http://schemas.microsoft.com/office/drawing/2014/main" id="{E8766077-0726-9A7B-AC01-C7501DAF6578}"/>
              </a:ext>
            </a:extLst>
          </p:cNvPr>
          <p:cNvSpPr>
            <a:spLocks noGrp="1"/>
          </p:cNvSpPr>
          <p:nvPr>
            <p:ph idx="1"/>
          </p:nvPr>
        </p:nvSpPr>
        <p:spPr>
          <a:xfrm>
            <a:off x="395111" y="846667"/>
            <a:ext cx="11029245" cy="5892800"/>
          </a:xfrm>
        </p:spPr>
        <p:txBody>
          <a:bodyPr>
            <a:normAutofit lnSpcReduction="10000"/>
          </a:bodyPr>
          <a:lstStyle/>
          <a:p>
            <a:pPr marL="109728" indent="0" algn="r" rtl="1">
              <a:buNone/>
            </a:pPr>
            <a:r>
              <a:rPr lang="fa-IR" sz="2500" b="1" dirty="0">
                <a:solidFill>
                  <a:schemeClr val="accent1">
                    <a:lumMod val="50000"/>
                  </a:schemeClr>
                </a:solidFill>
                <a:latin typeface="Arabic Typesetting" panose="03020402040406030203" pitchFamily="66" charset="-78"/>
                <a:cs typeface="B Titr" pitchFamily="2" charset="-78"/>
              </a:rPr>
              <a:t>الف : ارتوزهای مورد استفاده در آرتروز مفاصل دست</a:t>
            </a:r>
            <a:endParaRPr lang="fa-IR" sz="2500" b="1" dirty="0">
              <a:solidFill>
                <a:schemeClr val="accent1">
                  <a:lumMod val="50000"/>
                </a:schemeClr>
              </a:solidFill>
              <a:latin typeface="Arabic Typesetting" panose="03020402040406030203" pitchFamily="66" charset="-78"/>
              <a:cs typeface="B Nazanin" panose="00000400000000000000" pitchFamily="2" charset="-78"/>
            </a:endParaRPr>
          </a:p>
          <a:p>
            <a:pPr marL="109728" indent="0" algn="r" rtl="1">
              <a:lnSpc>
                <a:spcPct val="150000"/>
              </a:lnSpc>
              <a:buNone/>
            </a:pPr>
            <a:r>
              <a:rPr lang="fa-IR" sz="2400" b="1" dirty="0">
                <a:cs typeface="B Nazanin" panose="00000400000000000000" pitchFamily="2" charset="-78"/>
              </a:rPr>
              <a:t>در امتداد قاعده شست و نزدیک مچ دست مفصلی قرار دارد که احتمال آرتروز در آن زیاد است . با پیشرفت بیماری ، مفصل دچار نیمه در رفتگی می شود که ممکن است راستای مفصل قاعده دست را تحت تاثیر قرار دهد .</a:t>
            </a:r>
          </a:p>
          <a:p>
            <a:pPr marL="109728" indent="0" algn="r" rtl="1">
              <a:lnSpc>
                <a:spcPct val="150000"/>
              </a:lnSpc>
              <a:buNone/>
            </a:pPr>
            <a:endParaRPr lang="fa-IR" sz="2400" b="1" dirty="0">
              <a:cs typeface="B Nazanin" panose="00000400000000000000" pitchFamily="2" charset="-78"/>
            </a:endParaRPr>
          </a:p>
          <a:p>
            <a:pPr marL="109728" indent="0" algn="r" rtl="1">
              <a:lnSpc>
                <a:spcPct val="150000"/>
              </a:lnSpc>
              <a:buNone/>
            </a:pPr>
            <a:r>
              <a:rPr lang="fa-IR" sz="2400" b="1" dirty="0">
                <a:cs typeface="B Nazanin" panose="00000400000000000000" pitchFamily="2" charset="-78"/>
              </a:rPr>
              <a:t>در آرتروز این مفصل از اسپلینت ( نوعی ارتوز ) برای بی حرکت کردن مفاصل ، حفظ وضعیت مناسب برای مفصل و حفظ فضای بین انگشت شست و انگشت دوم استفاده می شود .</a:t>
            </a:r>
          </a:p>
          <a:p>
            <a:pPr marL="109728" indent="0" algn="r" rtl="1">
              <a:lnSpc>
                <a:spcPct val="150000"/>
              </a:lnSpc>
              <a:buNone/>
            </a:pPr>
            <a:r>
              <a:rPr lang="fa-IR" sz="2400" b="1" dirty="0">
                <a:cs typeface="B Nazanin" panose="00000400000000000000" pitchFamily="2" charset="-78"/>
              </a:rPr>
              <a:t>این موارد به کاهش درد و التهاب کمک می کند .</a:t>
            </a:r>
          </a:p>
          <a:p>
            <a:pPr marL="109728" indent="0" algn="r" rtl="1">
              <a:lnSpc>
                <a:spcPct val="150000"/>
              </a:lnSpc>
              <a:buNone/>
            </a:pPr>
            <a:r>
              <a:rPr lang="fa-IR" sz="2400" b="1" dirty="0">
                <a:cs typeface="B Nazanin" panose="00000400000000000000" pitchFamily="2" charset="-78"/>
              </a:rPr>
              <a:t>استفاده از اسپیلنت به شدت بیماری بستگی دارد . گاهی ممکن است یک نوع اسپیلنت برای هنگام خواب و نوع دیگر برای زمان فعالیت های روزمره تجویز شود .</a:t>
            </a:r>
          </a:p>
        </p:txBody>
      </p:sp>
      <p:pic>
        <p:nvPicPr>
          <p:cNvPr id="7" name="Image 1091">
            <a:extLst>
              <a:ext uri="{FF2B5EF4-FFF2-40B4-BE49-F238E27FC236}">
                <a16:creationId xmlns:a16="http://schemas.microsoft.com/office/drawing/2014/main" id="{BF753752-E296-EB8D-6F1F-44550166FE36}"/>
              </a:ext>
            </a:extLst>
          </p:cNvPr>
          <p:cNvPicPr>
            <a:picLocks/>
          </p:cNvPicPr>
          <p:nvPr/>
        </p:nvPicPr>
        <p:blipFill>
          <a:blip r:embed="rId2" cstate="print"/>
          <a:stretch>
            <a:fillRect/>
          </a:stretch>
        </p:blipFill>
        <p:spPr>
          <a:xfrm>
            <a:off x="1138599" y="6020354"/>
            <a:ext cx="1289050" cy="601345"/>
          </a:xfrm>
          <a:prstGeom prst="rect">
            <a:avLst/>
          </a:prstGeom>
        </p:spPr>
      </p:pic>
      <p:pic>
        <p:nvPicPr>
          <p:cNvPr id="8" name="Image 1090">
            <a:extLst>
              <a:ext uri="{FF2B5EF4-FFF2-40B4-BE49-F238E27FC236}">
                <a16:creationId xmlns:a16="http://schemas.microsoft.com/office/drawing/2014/main" id="{BD7F591B-5407-5FA3-4FFA-36DAFCB551E7}"/>
              </a:ext>
            </a:extLst>
          </p:cNvPr>
          <p:cNvPicPr>
            <a:picLocks/>
          </p:cNvPicPr>
          <p:nvPr/>
        </p:nvPicPr>
        <p:blipFill>
          <a:blip r:embed="rId3" cstate="print"/>
          <a:stretch>
            <a:fillRect/>
          </a:stretch>
        </p:blipFill>
        <p:spPr>
          <a:xfrm>
            <a:off x="2850559" y="5894623"/>
            <a:ext cx="1369695" cy="852805"/>
          </a:xfrm>
          <a:prstGeom prst="rect">
            <a:avLst/>
          </a:prstGeom>
        </p:spPr>
      </p:pic>
      <p:pic>
        <p:nvPicPr>
          <p:cNvPr id="9" name="Image 1089">
            <a:extLst>
              <a:ext uri="{FF2B5EF4-FFF2-40B4-BE49-F238E27FC236}">
                <a16:creationId xmlns:a16="http://schemas.microsoft.com/office/drawing/2014/main" id="{FA1E1816-2C45-9746-E963-C91E307BFDFC}"/>
              </a:ext>
            </a:extLst>
          </p:cNvPr>
          <p:cNvPicPr>
            <a:picLocks/>
          </p:cNvPicPr>
          <p:nvPr/>
        </p:nvPicPr>
        <p:blipFill>
          <a:blip r:embed="rId4" cstate="print"/>
          <a:stretch>
            <a:fillRect/>
          </a:stretch>
        </p:blipFill>
        <p:spPr>
          <a:xfrm>
            <a:off x="4540038" y="5940659"/>
            <a:ext cx="1369695" cy="852806"/>
          </a:xfrm>
          <a:prstGeom prst="rect">
            <a:avLst/>
          </a:prstGeom>
        </p:spPr>
      </p:pic>
      <p:pic>
        <p:nvPicPr>
          <p:cNvPr id="10" name="Image 1086">
            <a:extLst>
              <a:ext uri="{FF2B5EF4-FFF2-40B4-BE49-F238E27FC236}">
                <a16:creationId xmlns:a16="http://schemas.microsoft.com/office/drawing/2014/main" id="{E26A650C-864B-52A3-8F03-1E3AC9F5093F}"/>
              </a:ext>
            </a:extLst>
          </p:cNvPr>
          <p:cNvPicPr>
            <a:picLocks/>
          </p:cNvPicPr>
          <p:nvPr/>
        </p:nvPicPr>
        <p:blipFill>
          <a:blip r:embed="rId5" cstate="print"/>
          <a:stretch>
            <a:fillRect/>
          </a:stretch>
        </p:blipFill>
        <p:spPr>
          <a:xfrm>
            <a:off x="1315157" y="2349885"/>
            <a:ext cx="1785407" cy="1079115"/>
          </a:xfrm>
          <a:prstGeom prst="rect">
            <a:avLst/>
          </a:prstGeom>
        </p:spPr>
      </p:pic>
      <p:pic>
        <p:nvPicPr>
          <p:cNvPr id="11" name="Image 1087">
            <a:extLst>
              <a:ext uri="{FF2B5EF4-FFF2-40B4-BE49-F238E27FC236}">
                <a16:creationId xmlns:a16="http://schemas.microsoft.com/office/drawing/2014/main" id="{AE9DDB23-AFE2-CC02-710D-1BACE727B6CD}"/>
              </a:ext>
            </a:extLst>
          </p:cNvPr>
          <p:cNvPicPr>
            <a:picLocks/>
          </p:cNvPicPr>
          <p:nvPr/>
        </p:nvPicPr>
        <p:blipFill>
          <a:blip r:embed="rId6" cstate="print"/>
          <a:stretch>
            <a:fillRect/>
          </a:stretch>
        </p:blipFill>
        <p:spPr>
          <a:xfrm>
            <a:off x="1065152" y="4275667"/>
            <a:ext cx="1785407" cy="980756"/>
          </a:xfrm>
          <a:prstGeom prst="rect">
            <a:avLst/>
          </a:prstGeom>
        </p:spPr>
      </p:pic>
    </p:spTree>
    <p:extLst>
      <p:ext uri="{BB962C8B-B14F-4D97-AF65-F5344CB8AC3E}">
        <p14:creationId xmlns:p14="http://schemas.microsoft.com/office/powerpoint/2010/main" val="3904348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589C496-6B4D-6086-90FF-D71D947B57DB}"/>
              </a:ext>
            </a:extLst>
          </p:cNvPr>
          <p:cNvSpPr>
            <a:spLocks noGrp="1"/>
          </p:cNvSpPr>
          <p:nvPr>
            <p:ph type="title"/>
          </p:nvPr>
        </p:nvSpPr>
        <p:spPr>
          <a:xfrm>
            <a:off x="2974420" y="138003"/>
            <a:ext cx="6615289" cy="810314"/>
          </a:xfrm>
        </p:spPr>
        <p:txBody>
          <a:bodyPr/>
          <a:lstStyle/>
          <a:p>
            <a:pPr algn="r"/>
            <a:r>
              <a:rPr lang="fa-IR" sz="3200" dirty="0">
                <a:solidFill>
                  <a:srgbClr val="CEA6BB">
                    <a:lumMod val="50000"/>
                  </a:srgbClr>
                </a:solidFill>
                <a:effectLst/>
                <a:latin typeface="Arabic Typesetting" panose="03020402040406030203" pitchFamily="66" charset="-78"/>
                <a:ea typeface="+mn-ea"/>
                <a:cs typeface="B Titr" pitchFamily="2" charset="-78"/>
              </a:rPr>
              <a:t>ب .</a:t>
            </a:r>
            <a:r>
              <a:rPr lang="ar-SA" sz="3200" dirty="0">
                <a:solidFill>
                  <a:srgbClr val="CEA6BB">
                    <a:lumMod val="50000"/>
                  </a:srgbClr>
                </a:solidFill>
                <a:effectLst/>
                <a:latin typeface="Arabic Typesetting" panose="03020402040406030203" pitchFamily="66" charset="-78"/>
                <a:ea typeface="+mn-ea"/>
                <a:cs typeface="B Titr" pitchFamily="2" charset="-78"/>
              </a:rPr>
              <a:t>ارتوزهای مورد </a:t>
            </a:r>
            <a:r>
              <a:rPr lang="ar-SA" sz="3200" b="0" dirty="0">
                <a:solidFill>
                  <a:srgbClr val="CEA6BB">
                    <a:lumMod val="50000"/>
                  </a:srgbClr>
                </a:solidFill>
                <a:effectLst/>
                <a:latin typeface="Arabic Typesetting" panose="03020402040406030203" pitchFamily="66" charset="-78"/>
                <a:ea typeface="+mn-ea"/>
                <a:cs typeface="B Titr" pitchFamily="2" charset="-78"/>
              </a:rPr>
              <a:t>استفاده</a:t>
            </a:r>
            <a:r>
              <a:rPr lang="ar-SA" sz="3200" dirty="0">
                <a:solidFill>
                  <a:srgbClr val="CEA6BB">
                    <a:lumMod val="50000"/>
                  </a:srgbClr>
                </a:solidFill>
                <a:effectLst/>
                <a:latin typeface="Arabic Typesetting" panose="03020402040406030203" pitchFamily="66" charset="-78"/>
                <a:ea typeface="+mn-ea"/>
                <a:cs typeface="B Titr" pitchFamily="2" charset="-78"/>
              </a:rPr>
              <a:t> </a:t>
            </a:r>
            <a:r>
              <a:rPr lang="fa-IR" sz="3200" dirty="0">
                <a:solidFill>
                  <a:srgbClr val="CEA6BB">
                    <a:lumMod val="50000"/>
                  </a:srgbClr>
                </a:solidFill>
                <a:effectLst/>
                <a:latin typeface="Arabic Typesetting" panose="03020402040406030203" pitchFamily="66" charset="-78"/>
                <a:ea typeface="+mn-ea"/>
                <a:cs typeface="B Titr" pitchFamily="2" charset="-78"/>
              </a:rPr>
              <a:t>در</a:t>
            </a:r>
            <a:r>
              <a:rPr lang="ar-SA" sz="3200" dirty="0">
                <a:solidFill>
                  <a:srgbClr val="CEA6BB">
                    <a:lumMod val="50000"/>
                  </a:srgbClr>
                </a:solidFill>
                <a:effectLst/>
                <a:latin typeface="Arabic Typesetting" panose="03020402040406030203" pitchFamily="66" charset="-78"/>
                <a:ea typeface="+mn-ea"/>
                <a:cs typeface="B Titr" pitchFamily="2" charset="-78"/>
              </a:rPr>
              <a:t>آرتروز زانو</a:t>
            </a:r>
            <a:endParaRPr lang="fa-IR" dirty="0"/>
          </a:p>
        </p:txBody>
      </p:sp>
      <p:sp>
        <p:nvSpPr>
          <p:cNvPr id="2" name="Content Placeholder 1">
            <a:extLst>
              <a:ext uri="{FF2B5EF4-FFF2-40B4-BE49-F238E27FC236}">
                <a16:creationId xmlns:a16="http://schemas.microsoft.com/office/drawing/2014/main" id="{01D2FA02-D15B-E3F7-C8D6-1F16C674173E}"/>
              </a:ext>
            </a:extLst>
          </p:cNvPr>
          <p:cNvSpPr>
            <a:spLocks noGrp="1"/>
          </p:cNvSpPr>
          <p:nvPr>
            <p:ph idx="1"/>
          </p:nvPr>
        </p:nvSpPr>
        <p:spPr>
          <a:xfrm>
            <a:off x="609600" y="948317"/>
            <a:ext cx="10972800" cy="4525963"/>
          </a:xfrm>
        </p:spPr>
        <p:txBody>
          <a:bodyPr/>
          <a:lstStyle/>
          <a:p>
            <a:pPr algn="r" rtl="1"/>
            <a:r>
              <a:rPr lang="fa-IR" sz="2400" b="1" dirty="0">
                <a:solidFill>
                  <a:schemeClr val="accent1">
                    <a:lumMod val="75000"/>
                  </a:schemeClr>
                </a:solidFill>
                <a:latin typeface="Arabic Typesetting" panose="03020402040406030203" pitchFamily="66" charset="-78"/>
                <a:cs typeface="B Nazanin" pitchFamily="2" charset="-78"/>
              </a:rPr>
              <a:t>زانوبندها</a:t>
            </a:r>
          </a:p>
          <a:p>
            <a:pPr algn="r" rtl="1"/>
            <a:r>
              <a:rPr lang="fa-IR" sz="2400" b="1" dirty="0">
                <a:cs typeface="B Nazanin" panose="00000400000000000000" pitchFamily="2" charset="-78"/>
              </a:rPr>
              <a:t>در بین مفاصل اندام تحتانی ، آرتروز زانو بسیار شایع است . در طی مراحل درمان استفاده از ارتوززانو با هدف کاهش فشار بر بخش آسیب دیده مفصل زانو ، کاهش التهاب ، افزایش پایداری و حمایت از مفصل می تواند تجویز شود .</a:t>
            </a:r>
          </a:p>
          <a:p>
            <a:pPr algn="r" rtl="1"/>
            <a:r>
              <a:rPr lang="fa-IR" sz="2400" b="1" dirty="0">
                <a:cs typeface="B Nazanin" panose="00000400000000000000" pitchFamily="2" charset="-78"/>
              </a:rPr>
              <a:t>ارتوزهای زانو طرح ها و عملکرد های متفاوتی دارند .</a:t>
            </a:r>
          </a:p>
          <a:p>
            <a:pPr algn="r" rtl="1"/>
            <a:r>
              <a:rPr lang="fa-IR" sz="2400" b="1" dirty="0">
                <a:cs typeface="B Nazanin" panose="00000400000000000000" pitchFamily="2" charset="-78"/>
              </a:rPr>
              <a:t>بعضی بصورت پیش ساخته موجود هستندو بعضی به صورت سفارشی ساخته می شوند .</a:t>
            </a:r>
          </a:p>
          <a:p>
            <a:pPr algn="r" rtl="1"/>
            <a:r>
              <a:rPr lang="fa-IR" sz="2400" b="1" dirty="0">
                <a:cs typeface="B Nazanin" panose="00000400000000000000" pitchFamily="2" charset="-78"/>
              </a:rPr>
              <a:t>زانوبندها اگر تناسب خوبی با شکل و سایز بدن نداشته باشند ، به طور مکرر جابجا شده و باعث تحریک پوست یا تورم می شوند .</a:t>
            </a:r>
          </a:p>
          <a:p>
            <a:pPr algn="r" rtl="1"/>
            <a:r>
              <a:rPr lang="fa-IR" sz="2400" b="1" dirty="0">
                <a:cs typeface="B Nazanin" panose="00000400000000000000" pitchFamily="2" charset="-78"/>
              </a:rPr>
              <a:t>همچنین بعضی افراد ممکن است هنگام پوشیدن آن ، درست بر روی اندام وزن نیاندازند یا از حرکت اجتناب کنند که این امر خشکی مفصل را تشدید می کند .</a:t>
            </a:r>
          </a:p>
          <a:p>
            <a:endParaRPr lang="fa-IR" sz="2400" dirty="0">
              <a:cs typeface="B Mitra" panose="00000400000000000000" pitchFamily="2" charset="-78"/>
            </a:endParaRPr>
          </a:p>
          <a:p>
            <a:endParaRPr lang="fa-IR" sz="2800" b="1" dirty="0">
              <a:solidFill>
                <a:schemeClr val="accent1">
                  <a:lumMod val="50000"/>
                </a:schemeClr>
              </a:solidFill>
              <a:latin typeface="Arabic Typesetting" panose="03020402040406030203" pitchFamily="66" charset="-78"/>
              <a:cs typeface="B Titr" pitchFamily="2" charset="-78"/>
            </a:endParaRPr>
          </a:p>
          <a:p>
            <a:endParaRPr lang="fa-IR" dirty="0"/>
          </a:p>
        </p:txBody>
      </p:sp>
      <p:pic>
        <p:nvPicPr>
          <p:cNvPr id="7" name="Image 1092">
            <a:extLst>
              <a:ext uri="{FF2B5EF4-FFF2-40B4-BE49-F238E27FC236}">
                <a16:creationId xmlns:a16="http://schemas.microsoft.com/office/drawing/2014/main" id="{044E9319-1CE2-F16F-8ACE-3A534CCC1DA3}"/>
              </a:ext>
            </a:extLst>
          </p:cNvPr>
          <p:cNvPicPr>
            <a:picLocks/>
          </p:cNvPicPr>
          <p:nvPr/>
        </p:nvPicPr>
        <p:blipFill>
          <a:blip r:embed="rId2" cstate="print"/>
          <a:stretch>
            <a:fillRect/>
          </a:stretch>
        </p:blipFill>
        <p:spPr>
          <a:xfrm>
            <a:off x="1513502" y="4947637"/>
            <a:ext cx="1799585" cy="1562735"/>
          </a:xfrm>
          <a:prstGeom prst="rect">
            <a:avLst/>
          </a:prstGeom>
        </p:spPr>
      </p:pic>
    </p:spTree>
    <p:extLst>
      <p:ext uri="{BB962C8B-B14F-4D97-AF65-F5344CB8AC3E}">
        <p14:creationId xmlns:p14="http://schemas.microsoft.com/office/powerpoint/2010/main" val="238799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924051" y="1009082"/>
            <a:ext cx="2016224" cy="1405123"/>
          </a:xfrm>
          <a:prstGeom prst="rect">
            <a:avLst/>
          </a:prstGeom>
        </p:spPr>
      </p:pic>
      <p:pic>
        <p:nvPicPr>
          <p:cNvPr id="11" name="Picture 10"/>
          <p:cNvPicPr>
            <a:picLocks noChangeAspect="1"/>
          </p:cNvPicPr>
          <p:nvPr/>
        </p:nvPicPr>
        <p:blipFill>
          <a:blip r:embed="rId3"/>
          <a:stretch>
            <a:fillRect/>
          </a:stretch>
        </p:blipFill>
        <p:spPr>
          <a:xfrm>
            <a:off x="924051" y="3561631"/>
            <a:ext cx="2016224" cy="1526400"/>
          </a:xfrm>
          <a:prstGeom prst="rect">
            <a:avLst/>
          </a:prstGeom>
        </p:spPr>
      </p:pic>
      <p:sp>
        <p:nvSpPr>
          <p:cNvPr id="22" name="TextBox 21">
            <a:extLst>
              <a:ext uri="{FF2B5EF4-FFF2-40B4-BE49-F238E27FC236}">
                <a16:creationId xmlns:a16="http://schemas.microsoft.com/office/drawing/2014/main" id="{03FF391F-B151-46AB-9C68-90BE1A281355}"/>
              </a:ext>
            </a:extLst>
          </p:cNvPr>
          <p:cNvSpPr txBox="1"/>
          <p:nvPr/>
        </p:nvSpPr>
        <p:spPr>
          <a:xfrm>
            <a:off x="3104444" y="699309"/>
            <a:ext cx="8523111" cy="3785652"/>
          </a:xfrm>
          <a:prstGeom prst="rect">
            <a:avLst/>
          </a:prstGeom>
          <a:noFill/>
        </p:spPr>
        <p:txBody>
          <a:bodyPr wrap="square">
            <a:spAutoFit/>
          </a:bodyPr>
          <a:lstStyle/>
          <a:p>
            <a:pPr algn="just" rtl="1"/>
            <a:r>
              <a:rPr lang="fa-IR" sz="2400" b="1" dirty="0">
                <a:cs typeface="B Nazanin" panose="00000400000000000000" pitchFamily="2" charset="-78"/>
              </a:rPr>
              <a:t>پ. ارتوزهای پا ( کفی ها): در مواردی که آرتروز، بخش داخلی زانو را درگیر کرده باشد، استفاده از یک کفی با لبه خارجی، موجب کاهش فشار به بخش داخلی مفصل زانو و کاهش درد می شود. در مواردی که بخش خارجی زانو درگیر شود، کفی با لبه داخلی توصیه می شود .</a:t>
            </a:r>
          </a:p>
          <a:p>
            <a:pPr algn="just" rtl="1"/>
            <a:endParaRPr lang="fa-IR" sz="2400" b="1" dirty="0">
              <a:cs typeface="B Nazanin" panose="00000400000000000000" pitchFamily="2" charset="-78"/>
            </a:endParaRPr>
          </a:p>
          <a:p>
            <a:pPr algn="just" rtl="1"/>
            <a:r>
              <a:rPr lang="fa-IR" sz="2400" b="1" dirty="0">
                <a:cs typeface="B Nazanin" panose="00000400000000000000" pitchFamily="2" charset="-78"/>
              </a:rPr>
              <a:t>ت. نوارهای چسبنده:گاهی از نوارهایی که در جهات و زوایای مشخص و مختلفی اطراف مفصل چسبانده  می شوند، در درمان آرتروز استفاده می شود. این نوارها هر چند روز یکبار توسط  درمانگر تعویض  می شوند. در صورتی که با استفاده از این نوارها، احساس خارش و سوزش شدید و  ناراحت کننده دارید، حتماً به  درمانگر خود اطلاع دهید .</a:t>
            </a:r>
          </a:p>
        </p:txBody>
      </p:sp>
    </p:spTree>
    <p:extLst>
      <p:ext uri="{BB962C8B-B14F-4D97-AF65-F5344CB8AC3E}">
        <p14:creationId xmlns:p14="http://schemas.microsoft.com/office/powerpoint/2010/main" val="3580898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A5132D1-9110-4D57-8ED2-4CD368B15A7A}"/>
              </a:ext>
            </a:extLst>
          </p:cNvPr>
          <p:cNvPicPr/>
          <p:nvPr/>
        </p:nvPicPr>
        <p:blipFill>
          <a:blip r:embed="rId2"/>
          <a:stretch>
            <a:fillRect/>
          </a:stretch>
        </p:blipFill>
        <p:spPr>
          <a:xfrm>
            <a:off x="1636889" y="451556"/>
            <a:ext cx="8918222" cy="970844"/>
          </a:xfrm>
          <a:prstGeom prst="rect">
            <a:avLst/>
          </a:prstGeom>
        </p:spPr>
      </p:pic>
      <p:sp>
        <p:nvSpPr>
          <p:cNvPr id="21" name="TextBox 20">
            <a:extLst>
              <a:ext uri="{FF2B5EF4-FFF2-40B4-BE49-F238E27FC236}">
                <a16:creationId xmlns:a16="http://schemas.microsoft.com/office/drawing/2014/main" id="{3EC77053-6521-43DA-9DED-F477E8DAB8D5}"/>
              </a:ext>
            </a:extLst>
          </p:cNvPr>
          <p:cNvSpPr txBox="1"/>
          <p:nvPr/>
        </p:nvSpPr>
        <p:spPr>
          <a:xfrm>
            <a:off x="914400" y="1831496"/>
            <a:ext cx="10577689" cy="2308324"/>
          </a:xfrm>
          <a:prstGeom prst="rect">
            <a:avLst/>
          </a:prstGeom>
          <a:noFill/>
        </p:spPr>
        <p:txBody>
          <a:bodyPr wrap="square">
            <a:spAutoFit/>
          </a:bodyPr>
          <a:lstStyle/>
          <a:p>
            <a:pPr algn="just" rtl="1"/>
            <a:r>
              <a:rPr lang="fa-IR" sz="2400" b="1" dirty="0">
                <a:cs typeface="B Nazanin" panose="00000400000000000000" pitchFamily="2" charset="-78"/>
              </a:rPr>
              <a:t>یک بیماری مفصلی است که در آن غضروف به صورت اولیه و به مرور زمان دچار تخریب پیشرونده می شود و با پیشرفت بیماری سایر بافت های مفصلی نیز دچار ضعف و کم کاری می شوند. آرتروز از اصلی ترین دلیل اختلال عملکرد مفصل است که منجر به ایجاد ناتوانی جسمی و اختلال در فعالیت های روزمره اندام مبتلا می شود. از اصلی ترین عوامل آن بالا رفتن سن و افزایش فشار بر روی مفصل است. این بیماری بیشتر در زانو، کمر، گردن و ران رخ می دهد ولی سایر مفاصل نیز می توانند دچار آرتروز شوند.</a:t>
            </a:r>
            <a:endParaRPr lang="en-US" sz="2400" b="1" dirty="0">
              <a:cs typeface="B Nazanin" panose="00000400000000000000" pitchFamily="2" charset="-78"/>
            </a:endParaRPr>
          </a:p>
        </p:txBody>
      </p:sp>
      <p:pic>
        <p:nvPicPr>
          <p:cNvPr id="2" name="Picture 1">
            <a:extLst>
              <a:ext uri="{FF2B5EF4-FFF2-40B4-BE49-F238E27FC236}">
                <a16:creationId xmlns:a16="http://schemas.microsoft.com/office/drawing/2014/main" id="{09D30CF3-6E99-452D-BD74-31F95233C1A6}"/>
              </a:ext>
            </a:extLst>
          </p:cNvPr>
          <p:cNvPicPr>
            <a:picLocks noChangeAspect="1"/>
          </p:cNvPicPr>
          <p:nvPr/>
        </p:nvPicPr>
        <p:blipFill>
          <a:blip r:embed="rId3"/>
          <a:stretch>
            <a:fillRect/>
          </a:stretch>
        </p:blipFill>
        <p:spPr>
          <a:xfrm>
            <a:off x="2923822" y="4139820"/>
            <a:ext cx="2684639" cy="2266624"/>
          </a:xfrm>
          <a:prstGeom prst="rect">
            <a:avLst/>
          </a:prstGeom>
        </p:spPr>
      </p:pic>
      <p:pic>
        <p:nvPicPr>
          <p:cNvPr id="3" name="Picture 2">
            <a:extLst>
              <a:ext uri="{FF2B5EF4-FFF2-40B4-BE49-F238E27FC236}">
                <a16:creationId xmlns:a16="http://schemas.microsoft.com/office/drawing/2014/main" id="{A94DCAA5-F183-400A-82AE-4B3BEA5C2E34}"/>
              </a:ext>
            </a:extLst>
          </p:cNvPr>
          <p:cNvPicPr>
            <a:picLocks noChangeAspect="1"/>
          </p:cNvPicPr>
          <p:nvPr/>
        </p:nvPicPr>
        <p:blipFill>
          <a:blip r:embed="rId4"/>
          <a:stretch>
            <a:fillRect/>
          </a:stretch>
        </p:blipFill>
        <p:spPr>
          <a:xfrm>
            <a:off x="6965245" y="4233331"/>
            <a:ext cx="1986843" cy="1794933"/>
          </a:xfrm>
          <a:prstGeom prst="rect">
            <a:avLst/>
          </a:prstGeom>
        </p:spPr>
      </p:pic>
    </p:spTree>
    <p:extLst>
      <p:ext uri="{BB962C8B-B14F-4D97-AF65-F5344CB8AC3E}">
        <p14:creationId xmlns:p14="http://schemas.microsoft.com/office/powerpoint/2010/main" val="241713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E3EBE-48D8-47B1-9C4D-F507677A84F2}"/>
              </a:ext>
            </a:extLst>
          </p:cNvPr>
          <p:cNvSpPr>
            <a:spLocks noGrp="1"/>
          </p:cNvSpPr>
          <p:nvPr>
            <p:ph type="ctrTitle"/>
          </p:nvPr>
        </p:nvSpPr>
        <p:spPr>
          <a:xfrm>
            <a:off x="3460044" y="128941"/>
            <a:ext cx="5271911" cy="1033815"/>
          </a:xfrm>
        </p:spPr>
        <p:txBody>
          <a:bodyPr/>
          <a:lstStyle/>
          <a:p>
            <a:r>
              <a:rPr lang="fa-IR" dirty="0">
                <a:solidFill>
                  <a:srgbClr val="FF0000"/>
                </a:solidFill>
                <a:cs typeface="B Titr" panose="00000700000000000000" pitchFamily="2" charset="-78"/>
              </a:rPr>
              <a:t>انواع آرترورز</a:t>
            </a:r>
            <a:endParaRPr lang="en-US" dirty="0">
              <a:solidFill>
                <a:srgbClr val="FF0000"/>
              </a:solidFill>
              <a:cs typeface="B Titr" panose="00000700000000000000" pitchFamily="2" charset="-78"/>
            </a:endParaRPr>
          </a:p>
        </p:txBody>
      </p:sp>
      <p:sp>
        <p:nvSpPr>
          <p:cNvPr id="3" name="Subtitle 2">
            <a:extLst>
              <a:ext uri="{FF2B5EF4-FFF2-40B4-BE49-F238E27FC236}">
                <a16:creationId xmlns:a16="http://schemas.microsoft.com/office/drawing/2014/main" id="{C0D5F908-EBB9-436F-AFD6-6EE4B85FAA6D}"/>
              </a:ext>
            </a:extLst>
          </p:cNvPr>
          <p:cNvSpPr>
            <a:spLocks noGrp="1"/>
          </p:cNvSpPr>
          <p:nvPr>
            <p:ph type="subTitle" idx="1"/>
          </p:nvPr>
        </p:nvSpPr>
        <p:spPr>
          <a:xfrm>
            <a:off x="1524000" y="1444978"/>
            <a:ext cx="9144000" cy="3812822"/>
          </a:xfrm>
        </p:spPr>
        <p:txBody>
          <a:bodyPr>
            <a:normAutofit fontScale="47500" lnSpcReduction="20000"/>
          </a:bodyPr>
          <a:lstStyle/>
          <a:p>
            <a:pPr marL="174625" marR="305435" indent="-4445" algn="just" rtl="1">
              <a:lnSpc>
                <a:spcPct val="90000"/>
              </a:lnSpc>
              <a:spcBef>
                <a:spcPts val="0"/>
              </a:spcBef>
              <a:spcAft>
                <a:spcPts val="205"/>
              </a:spcAft>
            </a:pPr>
            <a:r>
              <a:rPr lang="ar-SA" sz="2400" b="1" dirty="0">
                <a:solidFill>
                  <a:srgbClr val="FFFFFF"/>
                </a:solidFill>
                <a:effectLst/>
                <a:latin typeface="Arial" panose="020B0604020202020204" pitchFamily="34" charset="0"/>
                <a:ea typeface="Arial" panose="020B0604020202020204" pitchFamily="34" charset="0"/>
                <a:cs typeface="B Nazanin" panose="00000400000000000000" pitchFamily="2" charset="-78"/>
              </a:rPr>
              <a:t>آرتروز اولیه: عامل اصلی آن افزایش سن است. با بالا رفتن سن نیز ظرفیت و توان مفصل کم می شود. چاقی در تشدید آن موثر است. اضافه وزن باعث می شود، نیروی واردشده به مفصل افزایش یابد. نتیجه این دو عامل، تخریب تدریجی غضروف مفصلی است. بعضی فعالیت ها مانند چمباتمه زدن ،</a:t>
            </a:r>
            <a:endParaRPr lang="en-US" sz="1800" dirty="0">
              <a:solidFill>
                <a:srgbClr val="000000"/>
              </a:solidFill>
              <a:effectLst/>
              <a:latin typeface="Calibri" panose="020F0502020204030204" pitchFamily="34" charset="0"/>
              <a:ea typeface="Calibri" panose="020F0502020204030204" pitchFamily="34" charset="0"/>
            </a:endParaRPr>
          </a:p>
          <a:p>
            <a:pPr marL="174625" marR="305435" indent="-4445" algn="just" rtl="1">
              <a:lnSpc>
                <a:spcPct val="90000"/>
              </a:lnSpc>
              <a:spcBef>
                <a:spcPts val="0"/>
              </a:spcBef>
              <a:spcAft>
                <a:spcPts val="7225"/>
              </a:spcAft>
            </a:pPr>
            <a:r>
              <a:rPr lang="ar-SA" sz="2400" b="1" dirty="0">
                <a:solidFill>
                  <a:srgbClr val="FFFFFF"/>
                </a:solidFill>
                <a:effectLst/>
                <a:latin typeface="Arial" panose="020B0604020202020204" pitchFamily="34" charset="0"/>
                <a:ea typeface="Arial" panose="020B0604020202020204" pitchFamily="34" charset="0"/>
                <a:cs typeface="B Nazanin" panose="00000400000000000000" pitchFamily="2" charset="-78"/>
              </a:rPr>
              <a:t>چهارزانو و دوزانو نشآرتروز اولیه: عامل اصلی آن افزایش سن است. با بالا رفتن سن نیز ظرفیت و توان مفصل کم می شود. چاقی در تشدید آن موثر است. اضافه وزن باعث می شود، نیروی واردشده به مفصل افزایش یابد. نتیجه این دو عامل، تخریب تدریجی غضروف مفصلی است. بعضی فعالیت ها مانند چمباتمه زدن ،</a:t>
            </a:r>
          </a:p>
          <a:p>
            <a:pPr marL="174625" marR="305435" indent="-4445" algn="just" rtl="1">
              <a:lnSpc>
                <a:spcPct val="90000"/>
              </a:lnSpc>
              <a:spcBef>
                <a:spcPts val="0"/>
              </a:spcBef>
              <a:spcAft>
                <a:spcPts val="7225"/>
              </a:spcAft>
            </a:pPr>
            <a:r>
              <a:rPr lang="ar-SA" sz="2400" b="1" dirty="0">
                <a:solidFill>
                  <a:srgbClr val="FFFFFF"/>
                </a:solidFill>
                <a:effectLst/>
                <a:latin typeface="Arial" panose="020B0604020202020204" pitchFamily="34" charset="0"/>
                <a:ea typeface="Arial" panose="020B0604020202020204" pitchFamily="34" charset="0"/>
                <a:cs typeface="B Nazanin" panose="00000400000000000000" pitchFamily="2" charset="-78"/>
              </a:rPr>
              <a:t>چهارزانو و دوزانو نشستن و لم دادن فشار بیشتری بر مفاصل وارد می کنند.</a:t>
            </a:r>
          </a:p>
          <a:p>
            <a:pPr marL="174625" marR="305435" indent="-4445" algn="just" rtl="1">
              <a:lnSpc>
                <a:spcPct val="90000"/>
              </a:lnSpc>
              <a:spcBef>
                <a:spcPts val="0"/>
              </a:spcBef>
              <a:spcAft>
                <a:spcPts val="7225"/>
              </a:spcAft>
            </a:pPr>
            <a:r>
              <a:rPr lang="ar-SA" sz="2400" b="1" dirty="0">
                <a:solidFill>
                  <a:srgbClr val="FFFFFF"/>
                </a:solidFill>
                <a:effectLst/>
                <a:latin typeface="Arial" panose="020B0604020202020204" pitchFamily="34" charset="0"/>
                <a:ea typeface="Arial" panose="020B0604020202020204" pitchFamily="34" charset="0"/>
                <a:cs typeface="B Nazanin" panose="00000400000000000000" pitchFamily="2" charset="-78"/>
              </a:rPr>
              <a:t>ستن و لم دادن فشار بیشتری بر مفاصل وارد می کنند.</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p:txBody>
      </p:sp>
      <p:sp>
        <p:nvSpPr>
          <p:cNvPr id="16" name="TextBox 15">
            <a:extLst>
              <a:ext uri="{FF2B5EF4-FFF2-40B4-BE49-F238E27FC236}">
                <a16:creationId xmlns:a16="http://schemas.microsoft.com/office/drawing/2014/main" id="{4F219112-533B-49B1-B473-11A7BBC09D69}"/>
              </a:ext>
            </a:extLst>
          </p:cNvPr>
          <p:cNvSpPr txBox="1"/>
          <p:nvPr/>
        </p:nvSpPr>
        <p:spPr>
          <a:xfrm>
            <a:off x="416103" y="1047724"/>
            <a:ext cx="11266310" cy="4365298"/>
          </a:xfrm>
          <a:prstGeom prst="rect">
            <a:avLst/>
          </a:prstGeom>
          <a:noFill/>
        </p:spPr>
        <p:txBody>
          <a:bodyPr wrap="square">
            <a:spAutoFit/>
          </a:bodyPr>
          <a:lstStyle/>
          <a:p>
            <a:pPr marL="174625" marR="305435" indent="-4445" algn="just" rtl="1">
              <a:lnSpc>
                <a:spcPct val="150000"/>
              </a:lnSpc>
              <a:spcBef>
                <a:spcPts val="0"/>
              </a:spcBef>
              <a:spcAft>
                <a:spcPts val="205"/>
              </a:spcAft>
            </a:pPr>
            <a:r>
              <a:rPr lang="ar-SA" sz="2400" b="1" dirty="0">
                <a:solidFill>
                  <a:srgbClr val="FF0000"/>
                </a:solidFill>
                <a:effectLst/>
                <a:latin typeface="Arial" panose="020B0604020202020204" pitchFamily="34" charset="0"/>
                <a:ea typeface="Arial" panose="020B0604020202020204" pitchFamily="34" charset="0"/>
                <a:cs typeface="B Titr" panose="00000700000000000000" pitchFamily="2" charset="-78"/>
              </a:rPr>
              <a:t>آرتروز اولیه: </a:t>
            </a:r>
            <a:r>
              <a:rPr lang="ar-SA" sz="2400" b="1" dirty="0">
                <a:effectLst/>
                <a:latin typeface="Arial" panose="020B0604020202020204" pitchFamily="34" charset="0"/>
                <a:ea typeface="Arial" panose="020B0604020202020204" pitchFamily="34" charset="0"/>
                <a:cs typeface="B Nazanin" panose="00000400000000000000" pitchFamily="2" charset="-78"/>
              </a:rPr>
              <a:t>عامل اصلی آن افزایش سن است. با بالا رفتن سن نیز ظرفیت و توان مفصل کم می شود. چاقی در تشدید آن موثر است. اضافه وزن باعث می شود، نیروی واردشده به مفصل افزایش یابد. نتیجه این دو عامل، تخریب تدریجی غضروف مفصلی است. بعضی فعالیت ها مانند چمباتمه زدن ،چهارزانو و دوزانو نشستن و لم دادن فشار بیشتری بر مفاصل وارد می کنند</a:t>
            </a:r>
            <a:endParaRPr lang="fa-IR" sz="2400" b="1" dirty="0">
              <a:effectLst/>
              <a:latin typeface="Arial" panose="020B0604020202020204" pitchFamily="34" charset="0"/>
              <a:ea typeface="Arial" panose="020B0604020202020204" pitchFamily="34" charset="0"/>
              <a:cs typeface="B Nazanin" panose="00000400000000000000" pitchFamily="2" charset="-78"/>
            </a:endParaRPr>
          </a:p>
          <a:p>
            <a:pPr marL="174625" marR="305435" indent="-4445" algn="just" rtl="1">
              <a:lnSpc>
                <a:spcPct val="150000"/>
              </a:lnSpc>
              <a:spcBef>
                <a:spcPts val="0"/>
              </a:spcBef>
              <a:spcAft>
                <a:spcPts val="205"/>
              </a:spcAft>
            </a:pPr>
            <a:r>
              <a:rPr lang="ar-SA" sz="2400" b="1" dirty="0">
                <a:solidFill>
                  <a:srgbClr val="FF0000"/>
                </a:solidFill>
                <a:effectLst/>
                <a:latin typeface="Arial" panose="020B0604020202020204" pitchFamily="34" charset="0"/>
                <a:ea typeface="Arial" panose="020B0604020202020204" pitchFamily="34" charset="0"/>
                <a:cs typeface="B Titr" panose="00000700000000000000" pitchFamily="2" charset="-78"/>
              </a:rPr>
              <a:t>آرتروز ثانویه: </a:t>
            </a:r>
            <a:r>
              <a:rPr lang="ar-SA" sz="2400" b="1" dirty="0">
                <a:effectLst/>
                <a:latin typeface="Arial" panose="020B0604020202020204" pitchFamily="34" charset="0"/>
                <a:ea typeface="Arial" panose="020B0604020202020204" pitchFamily="34" charset="0"/>
                <a:cs typeface="B Nazanin" panose="00000400000000000000" pitchFamily="2" charset="-78"/>
              </a:rPr>
              <a:t>تخریب مفصلی به دنبال علت خاصی است که می تواند در سنین پایین نیز رخ دهد. تغییر شکل در مفصل مانند پا پرانتزی و افزایش قوس کمری، بیماری زمینه ای مفصلی مانند بیماریهای التهاب مفصلی، ضعف عضلات آن ناحیه و برخی بیماریهای زمینه ای از جمله این علل است.</a:t>
            </a:r>
          </a:p>
          <a:p>
            <a:pPr algn="r"/>
            <a:endParaRPr lang="en-US" sz="2400" dirty="0">
              <a:cs typeface="B Nazanin" panose="00000400000000000000" pitchFamily="2" charset="-78"/>
            </a:endParaRPr>
          </a:p>
        </p:txBody>
      </p:sp>
      <p:pic>
        <p:nvPicPr>
          <p:cNvPr id="5" name="Picture 4">
            <a:extLst>
              <a:ext uri="{FF2B5EF4-FFF2-40B4-BE49-F238E27FC236}">
                <a16:creationId xmlns:a16="http://schemas.microsoft.com/office/drawing/2014/main" id="{BD172F14-01E8-477E-B440-EFACD5F5961E}"/>
              </a:ext>
            </a:extLst>
          </p:cNvPr>
          <p:cNvPicPr>
            <a:picLocks noChangeAspect="1"/>
          </p:cNvPicPr>
          <p:nvPr/>
        </p:nvPicPr>
        <p:blipFill>
          <a:blip r:embed="rId2"/>
          <a:stretch>
            <a:fillRect/>
          </a:stretch>
        </p:blipFill>
        <p:spPr>
          <a:xfrm>
            <a:off x="633765" y="4433711"/>
            <a:ext cx="2323924" cy="2212622"/>
          </a:xfrm>
          <a:prstGeom prst="rect">
            <a:avLst/>
          </a:prstGeom>
        </p:spPr>
      </p:pic>
    </p:spTree>
    <p:extLst>
      <p:ext uri="{BB962C8B-B14F-4D97-AF65-F5344CB8AC3E}">
        <p14:creationId xmlns:p14="http://schemas.microsoft.com/office/powerpoint/2010/main" val="3458095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F2F90D-D9A0-428E-915B-6F1D92C724D5}"/>
              </a:ext>
            </a:extLst>
          </p:cNvPr>
          <p:cNvSpPr>
            <a:spLocks noGrp="1"/>
          </p:cNvSpPr>
          <p:nvPr>
            <p:ph idx="1"/>
          </p:nvPr>
        </p:nvSpPr>
        <p:spPr>
          <a:xfrm>
            <a:off x="666044" y="1136399"/>
            <a:ext cx="10687756" cy="5546990"/>
          </a:xfrm>
        </p:spPr>
        <p:txBody>
          <a:bodyPr>
            <a:normAutofit fontScale="40000" lnSpcReduction="20000"/>
          </a:bodyPr>
          <a:lstStyle/>
          <a:p>
            <a:pPr algn="just" rtl="1">
              <a:lnSpc>
                <a:spcPct val="170000"/>
              </a:lnSpc>
            </a:pPr>
            <a:r>
              <a:rPr lang="fa-IR" sz="5500" b="1" dirty="0">
                <a:cs typeface="B Nazanin" panose="00000400000000000000" pitchFamily="2" charset="-78"/>
              </a:rPr>
              <a:t>علائم و نشانه های آرتروز بر اساس شدت </a:t>
            </a:r>
            <a:r>
              <a:rPr lang="fa-IR" sz="5500" b="1" dirty="0">
                <a:solidFill>
                  <a:srgbClr val="FF0000"/>
                </a:solidFill>
                <a:cs typeface="B Nazanin" panose="00000400000000000000" pitchFamily="2" charset="-78"/>
              </a:rPr>
              <a:t>آن می تواند از حالت بدون علامت تا خفیف، متوسط، یا شدید متغیر باشد. اولین علامت، درد بعد از انجام فعالیت طولانی است. </a:t>
            </a:r>
            <a:r>
              <a:rPr lang="fa-IR" sz="5500" b="1" dirty="0">
                <a:cs typeface="B Nazanin" panose="00000400000000000000" pitchFamily="2" charset="-78"/>
              </a:rPr>
              <a:t>با شروع فشار وارده بر مفصل و پیشرفت تخریب مفصلی علائم گوناگونی بروز می کند، که برخی از آنها عبارتند از:</a:t>
            </a:r>
          </a:p>
          <a:p>
            <a:pPr algn="just" rtl="1"/>
            <a:r>
              <a:rPr lang="fa-IR" sz="5500" b="1" dirty="0">
                <a:cs typeface="B Nazanin" panose="00000400000000000000" pitchFamily="2" charset="-78"/>
              </a:rPr>
              <a:t>دردی که با فعالیت فیزیکی خاص تشدید می شود. این درد به تدریج به درد در حالت عادی نیز کشیده می شود.</a:t>
            </a:r>
          </a:p>
          <a:p>
            <a:pPr algn="just" rtl="1"/>
            <a:r>
              <a:rPr lang="fa-IR" sz="5500" b="1" dirty="0">
                <a:cs typeface="B Nazanin" panose="00000400000000000000" pitchFamily="2" charset="-78"/>
              </a:rPr>
              <a:t>سفتی و کاهش دامنه حرکتی</a:t>
            </a:r>
          </a:p>
          <a:p>
            <a:pPr algn="just" rtl="1"/>
            <a:r>
              <a:rPr lang="fa-IR" sz="5500" b="1" dirty="0">
                <a:cs typeface="B Nazanin" panose="00000400000000000000" pitchFamily="2" charset="-78"/>
              </a:rPr>
              <a:t>وجود صدا در هنگام حرکات مفصلی و همراه با درد</a:t>
            </a:r>
          </a:p>
          <a:p>
            <a:pPr algn="just" rtl="1"/>
            <a:r>
              <a:rPr lang="fa-IR" sz="5500" b="1" dirty="0">
                <a:cs typeface="B Nazanin" panose="00000400000000000000" pitchFamily="2" charset="-78"/>
              </a:rPr>
              <a:t>بزرگ شدن مفاصل </a:t>
            </a:r>
          </a:p>
          <a:p>
            <a:pPr algn="just" rtl="1"/>
            <a:r>
              <a:rPr lang="fa-IR" sz="5500" b="1" dirty="0">
                <a:cs typeface="B Nazanin" panose="00000400000000000000" pitchFamily="2" charset="-78"/>
              </a:rPr>
              <a:t>ورم مفصل</a:t>
            </a:r>
          </a:p>
          <a:p>
            <a:pPr algn="just" rtl="1"/>
            <a:r>
              <a:rPr lang="fa-IR" sz="5500" b="1" dirty="0">
                <a:cs typeface="B Nazanin" panose="00000400000000000000" pitchFamily="2" charset="-78"/>
              </a:rPr>
              <a:t>ناتوانی در انجام فعالیت های روزمره</a:t>
            </a:r>
          </a:p>
          <a:p>
            <a:pPr algn="just" rtl="1"/>
            <a:r>
              <a:rPr lang="fa-IR" sz="5500" b="1" dirty="0">
                <a:cs typeface="B Nazanin" panose="00000400000000000000" pitchFamily="2" charset="-78"/>
              </a:rPr>
              <a:t>دانستن اطلاعات اولیه و پایه ای کمک ویژه ای به پیشگیری و درمان آرتروز می کند. </a:t>
            </a:r>
          </a:p>
          <a:p>
            <a:pPr algn="just" rtl="1"/>
            <a:r>
              <a:rPr lang="fa-IR" sz="5500" b="1" dirty="0">
                <a:cs typeface="B Nazanin" panose="00000400000000000000" pitchFamily="2" charset="-78"/>
              </a:rPr>
              <a:t>در مواقعی که آرتروز هنوز علائم ندارد یا علائم آن خفیف است ،پیشگیری نقش اساسی در کنترل و جلوگیری از پیشرفت بیماری خواهد داشت.</a:t>
            </a:r>
          </a:p>
          <a:p>
            <a:endParaRPr lang="en-US" dirty="0"/>
          </a:p>
        </p:txBody>
      </p:sp>
      <p:grpSp>
        <p:nvGrpSpPr>
          <p:cNvPr id="4" name="Group 3">
            <a:extLst>
              <a:ext uri="{FF2B5EF4-FFF2-40B4-BE49-F238E27FC236}">
                <a16:creationId xmlns:a16="http://schemas.microsoft.com/office/drawing/2014/main" id="{EA65D26F-CB60-4858-AF2F-F2EFB2DE9618}"/>
              </a:ext>
            </a:extLst>
          </p:cNvPr>
          <p:cNvGrpSpPr/>
          <p:nvPr/>
        </p:nvGrpSpPr>
        <p:grpSpPr>
          <a:xfrm>
            <a:off x="1586829" y="343995"/>
            <a:ext cx="8313527" cy="600367"/>
            <a:chOff x="0" y="-5982"/>
            <a:chExt cx="8363712" cy="600367"/>
          </a:xfrm>
        </p:grpSpPr>
        <p:sp>
          <p:nvSpPr>
            <p:cNvPr id="5" name="Shape 166033">
              <a:extLst>
                <a:ext uri="{FF2B5EF4-FFF2-40B4-BE49-F238E27FC236}">
                  <a16:creationId xmlns:a16="http://schemas.microsoft.com/office/drawing/2014/main" id="{6C26F4A6-C195-4B71-AE80-2F0374C3A2F9}"/>
                </a:ext>
              </a:extLst>
            </p:cNvPr>
            <p:cNvSpPr/>
            <p:nvPr/>
          </p:nvSpPr>
          <p:spPr>
            <a:xfrm>
              <a:off x="0" y="583463"/>
              <a:ext cx="8363712" cy="10922"/>
            </a:xfrm>
            <a:custGeom>
              <a:avLst/>
              <a:gdLst/>
              <a:ahLst/>
              <a:cxnLst/>
              <a:rect l="0" t="0" r="0" b="0"/>
              <a:pathLst>
                <a:path w="8363712" h="10922">
                  <a:moveTo>
                    <a:pt x="0" y="0"/>
                  </a:moveTo>
                  <a:lnTo>
                    <a:pt x="8363712" y="0"/>
                  </a:lnTo>
                  <a:lnTo>
                    <a:pt x="8363712" y="10922"/>
                  </a:lnTo>
                  <a:lnTo>
                    <a:pt x="0" y="10922"/>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Shape 166034">
              <a:extLst>
                <a:ext uri="{FF2B5EF4-FFF2-40B4-BE49-F238E27FC236}">
                  <a16:creationId xmlns:a16="http://schemas.microsoft.com/office/drawing/2014/main" id="{76AE6ED9-7911-4F9A-BF99-E17D3954A687}"/>
                </a:ext>
              </a:extLst>
            </p:cNvPr>
            <p:cNvSpPr/>
            <p:nvPr/>
          </p:nvSpPr>
          <p:spPr>
            <a:xfrm>
              <a:off x="0" y="539521"/>
              <a:ext cx="8363712" cy="32893"/>
            </a:xfrm>
            <a:custGeom>
              <a:avLst/>
              <a:gdLst/>
              <a:ahLst/>
              <a:cxnLst/>
              <a:rect l="0" t="0" r="0" b="0"/>
              <a:pathLst>
                <a:path w="8363712" h="32893">
                  <a:moveTo>
                    <a:pt x="0" y="0"/>
                  </a:moveTo>
                  <a:lnTo>
                    <a:pt x="8363712" y="0"/>
                  </a:lnTo>
                  <a:lnTo>
                    <a:pt x="8363712" y="32893"/>
                  </a:lnTo>
                  <a:lnTo>
                    <a:pt x="0" y="32893"/>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7" name="Picture 6">
              <a:extLst>
                <a:ext uri="{FF2B5EF4-FFF2-40B4-BE49-F238E27FC236}">
                  <a16:creationId xmlns:a16="http://schemas.microsoft.com/office/drawing/2014/main" id="{FDA7EDF4-6629-4AEE-A165-CDA295943188}"/>
                </a:ext>
              </a:extLst>
            </p:cNvPr>
            <p:cNvPicPr/>
            <p:nvPr/>
          </p:nvPicPr>
          <p:blipFill>
            <a:blip r:embed="rId2"/>
            <a:stretch>
              <a:fillRect/>
            </a:stretch>
          </p:blipFill>
          <p:spPr>
            <a:xfrm>
              <a:off x="2488498" y="-5982"/>
              <a:ext cx="4255975" cy="331495"/>
            </a:xfrm>
            <a:prstGeom prst="rect">
              <a:avLst/>
            </a:prstGeom>
          </p:spPr>
        </p:pic>
      </p:grpSp>
      <p:pic>
        <p:nvPicPr>
          <p:cNvPr id="2" name="Picture 1">
            <a:extLst>
              <a:ext uri="{FF2B5EF4-FFF2-40B4-BE49-F238E27FC236}">
                <a16:creationId xmlns:a16="http://schemas.microsoft.com/office/drawing/2014/main" id="{7E301B1E-BFFC-42E5-BAEF-3D0983A08508}"/>
              </a:ext>
            </a:extLst>
          </p:cNvPr>
          <p:cNvPicPr>
            <a:picLocks noChangeAspect="1"/>
          </p:cNvPicPr>
          <p:nvPr/>
        </p:nvPicPr>
        <p:blipFill>
          <a:blip r:embed="rId3"/>
          <a:stretch>
            <a:fillRect/>
          </a:stretch>
        </p:blipFill>
        <p:spPr>
          <a:xfrm>
            <a:off x="838200" y="3119672"/>
            <a:ext cx="4380089" cy="1926461"/>
          </a:xfrm>
          <a:prstGeom prst="rect">
            <a:avLst/>
          </a:prstGeom>
        </p:spPr>
      </p:pic>
    </p:spTree>
    <p:extLst>
      <p:ext uri="{BB962C8B-B14F-4D97-AF65-F5344CB8AC3E}">
        <p14:creationId xmlns:p14="http://schemas.microsoft.com/office/powerpoint/2010/main" val="1704619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124744"/>
            <a:ext cx="10769600" cy="5298633"/>
          </a:xfrm>
        </p:spPr>
        <p:txBody>
          <a:bodyPr>
            <a:normAutofit fontScale="92500" lnSpcReduction="20000"/>
          </a:bodyPr>
          <a:lstStyle/>
          <a:p>
            <a:pPr algn="just" rtl="1">
              <a:lnSpc>
                <a:spcPct val="150000"/>
              </a:lnSpc>
            </a:pPr>
            <a:r>
              <a:rPr lang="fa-IR" sz="23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کنترل وزن و کاهش فشار به مفصل از مهمترین اقدامات است.</a:t>
            </a:r>
          </a:p>
          <a:p>
            <a:pPr algn="just" rtl="1">
              <a:lnSpc>
                <a:spcPct val="150000"/>
              </a:lnSpc>
            </a:pPr>
            <a:r>
              <a:rPr lang="fa-IR" sz="23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افزایش قدرت عضلانی (افزایش پتانسیل و ظرفیت بدن، نقش اساسی در جلوگیری از پیشرفت بیماری و حتی بهبودی فرد دارد).</a:t>
            </a:r>
          </a:p>
          <a:p>
            <a:pPr algn="just" rtl="1">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تقویت عضلات موضعی و تقویت عضلات کل بدن (عضلات قوی ضربه گیرهای مناسبی برای فشار وارده بر مفاصل هستند).</a:t>
            </a:r>
          </a:p>
          <a:p>
            <a:pPr algn="just" rtl="1">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افزایش توازن در عضلات (مثلا افرادی که عضله چهار سر قوی دارند ولی همسترینگ ضعیفی دارند، بدن فشار بیشتری را در زانو تحمل می کند که این می تواند در نهایت منجر به آسیب زانو شود).</a:t>
            </a:r>
          </a:p>
          <a:p>
            <a:pPr algn="just" rtl="1">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ایجاد حمایت در ناحیه اطراف مفصل درگیر با استفاده از وسایل کمکی</a:t>
            </a:r>
          </a:p>
          <a:p>
            <a:pPr algn="just" rtl="1">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اصلاح بدشکلی های مفاصل</a:t>
            </a:r>
          </a:p>
          <a:p>
            <a:pPr algn="just" rtl="1">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اصلاح و درمان بیماری زمینه ای</a:t>
            </a:r>
          </a:p>
        </p:txBody>
      </p:sp>
      <p:pic>
        <p:nvPicPr>
          <p:cNvPr id="11" name="Picture 10">
            <a:extLst>
              <a:ext uri="{FF2B5EF4-FFF2-40B4-BE49-F238E27FC236}">
                <a16:creationId xmlns:a16="http://schemas.microsoft.com/office/drawing/2014/main" id="{CAE467F8-2E2E-6880-4DD6-DAE0987EC147}"/>
              </a:ext>
            </a:extLst>
          </p:cNvPr>
          <p:cNvPicPr>
            <a:picLocks noChangeAspect="1"/>
          </p:cNvPicPr>
          <p:nvPr/>
        </p:nvPicPr>
        <p:blipFill>
          <a:blip r:embed="rId2"/>
          <a:stretch>
            <a:fillRect/>
          </a:stretch>
        </p:blipFill>
        <p:spPr>
          <a:xfrm>
            <a:off x="824089" y="4515556"/>
            <a:ext cx="2284890" cy="1907821"/>
          </a:xfrm>
          <a:prstGeom prst="rect">
            <a:avLst/>
          </a:prstGeom>
        </p:spPr>
      </p:pic>
      <p:pic>
        <p:nvPicPr>
          <p:cNvPr id="5" name="Picture 4">
            <a:extLst>
              <a:ext uri="{FF2B5EF4-FFF2-40B4-BE49-F238E27FC236}">
                <a16:creationId xmlns:a16="http://schemas.microsoft.com/office/drawing/2014/main" id="{40A74B73-C302-43EC-9F9E-63CD2CAB1D7B}"/>
              </a:ext>
            </a:extLst>
          </p:cNvPr>
          <p:cNvPicPr>
            <a:picLocks noChangeAspect="1"/>
          </p:cNvPicPr>
          <p:nvPr/>
        </p:nvPicPr>
        <p:blipFill>
          <a:blip r:embed="rId3"/>
          <a:stretch>
            <a:fillRect/>
          </a:stretch>
        </p:blipFill>
        <p:spPr>
          <a:xfrm>
            <a:off x="2144889" y="355601"/>
            <a:ext cx="8636000" cy="581377"/>
          </a:xfrm>
          <a:prstGeom prst="rect">
            <a:avLst/>
          </a:prstGeom>
        </p:spPr>
      </p:pic>
    </p:spTree>
    <p:extLst>
      <p:ext uri="{BB962C8B-B14F-4D97-AF65-F5344CB8AC3E}">
        <p14:creationId xmlns:p14="http://schemas.microsoft.com/office/powerpoint/2010/main" val="1158101805"/>
      </p:ext>
    </p:extLst>
  </p:cSld>
  <p:clrMapOvr>
    <a:masterClrMapping/>
  </p:clrMapOvr>
  <p:transition spd="med">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F71AD7-E71C-4F36-9B4B-5F0439C775C3}"/>
              </a:ext>
            </a:extLst>
          </p:cNvPr>
          <p:cNvPicPr>
            <a:picLocks noChangeAspect="1"/>
          </p:cNvPicPr>
          <p:nvPr/>
        </p:nvPicPr>
        <p:blipFill>
          <a:blip r:embed="rId2"/>
          <a:stretch>
            <a:fillRect/>
          </a:stretch>
        </p:blipFill>
        <p:spPr>
          <a:xfrm>
            <a:off x="2133600" y="451116"/>
            <a:ext cx="7580492" cy="440287"/>
          </a:xfrm>
          <a:prstGeom prst="rect">
            <a:avLst/>
          </a:prstGeom>
        </p:spPr>
      </p:pic>
      <p:sp>
        <p:nvSpPr>
          <p:cNvPr id="7" name="TextBox 6">
            <a:extLst>
              <a:ext uri="{FF2B5EF4-FFF2-40B4-BE49-F238E27FC236}">
                <a16:creationId xmlns:a16="http://schemas.microsoft.com/office/drawing/2014/main" id="{56C0E94F-D12C-4F2A-952E-BAF48B5A3F09}"/>
              </a:ext>
            </a:extLst>
          </p:cNvPr>
          <p:cNvSpPr txBox="1"/>
          <p:nvPr/>
        </p:nvSpPr>
        <p:spPr>
          <a:xfrm>
            <a:off x="643468" y="1298222"/>
            <a:ext cx="10882488" cy="4888518"/>
          </a:xfrm>
          <a:prstGeom prst="rect">
            <a:avLst/>
          </a:prstGeom>
          <a:noFill/>
        </p:spPr>
        <p:txBody>
          <a:bodyPr wrap="square">
            <a:spAutoFit/>
          </a:bodyPr>
          <a:lstStyle/>
          <a:p>
            <a:pPr marL="320040" marR="412750" indent="-6350" algn="just" rtl="1">
              <a:lnSpc>
                <a:spcPct val="150000"/>
              </a:lnSpc>
              <a:spcBef>
                <a:spcPts val="0"/>
              </a:spcBef>
              <a:spcAft>
                <a:spcPts val="450"/>
              </a:spcAft>
            </a:pPr>
            <a:r>
              <a:rPr lang="ar-SA" sz="2400" b="1" dirty="0">
                <a:solidFill>
                  <a:srgbClr val="323543"/>
                </a:solidFill>
                <a:effectLst/>
                <a:latin typeface="Nazanin" panose="00000400000000000000" pitchFamily="2" charset="-78"/>
                <a:ea typeface="Nazanin" panose="00000400000000000000" pitchFamily="2" charset="-78"/>
                <a:cs typeface="B Nazanin" panose="00000400000000000000" pitchFamily="2" charset="-78"/>
              </a:rPr>
              <a:t>اگر آرتروز پیشرفت کرده و به درجه متوسط و شدید رسیده باشد، از درمان های</a:t>
            </a:r>
            <a:r>
              <a:rPr lang="en-US" sz="2400" b="1" dirty="0">
                <a:solidFill>
                  <a:srgbClr val="000000"/>
                </a:solidFill>
                <a:latin typeface="Calibri" panose="020F0502020204030204" pitchFamily="34" charset="0"/>
                <a:ea typeface="Nazanin" panose="00000400000000000000" pitchFamily="2" charset="-78"/>
                <a:cs typeface="B Nazanin" panose="00000400000000000000" pitchFamily="2" charset="-78"/>
              </a:rPr>
              <a:t> </a:t>
            </a:r>
            <a:r>
              <a:rPr lang="ar-SA" sz="2400" b="1" dirty="0">
                <a:solidFill>
                  <a:srgbClr val="323543"/>
                </a:solidFill>
                <a:effectLst/>
                <a:latin typeface="Nazanin" panose="00000400000000000000" pitchFamily="2" charset="-78"/>
                <a:ea typeface="Nazanin" panose="00000400000000000000" pitchFamily="2" charset="-78"/>
                <a:cs typeface="B Nazanin" panose="00000400000000000000" pitchFamily="2" charset="-78"/>
              </a:rPr>
              <a:t>متعددی استفاده می شود؛ ولی باید دانست که هرگونه درمان تنها می تواند سبب</a:t>
            </a:r>
            <a:r>
              <a:rPr lang="en-US" sz="2400" b="1" dirty="0">
                <a:solidFill>
                  <a:srgbClr val="000000"/>
                </a:solidFill>
                <a:latin typeface="Calibri" panose="020F0502020204030204" pitchFamily="34" charset="0"/>
                <a:ea typeface="Nazanin" panose="00000400000000000000" pitchFamily="2" charset="-78"/>
                <a:cs typeface="B Nazanin" panose="00000400000000000000" pitchFamily="2" charset="-78"/>
              </a:rPr>
              <a:t> </a:t>
            </a:r>
            <a:r>
              <a:rPr lang="ar-SA" sz="2400" b="1" dirty="0">
                <a:solidFill>
                  <a:srgbClr val="323543"/>
                </a:solidFill>
                <a:effectLst/>
                <a:latin typeface="Nazanin" panose="00000400000000000000" pitchFamily="2" charset="-78"/>
                <a:ea typeface="Nazanin" panose="00000400000000000000" pitchFamily="2" charset="-78"/>
                <a:cs typeface="B Nazanin" panose="00000400000000000000" pitchFamily="2" charset="-78"/>
              </a:rPr>
              <a:t>کاهش علائم بیماری، آسا ن تر شدن فعالیت های روزمره و توقف پیشرفت بیماری</a:t>
            </a:r>
            <a:r>
              <a:rPr lang="en-US" sz="2400" b="1" dirty="0">
                <a:solidFill>
                  <a:srgbClr val="323543"/>
                </a:solidFill>
                <a:effectLst/>
                <a:latin typeface="Nazanin" panose="00000400000000000000" pitchFamily="2" charset="-78"/>
                <a:ea typeface="Nazanin" panose="00000400000000000000" pitchFamily="2" charset="-78"/>
                <a:cs typeface="B Nazanin" panose="00000400000000000000" pitchFamily="2" charset="-78"/>
              </a:rPr>
              <a:t> </a:t>
            </a:r>
            <a:r>
              <a:rPr lang="ar-SA" sz="2400" b="1" dirty="0">
                <a:solidFill>
                  <a:srgbClr val="323543"/>
                </a:solidFill>
                <a:effectLst/>
                <a:latin typeface="Nazanin" panose="00000400000000000000" pitchFamily="2" charset="-78"/>
                <a:ea typeface="Nazanin" panose="00000400000000000000" pitchFamily="2" charset="-78"/>
                <a:cs typeface="B Nazanin" panose="00000400000000000000" pitchFamily="2" charset="-78"/>
              </a:rPr>
              <a:t>شود و بیماری را به صورت قطعی درمان نمی کند. درمان ها در این مرحله از بیماری</a:t>
            </a:r>
            <a:r>
              <a:rPr lang="en-US" sz="2400" b="1" dirty="0">
                <a:solidFill>
                  <a:srgbClr val="323543"/>
                </a:solidFill>
                <a:effectLst/>
                <a:latin typeface="Nazanin" panose="00000400000000000000" pitchFamily="2" charset="-78"/>
                <a:ea typeface="Nazanin" panose="00000400000000000000" pitchFamily="2" charset="-78"/>
                <a:cs typeface="B Nazanin" panose="00000400000000000000" pitchFamily="2" charset="-78"/>
              </a:rPr>
              <a:t> </a:t>
            </a:r>
            <a:r>
              <a:rPr lang="ar-SA" sz="2400" b="1" dirty="0">
                <a:solidFill>
                  <a:srgbClr val="323543"/>
                </a:solidFill>
                <a:effectLst/>
                <a:latin typeface="Nazanin" panose="00000400000000000000" pitchFamily="2" charset="-78"/>
                <a:ea typeface="Nazanin" panose="00000400000000000000" pitchFamily="2" charset="-78"/>
                <a:cs typeface="B Nazanin" panose="00000400000000000000" pitchFamily="2" charset="-78"/>
              </a:rPr>
              <a:t>عبارتند از:</a:t>
            </a:r>
            <a:endParaRPr lang="en-US" sz="2400" b="1" dirty="0">
              <a:solidFill>
                <a:srgbClr val="000000"/>
              </a:solidFill>
              <a:effectLst/>
              <a:latin typeface="Calibri" panose="020F0502020204030204" pitchFamily="34" charset="0"/>
              <a:ea typeface="Calibri" panose="020F0502020204030204" pitchFamily="34" charset="0"/>
              <a:cs typeface="B Nazanin" panose="00000400000000000000" pitchFamily="2" charset="-78"/>
            </a:endParaRPr>
          </a:p>
          <a:p>
            <a:pPr marL="342900" marR="0" lvl="0" indent="-342900" algn="just" rtl="1" fontAlgn="base">
              <a:lnSpc>
                <a:spcPct val="150000"/>
              </a:lnSpc>
              <a:spcBef>
                <a:spcPts val="0"/>
              </a:spcBef>
              <a:spcAft>
                <a:spcPts val="935"/>
              </a:spcAft>
              <a:buClr>
                <a:srgbClr val="CEA6BB"/>
              </a:buClr>
              <a:buSzPts val="1550"/>
              <a:buFont typeface="Wingdings" panose="05000000000000000000" pitchFamily="2" charset="2"/>
              <a:buChar char=""/>
            </a:pPr>
            <a:r>
              <a:rPr lang="ar-SA" sz="2400" b="1" u="none" strike="noStrike" dirty="0">
                <a:solidFill>
                  <a:srgbClr val="323543"/>
                </a:solidFill>
                <a:effectLst/>
                <a:uFill>
                  <a:solidFill>
                    <a:srgbClr val="000000"/>
                  </a:solidFill>
                </a:uFill>
                <a:latin typeface="Nazanin" panose="00000400000000000000" pitchFamily="2" charset="-78"/>
                <a:ea typeface="Nazanin" panose="00000400000000000000" pitchFamily="2" charset="-78"/>
                <a:cs typeface="B Nazanin" panose="00000400000000000000" pitchFamily="2" charset="-78"/>
              </a:rPr>
              <a:t>تحریکات الکتریکی</a:t>
            </a:r>
            <a:endParaRPr lang="en-US" sz="2400" b="1" u="none" strike="noStrike" dirty="0">
              <a:solidFill>
                <a:srgbClr val="000000"/>
              </a:solidFill>
              <a:effectLst/>
              <a:uFill>
                <a:solidFill>
                  <a:srgbClr val="000000"/>
                </a:solidFill>
              </a:uFill>
              <a:latin typeface="Wingdings 3" panose="05040102010807070707" pitchFamily="18" charset="2"/>
              <a:ea typeface="Wingdings 3" panose="05040102010807070707" pitchFamily="18" charset="2"/>
              <a:cs typeface="B Nazanin" panose="00000400000000000000" pitchFamily="2" charset="-78"/>
            </a:endParaRPr>
          </a:p>
          <a:p>
            <a:pPr marL="342900" marR="0" lvl="0" indent="-342900" algn="just" rtl="1" fontAlgn="base">
              <a:lnSpc>
                <a:spcPct val="150000"/>
              </a:lnSpc>
              <a:spcBef>
                <a:spcPts val="0"/>
              </a:spcBef>
              <a:spcAft>
                <a:spcPts val="935"/>
              </a:spcAft>
              <a:buClr>
                <a:srgbClr val="CEA6BB"/>
              </a:buClr>
              <a:buSzPts val="1550"/>
              <a:buFont typeface="Wingdings" panose="05000000000000000000" pitchFamily="2" charset="2"/>
              <a:buChar char=""/>
            </a:pPr>
            <a:r>
              <a:rPr lang="ar-SA" sz="2400" b="1" u="none" strike="noStrike" dirty="0">
                <a:solidFill>
                  <a:srgbClr val="323543"/>
                </a:solidFill>
                <a:effectLst/>
                <a:uFill>
                  <a:solidFill>
                    <a:srgbClr val="000000"/>
                  </a:solidFill>
                </a:uFill>
                <a:latin typeface="Nazanin" panose="00000400000000000000" pitchFamily="2" charset="-78"/>
                <a:ea typeface="Nazanin" panose="00000400000000000000" pitchFamily="2" charset="-78"/>
                <a:cs typeface="B Nazanin" panose="00000400000000000000" pitchFamily="2" charset="-78"/>
              </a:rPr>
              <a:t>تمرینات عمومی</a:t>
            </a:r>
            <a:endParaRPr lang="en-US" sz="2400" b="1" u="none" strike="noStrike" dirty="0">
              <a:solidFill>
                <a:srgbClr val="000000"/>
              </a:solidFill>
              <a:effectLst/>
              <a:uFill>
                <a:solidFill>
                  <a:srgbClr val="000000"/>
                </a:solidFill>
              </a:uFill>
              <a:latin typeface="Wingdings 3" panose="05040102010807070707" pitchFamily="18" charset="2"/>
              <a:ea typeface="Wingdings 3" panose="05040102010807070707" pitchFamily="18" charset="2"/>
              <a:cs typeface="B Nazanin" panose="00000400000000000000" pitchFamily="2" charset="-78"/>
            </a:endParaRPr>
          </a:p>
          <a:p>
            <a:pPr marL="342900" marR="0" lvl="0" indent="-342900" algn="just" rtl="1" fontAlgn="base">
              <a:lnSpc>
                <a:spcPct val="150000"/>
              </a:lnSpc>
              <a:spcBef>
                <a:spcPts val="0"/>
              </a:spcBef>
              <a:spcAft>
                <a:spcPts val="935"/>
              </a:spcAft>
              <a:buClr>
                <a:srgbClr val="CEA6BB"/>
              </a:buClr>
              <a:buSzPts val="1550"/>
              <a:buFont typeface="Wingdings" panose="05000000000000000000" pitchFamily="2" charset="2"/>
              <a:buChar char=""/>
            </a:pPr>
            <a:r>
              <a:rPr lang="ar-SA" sz="2400" b="1" u="none" strike="noStrike" dirty="0">
                <a:solidFill>
                  <a:srgbClr val="323543"/>
                </a:solidFill>
                <a:effectLst/>
                <a:uFill>
                  <a:solidFill>
                    <a:srgbClr val="000000"/>
                  </a:solidFill>
                </a:uFill>
                <a:latin typeface="Nazanin" panose="00000400000000000000" pitchFamily="2" charset="-78"/>
                <a:ea typeface="Nazanin" panose="00000400000000000000" pitchFamily="2" charset="-78"/>
                <a:cs typeface="B Nazanin" panose="00000400000000000000" pitchFamily="2" charset="-78"/>
              </a:rPr>
              <a:t>آب درمانی و استفاده از استخر</a:t>
            </a:r>
            <a:endParaRPr lang="en-US" sz="2400" b="1" u="none" strike="noStrike" dirty="0">
              <a:solidFill>
                <a:srgbClr val="000000"/>
              </a:solidFill>
              <a:effectLst/>
              <a:uFill>
                <a:solidFill>
                  <a:srgbClr val="000000"/>
                </a:solidFill>
              </a:uFill>
              <a:latin typeface="Wingdings 3" panose="05040102010807070707" pitchFamily="18" charset="2"/>
              <a:ea typeface="Wingdings 3" panose="05040102010807070707" pitchFamily="18" charset="2"/>
              <a:cs typeface="B Nazanin" panose="00000400000000000000" pitchFamily="2" charset="-78"/>
            </a:endParaRPr>
          </a:p>
          <a:p>
            <a:pPr marL="342900" marR="0" lvl="0" indent="-342900" algn="just" rtl="1" fontAlgn="base">
              <a:lnSpc>
                <a:spcPct val="150000"/>
              </a:lnSpc>
              <a:spcBef>
                <a:spcPts val="0"/>
              </a:spcBef>
              <a:spcAft>
                <a:spcPts val="935"/>
              </a:spcAft>
              <a:buClr>
                <a:srgbClr val="CEA6BB"/>
              </a:buClr>
              <a:buSzPts val="1550"/>
              <a:buFont typeface="Wingdings" panose="05000000000000000000" pitchFamily="2" charset="2"/>
              <a:buChar char=""/>
            </a:pPr>
            <a:r>
              <a:rPr lang="ar-SA" sz="2400" b="1" u="none" strike="noStrike" dirty="0">
                <a:solidFill>
                  <a:srgbClr val="323543"/>
                </a:solidFill>
                <a:effectLst/>
                <a:uFill>
                  <a:solidFill>
                    <a:srgbClr val="000000"/>
                  </a:solidFill>
                </a:uFill>
                <a:latin typeface="Nazanin" panose="00000400000000000000" pitchFamily="2" charset="-78"/>
                <a:ea typeface="Nazanin" panose="00000400000000000000" pitchFamily="2" charset="-78"/>
                <a:cs typeface="B Nazanin" panose="00000400000000000000" pitchFamily="2" charset="-78"/>
              </a:rPr>
              <a:t>استفاده از تمرینات هوازی و تقویتی</a:t>
            </a:r>
            <a:endParaRPr lang="en-US" sz="2400" b="1" u="none" strike="noStrike" dirty="0">
              <a:solidFill>
                <a:srgbClr val="000000"/>
              </a:solidFill>
              <a:effectLst/>
              <a:uFill>
                <a:solidFill>
                  <a:srgbClr val="000000"/>
                </a:solidFill>
              </a:uFill>
              <a:latin typeface="Wingdings 3" panose="05040102010807070707" pitchFamily="18" charset="2"/>
              <a:ea typeface="Wingdings 3" panose="05040102010807070707" pitchFamily="18" charset="2"/>
              <a:cs typeface="B Nazanin" panose="00000400000000000000" pitchFamily="2" charset="-78"/>
            </a:endParaRPr>
          </a:p>
        </p:txBody>
      </p:sp>
      <p:pic>
        <p:nvPicPr>
          <p:cNvPr id="5" name="Picture 4">
            <a:extLst>
              <a:ext uri="{FF2B5EF4-FFF2-40B4-BE49-F238E27FC236}">
                <a16:creationId xmlns:a16="http://schemas.microsoft.com/office/drawing/2014/main" id="{0D990F03-5C68-4C9C-B5C0-F418D3E78E8C}"/>
              </a:ext>
            </a:extLst>
          </p:cNvPr>
          <p:cNvPicPr>
            <a:picLocks noChangeAspect="1"/>
          </p:cNvPicPr>
          <p:nvPr/>
        </p:nvPicPr>
        <p:blipFill>
          <a:blip r:embed="rId3"/>
          <a:stretch>
            <a:fillRect/>
          </a:stretch>
        </p:blipFill>
        <p:spPr>
          <a:xfrm>
            <a:off x="1196620" y="3553177"/>
            <a:ext cx="1636889" cy="1763889"/>
          </a:xfrm>
          <a:prstGeom prst="rect">
            <a:avLst/>
          </a:prstGeom>
        </p:spPr>
      </p:pic>
      <p:pic>
        <p:nvPicPr>
          <p:cNvPr id="8" name="Picture 7">
            <a:extLst>
              <a:ext uri="{FF2B5EF4-FFF2-40B4-BE49-F238E27FC236}">
                <a16:creationId xmlns:a16="http://schemas.microsoft.com/office/drawing/2014/main" id="{60FB10A2-40DC-4366-9703-2AB6D34284F7}"/>
              </a:ext>
            </a:extLst>
          </p:cNvPr>
          <p:cNvPicPr>
            <a:picLocks noChangeAspect="1"/>
          </p:cNvPicPr>
          <p:nvPr/>
        </p:nvPicPr>
        <p:blipFill>
          <a:blip r:embed="rId4"/>
          <a:stretch>
            <a:fillRect/>
          </a:stretch>
        </p:blipFill>
        <p:spPr>
          <a:xfrm>
            <a:off x="4052712" y="3939822"/>
            <a:ext cx="2122310" cy="1651000"/>
          </a:xfrm>
          <a:prstGeom prst="rect">
            <a:avLst/>
          </a:prstGeom>
        </p:spPr>
      </p:pic>
    </p:spTree>
    <p:extLst>
      <p:ext uri="{BB962C8B-B14F-4D97-AF65-F5344CB8AC3E}">
        <p14:creationId xmlns:p14="http://schemas.microsoft.com/office/powerpoint/2010/main" val="4022920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0D5F908-EBB9-436F-AFD6-6EE4B85FAA6D}"/>
              </a:ext>
            </a:extLst>
          </p:cNvPr>
          <p:cNvSpPr>
            <a:spLocks noGrp="1"/>
          </p:cNvSpPr>
          <p:nvPr>
            <p:ph type="subTitle" idx="1"/>
          </p:nvPr>
        </p:nvSpPr>
        <p:spPr>
          <a:xfrm>
            <a:off x="812800" y="1422400"/>
            <a:ext cx="10780889" cy="4961465"/>
          </a:xfrm>
        </p:spPr>
        <p:txBody>
          <a:bodyPr>
            <a:normAutofit fontScale="25000" lnSpcReduction="20000"/>
          </a:bodyPr>
          <a:lstStyle/>
          <a:p>
            <a:pPr algn="just" rtl="1">
              <a:lnSpc>
                <a:spcPct val="120000"/>
              </a:lnSpc>
              <a:spcBef>
                <a:spcPts val="0"/>
              </a:spcBef>
            </a:pPr>
            <a:r>
              <a:rPr lang="fa-IR" sz="7200" b="1" dirty="0">
                <a:cs typeface="B Nazanin" panose="00000400000000000000" pitchFamily="2" charset="-78"/>
              </a:rPr>
              <a:t>در صورت بروز آرتروز در مفاصل اندام تحتانی اگر بیمار اضافه وزن دارد باید وزن کاهش یابد.</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از چهار زانو و دو زانو نشستن خودداری شود.</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بالا و پایین رفتن از پله کاهش یابد.</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از ایستادن طولانی مدت خودداری شود.</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تا حد ممکن از دستشویی ایرانی استفاده نشود.</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تا حد امکان فعالیت های بدنی حفظ شوند، ولی مراقبت از مفصل آسیب دیده فراموش نشود.</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در زمان فعالیت های سنگین از آتل استفاده شود و بعد از انجام فعالیت، آتل باز شود.</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استفاده از آ ب</a:t>
            </a:r>
            <a:r>
              <a:rPr lang="en-US" sz="7200" b="1" dirty="0">
                <a:cs typeface="B Nazanin" panose="00000400000000000000" pitchFamily="2" charset="-78"/>
              </a:rPr>
              <a:t> </a:t>
            </a:r>
            <a:r>
              <a:rPr lang="fa-IR" sz="7200" b="1" dirty="0">
                <a:cs typeface="B Nazanin" panose="00000400000000000000" pitchFamily="2" charset="-78"/>
              </a:rPr>
              <a:t>درمانی بسیار مفید است.</a:t>
            </a:r>
          </a:p>
          <a:p>
            <a:pPr algn="just" rtl="1">
              <a:lnSpc>
                <a:spcPct val="120000"/>
              </a:lnSpc>
              <a:spcBef>
                <a:spcPts val="0"/>
              </a:spcBef>
            </a:pPr>
            <a:r>
              <a:rPr lang="fa-IR" sz="7200" b="1" dirty="0">
                <a:cs typeface="B Nazanin" panose="00000400000000000000" pitchFamily="2" charset="-78"/>
              </a:rPr>
              <a:t> </a:t>
            </a:r>
          </a:p>
          <a:p>
            <a:pPr algn="just" rtl="1">
              <a:lnSpc>
                <a:spcPct val="120000"/>
              </a:lnSpc>
              <a:spcBef>
                <a:spcPts val="0"/>
              </a:spcBef>
            </a:pPr>
            <a:r>
              <a:rPr lang="fa-IR" sz="7200" b="1" dirty="0">
                <a:cs typeface="B Nazanin" panose="00000400000000000000" pitchFamily="2" charset="-78"/>
              </a:rPr>
              <a:t>پیاده روی روزانه در حدود 20 دقیقه در روز انجام شود. از پیاده روی بر روی سطح شیبدار و یا پیاده روی طولانی مدت خودداری شود.</a:t>
            </a:r>
          </a:p>
          <a:p>
            <a:endParaRPr lang="en-US" dirty="0"/>
          </a:p>
        </p:txBody>
      </p:sp>
      <p:pic>
        <p:nvPicPr>
          <p:cNvPr id="4" name="Picture 3">
            <a:extLst>
              <a:ext uri="{FF2B5EF4-FFF2-40B4-BE49-F238E27FC236}">
                <a16:creationId xmlns:a16="http://schemas.microsoft.com/office/drawing/2014/main" id="{3B911540-A026-4232-BEE8-396FFB8F407E}"/>
              </a:ext>
            </a:extLst>
          </p:cNvPr>
          <p:cNvPicPr/>
          <p:nvPr/>
        </p:nvPicPr>
        <p:blipFill>
          <a:blip r:embed="rId2"/>
          <a:stretch>
            <a:fillRect/>
          </a:stretch>
        </p:blipFill>
        <p:spPr>
          <a:xfrm>
            <a:off x="1162756" y="474135"/>
            <a:ext cx="10239021" cy="688622"/>
          </a:xfrm>
          <a:prstGeom prst="rect">
            <a:avLst/>
          </a:prstGeom>
        </p:spPr>
      </p:pic>
      <p:pic>
        <p:nvPicPr>
          <p:cNvPr id="5" name="Picture 4">
            <a:extLst>
              <a:ext uri="{FF2B5EF4-FFF2-40B4-BE49-F238E27FC236}">
                <a16:creationId xmlns:a16="http://schemas.microsoft.com/office/drawing/2014/main" id="{63AD19F4-E2F4-49D1-B2CB-07E6892A2FDF}"/>
              </a:ext>
            </a:extLst>
          </p:cNvPr>
          <p:cNvPicPr>
            <a:picLocks noChangeAspect="1"/>
          </p:cNvPicPr>
          <p:nvPr/>
        </p:nvPicPr>
        <p:blipFill>
          <a:blip r:embed="rId3"/>
          <a:stretch>
            <a:fillRect/>
          </a:stretch>
        </p:blipFill>
        <p:spPr>
          <a:xfrm>
            <a:off x="1368071" y="1884538"/>
            <a:ext cx="1442861" cy="1544462"/>
          </a:xfrm>
          <a:prstGeom prst="rect">
            <a:avLst/>
          </a:prstGeom>
        </p:spPr>
      </p:pic>
    </p:spTree>
    <p:extLst>
      <p:ext uri="{BB962C8B-B14F-4D97-AF65-F5344CB8AC3E}">
        <p14:creationId xmlns:p14="http://schemas.microsoft.com/office/powerpoint/2010/main" val="3629849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0D5F908-EBB9-436F-AFD6-6EE4B85FAA6D}"/>
              </a:ext>
            </a:extLst>
          </p:cNvPr>
          <p:cNvSpPr>
            <a:spLocks noGrp="1"/>
          </p:cNvSpPr>
          <p:nvPr>
            <p:ph type="subTitle" idx="1"/>
          </p:nvPr>
        </p:nvSpPr>
        <p:spPr>
          <a:xfrm>
            <a:off x="632179" y="1286933"/>
            <a:ext cx="10668000" cy="3970867"/>
          </a:xfrm>
        </p:spPr>
        <p:txBody>
          <a:bodyPr>
            <a:normAutofit lnSpcReduction="10000"/>
          </a:bodyPr>
          <a:lstStyle/>
          <a:p>
            <a:pPr marL="70485" marR="530860" indent="4445" algn="just" rtl="1">
              <a:lnSpc>
                <a:spcPct val="150000"/>
              </a:lnSpc>
              <a:spcBef>
                <a:spcPts val="0"/>
              </a:spcBef>
              <a:spcAft>
                <a:spcPts val="410"/>
              </a:spcAft>
            </a:pP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لازم است از ورزش هایی که فشار زیادی روی زانو می آورد </a:t>
            </a:r>
            <a:r>
              <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مانند دویدن</a:t>
            </a:r>
            <a:r>
              <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 و ورزش هایی که شامل پرش، پیچش سریع یا توقف نا گهانی است </a:t>
            </a:r>
            <a:r>
              <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مانند تنیس و بسکتبال</a:t>
            </a:r>
            <a:r>
              <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 (</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خودداری شود. شنا و ورزش های درون استخر برای افراد مبتلا به آرتروز بسیار سودمند است. سعی کنید که ورزش های هوازی با شدت کم را دست کم چهار بار در هفته حدا کثر تا </a:t>
            </a:r>
            <a:r>
              <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30</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 دقیقه در روز انجام دهید. لازم است به آرامی شروع کنید. داشتن سرعتی متعادل و آهسته بسیار مهم است.</a:t>
            </a:r>
            <a:endParaRPr lang="en-US" sz="1800" b="1" dirty="0">
              <a:solidFill>
                <a:srgbClr val="000000"/>
              </a:solidFill>
              <a:effectLst/>
              <a:latin typeface="Calibri" panose="020F0502020204030204" pitchFamily="34" charset="0"/>
              <a:ea typeface="Calibri" panose="020F0502020204030204" pitchFamily="34" charset="0"/>
              <a:cs typeface="B Nazanin" panose="00000400000000000000" pitchFamily="2" charset="-78"/>
            </a:endParaRPr>
          </a:p>
          <a:p>
            <a:pPr marL="70485" marR="680720" indent="4445" algn="just" rtl="1">
              <a:lnSpc>
                <a:spcPct val="150000"/>
              </a:lnSpc>
              <a:spcBef>
                <a:spcPts val="0"/>
              </a:spcBef>
              <a:spcAft>
                <a:spcPts val="410"/>
              </a:spcAft>
            </a:pP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مبتلایان به آرتروز باید مراقب علائم خود باشند و در صورت احساس کمترین درد تمرین را متوقف کنند.</a:t>
            </a:r>
            <a:endParaRPr lang="en-US" sz="1800" b="1" dirty="0">
              <a:solidFill>
                <a:srgbClr val="000000"/>
              </a:solidFill>
              <a:effectLst/>
              <a:latin typeface="Calibri" panose="020F0502020204030204" pitchFamily="34" charset="0"/>
              <a:ea typeface="Calibri" panose="020F0502020204030204" pitchFamily="34" charset="0"/>
              <a:cs typeface="B Nazanin" panose="00000400000000000000" pitchFamily="2" charset="-78"/>
            </a:endParaRPr>
          </a:p>
          <a:p>
            <a:endParaRPr lang="en-US" dirty="0"/>
          </a:p>
        </p:txBody>
      </p:sp>
      <p:pic>
        <p:nvPicPr>
          <p:cNvPr id="4" name="Picture 3">
            <a:extLst>
              <a:ext uri="{FF2B5EF4-FFF2-40B4-BE49-F238E27FC236}">
                <a16:creationId xmlns:a16="http://schemas.microsoft.com/office/drawing/2014/main" id="{740FA5F0-0370-4D9F-8CA9-CB4E2C42CCF9}"/>
              </a:ext>
            </a:extLst>
          </p:cNvPr>
          <p:cNvPicPr/>
          <p:nvPr/>
        </p:nvPicPr>
        <p:blipFill>
          <a:blip r:embed="rId2"/>
          <a:stretch>
            <a:fillRect/>
          </a:stretch>
        </p:blipFill>
        <p:spPr>
          <a:xfrm>
            <a:off x="2398818" y="625863"/>
            <a:ext cx="7733030" cy="413385"/>
          </a:xfrm>
          <a:prstGeom prst="rect">
            <a:avLst/>
          </a:prstGeom>
        </p:spPr>
      </p:pic>
      <p:pic>
        <p:nvPicPr>
          <p:cNvPr id="5" name="Picture 4">
            <a:extLst>
              <a:ext uri="{FF2B5EF4-FFF2-40B4-BE49-F238E27FC236}">
                <a16:creationId xmlns:a16="http://schemas.microsoft.com/office/drawing/2014/main" id="{1FE14843-1E7D-4291-9EC3-7C4EABC57992}"/>
              </a:ext>
            </a:extLst>
          </p:cNvPr>
          <p:cNvPicPr>
            <a:picLocks noChangeAspect="1"/>
          </p:cNvPicPr>
          <p:nvPr/>
        </p:nvPicPr>
        <p:blipFill>
          <a:blip r:embed="rId3"/>
          <a:stretch>
            <a:fillRect/>
          </a:stretch>
        </p:blipFill>
        <p:spPr>
          <a:xfrm>
            <a:off x="1840089" y="4800634"/>
            <a:ext cx="2622550" cy="1758209"/>
          </a:xfrm>
          <a:prstGeom prst="rect">
            <a:avLst/>
          </a:prstGeom>
        </p:spPr>
      </p:pic>
    </p:spTree>
    <p:extLst>
      <p:ext uri="{BB962C8B-B14F-4D97-AF65-F5344CB8AC3E}">
        <p14:creationId xmlns:p14="http://schemas.microsoft.com/office/powerpoint/2010/main" val="3433794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6E10D0-2C20-416C-AAF8-5DA845180E22}"/>
              </a:ext>
            </a:extLst>
          </p:cNvPr>
          <p:cNvPicPr/>
          <p:nvPr/>
        </p:nvPicPr>
        <p:blipFill>
          <a:blip r:embed="rId2"/>
          <a:stretch>
            <a:fillRect/>
          </a:stretch>
        </p:blipFill>
        <p:spPr>
          <a:xfrm>
            <a:off x="2709334" y="140292"/>
            <a:ext cx="6965244" cy="735444"/>
          </a:xfrm>
          <a:prstGeom prst="rect">
            <a:avLst/>
          </a:prstGeom>
        </p:spPr>
      </p:pic>
      <p:sp>
        <p:nvSpPr>
          <p:cNvPr id="6" name="TextBox 5">
            <a:extLst>
              <a:ext uri="{FF2B5EF4-FFF2-40B4-BE49-F238E27FC236}">
                <a16:creationId xmlns:a16="http://schemas.microsoft.com/office/drawing/2014/main" id="{CD283970-B577-4CF2-A43A-DD342D958678}"/>
              </a:ext>
            </a:extLst>
          </p:cNvPr>
          <p:cNvSpPr txBox="1"/>
          <p:nvPr/>
        </p:nvSpPr>
        <p:spPr>
          <a:xfrm>
            <a:off x="699910" y="1054016"/>
            <a:ext cx="10927645" cy="3424655"/>
          </a:xfrm>
          <a:prstGeom prst="rect">
            <a:avLst/>
          </a:prstGeom>
          <a:noFill/>
        </p:spPr>
        <p:txBody>
          <a:bodyPr wrap="square">
            <a:spAutoFit/>
          </a:bodyPr>
          <a:lstStyle/>
          <a:p>
            <a:pPr marL="325120" marR="0" indent="-6350" algn="just" rtl="1">
              <a:lnSpc>
                <a:spcPct val="110000"/>
              </a:lnSpc>
              <a:spcBef>
                <a:spcPts val="0"/>
              </a:spcBef>
              <a:spcAft>
                <a:spcPts val="3565"/>
              </a:spcAft>
            </a:pPr>
            <a:r>
              <a:rPr lang="ar-SA"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شنا کردن یکی از بهترین انتخاب ها برای زمانی است که زانو درد دارید. آب گرم</a:t>
            </a:r>
            <a:r>
              <a:rPr lang="en-US" sz="2400" b="1" dirty="0">
                <a:solidFill>
                  <a:srgbClr val="000000"/>
                </a:solidFill>
                <a:latin typeface="Calibri" panose="020F0502020204030204" pitchFamily="34" charset="0"/>
                <a:ea typeface="Mitra" panose="00000400000000000000" pitchFamily="2" charset="-78"/>
              </a:rPr>
              <a:t> </a:t>
            </a:r>
            <a:r>
              <a:rPr lang="ar-SA"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برای عضلات و مفاصل، تسکین دهنده است و اثر شناوری آب، فشار وارد بر مفاصل</a:t>
            </a:r>
            <a:r>
              <a:rPr lang="en-US"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 </a:t>
            </a:r>
            <a:r>
              <a:rPr lang="ar-SA"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را کاهش می دهد. به علاوه، آب مقاومتی ایجاد می کند که می تواند قدرت عضلات</a:t>
            </a:r>
            <a:r>
              <a:rPr lang="en-US"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 </a:t>
            </a:r>
            <a:r>
              <a:rPr lang="ar-SA"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ناحیه زانو را افزایش دهد. کرال پشت یا شنای آزاد را به عنوان حرکات اصلی انتخاب</a:t>
            </a:r>
            <a:r>
              <a:rPr lang="en-US"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 </a:t>
            </a:r>
            <a:r>
              <a:rPr lang="ar-SA" sz="2400" b="1" dirty="0">
                <a:solidFill>
                  <a:srgbClr val="000000"/>
                </a:solidFill>
                <a:effectLst/>
                <a:latin typeface="Mitra" panose="00000400000000000000" pitchFamily="2" charset="-78"/>
                <a:ea typeface="Mitra" panose="00000400000000000000" pitchFamily="2" charset="-78"/>
                <a:cs typeface="B Nazanin" panose="00000400000000000000" pitchFamily="2" charset="-78"/>
              </a:rPr>
              <a:t>کنید.</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 </a:t>
            </a:r>
            <a:endPar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endParaRPr>
          </a:p>
          <a:p>
            <a:pPr marL="325120" marR="0" indent="-6350" algn="just" rtl="1">
              <a:lnSpc>
                <a:spcPct val="110000"/>
              </a:lnSpc>
              <a:spcBef>
                <a:spcPts val="0"/>
              </a:spcBef>
              <a:spcAft>
                <a:spcPts val="3565"/>
              </a:spcAft>
            </a:pPr>
            <a:r>
              <a:rPr lang="ar-SA" sz="2400" b="1" dirty="0">
                <a:solidFill>
                  <a:srgbClr val="FF0000"/>
                </a:solidFill>
                <a:effectLst/>
                <a:latin typeface="Arial" panose="020B0604020202020204" pitchFamily="34" charset="0"/>
                <a:ea typeface="Arial" panose="020B0604020202020204" pitchFamily="34" charset="0"/>
                <a:cs typeface="B Nazanin" panose="00000400000000000000" pitchFamily="2" charset="-78"/>
              </a:rPr>
              <a:t>انجام تمرینات زیر در داخل آب برای بیماران سودمند خواهد بود: </a:t>
            </a:r>
            <a:endParaRPr lang="en-US" sz="1800" dirty="0">
              <a:solidFill>
                <a:srgbClr val="FF0000"/>
              </a:solidFill>
              <a:effectLst/>
              <a:latin typeface="Calibri" panose="020F0502020204030204" pitchFamily="34" charset="0"/>
              <a:ea typeface="Calibri" panose="020F0502020204030204" pitchFamily="34" charset="0"/>
            </a:endParaRPr>
          </a:p>
          <a:p>
            <a:pPr marL="427990" marR="207010" indent="-5715" algn="just" rtl="1">
              <a:lnSpc>
                <a:spcPct val="107000"/>
              </a:lnSpc>
              <a:spcBef>
                <a:spcPts val="0"/>
              </a:spcBef>
              <a:spcAft>
                <a:spcPts val="830"/>
              </a:spcAft>
            </a:pPr>
            <a:endParaRPr lang="en-US" sz="2400" b="1" dirty="0">
              <a:solidFill>
                <a:srgbClr val="000000"/>
              </a:solidFill>
              <a:effectLst/>
              <a:latin typeface="Calibri" panose="020F0502020204030204" pitchFamily="34" charset="0"/>
              <a:ea typeface="Calibri" panose="020F0502020204030204" pitchFamily="34" charset="0"/>
            </a:endParaRPr>
          </a:p>
        </p:txBody>
      </p:sp>
      <p:sp>
        <p:nvSpPr>
          <p:cNvPr id="8" name="TextBox 7">
            <a:extLst>
              <a:ext uri="{FF2B5EF4-FFF2-40B4-BE49-F238E27FC236}">
                <a16:creationId xmlns:a16="http://schemas.microsoft.com/office/drawing/2014/main" id="{3C75919B-88C1-4FA2-8927-16453D324B0E}"/>
              </a:ext>
            </a:extLst>
          </p:cNvPr>
          <p:cNvSpPr txBox="1"/>
          <p:nvPr/>
        </p:nvSpPr>
        <p:spPr>
          <a:xfrm>
            <a:off x="474132" y="3610102"/>
            <a:ext cx="11017957" cy="3568669"/>
          </a:xfrm>
          <a:prstGeom prst="rect">
            <a:avLst/>
          </a:prstGeom>
          <a:noFill/>
        </p:spPr>
        <p:txBody>
          <a:bodyPr wrap="square">
            <a:spAutoFit/>
          </a:bodyPr>
          <a:lstStyle/>
          <a:p>
            <a:pPr marL="320675" marR="0" indent="-6350" algn="just" rtl="1">
              <a:lnSpc>
                <a:spcPct val="107000"/>
              </a:lnSpc>
              <a:spcBef>
                <a:spcPts val="0"/>
              </a:spcBef>
              <a:spcAft>
                <a:spcPts val="0"/>
              </a:spcAft>
            </a:pP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یک تخته شنا را روی آب قرار دهید. به پشت روی آن دراز بکشید. با پاهای خود به آب ضربه بزنید. تا جایی که می توانید زانوهای خود را بالا بیاورید. </a:t>
            </a:r>
            <a:endPar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endParaRPr>
          </a:p>
          <a:p>
            <a:pPr marL="90805" marR="556260" indent="-1905" algn="just" rtl="1">
              <a:lnSpc>
                <a:spcPct val="125000"/>
              </a:lnSpc>
              <a:spcBef>
                <a:spcPts val="0"/>
              </a:spcBef>
              <a:spcAft>
                <a:spcPts val="15"/>
              </a:spcAft>
            </a:pP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در آب راه بروید. جلیقه نجات ببندید و به آرامی در طول استخر قدم بزنید. مقاومت آب سبب افزایش ضربان قلب می شود اما فشاری به بدن وارد نخواهد شد و می توانید زانوهای خود را تقویت کنید. می توانید درون آب به جلو، عقب یا حتی به کنار هم قدم بزنید</a:t>
            </a:r>
            <a:endParaRPr lang="en-US"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endParaRPr>
          </a:p>
          <a:p>
            <a:pPr marL="90805" marR="556260" indent="-1905" algn="just" rtl="1">
              <a:lnSpc>
                <a:spcPct val="125000"/>
              </a:lnSpc>
              <a:spcBef>
                <a:spcPts val="0"/>
              </a:spcBef>
              <a:spcAft>
                <a:spcPts val="15"/>
              </a:spcAft>
            </a:pP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ورزش های گروهی درون آب علاوه بر مفرح بودن، فعالیت هوازی مناسبی برای زانو درد محسوب می شوند.</a:t>
            </a:r>
            <a:endParaRPr lang="en-US" sz="2400" b="1" dirty="0">
              <a:solidFill>
                <a:srgbClr val="000000"/>
              </a:solidFill>
              <a:effectLst/>
              <a:latin typeface="Calibri" panose="020F0502020204030204" pitchFamily="34" charset="0"/>
              <a:ea typeface="Calibri" panose="020F0502020204030204" pitchFamily="34" charset="0"/>
            </a:endParaRPr>
          </a:p>
          <a:p>
            <a:pPr marL="320675" marR="0" indent="-6350" algn="just" rtl="1">
              <a:lnSpc>
                <a:spcPct val="107000"/>
              </a:lnSpc>
              <a:spcBef>
                <a:spcPts val="0"/>
              </a:spcBef>
              <a:spcAft>
                <a:spcPts val="0"/>
              </a:spcAft>
            </a:pPr>
            <a:endParaRPr lang="en-US" sz="2400" b="1" dirty="0">
              <a:solidFill>
                <a:srgbClr val="000000"/>
              </a:solidFill>
              <a:effectLst/>
              <a:latin typeface="Calibri" panose="020F0502020204030204" pitchFamily="34" charset="0"/>
              <a:ea typeface="Calibri" panose="020F0502020204030204" pitchFamily="34" charset="0"/>
            </a:endParaRPr>
          </a:p>
        </p:txBody>
      </p:sp>
      <p:pic>
        <p:nvPicPr>
          <p:cNvPr id="9" name="Picture 8">
            <a:extLst>
              <a:ext uri="{FF2B5EF4-FFF2-40B4-BE49-F238E27FC236}">
                <a16:creationId xmlns:a16="http://schemas.microsoft.com/office/drawing/2014/main" id="{FF6B2CEF-B8A9-457E-98E1-EF68C41D6F75}"/>
              </a:ext>
            </a:extLst>
          </p:cNvPr>
          <p:cNvPicPr>
            <a:picLocks noChangeAspect="1"/>
          </p:cNvPicPr>
          <p:nvPr/>
        </p:nvPicPr>
        <p:blipFill>
          <a:blip r:embed="rId3"/>
          <a:stretch>
            <a:fillRect/>
          </a:stretch>
        </p:blipFill>
        <p:spPr>
          <a:xfrm>
            <a:off x="1049867" y="2279424"/>
            <a:ext cx="2262011" cy="1409700"/>
          </a:xfrm>
          <a:prstGeom prst="rect">
            <a:avLst/>
          </a:prstGeom>
        </p:spPr>
      </p:pic>
    </p:spTree>
    <p:extLst>
      <p:ext uri="{BB962C8B-B14F-4D97-AF65-F5344CB8AC3E}">
        <p14:creationId xmlns:p14="http://schemas.microsoft.com/office/powerpoint/2010/main" val="1322641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TotalTime>
  <Words>1714</Words>
  <Application>Microsoft Office PowerPoint</Application>
  <PresentationFormat>Widescreen</PresentationFormat>
  <Paragraphs>77</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Arabic Typesetting</vt:lpstr>
      <vt:lpstr>Arial</vt:lpstr>
      <vt:lpstr>Calibri</vt:lpstr>
      <vt:lpstr>Calibri Light</vt:lpstr>
      <vt:lpstr>Mitra</vt:lpstr>
      <vt:lpstr>Nazanin</vt:lpstr>
      <vt:lpstr>Wingdings</vt:lpstr>
      <vt:lpstr>Wingdings 3</vt:lpstr>
      <vt:lpstr>Office Theme</vt:lpstr>
      <vt:lpstr>PowerPoint Presentation</vt:lpstr>
      <vt:lpstr>PowerPoint Presentation</vt:lpstr>
      <vt:lpstr>انواع آرترورز</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درمان ارتوزی آرتروز   </vt:lpstr>
      <vt:lpstr>آرتوز هایی که در سیر درمان و مراقبت آرتروز استفاده می شود </vt:lpstr>
      <vt:lpstr>ب .ارتوزهای مورد استفاده درآرتروز زانو</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dc:creator>
  <cp:lastModifiedBy>A.R.I</cp:lastModifiedBy>
  <cp:revision>23</cp:revision>
  <dcterms:created xsi:type="dcterms:W3CDTF">2024-09-08T07:46:04Z</dcterms:created>
  <dcterms:modified xsi:type="dcterms:W3CDTF">2024-09-19T06:42:22Z</dcterms:modified>
</cp:coreProperties>
</file>