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84" r:id="rId4"/>
    <p:sldId id="258" r:id="rId5"/>
    <p:sldId id="259" r:id="rId6"/>
    <p:sldId id="285" r:id="rId7"/>
    <p:sldId id="260" r:id="rId8"/>
    <p:sldId id="261" r:id="rId9"/>
    <p:sldId id="286" r:id="rId10"/>
    <p:sldId id="287" r:id="rId11"/>
    <p:sldId id="266" r:id="rId12"/>
    <p:sldId id="288" r:id="rId13"/>
    <p:sldId id="267" r:id="rId14"/>
    <p:sldId id="268" r:id="rId15"/>
    <p:sldId id="270" r:id="rId16"/>
    <p:sldId id="271" r:id="rId17"/>
    <p:sldId id="272" r:id="rId18"/>
    <p:sldId id="273" r:id="rId19"/>
    <p:sldId id="274" r:id="rId20"/>
    <p:sldId id="275" r:id="rId21"/>
    <p:sldId id="276" r:id="rId22"/>
    <p:sldId id="277" r:id="rId23"/>
    <p:sldId id="278" r:id="rId24"/>
    <p:sldId id="279" r:id="rId25"/>
    <p:sldId id="281" r:id="rId26"/>
    <p:sldId id="283" r:id="rId27"/>
    <p:sldId id="282" r:id="rId28"/>
    <p:sldId id="280"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2" d="100"/>
          <a:sy n="102" d="100"/>
        </p:scale>
        <p:origin x="87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E48F85-0797-4623-A4B9-471D894DDDFC}" type="doc">
      <dgm:prSet loTypeId="urn:microsoft.com/office/officeart/2005/8/layout/list1" loCatId="list" qsTypeId="urn:microsoft.com/office/officeart/2005/8/quickstyle/3d2" qsCatId="3D" csTypeId="urn:microsoft.com/office/officeart/2005/8/colors/colorful3" csCatId="colorful" phldr="1"/>
      <dgm:spPr/>
      <dgm:t>
        <a:bodyPr/>
        <a:lstStyle/>
        <a:p>
          <a:endParaRPr lang="en-US"/>
        </a:p>
      </dgm:t>
    </dgm:pt>
    <dgm:pt modelId="{D49DA28F-167C-4518-BE4A-534519908CF8}">
      <dgm:prSet phldrT="[Text]"/>
      <dgm:spPr/>
      <dgm:t>
        <a:bodyPr/>
        <a:lstStyle/>
        <a:p>
          <a:pPr algn="ctr"/>
          <a:r>
            <a:rPr lang="fa-IR" dirty="0">
              <a:solidFill>
                <a:schemeClr val="tx1"/>
              </a:solidFill>
              <a:cs typeface="2  Titr" panose="00000700000000000000" pitchFamily="2" charset="-78"/>
            </a:rPr>
            <a:t>ایجاد تردید در تصمیم به سقط عمدی</a:t>
          </a:r>
          <a:endParaRPr lang="en-US" dirty="0">
            <a:solidFill>
              <a:schemeClr val="tx1"/>
            </a:solidFill>
            <a:cs typeface="2  Titr" panose="00000700000000000000" pitchFamily="2" charset="-78"/>
          </a:endParaRPr>
        </a:p>
      </dgm:t>
    </dgm:pt>
    <dgm:pt modelId="{8D57D955-7CB0-4ACF-89A2-9C9F91E2B838}" type="parTrans" cxnId="{6B0F751E-0592-4440-A7ED-428D562E2673}">
      <dgm:prSet/>
      <dgm:spPr/>
      <dgm:t>
        <a:bodyPr/>
        <a:lstStyle/>
        <a:p>
          <a:endParaRPr lang="en-US"/>
        </a:p>
      </dgm:t>
    </dgm:pt>
    <dgm:pt modelId="{D11732AA-BF4D-40AB-A121-10E1D2416872}" type="sibTrans" cxnId="{6B0F751E-0592-4440-A7ED-428D562E2673}">
      <dgm:prSet/>
      <dgm:spPr/>
      <dgm:t>
        <a:bodyPr/>
        <a:lstStyle/>
        <a:p>
          <a:endParaRPr lang="en-US"/>
        </a:p>
      </dgm:t>
    </dgm:pt>
    <dgm:pt modelId="{98C5C35F-7C01-4826-A765-7DD1EDF41493}">
      <dgm:prSet phldrT="[Text]"/>
      <dgm:spPr/>
      <dgm:t>
        <a:bodyPr/>
        <a:lstStyle/>
        <a:p>
          <a:pPr algn="ctr"/>
          <a:r>
            <a:rPr lang="fa-IR" dirty="0">
              <a:solidFill>
                <a:schemeClr val="tx1"/>
              </a:solidFill>
              <a:cs typeface="2  Titr" panose="00000700000000000000" pitchFamily="2" charset="-78"/>
            </a:rPr>
            <a:t>کمک به جستجوی راه حل مناسب</a:t>
          </a:r>
          <a:endParaRPr lang="en-US" dirty="0">
            <a:solidFill>
              <a:schemeClr val="tx1"/>
            </a:solidFill>
            <a:cs typeface="2  Titr" panose="00000700000000000000" pitchFamily="2" charset="-78"/>
          </a:endParaRPr>
        </a:p>
      </dgm:t>
    </dgm:pt>
    <dgm:pt modelId="{69B1A917-C28B-4783-94A4-74518FB9F60C}" type="parTrans" cxnId="{EE90F2E3-D0B9-4056-8B00-6FAFE8FF6F00}">
      <dgm:prSet/>
      <dgm:spPr/>
      <dgm:t>
        <a:bodyPr/>
        <a:lstStyle/>
        <a:p>
          <a:endParaRPr lang="en-US"/>
        </a:p>
      </dgm:t>
    </dgm:pt>
    <dgm:pt modelId="{DACAD98D-8DA6-4B98-98E3-5ADF3701D902}" type="sibTrans" cxnId="{EE90F2E3-D0B9-4056-8B00-6FAFE8FF6F00}">
      <dgm:prSet/>
      <dgm:spPr/>
      <dgm:t>
        <a:bodyPr/>
        <a:lstStyle/>
        <a:p>
          <a:endParaRPr lang="en-US"/>
        </a:p>
      </dgm:t>
    </dgm:pt>
    <dgm:pt modelId="{5D13CF7A-F484-4DB4-A51F-8397318592F8}">
      <dgm:prSet phldrT="[Text]"/>
      <dgm:spPr/>
      <dgm:t>
        <a:bodyPr/>
        <a:lstStyle/>
        <a:p>
          <a:pPr algn="ctr"/>
          <a:r>
            <a:rPr lang="fa-IR" dirty="0">
              <a:solidFill>
                <a:schemeClr val="tx1"/>
              </a:solidFill>
              <a:cs typeface="2  Titr" panose="00000700000000000000" pitchFamily="2" charset="-78"/>
            </a:rPr>
            <a:t>کمک به تصمیم تثبیت به حفظ جنین با احساسات</a:t>
          </a:r>
          <a:endParaRPr lang="en-US" dirty="0">
            <a:solidFill>
              <a:schemeClr val="tx1"/>
            </a:solidFill>
            <a:cs typeface="2  Titr" panose="00000700000000000000" pitchFamily="2" charset="-78"/>
          </a:endParaRPr>
        </a:p>
      </dgm:t>
    </dgm:pt>
    <dgm:pt modelId="{51677F5C-27C4-496E-8CFC-4AEF277C5BD3}" type="parTrans" cxnId="{F3616B25-75CC-4A4B-90EF-940BC2D844A2}">
      <dgm:prSet/>
      <dgm:spPr/>
      <dgm:t>
        <a:bodyPr/>
        <a:lstStyle/>
        <a:p>
          <a:endParaRPr lang="en-US"/>
        </a:p>
      </dgm:t>
    </dgm:pt>
    <dgm:pt modelId="{61E4514F-2310-4E7A-8776-998B907FAB28}" type="sibTrans" cxnId="{F3616B25-75CC-4A4B-90EF-940BC2D844A2}">
      <dgm:prSet/>
      <dgm:spPr/>
      <dgm:t>
        <a:bodyPr/>
        <a:lstStyle/>
        <a:p>
          <a:endParaRPr lang="en-US"/>
        </a:p>
      </dgm:t>
    </dgm:pt>
    <dgm:pt modelId="{6D25A50E-0EF6-467F-8D03-29C98C3BF427}">
      <dgm:prSet phldrT="[Text]"/>
      <dgm:spPr/>
      <dgm:t>
        <a:bodyPr/>
        <a:lstStyle/>
        <a:p>
          <a:pPr algn="ctr"/>
          <a:r>
            <a:rPr lang="fa-IR" dirty="0">
              <a:solidFill>
                <a:schemeClr val="tx1"/>
              </a:solidFill>
              <a:cs typeface="2  Titr" panose="00000700000000000000" pitchFamily="2" charset="-78"/>
            </a:rPr>
            <a:t>اثبات نادرست بودن گرفتن جان جنین</a:t>
          </a:r>
          <a:endParaRPr lang="en-US" dirty="0">
            <a:solidFill>
              <a:schemeClr val="tx1"/>
            </a:solidFill>
            <a:cs typeface="2  Titr" panose="00000700000000000000" pitchFamily="2" charset="-78"/>
          </a:endParaRPr>
        </a:p>
      </dgm:t>
    </dgm:pt>
    <dgm:pt modelId="{D125A02C-720D-4E00-958B-DCC1848C1FCF}" type="parTrans" cxnId="{81548B46-E242-42C2-8926-B2C51BC16116}">
      <dgm:prSet/>
      <dgm:spPr/>
      <dgm:t>
        <a:bodyPr/>
        <a:lstStyle/>
        <a:p>
          <a:endParaRPr lang="en-US"/>
        </a:p>
      </dgm:t>
    </dgm:pt>
    <dgm:pt modelId="{376CF002-AEB1-477B-BBC3-3E56C0609054}" type="sibTrans" cxnId="{81548B46-E242-42C2-8926-B2C51BC16116}">
      <dgm:prSet/>
      <dgm:spPr/>
      <dgm:t>
        <a:bodyPr/>
        <a:lstStyle/>
        <a:p>
          <a:endParaRPr lang="en-US"/>
        </a:p>
      </dgm:t>
    </dgm:pt>
    <dgm:pt modelId="{5F7B47B4-9999-4047-8761-965951D715B9}" type="pres">
      <dgm:prSet presAssocID="{20E48F85-0797-4623-A4B9-471D894DDDFC}" presName="linear" presStyleCnt="0">
        <dgm:presLayoutVars>
          <dgm:dir/>
          <dgm:animLvl val="lvl"/>
          <dgm:resizeHandles val="exact"/>
        </dgm:presLayoutVars>
      </dgm:prSet>
      <dgm:spPr/>
    </dgm:pt>
    <dgm:pt modelId="{55BB09F6-2163-42DB-BB4F-EE371F6A12D0}" type="pres">
      <dgm:prSet presAssocID="{D49DA28F-167C-4518-BE4A-534519908CF8}" presName="parentLin" presStyleCnt="0"/>
      <dgm:spPr/>
    </dgm:pt>
    <dgm:pt modelId="{2BAB0B27-222F-4A94-B5B1-665EB3EA3A6B}" type="pres">
      <dgm:prSet presAssocID="{D49DA28F-167C-4518-BE4A-534519908CF8}" presName="parentLeftMargin" presStyleLbl="node1" presStyleIdx="0" presStyleCnt="4"/>
      <dgm:spPr/>
    </dgm:pt>
    <dgm:pt modelId="{9A27DC2D-9556-43A5-B8C7-1F816FCFF000}" type="pres">
      <dgm:prSet presAssocID="{D49DA28F-167C-4518-BE4A-534519908CF8}" presName="parentText" presStyleLbl="node1" presStyleIdx="0" presStyleCnt="4">
        <dgm:presLayoutVars>
          <dgm:chMax val="0"/>
          <dgm:bulletEnabled val="1"/>
        </dgm:presLayoutVars>
      </dgm:prSet>
      <dgm:spPr/>
    </dgm:pt>
    <dgm:pt modelId="{09F1D530-584D-4AC3-8F97-74E260C3DE68}" type="pres">
      <dgm:prSet presAssocID="{D49DA28F-167C-4518-BE4A-534519908CF8}" presName="negativeSpace" presStyleCnt="0"/>
      <dgm:spPr/>
    </dgm:pt>
    <dgm:pt modelId="{26BFF75A-CEFC-4800-B46A-5C68BA2B28A3}" type="pres">
      <dgm:prSet presAssocID="{D49DA28F-167C-4518-BE4A-534519908CF8}" presName="childText" presStyleLbl="conFgAcc1" presStyleIdx="0" presStyleCnt="4">
        <dgm:presLayoutVars>
          <dgm:bulletEnabled val="1"/>
        </dgm:presLayoutVars>
      </dgm:prSet>
      <dgm:spPr/>
    </dgm:pt>
    <dgm:pt modelId="{86F2484C-9C0F-4B82-924A-A02350EF289C}" type="pres">
      <dgm:prSet presAssocID="{D11732AA-BF4D-40AB-A121-10E1D2416872}" presName="spaceBetweenRectangles" presStyleCnt="0"/>
      <dgm:spPr/>
    </dgm:pt>
    <dgm:pt modelId="{A48FCF05-629B-4E85-A7F9-9CD73ED040FC}" type="pres">
      <dgm:prSet presAssocID="{6D25A50E-0EF6-467F-8D03-29C98C3BF427}" presName="parentLin" presStyleCnt="0"/>
      <dgm:spPr/>
    </dgm:pt>
    <dgm:pt modelId="{ED661143-03B0-4089-823D-078CF7A3F215}" type="pres">
      <dgm:prSet presAssocID="{6D25A50E-0EF6-467F-8D03-29C98C3BF427}" presName="parentLeftMargin" presStyleLbl="node1" presStyleIdx="0" presStyleCnt="4"/>
      <dgm:spPr/>
    </dgm:pt>
    <dgm:pt modelId="{36DDB8CF-EB13-427C-A80C-9C010CEF185D}" type="pres">
      <dgm:prSet presAssocID="{6D25A50E-0EF6-467F-8D03-29C98C3BF427}" presName="parentText" presStyleLbl="node1" presStyleIdx="1" presStyleCnt="4">
        <dgm:presLayoutVars>
          <dgm:chMax val="0"/>
          <dgm:bulletEnabled val="1"/>
        </dgm:presLayoutVars>
      </dgm:prSet>
      <dgm:spPr/>
    </dgm:pt>
    <dgm:pt modelId="{A3683744-AF67-4201-ADCB-C039D68039EA}" type="pres">
      <dgm:prSet presAssocID="{6D25A50E-0EF6-467F-8D03-29C98C3BF427}" presName="negativeSpace" presStyleCnt="0"/>
      <dgm:spPr/>
    </dgm:pt>
    <dgm:pt modelId="{AEF2A19C-10C6-4629-B6BB-EA839644222F}" type="pres">
      <dgm:prSet presAssocID="{6D25A50E-0EF6-467F-8D03-29C98C3BF427}" presName="childText" presStyleLbl="conFgAcc1" presStyleIdx="1" presStyleCnt="4">
        <dgm:presLayoutVars>
          <dgm:bulletEnabled val="1"/>
        </dgm:presLayoutVars>
      </dgm:prSet>
      <dgm:spPr/>
    </dgm:pt>
    <dgm:pt modelId="{F5F2178F-0029-4828-8772-39F796EA1F28}" type="pres">
      <dgm:prSet presAssocID="{376CF002-AEB1-477B-BBC3-3E56C0609054}" presName="spaceBetweenRectangles" presStyleCnt="0"/>
      <dgm:spPr/>
    </dgm:pt>
    <dgm:pt modelId="{3CDC4AE2-BE6A-4CB6-8106-7720B02D2C0B}" type="pres">
      <dgm:prSet presAssocID="{98C5C35F-7C01-4826-A765-7DD1EDF41493}" presName="parentLin" presStyleCnt="0"/>
      <dgm:spPr/>
    </dgm:pt>
    <dgm:pt modelId="{B6FCE67A-9C54-454C-BE3C-E286F900F2BC}" type="pres">
      <dgm:prSet presAssocID="{98C5C35F-7C01-4826-A765-7DD1EDF41493}" presName="parentLeftMargin" presStyleLbl="node1" presStyleIdx="1" presStyleCnt="4"/>
      <dgm:spPr/>
    </dgm:pt>
    <dgm:pt modelId="{C7207B57-8B4D-4574-9682-50E757182E59}" type="pres">
      <dgm:prSet presAssocID="{98C5C35F-7C01-4826-A765-7DD1EDF41493}" presName="parentText" presStyleLbl="node1" presStyleIdx="2" presStyleCnt="4">
        <dgm:presLayoutVars>
          <dgm:chMax val="0"/>
          <dgm:bulletEnabled val="1"/>
        </dgm:presLayoutVars>
      </dgm:prSet>
      <dgm:spPr/>
    </dgm:pt>
    <dgm:pt modelId="{FC66278E-A685-45AE-88A8-D1F21B465CCA}" type="pres">
      <dgm:prSet presAssocID="{98C5C35F-7C01-4826-A765-7DD1EDF41493}" presName="negativeSpace" presStyleCnt="0"/>
      <dgm:spPr/>
    </dgm:pt>
    <dgm:pt modelId="{A6A04AE5-B869-4581-AE66-4069B8F5E444}" type="pres">
      <dgm:prSet presAssocID="{98C5C35F-7C01-4826-A765-7DD1EDF41493}" presName="childText" presStyleLbl="conFgAcc1" presStyleIdx="2" presStyleCnt="4">
        <dgm:presLayoutVars>
          <dgm:bulletEnabled val="1"/>
        </dgm:presLayoutVars>
      </dgm:prSet>
      <dgm:spPr/>
    </dgm:pt>
    <dgm:pt modelId="{95F29D45-9ED4-4FCD-8C8E-BA7EED4E5AA1}" type="pres">
      <dgm:prSet presAssocID="{DACAD98D-8DA6-4B98-98E3-5ADF3701D902}" presName="spaceBetweenRectangles" presStyleCnt="0"/>
      <dgm:spPr/>
    </dgm:pt>
    <dgm:pt modelId="{9DA0A355-4A00-41C4-83B8-63F17251FAC7}" type="pres">
      <dgm:prSet presAssocID="{5D13CF7A-F484-4DB4-A51F-8397318592F8}" presName="parentLin" presStyleCnt="0"/>
      <dgm:spPr/>
    </dgm:pt>
    <dgm:pt modelId="{9D426E4A-13AA-411C-9028-3FD82A48D1F3}" type="pres">
      <dgm:prSet presAssocID="{5D13CF7A-F484-4DB4-A51F-8397318592F8}" presName="parentLeftMargin" presStyleLbl="node1" presStyleIdx="2" presStyleCnt="4"/>
      <dgm:spPr/>
    </dgm:pt>
    <dgm:pt modelId="{AD22FA8B-6AB1-49BC-8700-F9A42C7417B4}" type="pres">
      <dgm:prSet presAssocID="{5D13CF7A-F484-4DB4-A51F-8397318592F8}" presName="parentText" presStyleLbl="node1" presStyleIdx="3" presStyleCnt="4">
        <dgm:presLayoutVars>
          <dgm:chMax val="0"/>
          <dgm:bulletEnabled val="1"/>
        </dgm:presLayoutVars>
      </dgm:prSet>
      <dgm:spPr/>
    </dgm:pt>
    <dgm:pt modelId="{9DB8084F-FC9C-424B-ACAA-5C29E13FCD08}" type="pres">
      <dgm:prSet presAssocID="{5D13CF7A-F484-4DB4-A51F-8397318592F8}" presName="negativeSpace" presStyleCnt="0"/>
      <dgm:spPr/>
    </dgm:pt>
    <dgm:pt modelId="{47BB1D67-F89B-4600-AF93-5503114A6EB4}" type="pres">
      <dgm:prSet presAssocID="{5D13CF7A-F484-4DB4-A51F-8397318592F8}" presName="childText" presStyleLbl="conFgAcc1" presStyleIdx="3" presStyleCnt="4">
        <dgm:presLayoutVars>
          <dgm:bulletEnabled val="1"/>
        </dgm:presLayoutVars>
      </dgm:prSet>
      <dgm:spPr/>
    </dgm:pt>
  </dgm:ptLst>
  <dgm:cxnLst>
    <dgm:cxn modelId="{6B0F751E-0592-4440-A7ED-428D562E2673}" srcId="{20E48F85-0797-4623-A4B9-471D894DDDFC}" destId="{D49DA28F-167C-4518-BE4A-534519908CF8}" srcOrd="0" destOrd="0" parTransId="{8D57D955-7CB0-4ACF-89A2-9C9F91E2B838}" sibTransId="{D11732AA-BF4D-40AB-A121-10E1D2416872}"/>
    <dgm:cxn modelId="{F3616B25-75CC-4A4B-90EF-940BC2D844A2}" srcId="{20E48F85-0797-4623-A4B9-471D894DDDFC}" destId="{5D13CF7A-F484-4DB4-A51F-8397318592F8}" srcOrd="3" destOrd="0" parTransId="{51677F5C-27C4-496E-8CFC-4AEF277C5BD3}" sibTransId="{61E4514F-2310-4E7A-8776-998B907FAB28}"/>
    <dgm:cxn modelId="{5D10CF2A-3404-44F4-A4DD-3AE167842DBB}" type="presOf" srcId="{5D13CF7A-F484-4DB4-A51F-8397318592F8}" destId="{AD22FA8B-6AB1-49BC-8700-F9A42C7417B4}" srcOrd="1" destOrd="0" presId="urn:microsoft.com/office/officeart/2005/8/layout/list1"/>
    <dgm:cxn modelId="{90579236-BDDB-4850-B523-7EBF6CD5E4E0}" type="presOf" srcId="{D49DA28F-167C-4518-BE4A-534519908CF8}" destId="{2BAB0B27-222F-4A94-B5B1-665EB3EA3A6B}" srcOrd="0" destOrd="0" presId="urn:microsoft.com/office/officeart/2005/8/layout/list1"/>
    <dgm:cxn modelId="{3EFDD461-BED0-4C35-AA23-95CAA4460BE6}" type="presOf" srcId="{20E48F85-0797-4623-A4B9-471D894DDDFC}" destId="{5F7B47B4-9999-4047-8761-965951D715B9}" srcOrd="0" destOrd="0" presId="urn:microsoft.com/office/officeart/2005/8/layout/list1"/>
    <dgm:cxn modelId="{81548B46-E242-42C2-8926-B2C51BC16116}" srcId="{20E48F85-0797-4623-A4B9-471D894DDDFC}" destId="{6D25A50E-0EF6-467F-8D03-29C98C3BF427}" srcOrd="1" destOrd="0" parTransId="{D125A02C-720D-4E00-958B-DCC1848C1FCF}" sibTransId="{376CF002-AEB1-477B-BBC3-3E56C0609054}"/>
    <dgm:cxn modelId="{05E1DF50-3177-4413-B726-1C32C183E170}" type="presOf" srcId="{5D13CF7A-F484-4DB4-A51F-8397318592F8}" destId="{9D426E4A-13AA-411C-9028-3FD82A48D1F3}" srcOrd="0" destOrd="0" presId="urn:microsoft.com/office/officeart/2005/8/layout/list1"/>
    <dgm:cxn modelId="{DE61B571-F865-4E30-B004-FD5AFCFFDBA2}" type="presOf" srcId="{98C5C35F-7C01-4826-A765-7DD1EDF41493}" destId="{C7207B57-8B4D-4574-9682-50E757182E59}" srcOrd="1" destOrd="0" presId="urn:microsoft.com/office/officeart/2005/8/layout/list1"/>
    <dgm:cxn modelId="{7F41CA75-4AFF-4325-BFD3-5BE8F2623D29}" type="presOf" srcId="{98C5C35F-7C01-4826-A765-7DD1EDF41493}" destId="{B6FCE67A-9C54-454C-BE3C-E286F900F2BC}" srcOrd="0" destOrd="0" presId="urn:microsoft.com/office/officeart/2005/8/layout/list1"/>
    <dgm:cxn modelId="{74E863BD-C823-46DF-ABEC-610E6F34DFA3}" type="presOf" srcId="{6D25A50E-0EF6-467F-8D03-29C98C3BF427}" destId="{36DDB8CF-EB13-427C-A80C-9C010CEF185D}" srcOrd="1" destOrd="0" presId="urn:microsoft.com/office/officeart/2005/8/layout/list1"/>
    <dgm:cxn modelId="{451E58D8-DE3F-41F7-BC28-1DADFECA73E7}" type="presOf" srcId="{D49DA28F-167C-4518-BE4A-534519908CF8}" destId="{9A27DC2D-9556-43A5-B8C7-1F816FCFF000}" srcOrd="1" destOrd="0" presId="urn:microsoft.com/office/officeart/2005/8/layout/list1"/>
    <dgm:cxn modelId="{8761B7E2-F9AF-4DEC-9CD1-A92076F71CD3}" type="presOf" srcId="{6D25A50E-0EF6-467F-8D03-29C98C3BF427}" destId="{ED661143-03B0-4089-823D-078CF7A3F215}" srcOrd="0" destOrd="0" presId="urn:microsoft.com/office/officeart/2005/8/layout/list1"/>
    <dgm:cxn modelId="{EE90F2E3-D0B9-4056-8B00-6FAFE8FF6F00}" srcId="{20E48F85-0797-4623-A4B9-471D894DDDFC}" destId="{98C5C35F-7C01-4826-A765-7DD1EDF41493}" srcOrd="2" destOrd="0" parTransId="{69B1A917-C28B-4783-94A4-74518FB9F60C}" sibTransId="{DACAD98D-8DA6-4B98-98E3-5ADF3701D902}"/>
    <dgm:cxn modelId="{1227DFB4-E48E-476E-9D12-02D41A9801DA}" type="presParOf" srcId="{5F7B47B4-9999-4047-8761-965951D715B9}" destId="{55BB09F6-2163-42DB-BB4F-EE371F6A12D0}" srcOrd="0" destOrd="0" presId="urn:microsoft.com/office/officeart/2005/8/layout/list1"/>
    <dgm:cxn modelId="{909B4F08-61B1-4516-BE07-F1257F8F968B}" type="presParOf" srcId="{55BB09F6-2163-42DB-BB4F-EE371F6A12D0}" destId="{2BAB0B27-222F-4A94-B5B1-665EB3EA3A6B}" srcOrd="0" destOrd="0" presId="urn:microsoft.com/office/officeart/2005/8/layout/list1"/>
    <dgm:cxn modelId="{D63B12C1-C640-4255-80B0-773BA75BEBD5}" type="presParOf" srcId="{55BB09F6-2163-42DB-BB4F-EE371F6A12D0}" destId="{9A27DC2D-9556-43A5-B8C7-1F816FCFF000}" srcOrd="1" destOrd="0" presId="urn:microsoft.com/office/officeart/2005/8/layout/list1"/>
    <dgm:cxn modelId="{A9CC61DB-081E-4D35-B55A-F4ABDBFFFEB4}" type="presParOf" srcId="{5F7B47B4-9999-4047-8761-965951D715B9}" destId="{09F1D530-584D-4AC3-8F97-74E260C3DE68}" srcOrd="1" destOrd="0" presId="urn:microsoft.com/office/officeart/2005/8/layout/list1"/>
    <dgm:cxn modelId="{9A783F4E-71E7-49E1-AD46-63A26CD46606}" type="presParOf" srcId="{5F7B47B4-9999-4047-8761-965951D715B9}" destId="{26BFF75A-CEFC-4800-B46A-5C68BA2B28A3}" srcOrd="2" destOrd="0" presId="urn:microsoft.com/office/officeart/2005/8/layout/list1"/>
    <dgm:cxn modelId="{B30617BE-4C2A-4298-ACF5-5CB93C8B87DD}" type="presParOf" srcId="{5F7B47B4-9999-4047-8761-965951D715B9}" destId="{86F2484C-9C0F-4B82-924A-A02350EF289C}" srcOrd="3" destOrd="0" presId="urn:microsoft.com/office/officeart/2005/8/layout/list1"/>
    <dgm:cxn modelId="{49D25D2C-0693-407C-820E-97216EF37E19}" type="presParOf" srcId="{5F7B47B4-9999-4047-8761-965951D715B9}" destId="{A48FCF05-629B-4E85-A7F9-9CD73ED040FC}" srcOrd="4" destOrd="0" presId="urn:microsoft.com/office/officeart/2005/8/layout/list1"/>
    <dgm:cxn modelId="{7F52CAB4-A1AD-4CF6-923B-5473AC4743FC}" type="presParOf" srcId="{A48FCF05-629B-4E85-A7F9-9CD73ED040FC}" destId="{ED661143-03B0-4089-823D-078CF7A3F215}" srcOrd="0" destOrd="0" presId="urn:microsoft.com/office/officeart/2005/8/layout/list1"/>
    <dgm:cxn modelId="{992CDE12-72B9-4499-8752-72E4552DCBB8}" type="presParOf" srcId="{A48FCF05-629B-4E85-A7F9-9CD73ED040FC}" destId="{36DDB8CF-EB13-427C-A80C-9C010CEF185D}" srcOrd="1" destOrd="0" presId="urn:microsoft.com/office/officeart/2005/8/layout/list1"/>
    <dgm:cxn modelId="{6DD0F3A4-FF50-4E1B-91B8-05E6EA6F95C1}" type="presParOf" srcId="{5F7B47B4-9999-4047-8761-965951D715B9}" destId="{A3683744-AF67-4201-ADCB-C039D68039EA}" srcOrd="5" destOrd="0" presId="urn:microsoft.com/office/officeart/2005/8/layout/list1"/>
    <dgm:cxn modelId="{7DA017A9-282D-4DCB-AC52-FE01090CA23E}" type="presParOf" srcId="{5F7B47B4-9999-4047-8761-965951D715B9}" destId="{AEF2A19C-10C6-4629-B6BB-EA839644222F}" srcOrd="6" destOrd="0" presId="urn:microsoft.com/office/officeart/2005/8/layout/list1"/>
    <dgm:cxn modelId="{F5197CB9-DDAC-4B22-9426-3B71342703ED}" type="presParOf" srcId="{5F7B47B4-9999-4047-8761-965951D715B9}" destId="{F5F2178F-0029-4828-8772-39F796EA1F28}" srcOrd="7" destOrd="0" presId="urn:microsoft.com/office/officeart/2005/8/layout/list1"/>
    <dgm:cxn modelId="{1F472034-E435-4318-B778-ED6FAFD7A07D}" type="presParOf" srcId="{5F7B47B4-9999-4047-8761-965951D715B9}" destId="{3CDC4AE2-BE6A-4CB6-8106-7720B02D2C0B}" srcOrd="8" destOrd="0" presId="urn:microsoft.com/office/officeart/2005/8/layout/list1"/>
    <dgm:cxn modelId="{D5051CD1-C048-4D98-946B-FDF7D6FB7AFC}" type="presParOf" srcId="{3CDC4AE2-BE6A-4CB6-8106-7720B02D2C0B}" destId="{B6FCE67A-9C54-454C-BE3C-E286F900F2BC}" srcOrd="0" destOrd="0" presId="urn:microsoft.com/office/officeart/2005/8/layout/list1"/>
    <dgm:cxn modelId="{0F2781A2-E9A8-4492-AA95-E0E26E783D2A}" type="presParOf" srcId="{3CDC4AE2-BE6A-4CB6-8106-7720B02D2C0B}" destId="{C7207B57-8B4D-4574-9682-50E757182E59}" srcOrd="1" destOrd="0" presId="urn:microsoft.com/office/officeart/2005/8/layout/list1"/>
    <dgm:cxn modelId="{587686F2-ACDC-4CD0-BAB2-F2BB6156EC05}" type="presParOf" srcId="{5F7B47B4-9999-4047-8761-965951D715B9}" destId="{FC66278E-A685-45AE-88A8-D1F21B465CCA}" srcOrd="9" destOrd="0" presId="urn:microsoft.com/office/officeart/2005/8/layout/list1"/>
    <dgm:cxn modelId="{2DC51255-EC5C-4AE9-A115-BF024BEE3012}" type="presParOf" srcId="{5F7B47B4-9999-4047-8761-965951D715B9}" destId="{A6A04AE5-B869-4581-AE66-4069B8F5E444}" srcOrd="10" destOrd="0" presId="urn:microsoft.com/office/officeart/2005/8/layout/list1"/>
    <dgm:cxn modelId="{C95187A4-1BC3-4D2F-942B-BEADF7B9B4F4}" type="presParOf" srcId="{5F7B47B4-9999-4047-8761-965951D715B9}" destId="{95F29D45-9ED4-4FCD-8C8E-BA7EED4E5AA1}" srcOrd="11" destOrd="0" presId="urn:microsoft.com/office/officeart/2005/8/layout/list1"/>
    <dgm:cxn modelId="{7A024F71-73AC-4A92-9C62-1B7D984A9862}" type="presParOf" srcId="{5F7B47B4-9999-4047-8761-965951D715B9}" destId="{9DA0A355-4A00-41C4-83B8-63F17251FAC7}" srcOrd="12" destOrd="0" presId="urn:microsoft.com/office/officeart/2005/8/layout/list1"/>
    <dgm:cxn modelId="{E1CA3CC1-DE44-4E91-8E1D-D3767B3BFEB7}" type="presParOf" srcId="{9DA0A355-4A00-41C4-83B8-63F17251FAC7}" destId="{9D426E4A-13AA-411C-9028-3FD82A48D1F3}" srcOrd="0" destOrd="0" presId="urn:microsoft.com/office/officeart/2005/8/layout/list1"/>
    <dgm:cxn modelId="{1D639714-0E92-48BD-9236-F607328DF4C2}" type="presParOf" srcId="{9DA0A355-4A00-41C4-83B8-63F17251FAC7}" destId="{AD22FA8B-6AB1-49BC-8700-F9A42C7417B4}" srcOrd="1" destOrd="0" presId="urn:microsoft.com/office/officeart/2005/8/layout/list1"/>
    <dgm:cxn modelId="{E267EC42-D73C-47B5-9081-EE45FB528394}" type="presParOf" srcId="{5F7B47B4-9999-4047-8761-965951D715B9}" destId="{9DB8084F-FC9C-424B-ACAA-5C29E13FCD08}" srcOrd="13" destOrd="0" presId="urn:microsoft.com/office/officeart/2005/8/layout/list1"/>
    <dgm:cxn modelId="{7CA36A4B-443D-4785-9B9F-116B4C8A2B90}" type="presParOf" srcId="{5F7B47B4-9999-4047-8761-965951D715B9}" destId="{47BB1D67-F89B-4600-AF93-5503114A6EB4}"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BFF75A-CEFC-4800-B46A-5C68BA2B28A3}">
      <dsp:nvSpPr>
        <dsp:cNvPr id="0" name=""/>
        <dsp:cNvSpPr/>
      </dsp:nvSpPr>
      <dsp:spPr>
        <a:xfrm>
          <a:off x="0" y="911116"/>
          <a:ext cx="7772400" cy="604800"/>
        </a:xfrm>
        <a:prstGeom prst="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ln>
        <a:effectLst>
          <a:outerShdw blurRad="38100" dist="12700" dir="5400000" algn="ctr" rotWithShape="0">
            <a:srgbClr val="000000">
              <a:alpha val="63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9A27DC2D-9556-43A5-B8C7-1F816FCFF000}">
      <dsp:nvSpPr>
        <dsp:cNvPr id="0" name=""/>
        <dsp:cNvSpPr/>
      </dsp:nvSpPr>
      <dsp:spPr>
        <a:xfrm>
          <a:off x="388620" y="556876"/>
          <a:ext cx="5440680" cy="708480"/>
        </a:xfrm>
        <a:prstGeom prst="roundRect">
          <a:avLst/>
        </a:prstGeom>
        <a:gradFill rotWithShape="0">
          <a:gsLst>
            <a:gs pos="0">
              <a:schemeClr val="accent3">
                <a:hueOff val="0"/>
                <a:satOff val="0"/>
                <a:lumOff val="0"/>
                <a:alphaOff val="0"/>
                <a:satMod val="100000"/>
                <a:lumMod val="100000"/>
              </a:schemeClr>
            </a:gs>
            <a:gs pos="50000">
              <a:schemeClr val="accent3">
                <a:hueOff val="0"/>
                <a:satOff val="0"/>
                <a:lumOff val="0"/>
                <a:alphaOff val="0"/>
                <a:shade val="99000"/>
                <a:satMod val="105000"/>
                <a:lumMod val="100000"/>
              </a:schemeClr>
            </a:gs>
            <a:gs pos="100000">
              <a:schemeClr val="accent3">
                <a:hueOff val="0"/>
                <a:satOff val="0"/>
                <a:lumOff val="0"/>
                <a:alphaOff val="0"/>
                <a:shade val="98000"/>
                <a:satMod val="105000"/>
                <a:lumMod val="100000"/>
              </a:schemeClr>
            </a:gs>
          </a:gsLst>
          <a:lin ang="5400000" scaled="0"/>
        </a:gradFill>
        <a:ln>
          <a:noFill/>
        </a:ln>
        <a:effectLst>
          <a:outerShdw blurRad="38100" dist="12700" dir="5400000" algn="ctr" rotWithShape="0">
            <a:srgbClr val="000000">
              <a:alpha val="63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marL="0" lvl="0" indent="0" algn="ctr" defTabSz="1066800">
            <a:lnSpc>
              <a:spcPct val="90000"/>
            </a:lnSpc>
            <a:spcBef>
              <a:spcPct val="0"/>
            </a:spcBef>
            <a:spcAft>
              <a:spcPct val="35000"/>
            </a:spcAft>
            <a:buNone/>
          </a:pPr>
          <a:r>
            <a:rPr lang="fa-IR" sz="2400" kern="1200" dirty="0">
              <a:solidFill>
                <a:schemeClr val="tx1"/>
              </a:solidFill>
              <a:cs typeface="2  Titr" panose="00000700000000000000" pitchFamily="2" charset="-78"/>
            </a:rPr>
            <a:t>ایجاد تردید در تصمیم به سقط عمدی</a:t>
          </a:r>
          <a:endParaRPr lang="en-US" sz="2400" kern="1200" dirty="0">
            <a:solidFill>
              <a:schemeClr val="tx1"/>
            </a:solidFill>
            <a:cs typeface="2  Titr" panose="00000700000000000000" pitchFamily="2" charset="-78"/>
          </a:endParaRPr>
        </a:p>
      </dsp:txBody>
      <dsp:txXfrm>
        <a:off x="423205" y="591461"/>
        <a:ext cx="5371510" cy="639310"/>
      </dsp:txXfrm>
    </dsp:sp>
    <dsp:sp modelId="{AEF2A19C-10C6-4629-B6BB-EA839644222F}">
      <dsp:nvSpPr>
        <dsp:cNvPr id="0" name=""/>
        <dsp:cNvSpPr/>
      </dsp:nvSpPr>
      <dsp:spPr>
        <a:xfrm>
          <a:off x="0" y="1999756"/>
          <a:ext cx="7772400" cy="604800"/>
        </a:xfrm>
        <a:prstGeom prst="rect">
          <a:avLst/>
        </a:prstGeom>
        <a:solidFill>
          <a:schemeClr val="lt1">
            <a:alpha val="90000"/>
            <a:hueOff val="0"/>
            <a:satOff val="0"/>
            <a:lumOff val="0"/>
            <a:alphaOff val="0"/>
          </a:schemeClr>
        </a:solidFill>
        <a:ln w="6350" cap="flat" cmpd="sng" algn="ctr">
          <a:solidFill>
            <a:schemeClr val="accent3">
              <a:hueOff val="-411354"/>
              <a:satOff val="-7224"/>
              <a:lumOff val="-131"/>
              <a:alphaOff val="0"/>
            </a:schemeClr>
          </a:solidFill>
          <a:prstDash val="solid"/>
        </a:ln>
        <a:effectLst>
          <a:outerShdw blurRad="38100" dist="12700" dir="5400000" algn="ctr" rotWithShape="0">
            <a:srgbClr val="000000">
              <a:alpha val="63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36DDB8CF-EB13-427C-A80C-9C010CEF185D}">
      <dsp:nvSpPr>
        <dsp:cNvPr id="0" name=""/>
        <dsp:cNvSpPr/>
      </dsp:nvSpPr>
      <dsp:spPr>
        <a:xfrm>
          <a:off x="388620" y="1645516"/>
          <a:ext cx="5440680" cy="708480"/>
        </a:xfrm>
        <a:prstGeom prst="roundRect">
          <a:avLst/>
        </a:prstGeom>
        <a:gradFill rotWithShape="0">
          <a:gsLst>
            <a:gs pos="0">
              <a:schemeClr val="accent3">
                <a:hueOff val="-411354"/>
                <a:satOff val="-7224"/>
                <a:lumOff val="-131"/>
                <a:alphaOff val="0"/>
                <a:satMod val="100000"/>
                <a:lumMod val="100000"/>
              </a:schemeClr>
            </a:gs>
            <a:gs pos="50000">
              <a:schemeClr val="accent3">
                <a:hueOff val="-411354"/>
                <a:satOff val="-7224"/>
                <a:lumOff val="-131"/>
                <a:alphaOff val="0"/>
                <a:shade val="99000"/>
                <a:satMod val="105000"/>
                <a:lumMod val="100000"/>
              </a:schemeClr>
            </a:gs>
            <a:gs pos="100000">
              <a:schemeClr val="accent3">
                <a:hueOff val="-411354"/>
                <a:satOff val="-7224"/>
                <a:lumOff val="-131"/>
                <a:alphaOff val="0"/>
                <a:shade val="98000"/>
                <a:satMod val="105000"/>
                <a:lumMod val="100000"/>
              </a:schemeClr>
            </a:gs>
          </a:gsLst>
          <a:lin ang="5400000" scaled="0"/>
        </a:gradFill>
        <a:ln>
          <a:noFill/>
        </a:ln>
        <a:effectLst>
          <a:outerShdw blurRad="38100" dist="12700" dir="5400000" algn="ctr" rotWithShape="0">
            <a:srgbClr val="000000">
              <a:alpha val="63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marL="0" lvl="0" indent="0" algn="ctr" defTabSz="1066800">
            <a:lnSpc>
              <a:spcPct val="90000"/>
            </a:lnSpc>
            <a:spcBef>
              <a:spcPct val="0"/>
            </a:spcBef>
            <a:spcAft>
              <a:spcPct val="35000"/>
            </a:spcAft>
            <a:buNone/>
          </a:pPr>
          <a:r>
            <a:rPr lang="fa-IR" sz="2400" kern="1200" dirty="0">
              <a:solidFill>
                <a:schemeClr val="tx1"/>
              </a:solidFill>
              <a:cs typeface="2  Titr" panose="00000700000000000000" pitchFamily="2" charset="-78"/>
            </a:rPr>
            <a:t>اثبات نادرست بودن گرفتن جان جنین</a:t>
          </a:r>
          <a:endParaRPr lang="en-US" sz="2400" kern="1200" dirty="0">
            <a:solidFill>
              <a:schemeClr val="tx1"/>
            </a:solidFill>
            <a:cs typeface="2  Titr" panose="00000700000000000000" pitchFamily="2" charset="-78"/>
          </a:endParaRPr>
        </a:p>
      </dsp:txBody>
      <dsp:txXfrm>
        <a:off x="423205" y="1680101"/>
        <a:ext cx="5371510" cy="639310"/>
      </dsp:txXfrm>
    </dsp:sp>
    <dsp:sp modelId="{A6A04AE5-B869-4581-AE66-4069B8F5E444}">
      <dsp:nvSpPr>
        <dsp:cNvPr id="0" name=""/>
        <dsp:cNvSpPr/>
      </dsp:nvSpPr>
      <dsp:spPr>
        <a:xfrm>
          <a:off x="0" y="3088396"/>
          <a:ext cx="7772400" cy="604800"/>
        </a:xfrm>
        <a:prstGeom prst="rect">
          <a:avLst/>
        </a:prstGeom>
        <a:solidFill>
          <a:schemeClr val="lt1">
            <a:alpha val="90000"/>
            <a:hueOff val="0"/>
            <a:satOff val="0"/>
            <a:lumOff val="0"/>
            <a:alphaOff val="0"/>
          </a:schemeClr>
        </a:solidFill>
        <a:ln w="6350" cap="flat" cmpd="sng" algn="ctr">
          <a:solidFill>
            <a:schemeClr val="accent3">
              <a:hueOff val="-822709"/>
              <a:satOff val="-14447"/>
              <a:lumOff val="-261"/>
              <a:alphaOff val="0"/>
            </a:schemeClr>
          </a:solidFill>
          <a:prstDash val="solid"/>
        </a:ln>
        <a:effectLst>
          <a:outerShdw blurRad="38100" dist="12700" dir="5400000" algn="ctr" rotWithShape="0">
            <a:srgbClr val="000000">
              <a:alpha val="63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C7207B57-8B4D-4574-9682-50E757182E59}">
      <dsp:nvSpPr>
        <dsp:cNvPr id="0" name=""/>
        <dsp:cNvSpPr/>
      </dsp:nvSpPr>
      <dsp:spPr>
        <a:xfrm>
          <a:off x="388620" y="2734156"/>
          <a:ext cx="5440680" cy="708480"/>
        </a:xfrm>
        <a:prstGeom prst="roundRect">
          <a:avLst/>
        </a:prstGeom>
        <a:gradFill rotWithShape="0">
          <a:gsLst>
            <a:gs pos="0">
              <a:schemeClr val="accent3">
                <a:hueOff val="-822709"/>
                <a:satOff val="-14447"/>
                <a:lumOff val="-261"/>
                <a:alphaOff val="0"/>
                <a:satMod val="100000"/>
                <a:lumMod val="100000"/>
              </a:schemeClr>
            </a:gs>
            <a:gs pos="50000">
              <a:schemeClr val="accent3">
                <a:hueOff val="-822709"/>
                <a:satOff val="-14447"/>
                <a:lumOff val="-261"/>
                <a:alphaOff val="0"/>
                <a:shade val="99000"/>
                <a:satMod val="105000"/>
                <a:lumMod val="100000"/>
              </a:schemeClr>
            </a:gs>
            <a:gs pos="100000">
              <a:schemeClr val="accent3">
                <a:hueOff val="-822709"/>
                <a:satOff val="-14447"/>
                <a:lumOff val="-261"/>
                <a:alphaOff val="0"/>
                <a:shade val="98000"/>
                <a:satMod val="105000"/>
                <a:lumMod val="100000"/>
              </a:schemeClr>
            </a:gs>
          </a:gsLst>
          <a:lin ang="5400000" scaled="0"/>
        </a:gradFill>
        <a:ln>
          <a:noFill/>
        </a:ln>
        <a:effectLst>
          <a:outerShdw blurRad="38100" dist="12700" dir="5400000" algn="ctr" rotWithShape="0">
            <a:srgbClr val="000000">
              <a:alpha val="63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marL="0" lvl="0" indent="0" algn="ctr" defTabSz="1066800">
            <a:lnSpc>
              <a:spcPct val="90000"/>
            </a:lnSpc>
            <a:spcBef>
              <a:spcPct val="0"/>
            </a:spcBef>
            <a:spcAft>
              <a:spcPct val="35000"/>
            </a:spcAft>
            <a:buNone/>
          </a:pPr>
          <a:r>
            <a:rPr lang="fa-IR" sz="2400" kern="1200" dirty="0">
              <a:solidFill>
                <a:schemeClr val="tx1"/>
              </a:solidFill>
              <a:cs typeface="2  Titr" panose="00000700000000000000" pitchFamily="2" charset="-78"/>
            </a:rPr>
            <a:t>کمک به جستجوی راه حل مناسب</a:t>
          </a:r>
          <a:endParaRPr lang="en-US" sz="2400" kern="1200" dirty="0">
            <a:solidFill>
              <a:schemeClr val="tx1"/>
            </a:solidFill>
            <a:cs typeface="2  Titr" panose="00000700000000000000" pitchFamily="2" charset="-78"/>
          </a:endParaRPr>
        </a:p>
      </dsp:txBody>
      <dsp:txXfrm>
        <a:off x="423205" y="2768741"/>
        <a:ext cx="5371510" cy="639310"/>
      </dsp:txXfrm>
    </dsp:sp>
    <dsp:sp modelId="{47BB1D67-F89B-4600-AF93-5503114A6EB4}">
      <dsp:nvSpPr>
        <dsp:cNvPr id="0" name=""/>
        <dsp:cNvSpPr/>
      </dsp:nvSpPr>
      <dsp:spPr>
        <a:xfrm>
          <a:off x="0" y="4177036"/>
          <a:ext cx="7772400" cy="604800"/>
        </a:xfrm>
        <a:prstGeom prst="rect">
          <a:avLst/>
        </a:prstGeom>
        <a:solidFill>
          <a:schemeClr val="lt1">
            <a:alpha val="90000"/>
            <a:hueOff val="0"/>
            <a:satOff val="0"/>
            <a:lumOff val="0"/>
            <a:alphaOff val="0"/>
          </a:schemeClr>
        </a:solidFill>
        <a:ln w="6350" cap="flat" cmpd="sng" algn="ctr">
          <a:solidFill>
            <a:schemeClr val="accent3">
              <a:hueOff val="-1234063"/>
              <a:satOff val="-21671"/>
              <a:lumOff val="-392"/>
              <a:alphaOff val="0"/>
            </a:schemeClr>
          </a:solidFill>
          <a:prstDash val="solid"/>
        </a:ln>
        <a:effectLst>
          <a:outerShdw blurRad="38100" dist="12700" dir="5400000" algn="ctr" rotWithShape="0">
            <a:srgbClr val="000000">
              <a:alpha val="63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sp>
    <dsp:sp modelId="{AD22FA8B-6AB1-49BC-8700-F9A42C7417B4}">
      <dsp:nvSpPr>
        <dsp:cNvPr id="0" name=""/>
        <dsp:cNvSpPr/>
      </dsp:nvSpPr>
      <dsp:spPr>
        <a:xfrm>
          <a:off x="388620" y="3822796"/>
          <a:ext cx="5440680" cy="708480"/>
        </a:xfrm>
        <a:prstGeom prst="roundRect">
          <a:avLst/>
        </a:prstGeom>
        <a:gradFill rotWithShape="0">
          <a:gsLst>
            <a:gs pos="0">
              <a:schemeClr val="accent3">
                <a:hueOff val="-1234063"/>
                <a:satOff val="-21671"/>
                <a:lumOff val="-392"/>
                <a:alphaOff val="0"/>
                <a:satMod val="100000"/>
                <a:lumMod val="100000"/>
              </a:schemeClr>
            </a:gs>
            <a:gs pos="50000">
              <a:schemeClr val="accent3">
                <a:hueOff val="-1234063"/>
                <a:satOff val="-21671"/>
                <a:lumOff val="-392"/>
                <a:alphaOff val="0"/>
                <a:shade val="99000"/>
                <a:satMod val="105000"/>
                <a:lumMod val="100000"/>
              </a:schemeClr>
            </a:gs>
            <a:gs pos="100000">
              <a:schemeClr val="accent3">
                <a:hueOff val="-1234063"/>
                <a:satOff val="-21671"/>
                <a:lumOff val="-392"/>
                <a:alphaOff val="0"/>
                <a:shade val="98000"/>
                <a:satMod val="105000"/>
                <a:lumMod val="100000"/>
              </a:schemeClr>
            </a:gs>
          </a:gsLst>
          <a:lin ang="5400000" scaled="0"/>
        </a:gradFill>
        <a:ln>
          <a:noFill/>
        </a:ln>
        <a:effectLst>
          <a:outerShdw blurRad="38100" dist="12700" dir="5400000" algn="ctr" rotWithShape="0">
            <a:srgbClr val="000000">
              <a:alpha val="63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marL="0" lvl="0" indent="0" algn="ctr" defTabSz="1066800">
            <a:lnSpc>
              <a:spcPct val="90000"/>
            </a:lnSpc>
            <a:spcBef>
              <a:spcPct val="0"/>
            </a:spcBef>
            <a:spcAft>
              <a:spcPct val="35000"/>
            </a:spcAft>
            <a:buNone/>
          </a:pPr>
          <a:r>
            <a:rPr lang="fa-IR" sz="2400" kern="1200" dirty="0">
              <a:solidFill>
                <a:schemeClr val="tx1"/>
              </a:solidFill>
              <a:cs typeface="2  Titr" panose="00000700000000000000" pitchFamily="2" charset="-78"/>
            </a:rPr>
            <a:t>کمک به تصمیم تثبیت به حفظ جنین با احساسات</a:t>
          </a:r>
          <a:endParaRPr lang="en-US" sz="2400" kern="1200" dirty="0">
            <a:solidFill>
              <a:schemeClr val="tx1"/>
            </a:solidFill>
            <a:cs typeface="2  Titr" panose="00000700000000000000" pitchFamily="2" charset="-78"/>
          </a:endParaRPr>
        </a:p>
      </dsp:txBody>
      <dsp:txXfrm>
        <a:off x="423205" y="3857381"/>
        <a:ext cx="5371510" cy="63931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C43D9E22-7C7E-4888-8D82-98947E465A5B}" type="datetimeFigureOut">
              <a:rPr lang="en-US" smtClean="0"/>
              <a:t>7/22/2025</a:t>
            </a:fld>
            <a:endParaRPr lang="en-US"/>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8E960E09-F5B9-44C1-AA14-35F2E461DB01}" type="slidenum">
              <a:rPr lang="en-US" smtClean="0"/>
              <a:t>‹#›</a:t>
            </a:fld>
            <a:endParaRPr lang="en-US"/>
          </a:p>
        </p:txBody>
      </p:sp>
    </p:spTree>
    <p:extLst>
      <p:ext uri="{BB962C8B-B14F-4D97-AF65-F5344CB8AC3E}">
        <p14:creationId xmlns:p14="http://schemas.microsoft.com/office/powerpoint/2010/main" val="277720208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43D9E22-7C7E-4888-8D82-98947E465A5B}" type="datetimeFigureOut">
              <a:rPr lang="en-US" smtClean="0"/>
              <a:t>7/22/2025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960E09-F5B9-44C1-AA14-35F2E461DB01}" type="slidenum">
              <a:rPr lang="en-US" smtClean="0"/>
              <a:t>‹#›</a:t>
            </a:fld>
            <a:endParaRPr lang="en-US"/>
          </a:p>
        </p:txBody>
      </p:sp>
    </p:spTree>
    <p:extLst>
      <p:ext uri="{BB962C8B-B14F-4D97-AF65-F5344CB8AC3E}">
        <p14:creationId xmlns:p14="http://schemas.microsoft.com/office/powerpoint/2010/main" val="2535698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43D9E22-7C7E-4888-8D82-98947E465A5B}" type="datetimeFigureOut">
              <a:rPr lang="en-US" smtClean="0"/>
              <a:t>7/22/2025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960E09-F5B9-44C1-AA14-35F2E461DB01}" type="slidenum">
              <a:rPr lang="en-US" smtClean="0"/>
              <a:t>‹#›</a:t>
            </a:fld>
            <a:endParaRPr lang="en-US"/>
          </a:p>
        </p:txBody>
      </p:sp>
    </p:spTree>
    <p:extLst>
      <p:ext uri="{BB962C8B-B14F-4D97-AF65-F5344CB8AC3E}">
        <p14:creationId xmlns:p14="http://schemas.microsoft.com/office/powerpoint/2010/main" val="3742582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43D9E22-7C7E-4888-8D82-98947E465A5B}" type="datetimeFigureOut">
              <a:rPr lang="en-US" smtClean="0"/>
              <a:t>7/22/2025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960E09-F5B9-44C1-AA14-35F2E461DB01}" type="slidenum">
              <a:rPr lang="en-US" smtClean="0"/>
              <a:t>‹#›</a:t>
            </a:fld>
            <a:endParaRPr lang="en-US"/>
          </a:p>
        </p:txBody>
      </p:sp>
    </p:spTree>
    <p:extLst>
      <p:ext uri="{BB962C8B-B14F-4D97-AF65-F5344CB8AC3E}">
        <p14:creationId xmlns:p14="http://schemas.microsoft.com/office/powerpoint/2010/main" val="840253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3D9E22-7C7E-4888-8D82-98947E465A5B}" type="datetimeFigureOut">
              <a:rPr lang="en-US" smtClean="0"/>
              <a:t>7/22/2025</a:t>
            </a:fld>
            <a:endParaRPr lang="en-US"/>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a:p>
        </p:txBody>
      </p:sp>
      <p:sp>
        <p:nvSpPr>
          <p:cNvPr id="6" name="Slide Number Placeholder 5"/>
          <p:cNvSpPr>
            <a:spLocks noGrp="1"/>
          </p:cNvSpPr>
          <p:nvPr>
            <p:ph type="sldNum" sz="quarter" idx="12"/>
          </p:nvPr>
        </p:nvSpPr>
        <p:spPr>
          <a:xfrm>
            <a:off x="8604504" y="5211060"/>
            <a:ext cx="2112264" cy="228600"/>
          </a:xfrm>
        </p:spPr>
        <p:txBody>
          <a:bodyPr/>
          <a:lstStyle/>
          <a:p>
            <a:fld id="{8E960E09-F5B9-44C1-AA14-35F2E461DB01}" type="slidenum">
              <a:rPr lang="en-US" smtClean="0"/>
              <a:t>‹#›</a:t>
            </a:fld>
            <a:endParaRPr lang="en-US"/>
          </a:p>
        </p:txBody>
      </p:sp>
    </p:spTree>
    <p:extLst>
      <p:ext uri="{BB962C8B-B14F-4D97-AF65-F5344CB8AC3E}">
        <p14:creationId xmlns:p14="http://schemas.microsoft.com/office/powerpoint/2010/main" val="291174563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43D9E22-7C7E-4888-8D82-98947E465A5B}" type="datetimeFigureOut">
              <a:rPr lang="en-US" smtClean="0"/>
              <a:t>7/22/2025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960E09-F5B9-44C1-AA14-35F2E461DB01}" type="slidenum">
              <a:rPr lang="en-US" smtClean="0"/>
              <a:t>‹#›</a:t>
            </a:fld>
            <a:endParaRPr lang="en-US"/>
          </a:p>
        </p:txBody>
      </p:sp>
    </p:spTree>
    <p:extLst>
      <p:ext uri="{BB962C8B-B14F-4D97-AF65-F5344CB8AC3E}">
        <p14:creationId xmlns:p14="http://schemas.microsoft.com/office/powerpoint/2010/main" val="4095065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43D9E22-7C7E-4888-8D82-98947E465A5B}" type="datetimeFigureOut">
              <a:rPr lang="en-US" smtClean="0"/>
              <a:t>7/22/2025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960E09-F5B9-44C1-AA14-35F2E461DB01}" type="slidenum">
              <a:rPr lang="en-US" smtClean="0"/>
              <a:t>‹#›</a:t>
            </a:fld>
            <a:endParaRPr lang="en-US"/>
          </a:p>
        </p:txBody>
      </p:sp>
    </p:spTree>
    <p:extLst>
      <p:ext uri="{BB962C8B-B14F-4D97-AF65-F5344CB8AC3E}">
        <p14:creationId xmlns:p14="http://schemas.microsoft.com/office/powerpoint/2010/main" val="2563875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43D9E22-7C7E-4888-8D82-98947E465A5B}" type="datetimeFigureOut">
              <a:rPr lang="en-US" smtClean="0"/>
              <a:t>7/22/2025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960E09-F5B9-44C1-AA14-35F2E461DB01}" type="slidenum">
              <a:rPr lang="en-US" smtClean="0"/>
              <a:t>‹#›</a:t>
            </a:fld>
            <a:endParaRPr lang="en-US"/>
          </a:p>
        </p:txBody>
      </p:sp>
    </p:spTree>
    <p:extLst>
      <p:ext uri="{BB962C8B-B14F-4D97-AF65-F5344CB8AC3E}">
        <p14:creationId xmlns:p14="http://schemas.microsoft.com/office/powerpoint/2010/main" val="1709936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3D9E22-7C7E-4888-8D82-98947E465A5B}" type="datetimeFigureOut">
              <a:rPr lang="en-US" smtClean="0"/>
              <a:t>7/22/2025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960E09-F5B9-44C1-AA14-35F2E461DB01}" type="slidenum">
              <a:rPr lang="en-US" smtClean="0"/>
              <a:t>‹#›</a:t>
            </a:fld>
            <a:endParaRPr lang="en-US"/>
          </a:p>
        </p:txBody>
      </p:sp>
    </p:spTree>
    <p:extLst>
      <p:ext uri="{BB962C8B-B14F-4D97-AF65-F5344CB8AC3E}">
        <p14:creationId xmlns:p14="http://schemas.microsoft.com/office/powerpoint/2010/main" val="1916373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C43D9E22-7C7E-4888-8D82-98947E465A5B}" type="datetimeFigureOut">
              <a:rPr lang="en-US" smtClean="0"/>
              <a:t>7/22/2025</a:t>
            </a:fld>
            <a:endParaRPr lang="en-US"/>
          </a:p>
        </p:txBody>
      </p:sp>
      <p:sp>
        <p:nvSpPr>
          <p:cNvPr id="9" name="Footer Placeholder 8"/>
          <p:cNvSpPr>
            <a:spLocks noGrp="1"/>
          </p:cNvSpPr>
          <p:nvPr>
            <p:ph type="ftr" sz="quarter" idx="11"/>
          </p:nvPr>
        </p:nvSpPr>
        <p:spPr/>
        <p:txBody>
          <a:bodyPr/>
          <a:lstStyle>
            <a:lvl1pPr algn="r">
              <a:defRPr/>
            </a:lvl1pPr>
          </a:lstStyle>
          <a:p>
            <a:endParaRPr lang="en-US"/>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8E960E09-F5B9-44C1-AA14-35F2E461DB01}" type="slidenum">
              <a:rPr lang="en-US" smtClean="0"/>
              <a:t>‹#›</a:t>
            </a:fld>
            <a:endParaRPr lang="en-US"/>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94879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C43D9E22-7C7E-4888-8D82-98947E465A5B}" type="datetimeFigureOut">
              <a:rPr lang="en-US" smtClean="0"/>
              <a:t>7/22/2025</a:t>
            </a:fld>
            <a:endParaRPr lang="en-US"/>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8E960E09-F5B9-44C1-AA14-35F2E461DB01}" type="slidenum">
              <a:rPr lang="en-US" smtClean="0"/>
              <a:t>‹#›</a:t>
            </a:fld>
            <a:endParaRPr lang="en-US"/>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58419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43D9E22-7C7E-4888-8D82-98947E465A5B}" type="datetimeFigureOut">
              <a:rPr lang="en-US" smtClean="0"/>
              <a:t>7/22/2025</a:t>
            </a:fld>
            <a:endParaRPr lang="en-US"/>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8E960E09-F5B9-44C1-AA14-35F2E461DB01}" type="slidenum">
              <a:rPr lang="en-US" smtClean="0"/>
              <a:t>‹#›</a:t>
            </a:fld>
            <a:endParaRPr lang="en-US"/>
          </a:p>
        </p:txBody>
      </p:sp>
    </p:spTree>
    <p:extLst>
      <p:ext uri="{BB962C8B-B14F-4D97-AF65-F5344CB8AC3E}">
        <p14:creationId xmlns:p14="http://schemas.microsoft.com/office/powerpoint/2010/main" val="25265936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854FA-FA3B-1156-FB01-25CAAF4A203C}"/>
              </a:ext>
            </a:extLst>
          </p:cNvPr>
          <p:cNvSpPr>
            <a:spLocks noGrp="1"/>
          </p:cNvSpPr>
          <p:nvPr>
            <p:ph type="ctrTitle"/>
          </p:nvPr>
        </p:nvSpPr>
        <p:spPr/>
        <p:txBody>
          <a:bodyPr/>
          <a:lstStyle/>
          <a:p>
            <a:pPr>
              <a:lnSpc>
                <a:spcPct val="150000"/>
              </a:lnSpc>
            </a:pPr>
            <a:r>
              <a:rPr lang="fa-IR" sz="4400" dirty="0">
                <a:cs typeface="B Titr" panose="00000700000000000000" pitchFamily="2" charset="-78"/>
              </a:rPr>
              <a:t>کلاس آموزشی</a:t>
            </a:r>
            <a:br>
              <a:rPr lang="fa-IR" dirty="0">
                <a:cs typeface="B Titr" panose="00000700000000000000" pitchFamily="2" charset="-78"/>
              </a:rPr>
            </a:br>
            <a:r>
              <a:rPr lang="fa-IR" dirty="0">
                <a:cs typeface="B Titr" panose="00000700000000000000" pitchFamily="2" charset="-78"/>
              </a:rPr>
              <a:t> حفظ حیات جنین</a:t>
            </a:r>
            <a:endParaRPr lang="en-US" dirty="0">
              <a:cs typeface="B Titr" panose="00000700000000000000" pitchFamily="2" charset="-78"/>
            </a:endParaRPr>
          </a:p>
        </p:txBody>
      </p:sp>
      <p:sp>
        <p:nvSpPr>
          <p:cNvPr id="3" name="Subtitle 2">
            <a:extLst>
              <a:ext uri="{FF2B5EF4-FFF2-40B4-BE49-F238E27FC236}">
                <a16:creationId xmlns:a16="http://schemas.microsoft.com/office/drawing/2014/main" id="{4FF27F00-CC01-FD50-C563-6E306157FBBE}"/>
              </a:ext>
            </a:extLst>
          </p:cNvPr>
          <p:cNvSpPr>
            <a:spLocks noGrp="1"/>
          </p:cNvSpPr>
          <p:nvPr>
            <p:ph type="subTitle" idx="1"/>
          </p:nvPr>
        </p:nvSpPr>
        <p:spPr>
          <a:xfrm>
            <a:off x="1561708" y="4955439"/>
            <a:ext cx="9070848" cy="457201"/>
          </a:xfrm>
        </p:spPr>
        <p:txBody>
          <a:bodyPr/>
          <a:lstStyle/>
          <a:p>
            <a:r>
              <a:rPr lang="fa-IR" dirty="0">
                <a:cs typeface="B Titr" panose="00000700000000000000" pitchFamily="2" charset="-78"/>
              </a:rPr>
              <a:t>واحد سلامت مادران – مرداد ماه سال 1404</a:t>
            </a:r>
            <a:endParaRPr lang="en-US" dirty="0">
              <a:cs typeface="B Titr" panose="00000700000000000000" pitchFamily="2" charset="-78"/>
            </a:endParaRPr>
          </a:p>
        </p:txBody>
      </p:sp>
    </p:spTree>
    <p:extLst>
      <p:ext uri="{BB962C8B-B14F-4D97-AF65-F5344CB8AC3E}">
        <p14:creationId xmlns:p14="http://schemas.microsoft.com/office/powerpoint/2010/main" val="4728938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row: Right 1">
            <a:extLst>
              <a:ext uri="{FF2B5EF4-FFF2-40B4-BE49-F238E27FC236}">
                <a16:creationId xmlns:a16="http://schemas.microsoft.com/office/drawing/2014/main" id="{180EE6AC-9B01-54CC-7B6B-B9F5277FB53C}"/>
              </a:ext>
            </a:extLst>
          </p:cNvPr>
          <p:cNvSpPr/>
          <p:nvPr/>
        </p:nvSpPr>
        <p:spPr>
          <a:xfrm rot="10800000">
            <a:off x="10115746" y="4014002"/>
            <a:ext cx="1470582" cy="11029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Right 2">
            <a:extLst>
              <a:ext uri="{FF2B5EF4-FFF2-40B4-BE49-F238E27FC236}">
                <a16:creationId xmlns:a16="http://schemas.microsoft.com/office/drawing/2014/main" id="{BFCED2C5-AC55-7D1A-D8F8-9FE6896CF3CD}"/>
              </a:ext>
            </a:extLst>
          </p:cNvPr>
          <p:cNvSpPr/>
          <p:nvPr/>
        </p:nvSpPr>
        <p:spPr>
          <a:xfrm rot="10800000">
            <a:off x="10115746" y="1119952"/>
            <a:ext cx="1470582" cy="11029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lowchart: Connector 3">
            <a:extLst>
              <a:ext uri="{FF2B5EF4-FFF2-40B4-BE49-F238E27FC236}">
                <a16:creationId xmlns:a16="http://schemas.microsoft.com/office/drawing/2014/main" id="{3AA0A363-AABF-DECE-7050-573E550DEA4D}"/>
              </a:ext>
            </a:extLst>
          </p:cNvPr>
          <p:cNvSpPr/>
          <p:nvPr/>
        </p:nvSpPr>
        <p:spPr>
          <a:xfrm>
            <a:off x="7869025" y="3545292"/>
            <a:ext cx="2009479" cy="2040356"/>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lnSpc>
                <a:spcPct val="150000"/>
              </a:lnSpc>
            </a:pPr>
            <a:r>
              <a:rPr lang="fa-IR" sz="2400" dirty="0">
                <a:cs typeface="2  Titr" panose="00000700000000000000" pitchFamily="2" charset="-78"/>
              </a:rPr>
              <a:t>تعیین وقت بعدی</a:t>
            </a:r>
            <a:endParaRPr lang="en-US" sz="2400" dirty="0">
              <a:cs typeface="2  Titr" panose="00000700000000000000" pitchFamily="2" charset="-78"/>
            </a:endParaRPr>
          </a:p>
        </p:txBody>
      </p:sp>
      <p:sp>
        <p:nvSpPr>
          <p:cNvPr id="5" name="Flowchart: Connector 4">
            <a:extLst>
              <a:ext uri="{FF2B5EF4-FFF2-40B4-BE49-F238E27FC236}">
                <a16:creationId xmlns:a16="http://schemas.microsoft.com/office/drawing/2014/main" id="{E1CE6411-0E8D-B230-21B8-0DD67BBD8A24}"/>
              </a:ext>
            </a:extLst>
          </p:cNvPr>
          <p:cNvSpPr/>
          <p:nvPr/>
        </p:nvSpPr>
        <p:spPr>
          <a:xfrm>
            <a:off x="7869026" y="651242"/>
            <a:ext cx="2009479" cy="2040356"/>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lnSpc>
                <a:spcPct val="150000"/>
              </a:lnSpc>
            </a:pPr>
            <a:r>
              <a:rPr lang="fa-IR" sz="2000" dirty="0">
                <a:cs typeface="2  Titr" panose="00000700000000000000" pitchFamily="2" charset="-78"/>
              </a:rPr>
              <a:t>احساسات تثبیت کننده</a:t>
            </a:r>
            <a:endParaRPr lang="en-US" sz="2000" dirty="0">
              <a:cs typeface="2  Titr" panose="00000700000000000000" pitchFamily="2" charset="-78"/>
            </a:endParaRPr>
          </a:p>
        </p:txBody>
      </p:sp>
      <p:sp>
        <p:nvSpPr>
          <p:cNvPr id="6" name="Rectangle: Single Corner Rounded 5">
            <a:extLst>
              <a:ext uri="{FF2B5EF4-FFF2-40B4-BE49-F238E27FC236}">
                <a16:creationId xmlns:a16="http://schemas.microsoft.com/office/drawing/2014/main" id="{1DA01BC3-BC88-0E14-7601-8EAE80748CBB}"/>
              </a:ext>
            </a:extLst>
          </p:cNvPr>
          <p:cNvSpPr/>
          <p:nvPr/>
        </p:nvSpPr>
        <p:spPr>
          <a:xfrm>
            <a:off x="1311701" y="658831"/>
            <a:ext cx="6164740" cy="2205873"/>
          </a:xfrm>
          <a:prstGeom prst="round1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fa-IR" dirty="0">
                <a:solidFill>
                  <a:schemeClr val="tx1"/>
                </a:solidFill>
                <a:cs typeface="2  Titr" panose="00000700000000000000" pitchFamily="2" charset="-78"/>
              </a:rPr>
              <a:t>تثبیت تصمیم صحیح از طریق برانگیختن حس مادری</a:t>
            </a:r>
          </a:p>
          <a:p>
            <a:pPr algn="ctr">
              <a:lnSpc>
                <a:spcPct val="150000"/>
              </a:lnSpc>
            </a:pPr>
            <a:r>
              <a:rPr lang="fa-IR" dirty="0">
                <a:solidFill>
                  <a:schemeClr val="tx1"/>
                </a:solidFill>
                <a:cs typeface="2  Titr" panose="00000700000000000000" pitchFamily="2" charset="-78"/>
              </a:rPr>
              <a:t>با جنین حرف بزن /عطر و بوی نوزدات رو تصور کن</a:t>
            </a:r>
          </a:p>
          <a:p>
            <a:pPr algn="ctr">
              <a:lnSpc>
                <a:spcPct val="150000"/>
              </a:lnSpc>
            </a:pPr>
            <a:r>
              <a:rPr lang="fa-IR" dirty="0">
                <a:solidFill>
                  <a:schemeClr val="tx1"/>
                </a:solidFill>
                <a:cs typeface="2  Titr" panose="00000700000000000000" pitchFamily="2" charset="-78"/>
              </a:rPr>
              <a:t>داستان گویی و اشاره به تجربیات عینی افراد</a:t>
            </a:r>
          </a:p>
          <a:p>
            <a:pPr algn="ctr">
              <a:lnSpc>
                <a:spcPct val="150000"/>
              </a:lnSpc>
            </a:pPr>
            <a:r>
              <a:rPr lang="fa-IR" dirty="0">
                <a:solidFill>
                  <a:schemeClr val="tx1"/>
                </a:solidFill>
                <a:cs typeface="2  Titr" panose="00000700000000000000" pitchFamily="2" charset="-78"/>
              </a:rPr>
              <a:t>نمایش دادن و ارسال کلیپ های متناسب</a:t>
            </a:r>
          </a:p>
          <a:p>
            <a:pPr algn="ctr">
              <a:lnSpc>
                <a:spcPct val="150000"/>
              </a:lnSpc>
            </a:pPr>
            <a:r>
              <a:rPr lang="fa-IR" dirty="0">
                <a:solidFill>
                  <a:schemeClr val="tx1"/>
                </a:solidFill>
                <a:cs typeface="2  Titr" panose="00000700000000000000" pitchFamily="2" charset="-78"/>
              </a:rPr>
              <a:t>تصویرسازی از آینده در هر دو حالت</a:t>
            </a:r>
          </a:p>
        </p:txBody>
      </p:sp>
      <p:sp>
        <p:nvSpPr>
          <p:cNvPr id="7" name="Rectangle: Single Corner Rounded 6">
            <a:extLst>
              <a:ext uri="{FF2B5EF4-FFF2-40B4-BE49-F238E27FC236}">
                <a16:creationId xmlns:a16="http://schemas.microsoft.com/office/drawing/2014/main" id="{4FFCE1B1-8863-2E19-BF1C-5576CB23EAE1}"/>
              </a:ext>
            </a:extLst>
          </p:cNvPr>
          <p:cNvSpPr/>
          <p:nvPr/>
        </p:nvSpPr>
        <p:spPr>
          <a:xfrm>
            <a:off x="1311701" y="4014002"/>
            <a:ext cx="6164740" cy="1076472"/>
          </a:xfrm>
          <a:prstGeom prst="round1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تعییت وقت بعدی برای مادر </a:t>
            </a:r>
          </a:p>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اخذ شماره تلفن مادر و پدر و </a:t>
            </a:r>
            <a:r>
              <a:rPr lang="fa-IR" dirty="0">
                <a:solidFill>
                  <a:srgbClr val="FF0000"/>
                </a:solidFill>
                <a:cs typeface="2  Titr" panose="00000700000000000000" pitchFamily="2" charset="-78"/>
              </a:rPr>
              <a:t>پیگیری 24 ساعت بعد</a:t>
            </a:r>
            <a:endParaRPr lang="en-US" dirty="0">
              <a:solidFill>
                <a:srgbClr val="FF0000"/>
              </a:solidFill>
              <a:cs typeface="2  Titr" panose="00000700000000000000" pitchFamily="2" charset="-78"/>
            </a:endParaRPr>
          </a:p>
        </p:txBody>
      </p:sp>
      <p:sp>
        <p:nvSpPr>
          <p:cNvPr id="8" name="TextBox 7">
            <a:extLst>
              <a:ext uri="{FF2B5EF4-FFF2-40B4-BE49-F238E27FC236}">
                <a16:creationId xmlns:a16="http://schemas.microsoft.com/office/drawing/2014/main" id="{04884F90-D965-BCC1-BE31-F17DB5641D84}"/>
              </a:ext>
            </a:extLst>
          </p:cNvPr>
          <p:cNvSpPr txBox="1"/>
          <p:nvPr/>
        </p:nvSpPr>
        <p:spPr>
          <a:xfrm>
            <a:off x="10436452" y="1471365"/>
            <a:ext cx="999241" cy="400110"/>
          </a:xfrm>
          <a:prstGeom prst="rect">
            <a:avLst/>
          </a:prstGeom>
          <a:noFill/>
        </p:spPr>
        <p:txBody>
          <a:bodyPr wrap="square" rtlCol="0">
            <a:spAutoFit/>
          </a:bodyPr>
          <a:lstStyle/>
          <a:p>
            <a:r>
              <a:rPr lang="fa-IR" sz="2000" dirty="0">
                <a:cs typeface="2  Titr" panose="00000700000000000000" pitchFamily="2" charset="-78"/>
              </a:rPr>
              <a:t>گام هفتم</a:t>
            </a:r>
            <a:endParaRPr lang="en-US" sz="2000" dirty="0">
              <a:cs typeface="2  Titr" panose="00000700000000000000" pitchFamily="2" charset="-78"/>
            </a:endParaRPr>
          </a:p>
        </p:txBody>
      </p:sp>
      <p:sp>
        <p:nvSpPr>
          <p:cNvPr id="9" name="TextBox 8">
            <a:extLst>
              <a:ext uri="{FF2B5EF4-FFF2-40B4-BE49-F238E27FC236}">
                <a16:creationId xmlns:a16="http://schemas.microsoft.com/office/drawing/2014/main" id="{889D4C04-1B3E-C7E0-288F-ED22604CA223}"/>
              </a:ext>
            </a:extLst>
          </p:cNvPr>
          <p:cNvSpPr txBox="1"/>
          <p:nvPr/>
        </p:nvSpPr>
        <p:spPr>
          <a:xfrm>
            <a:off x="10378125" y="4365415"/>
            <a:ext cx="1103722" cy="400110"/>
          </a:xfrm>
          <a:prstGeom prst="rect">
            <a:avLst/>
          </a:prstGeom>
          <a:noFill/>
        </p:spPr>
        <p:txBody>
          <a:bodyPr wrap="square" rtlCol="0">
            <a:spAutoFit/>
          </a:bodyPr>
          <a:lstStyle/>
          <a:p>
            <a:r>
              <a:rPr lang="fa-IR" sz="2000" dirty="0">
                <a:cs typeface="2  Titr" panose="00000700000000000000" pitchFamily="2" charset="-78"/>
              </a:rPr>
              <a:t>گام هشتم</a:t>
            </a:r>
            <a:endParaRPr lang="en-US" sz="2000" dirty="0">
              <a:cs typeface="2  Titr" panose="00000700000000000000" pitchFamily="2" charset="-78"/>
            </a:endParaRPr>
          </a:p>
        </p:txBody>
      </p:sp>
    </p:spTree>
    <p:extLst>
      <p:ext uri="{BB962C8B-B14F-4D97-AF65-F5344CB8AC3E}">
        <p14:creationId xmlns:p14="http://schemas.microsoft.com/office/powerpoint/2010/main" val="24895451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C58F3-BDD8-48DE-8D2E-877A94D2281A}"/>
              </a:ext>
            </a:extLst>
          </p:cNvPr>
          <p:cNvSpPr>
            <a:spLocks noGrp="1"/>
          </p:cNvSpPr>
          <p:nvPr>
            <p:ph type="title"/>
          </p:nvPr>
        </p:nvSpPr>
        <p:spPr>
          <a:xfrm>
            <a:off x="9239839" y="1819374"/>
            <a:ext cx="2430780" cy="3535051"/>
          </a:xfrm>
        </p:spPr>
        <p:txBody>
          <a:bodyPr>
            <a:normAutofit fontScale="90000"/>
          </a:bodyPr>
          <a:lstStyle/>
          <a:p>
            <a:pPr algn="ctr">
              <a:lnSpc>
                <a:spcPct val="150000"/>
              </a:lnSpc>
            </a:pPr>
            <a:r>
              <a:rPr lang="fa-IR" sz="3600" dirty="0">
                <a:cs typeface="B Titr" panose="00000700000000000000" pitchFamily="2" charset="-78"/>
              </a:rPr>
              <a:t>اصولی که لازم است در اجرای </a:t>
            </a:r>
            <a:r>
              <a:rPr lang="fa-IR" sz="3600" dirty="0">
                <a:solidFill>
                  <a:srgbClr val="002060"/>
                </a:solidFill>
                <a:cs typeface="B Titr" panose="00000700000000000000" pitchFamily="2" charset="-78"/>
              </a:rPr>
              <a:t>فرآیند انصراف از سقط </a:t>
            </a:r>
            <a:br>
              <a:rPr lang="fa-IR" sz="3600" dirty="0">
                <a:cs typeface="B Titr" panose="00000700000000000000" pitchFamily="2" charset="-78"/>
              </a:rPr>
            </a:br>
            <a:r>
              <a:rPr lang="fa-IR" sz="3600" dirty="0">
                <a:cs typeface="B Titr" panose="00000700000000000000" pitchFamily="2" charset="-78"/>
              </a:rPr>
              <a:t>مورد توجه قرار گیرد</a:t>
            </a:r>
            <a:endParaRPr lang="en-US" sz="3600" dirty="0">
              <a:cs typeface="B Titr" panose="00000700000000000000" pitchFamily="2" charset="-78"/>
            </a:endParaRPr>
          </a:p>
        </p:txBody>
      </p:sp>
      <p:sp>
        <p:nvSpPr>
          <p:cNvPr id="3" name="Content Placeholder 2">
            <a:extLst>
              <a:ext uri="{FF2B5EF4-FFF2-40B4-BE49-F238E27FC236}">
                <a16:creationId xmlns:a16="http://schemas.microsoft.com/office/drawing/2014/main" id="{EFFE45C9-5F91-CF0B-C6CD-C53341431660}"/>
              </a:ext>
            </a:extLst>
          </p:cNvPr>
          <p:cNvSpPr>
            <a:spLocks noGrp="1"/>
          </p:cNvSpPr>
          <p:nvPr>
            <p:ph idx="1"/>
          </p:nvPr>
        </p:nvSpPr>
        <p:spPr/>
        <p:txBody>
          <a:bodyPr/>
          <a:lstStyle/>
          <a:p>
            <a:pPr algn="r" rtl="1">
              <a:lnSpc>
                <a:spcPct val="150000"/>
              </a:lnSpc>
            </a:pPr>
            <a:r>
              <a:rPr lang="fa-IR" dirty="0">
                <a:cs typeface="B Titr" panose="00000700000000000000" pitchFamily="2" charset="-78"/>
              </a:rPr>
              <a:t>ضرورت امید آفرینی</a:t>
            </a:r>
          </a:p>
          <a:p>
            <a:pPr algn="r" rtl="1">
              <a:lnSpc>
                <a:spcPct val="150000"/>
              </a:lnSpc>
            </a:pPr>
            <a:r>
              <a:rPr lang="fa-IR" dirty="0">
                <a:cs typeface="B Titr" panose="00000700000000000000" pitchFamily="2" charset="-78"/>
              </a:rPr>
              <a:t>صداقت و راستی</a:t>
            </a:r>
          </a:p>
          <a:p>
            <a:pPr algn="r" rtl="1">
              <a:lnSpc>
                <a:spcPct val="150000"/>
              </a:lnSpc>
            </a:pPr>
            <a:r>
              <a:rPr lang="fa-IR" dirty="0">
                <a:cs typeface="B Titr" panose="00000700000000000000" pitchFamily="2" charset="-78"/>
              </a:rPr>
              <a:t>مسئولیت تصمیم نهایی با مراجعه کننده است</a:t>
            </a:r>
          </a:p>
          <a:p>
            <a:pPr algn="r" rtl="1">
              <a:lnSpc>
                <a:spcPct val="150000"/>
              </a:lnSpc>
            </a:pPr>
            <a:r>
              <a:rPr lang="fa-IR" dirty="0">
                <a:cs typeface="B Titr" panose="00000700000000000000" pitchFamily="2" charset="-78"/>
              </a:rPr>
              <a:t>عدم اتخاذ رویکرد فعلی</a:t>
            </a:r>
          </a:p>
          <a:p>
            <a:pPr algn="r" rtl="1">
              <a:lnSpc>
                <a:spcPct val="150000"/>
              </a:lnSpc>
            </a:pPr>
            <a:r>
              <a:rPr lang="fa-IR" dirty="0">
                <a:cs typeface="B Titr" panose="00000700000000000000" pitchFamily="2" charset="-78"/>
              </a:rPr>
              <a:t>رعایت سادگی در بیان</a:t>
            </a:r>
          </a:p>
          <a:p>
            <a:pPr algn="r" rtl="1">
              <a:lnSpc>
                <a:spcPct val="150000"/>
              </a:lnSpc>
            </a:pPr>
            <a:r>
              <a:rPr lang="fa-IR" dirty="0">
                <a:cs typeface="B Titr" panose="00000700000000000000" pitchFamily="2" charset="-78"/>
              </a:rPr>
              <a:t>پرهیز از سرزنش</a:t>
            </a:r>
          </a:p>
          <a:p>
            <a:pPr algn="r" rtl="1">
              <a:lnSpc>
                <a:spcPct val="150000"/>
              </a:lnSpc>
            </a:pPr>
            <a:r>
              <a:rPr lang="fa-IR" dirty="0">
                <a:cs typeface="B Titr" panose="00000700000000000000" pitchFamily="2" charset="-78"/>
              </a:rPr>
              <a:t>رعایت احترام</a:t>
            </a:r>
          </a:p>
          <a:p>
            <a:pPr algn="r" rtl="1">
              <a:lnSpc>
                <a:spcPct val="150000"/>
              </a:lnSpc>
            </a:pPr>
            <a:r>
              <a:rPr lang="fa-IR" dirty="0">
                <a:cs typeface="B Titr" panose="00000700000000000000" pitchFamily="2" charset="-78"/>
              </a:rPr>
              <a:t>کسب اجازه برای دریافت مشخصات فردی</a:t>
            </a:r>
          </a:p>
          <a:p>
            <a:pPr algn="r" rtl="1">
              <a:lnSpc>
                <a:spcPct val="150000"/>
              </a:lnSpc>
            </a:pPr>
            <a:r>
              <a:rPr lang="fa-IR" dirty="0">
                <a:cs typeface="B Titr" panose="00000700000000000000" pitchFamily="2" charset="-78"/>
              </a:rPr>
              <a:t>توجه به روحیات ، فرهنگ ، سن مراجعه کننده</a:t>
            </a:r>
          </a:p>
          <a:p>
            <a:pPr algn="r" rtl="1">
              <a:lnSpc>
                <a:spcPct val="150000"/>
              </a:lnSpc>
            </a:pPr>
            <a:r>
              <a:rPr lang="fa-IR" dirty="0">
                <a:cs typeface="B Titr" panose="00000700000000000000" pitchFamily="2" charset="-78"/>
              </a:rPr>
              <a:t>جلوگیری از خیریه محور شدن  فعالیت های انصراف از سقط عمدی جنین</a:t>
            </a:r>
            <a:endParaRPr lang="en-US" dirty="0">
              <a:cs typeface="B Titr" panose="00000700000000000000" pitchFamily="2" charset="-78"/>
            </a:endParaRPr>
          </a:p>
        </p:txBody>
      </p:sp>
    </p:spTree>
    <p:extLst>
      <p:ext uri="{BB962C8B-B14F-4D97-AF65-F5344CB8AC3E}">
        <p14:creationId xmlns:p14="http://schemas.microsoft.com/office/powerpoint/2010/main" val="33182860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6971EE-579D-BEFA-2BF5-0DE930C53883}"/>
              </a:ext>
            </a:extLst>
          </p:cNvPr>
          <p:cNvSpPr>
            <a:spLocks noGrp="1"/>
          </p:cNvSpPr>
          <p:nvPr>
            <p:ph type="title"/>
          </p:nvPr>
        </p:nvSpPr>
        <p:spPr>
          <a:xfrm>
            <a:off x="9296400" y="607391"/>
            <a:ext cx="2430780" cy="4558497"/>
          </a:xfrm>
        </p:spPr>
        <p:txBody>
          <a:bodyPr>
            <a:normAutofit/>
          </a:bodyPr>
          <a:lstStyle/>
          <a:p>
            <a:pPr algn="ctr">
              <a:lnSpc>
                <a:spcPct val="150000"/>
              </a:lnSpc>
            </a:pPr>
            <a:r>
              <a:rPr lang="fa-IR" sz="3600" dirty="0">
                <a:cs typeface="2  Titr" panose="00000700000000000000" pitchFamily="2" charset="-78"/>
              </a:rPr>
              <a:t>مراحل مشاوره جهت انصراف از سقط عمدی</a:t>
            </a:r>
            <a:endParaRPr lang="en-US" sz="3600" dirty="0">
              <a:cs typeface="2  Titr" panose="00000700000000000000" pitchFamily="2" charset="-78"/>
            </a:endParaRPr>
          </a:p>
        </p:txBody>
      </p:sp>
      <p:graphicFrame>
        <p:nvGraphicFramePr>
          <p:cNvPr id="5" name="Content Placeholder 4">
            <a:extLst>
              <a:ext uri="{FF2B5EF4-FFF2-40B4-BE49-F238E27FC236}">
                <a16:creationId xmlns:a16="http://schemas.microsoft.com/office/drawing/2014/main" id="{8E6F1DC9-4072-7A5F-20FD-F3E70B2CA68E}"/>
              </a:ext>
            </a:extLst>
          </p:cNvPr>
          <p:cNvGraphicFramePr>
            <a:graphicFrameLocks noGrp="1"/>
          </p:cNvGraphicFramePr>
          <p:nvPr>
            <p:ph idx="1"/>
            <p:extLst>
              <p:ext uri="{D42A27DB-BD31-4B8C-83A1-F6EECF244321}">
                <p14:modId xmlns:p14="http://schemas.microsoft.com/office/powerpoint/2010/main" val="1381222717"/>
              </p:ext>
            </p:extLst>
          </p:nvPr>
        </p:nvGraphicFramePr>
        <p:xfrm>
          <a:off x="685800" y="609599"/>
          <a:ext cx="7772400" cy="53387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08185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04E9232-B86A-E864-B00D-951A60AF4BB5}"/>
              </a:ext>
            </a:extLst>
          </p:cNvPr>
          <p:cNvPicPr>
            <a:picLocks noChangeAspect="1"/>
          </p:cNvPicPr>
          <p:nvPr/>
        </p:nvPicPr>
        <p:blipFill rotWithShape="1">
          <a:blip r:embed="rId2"/>
          <a:srcRect l="23583" t="22681" r="28866" b="25223"/>
          <a:stretch/>
        </p:blipFill>
        <p:spPr>
          <a:xfrm>
            <a:off x="857837" y="358751"/>
            <a:ext cx="9964134" cy="6140498"/>
          </a:xfrm>
          <a:prstGeom prst="rect">
            <a:avLst/>
          </a:prstGeom>
        </p:spPr>
      </p:pic>
    </p:spTree>
    <p:extLst>
      <p:ext uri="{BB962C8B-B14F-4D97-AF65-F5344CB8AC3E}">
        <p14:creationId xmlns:p14="http://schemas.microsoft.com/office/powerpoint/2010/main" val="1991403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4F56E-7FE1-9183-E12E-D08495201836}"/>
              </a:ext>
            </a:extLst>
          </p:cNvPr>
          <p:cNvSpPr>
            <a:spLocks noGrp="1"/>
          </p:cNvSpPr>
          <p:nvPr>
            <p:ph type="title"/>
          </p:nvPr>
        </p:nvSpPr>
        <p:spPr/>
        <p:txBody>
          <a:bodyPr>
            <a:normAutofit/>
          </a:bodyPr>
          <a:lstStyle/>
          <a:p>
            <a:pPr algn="r" rtl="1"/>
            <a:r>
              <a:rPr lang="fa-IR" dirty="0">
                <a:solidFill>
                  <a:schemeClr val="accent4">
                    <a:lumMod val="75000"/>
                  </a:schemeClr>
                </a:solidFill>
                <a:cs typeface="B Titr" panose="00000700000000000000" pitchFamily="2" charset="-78"/>
              </a:rPr>
              <a:t>ناآگاهی ها (نا آگاهی های زمینه ساز)</a:t>
            </a:r>
            <a:endParaRPr lang="en-US" dirty="0">
              <a:solidFill>
                <a:schemeClr val="accent4">
                  <a:lumMod val="75000"/>
                </a:schemeClr>
              </a:solidFill>
              <a:cs typeface="B Titr" panose="00000700000000000000" pitchFamily="2" charset="-78"/>
            </a:endParaRPr>
          </a:p>
        </p:txBody>
      </p:sp>
      <p:sp>
        <p:nvSpPr>
          <p:cNvPr id="3" name="Content Placeholder 2">
            <a:extLst>
              <a:ext uri="{FF2B5EF4-FFF2-40B4-BE49-F238E27FC236}">
                <a16:creationId xmlns:a16="http://schemas.microsoft.com/office/drawing/2014/main" id="{EFF71C85-F1A0-122F-07FA-83587DA42E20}"/>
              </a:ext>
            </a:extLst>
          </p:cNvPr>
          <p:cNvSpPr>
            <a:spLocks noGrp="1"/>
          </p:cNvSpPr>
          <p:nvPr>
            <p:ph idx="1"/>
          </p:nvPr>
        </p:nvSpPr>
        <p:spPr>
          <a:xfrm>
            <a:off x="556181" y="2103120"/>
            <a:ext cx="10569019" cy="3931920"/>
          </a:xfrm>
        </p:spPr>
        <p:txBody>
          <a:bodyPr>
            <a:normAutofit/>
          </a:bodyPr>
          <a:lstStyle/>
          <a:p>
            <a:pPr algn="r" rtl="1">
              <a:lnSpc>
                <a:spcPct val="150000"/>
              </a:lnSpc>
              <a:buFont typeface="Wingdings" panose="05000000000000000000" pitchFamily="2" charset="2"/>
              <a:buChar char="q"/>
            </a:pPr>
            <a:r>
              <a:rPr lang="fa-IR" sz="2400" dirty="0">
                <a:solidFill>
                  <a:schemeClr val="accent4">
                    <a:lumMod val="75000"/>
                  </a:schemeClr>
                </a:solidFill>
                <a:cs typeface="B Titr" panose="00000700000000000000" pitchFamily="2" charset="-78"/>
              </a:rPr>
              <a:t>  نا آگاهی نسبت به ابعاد اخلاقی</a:t>
            </a:r>
          </a:p>
          <a:p>
            <a:pPr marL="342900" indent="-342900" algn="r" rtl="1">
              <a:lnSpc>
                <a:spcPct val="150000"/>
              </a:lnSpc>
              <a:buFont typeface="+mj-lt"/>
              <a:buAutoNum type="arabicPeriod"/>
            </a:pPr>
            <a:r>
              <a:rPr lang="fa-IR" dirty="0">
                <a:cs typeface="B Titr" panose="00000700000000000000" pitchFamily="2" charset="-78"/>
              </a:rPr>
              <a:t>بی توجهی به منزلت و اهمیت جنین</a:t>
            </a:r>
          </a:p>
          <a:p>
            <a:pPr marL="342900" indent="-342900" algn="r" rtl="1">
              <a:lnSpc>
                <a:spcPct val="150000"/>
              </a:lnSpc>
              <a:buFont typeface="+mj-lt"/>
              <a:buAutoNum type="arabicPeriod"/>
            </a:pPr>
            <a:r>
              <a:rPr lang="fa-IR" dirty="0">
                <a:cs typeface="B Titr" panose="00000700000000000000" pitchFamily="2" charset="-78"/>
              </a:rPr>
              <a:t>بی توجهی به ناپسندی و تبعات معنوی سقط</a:t>
            </a:r>
          </a:p>
          <a:p>
            <a:pPr marL="342900" indent="-342900" algn="r" rtl="1">
              <a:lnSpc>
                <a:spcPct val="150000"/>
              </a:lnSpc>
              <a:buFont typeface="+mj-lt"/>
              <a:buAutoNum type="arabicPeriod"/>
            </a:pPr>
            <a:r>
              <a:rPr lang="fa-IR" dirty="0">
                <a:cs typeface="B Titr" panose="00000700000000000000" pitchFamily="2" charset="-78"/>
              </a:rPr>
              <a:t>تصور اینکه تصمیم به سقط جنین حق پدر و مادر است</a:t>
            </a:r>
          </a:p>
          <a:p>
            <a:pPr marL="342900" indent="-342900" algn="r" rtl="1">
              <a:lnSpc>
                <a:spcPct val="150000"/>
              </a:lnSpc>
              <a:buFont typeface="+mj-lt"/>
              <a:buAutoNum type="arabicPeriod"/>
            </a:pPr>
            <a:r>
              <a:rPr lang="fa-IR" dirty="0">
                <a:cs typeface="B Titr" panose="00000700000000000000" pitchFamily="2" charset="-78"/>
              </a:rPr>
              <a:t>مسئول ندانستن والدین در بارداری برنامه ریزی نشده</a:t>
            </a:r>
          </a:p>
          <a:p>
            <a:pPr marL="342900" indent="-342900" algn="r" rtl="1">
              <a:lnSpc>
                <a:spcPct val="150000"/>
              </a:lnSpc>
              <a:buFont typeface="+mj-lt"/>
              <a:buAutoNum type="arabicPeriod"/>
            </a:pPr>
            <a:r>
              <a:rPr lang="fa-IR" dirty="0">
                <a:cs typeface="B Titr" panose="00000700000000000000" pitchFamily="2" charset="-78"/>
              </a:rPr>
              <a:t>چون شرایط مساعد نیست سقط به نفع خود جنین است</a:t>
            </a:r>
          </a:p>
          <a:p>
            <a:pPr marL="342900" indent="-342900" algn="r" rtl="1">
              <a:lnSpc>
                <a:spcPct val="150000"/>
              </a:lnSpc>
              <a:buFont typeface="+mj-lt"/>
              <a:buAutoNum type="arabicPeriod"/>
            </a:pPr>
            <a:r>
              <a:rPr lang="fa-IR" dirty="0">
                <a:cs typeface="B Titr" panose="00000700000000000000" pitchFamily="2" charset="-78"/>
              </a:rPr>
              <a:t>مجاز دانستن سقط به خاطر وجود داروهایی که برای سقط طراحی شده است</a:t>
            </a:r>
          </a:p>
        </p:txBody>
      </p:sp>
    </p:spTree>
    <p:extLst>
      <p:ext uri="{BB962C8B-B14F-4D97-AF65-F5344CB8AC3E}">
        <p14:creationId xmlns:p14="http://schemas.microsoft.com/office/powerpoint/2010/main" val="11543530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6BA07-D0D5-29F7-3253-1524DA393F46}"/>
              </a:ext>
            </a:extLst>
          </p:cNvPr>
          <p:cNvSpPr>
            <a:spLocks noGrp="1"/>
          </p:cNvSpPr>
          <p:nvPr>
            <p:ph type="title"/>
          </p:nvPr>
        </p:nvSpPr>
        <p:spPr/>
        <p:txBody>
          <a:bodyPr/>
          <a:lstStyle/>
          <a:p>
            <a:pPr algn="r" rtl="1"/>
            <a:r>
              <a:rPr lang="fa-IR" dirty="0">
                <a:solidFill>
                  <a:schemeClr val="accent4">
                    <a:lumMod val="75000"/>
                  </a:schemeClr>
                </a:solidFill>
                <a:cs typeface="B Titr" panose="00000700000000000000" pitchFamily="2" charset="-78"/>
              </a:rPr>
              <a:t>ناآگاهی ها (نا آگاهی های زمینه ساز)</a:t>
            </a:r>
            <a:endParaRPr lang="en-US" dirty="0"/>
          </a:p>
        </p:txBody>
      </p:sp>
      <p:sp>
        <p:nvSpPr>
          <p:cNvPr id="3" name="Content Placeholder 2">
            <a:extLst>
              <a:ext uri="{FF2B5EF4-FFF2-40B4-BE49-F238E27FC236}">
                <a16:creationId xmlns:a16="http://schemas.microsoft.com/office/drawing/2014/main" id="{3198145C-D16B-589C-EAE8-188BAD422C80}"/>
              </a:ext>
            </a:extLst>
          </p:cNvPr>
          <p:cNvSpPr>
            <a:spLocks noGrp="1"/>
          </p:cNvSpPr>
          <p:nvPr>
            <p:ph idx="1"/>
          </p:nvPr>
        </p:nvSpPr>
        <p:spPr/>
        <p:txBody>
          <a:bodyPr/>
          <a:lstStyle/>
          <a:p>
            <a:pPr algn="r" rtl="1">
              <a:buFont typeface="Wingdings" panose="05000000000000000000" pitchFamily="2" charset="2"/>
              <a:buChar char="q"/>
            </a:pPr>
            <a:r>
              <a:rPr lang="fa-IR" sz="2400" dirty="0">
                <a:solidFill>
                  <a:schemeClr val="accent4">
                    <a:lumMod val="75000"/>
                  </a:schemeClr>
                </a:solidFill>
                <a:cs typeface="B Titr" panose="00000700000000000000" pitchFamily="2" charset="-78"/>
              </a:rPr>
              <a:t> تصور سادگی روند سقط عمدی جنین و جدی نبودن عوارض آن</a:t>
            </a:r>
          </a:p>
          <a:p>
            <a:pPr marL="342900" indent="-342900" algn="r" rtl="1">
              <a:buFont typeface="+mj-lt"/>
              <a:buAutoNum type="arabicPeriod"/>
            </a:pPr>
            <a:r>
              <a:rPr lang="fa-IR" dirty="0">
                <a:cs typeface="B Titr" panose="00000700000000000000" pitchFamily="2" charset="-78"/>
              </a:rPr>
              <a:t>تصور آسان بودن انجام سقط</a:t>
            </a:r>
          </a:p>
          <a:p>
            <a:pPr marL="342900" indent="-342900" algn="r" rtl="1">
              <a:buFont typeface="+mj-lt"/>
              <a:buAutoNum type="arabicPeriod"/>
            </a:pPr>
            <a:r>
              <a:rPr lang="fa-IR" sz="1800" dirty="0">
                <a:cs typeface="B Titr" panose="00000700000000000000" pitchFamily="2" charset="-78"/>
              </a:rPr>
              <a:t>تصور کنترل پذیری کامل آسیب های سقط</a:t>
            </a:r>
          </a:p>
          <a:p>
            <a:pPr marL="342900" indent="-342900" algn="r" rtl="1">
              <a:buFont typeface="+mj-lt"/>
              <a:buAutoNum type="arabicPeriod"/>
            </a:pPr>
            <a:endParaRPr lang="fa-IR" dirty="0">
              <a:cs typeface="B Titr" panose="00000700000000000000" pitchFamily="2" charset="-78"/>
            </a:endParaRPr>
          </a:p>
          <a:p>
            <a:pPr marL="342900" indent="-342900" algn="r" rtl="1">
              <a:buFont typeface="+mj-lt"/>
              <a:buAutoNum type="arabicPeriod"/>
            </a:pPr>
            <a:endParaRPr lang="fa-IR" dirty="0">
              <a:cs typeface="B Titr" panose="00000700000000000000" pitchFamily="2" charset="-78"/>
            </a:endParaRPr>
          </a:p>
          <a:p>
            <a:pPr algn="r" rtl="1">
              <a:buFont typeface="Wingdings" panose="05000000000000000000" pitchFamily="2" charset="2"/>
              <a:buChar char="q"/>
            </a:pPr>
            <a:r>
              <a:rPr lang="fa-IR" sz="2400" dirty="0">
                <a:solidFill>
                  <a:schemeClr val="accent4">
                    <a:lumMod val="75000"/>
                  </a:schemeClr>
                </a:solidFill>
                <a:cs typeface="B Titr" panose="00000700000000000000" pitchFamily="2" charset="-78"/>
              </a:rPr>
              <a:t> بی توجهی به فرصت های فرزند دار شدن</a:t>
            </a:r>
          </a:p>
          <a:p>
            <a:pPr marL="342900" indent="-342900" algn="r" rtl="1">
              <a:buFont typeface="+mj-lt"/>
              <a:buAutoNum type="arabicPeriod"/>
            </a:pPr>
            <a:r>
              <a:rPr lang="fa-IR" sz="1800" dirty="0">
                <a:cs typeface="B Titr" panose="00000700000000000000" pitchFamily="2" charset="-78"/>
              </a:rPr>
              <a:t>بی توجهی به جایگاه والای مادری و پدری</a:t>
            </a:r>
          </a:p>
          <a:p>
            <a:pPr marL="342900" indent="-342900" algn="r" rtl="1">
              <a:buFont typeface="+mj-lt"/>
              <a:buAutoNum type="arabicPeriod"/>
            </a:pPr>
            <a:r>
              <a:rPr lang="fa-IR" dirty="0">
                <a:cs typeface="B Titr" panose="00000700000000000000" pitchFamily="2" charset="-78"/>
              </a:rPr>
              <a:t>بی توجهی به جایگاه فرزند</a:t>
            </a:r>
            <a:endParaRPr lang="fa-IR" sz="1800" dirty="0">
              <a:cs typeface="B Titr" panose="00000700000000000000" pitchFamily="2" charset="-78"/>
            </a:endParaRPr>
          </a:p>
          <a:p>
            <a:pPr algn="r" rtl="1">
              <a:buFont typeface="Wingdings" panose="05000000000000000000" pitchFamily="2" charset="2"/>
              <a:buChar char="q"/>
            </a:pPr>
            <a:endParaRPr lang="en-US" dirty="0"/>
          </a:p>
        </p:txBody>
      </p:sp>
    </p:spTree>
    <p:extLst>
      <p:ext uri="{BB962C8B-B14F-4D97-AF65-F5344CB8AC3E}">
        <p14:creationId xmlns:p14="http://schemas.microsoft.com/office/powerpoint/2010/main" val="616379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7C05A-26FC-608D-0275-BE2CD4B05D69}"/>
              </a:ext>
            </a:extLst>
          </p:cNvPr>
          <p:cNvSpPr>
            <a:spLocks noGrp="1"/>
          </p:cNvSpPr>
          <p:nvPr>
            <p:ph type="title"/>
          </p:nvPr>
        </p:nvSpPr>
        <p:spPr/>
        <p:txBody>
          <a:bodyPr/>
          <a:lstStyle/>
          <a:p>
            <a:pPr algn="r" rtl="1"/>
            <a:r>
              <a:rPr lang="fa-IR" dirty="0">
                <a:solidFill>
                  <a:schemeClr val="accent4">
                    <a:lumMod val="75000"/>
                  </a:schemeClr>
                </a:solidFill>
                <a:cs typeface="B Titr" panose="00000700000000000000" pitchFamily="2" charset="-78"/>
              </a:rPr>
              <a:t>ناآگاهی ها (نا آگاهی های زمینه ساز)</a:t>
            </a:r>
            <a:endParaRPr lang="en-US" dirty="0"/>
          </a:p>
        </p:txBody>
      </p:sp>
      <p:sp>
        <p:nvSpPr>
          <p:cNvPr id="3" name="Content Placeholder 2">
            <a:extLst>
              <a:ext uri="{FF2B5EF4-FFF2-40B4-BE49-F238E27FC236}">
                <a16:creationId xmlns:a16="http://schemas.microsoft.com/office/drawing/2014/main" id="{1577A490-5E74-5D4E-91CA-A8293E046FD6}"/>
              </a:ext>
            </a:extLst>
          </p:cNvPr>
          <p:cNvSpPr>
            <a:spLocks noGrp="1"/>
          </p:cNvSpPr>
          <p:nvPr>
            <p:ph idx="1"/>
          </p:nvPr>
        </p:nvSpPr>
        <p:spPr>
          <a:xfrm>
            <a:off x="1066800" y="2103119"/>
            <a:ext cx="10058400" cy="4429655"/>
          </a:xfrm>
        </p:spPr>
        <p:txBody>
          <a:bodyPr/>
          <a:lstStyle/>
          <a:p>
            <a:pPr algn="r" rtl="1">
              <a:buFont typeface="Wingdings" panose="05000000000000000000" pitchFamily="2" charset="2"/>
              <a:buChar char="q"/>
            </a:pPr>
            <a:r>
              <a:rPr lang="fa-IR" sz="2400" dirty="0">
                <a:solidFill>
                  <a:schemeClr val="accent4">
                    <a:lumMod val="75000"/>
                  </a:schemeClr>
                </a:solidFill>
                <a:cs typeface="B Titr" panose="00000700000000000000" pitchFamily="2" charset="-78"/>
              </a:rPr>
              <a:t>فقدان نگرش های دینی راهگشا در شرایط دشوار</a:t>
            </a:r>
          </a:p>
          <a:p>
            <a:pPr marL="342900" indent="-342900" algn="r" rtl="1">
              <a:buFont typeface="+mj-lt"/>
              <a:buAutoNum type="arabicPeriod"/>
            </a:pPr>
            <a:r>
              <a:rPr lang="fa-IR" dirty="0">
                <a:cs typeface="B Titr" panose="00000700000000000000" pitchFamily="2" charset="-78"/>
              </a:rPr>
              <a:t>بی توجهی به امید و توکل به خدا</a:t>
            </a:r>
          </a:p>
          <a:p>
            <a:pPr marL="342900" indent="-342900" algn="r" rtl="1">
              <a:buFont typeface="+mj-lt"/>
              <a:buAutoNum type="arabicPeriod"/>
            </a:pPr>
            <a:r>
              <a:rPr lang="fa-IR" sz="1800" dirty="0">
                <a:cs typeface="B Titr" panose="00000700000000000000" pitchFamily="2" charset="-78"/>
              </a:rPr>
              <a:t>بی توجهی به رزاقیت خداوند در زندگی</a:t>
            </a:r>
          </a:p>
          <a:p>
            <a:pPr marL="342900" indent="-342900" algn="r" rtl="1">
              <a:buFont typeface="+mj-lt"/>
              <a:buAutoNum type="arabicPeriod"/>
            </a:pPr>
            <a:endParaRPr lang="fa-IR" dirty="0">
              <a:cs typeface="B Titr" panose="00000700000000000000" pitchFamily="2" charset="-78"/>
            </a:endParaRPr>
          </a:p>
          <a:p>
            <a:pPr algn="r" rtl="1">
              <a:buFont typeface="Wingdings" panose="05000000000000000000" pitchFamily="2" charset="2"/>
              <a:buChar char="q"/>
            </a:pPr>
            <a:r>
              <a:rPr lang="fa-IR" sz="2400" dirty="0">
                <a:solidFill>
                  <a:schemeClr val="accent4">
                    <a:lumMod val="75000"/>
                  </a:schemeClr>
                </a:solidFill>
                <a:cs typeface="B Titr" panose="00000700000000000000" pitchFamily="2" charset="-78"/>
              </a:rPr>
              <a:t>ضعف در مهارت حل مسئله</a:t>
            </a:r>
          </a:p>
          <a:p>
            <a:pPr algn="r" rtl="1">
              <a:buFont typeface="Wingdings" panose="05000000000000000000" pitchFamily="2" charset="2"/>
              <a:buChar char="q"/>
            </a:pPr>
            <a:endParaRPr lang="fa-IR" dirty="0">
              <a:cs typeface="B Titr" panose="00000700000000000000" pitchFamily="2" charset="-78"/>
            </a:endParaRPr>
          </a:p>
          <a:p>
            <a:pPr algn="r" rtl="1">
              <a:buFont typeface="Wingdings" panose="05000000000000000000" pitchFamily="2" charset="2"/>
              <a:buChar char="q"/>
            </a:pPr>
            <a:r>
              <a:rPr lang="fa-IR" sz="2400" dirty="0">
                <a:solidFill>
                  <a:schemeClr val="accent4">
                    <a:lumMod val="75000"/>
                  </a:schemeClr>
                </a:solidFill>
                <a:cs typeface="B Titr" panose="00000700000000000000" pitchFamily="2" charset="-78"/>
              </a:rPr>
              <a:t>بی اطلاعی از ظرفیت های نجات جنین همچون مراکز مردمی و ظرفیت های خاص</a:t>
            </a:r>
            <a:endParaRPr lang="en-US" sz="2400" dirty="0">
              <a:solidFill>
                <a:schemeClr val="accent4">
                  <a:lumMod val="75000"/>
                </a:schemeClr>
              </a:solidFill>
              <a:cs typeface="B Titr" panose="00000700000000000000" pitchFamily="2" charset="-78"/>
            </a:endParaRPr>
          </a:p>
          <a:p>
            <a:pPr marL="342900" indent="-342900" algn="r" rtl="1">
              <a:buFont typeface="+mj-lt"/>
              <a:buAutoNum type="arabicPeriod"/>
            </a:pPr>
            <a:r>
              <a:rPr lang="fa-IR" dirty="0">
                <a:cs typeface="B Titr" panose="00000700000000000000" pitchFamily="2" charset="-78"/>
              </a:rPr>
              <a:t>مرکز نفس و سایر سمن های مورد تاکید دانشگاه</a:t>
            </a:r>
          </a:p>
          <a:p>
            <a:pPr marL="342900" indent="-342900" algn="r" rtl="1">
              <a:buFont typeface="+mj-lt"/>
              <a:buAutoNum type="arabicPeriod"/>
            </a:pPr>
            <a:r>
              <a:rPr lang="fa-IR" dirty="0">
                <a:cs typeface="B Titr" panose="00000700000000000000" pitchFamily="2" charset="-78"/>
              </a:rPr>
              <a:t>قانون حمایت از خانواده و جوانی جمعیت</a:t>
            </a:r>
          </a:p>
          <a:p>
            <a:pPr marL="342900" indent="-342900" algn="r" rtl="1">
              <a:buFont typeface="+mj-lt"/>
              <a:buAutoNum type="arabicPeriod"/>
            </a:pPr>
            <a:r>
              <a:rPr lang="fa-IR" dirty="0">
                <a:cs typeface="B Titr" panose="00000700000000000000" pitchFamily="2" charset="-78"/>
              </a:rPr>
              <a:t>سپردن سرپرستی به بهزیستی</a:t>
            </a:r>
          </a:p>
          <a:p>
            <a:pPr marL="342900" indent="-342900" algn="r" rtl="1">
              <a:buFont typeface="+mj-lt"/>
              <a:buAutoNum type="arabicPeriod"/>
            </a:pPr>
            <a:endParaRPr lang="fa-IR" sz="1800" dirty="0">
              <a:cs typeface="B Titr" panose="00000700000000000000" pitchFamily="2" charset="-78"/>
            </a:endParaRPr>
          </a:p>
          <a:p>
            <a:pPr algn="r" rtl="1">
              <a:buFont typeface="Wingdings" panose="05000000000000000000" pitchFamily="2" charset="2"/>
              <a:buChar char="q"/>
            </a:pPr>
            <a:endParaRPr lang="en-US" dirty="0"/>
          </a:p>
        </p:txBody>
      </p:sp>
    </p:spTree>
    <p:extLst>
      <p:ext uri="{BB962C8B-B14F-4D97-AF65-F5344CB8AC3E}">
        <p14:creationId xmlns:p14="http://schemas.microsoft.com/office/powerpoint/2010/main" val="2850503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39779D-3623-3514-5C66-95CB0035CBE1}"/>
              </a:ext>
            </a:extLst>
          </p:cNvPr>
          <p:cNvPicPr>
            <a:picLocks noChangeAspect="1"/>
          </p:cNvPicPr>
          <p:nvPr/>
        </p:nvPicPr>
        <p:blipFill rotWithShape="1">
          <a:blip r:embed="rId2"/>
          <a:srcRect l="23041" t="28591" r="29021" b="20412"/>
          <a:stretch/>
        </p:blipFill>
        <p:spPr>
          <a:xfrm>
            <a:off x="1054823" y="412423"/>
            <a:ext cx="10082354" cy="6033154"/>
          </a:xfrm>
          <a:prstGeom prst="rect">
            <a:avLst/>
          </a:prstGeom>
        </p:spPr>
      </p:pic>
    </p:spTree>
    <p:extLst>
      <p:ext uri="{BB962C8B-B14F-4D97-AF65-F5344CB8AC3E}">
        <p14:creationId xmlns:p14="http://schemas.microsoft.com/office/powerpoint/2010/main" val="29085725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CAD3D4-749D-3F47-1114-E0B6275A499A}"/>
              </a:ext>
            </a:extLst>
          </p:cNvPr>
          <p:cNvPicPr>
            <a:picLocks noChangeAspect="1"/>
          </p:cNvPicPr>
          <p:nvPr/>
        </p:nvPicPr>
        <p:blipFill rotWithShape="1">
          <a:blip r:embed="rId2"/>
          <a:srcRect l="27449" t="28454" r="28634" b="15327"/>
          <a:stretch/>
        </p:blipFill>
        <p:spPr>
          <a:xfrm>
            <a:off x="1731389" y="286173"/>
            <a:ext cx="8729221" cy="6285653"/>
          </a:xfrm>
          <a:prstGeom prst="rect">
            <a:avLst/>
          </a:prstGeom>
        </p:spPr>
      </p:pic>
    </p:spTree>
    <p:extLst>
      <p:ext uri="{BB962C8B-B14F-4D97-AF65-F5344CB8AC3E}">
        <p14:creationId xmlns:p14="http://schemas.microsoft.com/office/powerpoint/2010/main" val="2712558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75B80A-E82E-3071-F0AC-EBCB0FA802D9}"/>
              </a:ext>
            </a:extLst>
          </p:cNvPr>
          <p:cNvPicPr>
            <a:picLocks noChangeAspect="1"/>
          </p:cNvPicPr>
          <p:nvPr/>
        </p:nvPicPr>
        <p:blipFill rotWithShape="1">
          <a:blip r:embed="rId2"/>
          <a:srcRect l="28763" t="26118" r="31649" b="34845"/>
          <a:stretch/>
        </p:blipFill>
        <p:spPr>
          <a:xfrm>
            <a:off x="555693" y="355861"/>
            <a:ext cx="11080614" cy="6146277"/>
          </a:xfrm>
          <a:prstGeom prst="rect">
            <a:avLst/>
          </a:prstGeom>
        </p:spPr>
      </p:pic>
    </p:spTree>
    <p:extLst>
      <p:ext uri="{BB962C8B-B14F-4D97-AF65-F5344CB8AC3E}">
        <p14:creationId xmlns:p14="http://schemas.microsoft.com/office/powerpoint/2010/main" val="4042942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580EA5-2E3D-A551-8674-06A5720D3930}"/>
              </a:ext>
            </a:extLst>
          </p:cNvPr>
          <p:cNvPicPr>
            <a:picLocks noChangeAspect="1"/>
          </p:cNvPicPr>
          <p:nvPr/>
        </p:nvPicPr>
        <p:blipFill rotWithShape="1">
          <a:blip r:embed="rId2"/>
          <a:srcRect l="22886" t="13470" r="25696" b="4742"/>
          <a:stretch/>
        </p:blipFill>
        <p:spPr>
          <a:xfrm>
            <a:off x="2158737" y="257624"/>
            <a:ext cx="7088959" cy="6342752"/>
          </a:xfrm>
          <a:prstGeom prst="rect">
            <a:avLst/>
          </a:prstGeom>
        </p:spPr>
      </p:pic>
    </p:spTree>
    <p:extLst>
      <p:ext uri="{BB962C8B-B14F-4D97-AF65-F5344CB8AC3E}">
        <p14:creationId xmlns:p14="http://schemas.microsoft.com/office/powerpoint/2010/main" val="41765881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A01537A-BB84-EEC7-E6DC-4D8FECA048D8}"/>
              </a:ext>
            </a:extLst>
          </p:cNvPr>
          <p:cNvPicPr>
            <a:picLocks noChangeAspect="1"/>
          </p:cNvPicPr>
          <p:nvPr/>
        </p:nvPicPr>
        <p:blipFill rotWithShape="1">
          <a:blip r:embed="rId2"/>
          <a:srcRect l="28608" t="51821" r="31418" b="5017"/>
          <a:stretch/>
        </p:blipFill>
        <p:spPr>
          <a:xfrm>
            <a:off x="909981" y="279268"/>
            <a:ext cx="10372038" cy="6299463"/>
          </a:xfrm>
          <a:prstGeom prst="rect">
            <a:avLst/>
          </a:prstGeom>
        </p:spPr>
      </p:pic>
    </p:spTree>
    <p:extLst>
      <p:ext uri="{BB962C8B-B14F-4D97-AF65-F5344CB8AC3E}">
        <p14:creationId xmlns:p14="http://schemas.microsoft.com/office/powerpoint/2010/main" val="32769797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BD40B3-9E4F-ED2A-D50E-94F9CD50B2DF}"/>
              </a:ext>
            </a:extLst>
          </p:cNvPr>
          <p:cNvPicPr>
            <a:picLocks noChangeAspect="1"/>
          </p:cNvPicPr>
          <p:nvPr/>
        </p:nvPicPr>
        <p:blipFill rotWithShape="1">
          <a:blip r:embed="rId2"/>
          <a:srcRect l="23505" t="23230" r="28944" b="29484"/>
          <a:stretch/>
        </p:blipFill>
        <p:spPr>
          <a:xfrm>
            <a:off x="728272" y="426563"/>
            <a:ext cx="10735456" cy="6004873"/>
          </a:xfrm>
          <a:prstGeom prst="rect">
            <a:avLst/>
          </a:prstGeom>
        </p:spPr>
      </p:pic>
    </p:spTree>
    <p:extLst>
      <p:ext uri="{BB962C8B-B14F-4D97-AF65-F5344CB8AC3E}">
        <p14:creationId xmlns:p14="http://schemas.microsoft.com/office/powerpoint/2010/main" val="7137832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3EDED-10C8-C0B2-F75B-84D8DA2D804B}"/>
              </a:ext>
            </a:extLst>
          </p:cNvPr>
          <p:cNvSpPr>
            <a:spLocks noGrp="1"/>
          </p:cNvSpPr>
          <p:nvPr>
            <p:ph type="title"/>
          </p:nvPr>
        </p:nvSpPr>
        <p:spPr>
          <a:xfrm>
            <a:off x="9258693" y="1550072"/>
            <a:ext cx="2430780" cy="1645920"/>
          </a:xfrm>
        </p:spPr>
        <p:txBody>
          <a:bodyPr>
            <a:normAutofit fontScale="90000"/>
          </a:bodyPr>
          <a:lstStyle/>
          <a:p>
            <a:pPr algn="ctr"/>
            <a:r>
              <a:rPr lang="fa-IR" sz="5400" dirty="0">
                <a:cs typeface="B Titr" panose="00000700000000000000" pitchFamily="2" charset="-78"/>
              </a:rPr>
              <a:t>پیشنهادات مشترک</a:t>
            </a:r>
            <a:endParaRPr lang="en-US" sz="5400" dirty="0">
              <a:cs typeface="B Titr" panose="00000700000000000000" pitchFamily="2" charset="-78"/>
            </a:endParaRPr>
          </a:p>
        </p:txBody>
      </p:sp>
      <p:sp>
        <p:nvSpPr>
          <p:cNvPr id="3" name="Content Placeholder 2">
            <a:extLst>
              <a:ext uri="{FF2B5EF4-FFF2-40B4-BE49-F238E27FC236}">
                <a16:creationId xmlns:a16="http://schemas.microsoft.com/office/drawing/2014/main" id="{788F9B22-F8BD-86CA-BC80-08407DF0E073}"/>
              </a:ext>
            </a:extLst>
          </p:cNvPr>
          <p:cNvSpPr>
            <a:spLocks noGrp="1"/>
          </p:cNvSpPr>
          <p:nvPr>
            <p:ph idx="1"/>
          </p:nvPr>
        </p:nvSpPr>
        <p:spPr>
          <a:xfrm>
            <a:off x="395926" y="528992"/>
            <a:ext cx="8260237" cy="5937796"/>
          </a:xfrm>
        </p:spPr>
        <p:txBody>
          <a:bodyPr>
            <a:normAutofit/>
          </a:bodyPr>
          <a:lstStyle/>
          <a:p>
            <a:pPr marL="342900" indent="-342900" algn="r" rtl="1">
              <a:lnSpc>
                <a:spcPct val="200000"/>
              </a:lnSpc>
              <a:buFont typeface="+mj-lt"/>
              <a:buAutoNum type="arabicParenR"/>
            </a:pPr>
            <a:r>
              <a:rPr lang="fa-IR" sz="2000" dirty="0">
                <a:cs typeface="B Titr" panose="00000700000000000000" pitchFamily="2" charset="-78"/>
              </a:rPr>
              <a:t>شکل دهی ارتباط و گفت و گو (الزامات و اقدامات)</a:t>
            </a:r>
          </a:p>
          <a:p>
            <a:pPr marL="342900" indent="-342900" algn="r" rtl="1">
              <a:lnSpc>
                <a:spcPct val="200000"/>
              </a:lnSpc>
              <a:buFont typeface="+mj-lt"/>
              <a:buAutoNum type="arabicParenR"/>
            </a:pPr>
            <a:r>
              <a:rPr lang="fa-IR" sz="2000" dirty="0">
                <a:cs typeface="B Titr" panose="00000700000000000000" pitchFamily="2" charset="-78"/>
              </a:rPr>
              <a:t>بررسی و تحلیل وضعیت مراجعه کننده از طریق گفتگو</a:t>
            </a:r>
          </a:p>
          <a:p>
            <a:pPr marL="342900" indent="-342900" algn="r" rtl="1">
              <a:lnSpc>
                <a:spcPct val="200000"/>
              </a:lnSpc>
              <a:buFont typeface="+mj-lt"/>
              <a:buAutoNum type="arabicParenR"/>
            </a:pPr>
            <a:r>
              <a:rPr lang="fa-IR" sz="2000" dirty="0">
                <a:cs typeface="B Titr" panose="00000700000000000000" pitchFamily="2" charset="-78"/>
              </a:rPr>
              <a:t>توجه دادن به منزلت و کرامت جنین، جایگاه مادر و پدر و سلامت جسمی زوجین</a:t>
            </a:r>
          </a:p>
          <a:p>
            <a:pPr marL="342900" indent="-342900" algn="r" rtl="1">
              <a:lnSpc>
                <a:spcPct val="200000"/>
              </a:lnSpc>
              <a:buFont typeface="+mj-lt"/>
              <a:buAutoNum type="arabicParenR"/>
            </a:pPr>
            <a:r>
              <a:rPr lang="fa-IR" sz="2000" dirty="0">
                <a:cs typeface="B Titr" panose="00000700000000000000" pitchFamily="2" charset="-78"/>
              </a:rPr>
              <a:t>تبیین نادرستی انتخاب سقط عمدی جنین و تاکید بر اهمیت حفظ جنین بعنوان فرصتی برای امید و زندگی</a:t>
            </a:r>
          </a:p>
          <a:p>
            <a:pPr marL="342900" indent="-342900" algn="r" rtl="1">
              <a:lnSpc>
                <a:spcPct val="200000"/>
              </a:lnSpc>
              <a:buFont typeface="+mj-lt"/>
              <a:buAutoNum type="arabicParenR"/>
            </a:pPr>
            <a:r>
              <a:rPr lang="fa-IR" sz="2000" dirty="0">
                <a:cs typeface="B Titr" panose="00000700000000000000" pitchFamily="2" charset="-78"/>
              </a:rPr>
              <a:t>کمک به تصمیم گیری راهگشا و حرکت در مسیر حل مسئله فعلی خانواده(مشاوره محور)</a:t>
            </a:r>
          </a:p>
          <a:p>
            <a:pPr marL="342900" indent="-342900" algn="r" rtl="1">
              <a:lnSpc>
                <a:spcPct val="200000"/>
              </a:lnSpc>
              <a:buFont typeface="+mj-lt"/>
              <a:buAutoNum type="arabicParenR"/>
            </a:pPr>
            <a:r>
              <a:rPr lang="fa-IR" sz="2000" dirty="0">
                <a:cs typeface="B Titr" panose="00000700000000000000" pitchFamily="2" charset="-78"/>
              </a:rPr>
              <a:t>تثبیت تصمیم صحیح از طریق احساسات واقعی</a:t>
            </a:r>
          </a:p>
          <a:p>
            <a:pPr marL="342900" indent="-342900" algn="r" rtl="1">
              <a:lnSpc>
                <a:spcPct val="200000"/>
              </a:lnSpc>
              <a:buFont typeface="+mj-lt"/>
              <a:buAutoNum type="arabicParenR"/>
            </a:pPr>
            <a:r>
              <a:rPr lang="fa-IR" sz="2000" dirty="0">
                <a:cs typeface="B Titr" panose="00000700000000000000" pitchFamily="2" charset="-78"/>
              </a:rPr>
              <a:t>راهکار های موثر</a:t>
            </a:r>
          </a:p>
          <a:p>
            <a:pPr marL="342900" indent="-342900" algn="r" rtl="1">
              <a:lnSpc>
                <a:spcPct val="200000"/>
              </a:lnSpc>
              <a:buFont typeface="+mj-lt"/>
              <a:buAutoNum type="arabicParenR"/>
            </a:pPr>
            <a:endParaRPr lang="en-US" sz="2000" dirty="0">
              <a:cs typeface="B Titr" panose="00000700000000000000" pitchFamily="2" charset="-78"/>
            </a:endParaRPr>
          </a:p>
        </p:txBody>
      </p:sp>
    </p:spTree>
    <p:extLst>
      <p:ext uri="{BB962C8B-B14F-4D97-AF65-F5344CB8AC3E}">
        <p14:creationId xmlns:p14="http://schemas.microsoft.com/office/powerpoint/2010/main" val="27553672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DF5014-1C48-69C9-85FB-0ADA29367262}"/>
              </a:ext>
            </a:extLst>
          </p:cNvPr>
          <p:cNvPicPr>
            <a:picLocks noChangeAspect="1"/>
          </p:cNvPicPr>
          <p:nvPr/>
        </p:nvPicPr>
        <p:blipFill rotWithShape="1">
          <a:blip r:embed="rId2"/>
          <a:srcRect l="22964" t="33402" r="28480" b="23024"/>
          <a:stretch/>
        </p:blipFill>
        <p:spPr>
          <a:xfrm>
            <a:off x="388396" y="547931"/>
            <a:ext cx="11415208" cy="5762137"/>
          </a:xfrm>
          <a:prstGeom prst="rect">
            <a:avLst/>
          </a:prstGeom>
        </p:spPr>
      </p:pic>
    </p:spTree>
    <p:extLst>
      <p:ext uri="{BB962C8B-B14F-4D97-AF65-F5344CB8AC3E}">
        <p14:creationId xmlns:p14="http://schemas.microsoft.com/office/powerpoint/2010/main" val="3163686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472E5-AB47-6957-E2A5-C224FB9BDAAC}"/>
              </a:ext>
            </a:extLst>
          </p:cNvPr>
          <p:cNvSpPr>
            <a:spLocks noGrp="1"/>
          </p:cNvSpPr>
          <p:nvPr>
            <p:ph type="title"/>
          </p:nvPr>
        </p:nvSpPr>
        <p:spPr>
          <a:xfrm>
            <a:off x="9249266" y="1286122"/>
            <a:ext cx="2430780" cy="1645920"/>
          </a:xfrm>
        </p:spPr>
        <p:txBody>
          <a:bodyPr>
            <a:normAutofit/>
          </a:bodyPr>
          <a:lstStyle/>
          <a:p>
            <a:pPr algn="ctr"/>
            <a:r>
              <a:rPr lang="fa-IR" sz="4400" dirty="0">
                <a:cs typeface="B Titr" panose="00000700000000000000" pitchFamily="2" charset="-78"/>
              </a:rPr>
              <a:t>پیشنهادات اختصاصی</a:t>
            </a:r>
            <a:endParaRPr lang="en-US" sz="4400" dirty="0">
              <a:cs typeface="B Titr" panose="00000700000000000000" pitchFamily="2" charset="-78"/>
            </a:endParaRPr>
          </a:p>
        </p:txBody>
      </p:sp>
      <p:sp>
        <p:nvSpPr>
          <p:cNvPr id="3" name="Content Placeholder 2">
            <a:extLst>
              <a:ext uri="{FF2B5EF4-FFF2-40B4-BE49-F238E27FC236}">
                <a16:creationId xmlns:a16="http://schemas.microsoft.com/office/drawing/2014/main" id="{8DE8EE13-321E-B103-0D3D-278CBCD9A2DE}"/>
              </a:ext>
            </a:extLst>
          </p:cNvPr>
          <p:cNvSpPr>
            <a:spLocks noGrp="1"/>
          </p:cNvSpPr>
          <p:nvPr>
            <p:ph idx="1"/>
          </p:nvPr>
        </p:nvSpPr>
        <p:spPr>
          <a:xfrm>
            <a:off x="685800" y="348792"/>
            <a:ext cx="7772400" cy="6099142"/>
          </a:xfrm>
        </p:spPr>
        <p:txBody>
          <a:bodyPr>
            <a:normAutofit fontScale="92500" lnSpcReduction="20000"/>
          </a:bodyPr>
          <a:lstStyle/>
          <a:p>
            <a:pPr marL="342900" indent="-342900" algn="r" rtl="1">
              <a:lnSpc>
                <a:spcPct val="150000"/>
              </a:lnSpc>
              <a:buFont typeface="+mj-lt"/>
              <a:buAutoNum type="arabicPeriod"/>
            </a:pPr>
            <a:r>
              <a:rPr lang="fa-IR" sz="2000" dirty="0">
                <a:cs typeface="B Titr" panose="00000700000000000000" pitchFamily="2" charset="-78"/>
              </a:rPr>
              <a:t>ترس از امکان سرزنش از سوی اطرافیان</a:t>
            </a:r>
          </a:p>
          <a:p>
            <a:pPr marL="342900" indent="-342900" algn="r" rtl="1">
              <a:lnSpc>
                <a:spcPct val="150000"/>
              </a:lnSpc>
              <a:buFont typeface="+mj-lt"/>
              <a:buAutoNum type="arabicPeriod"/>
            </a:pPr>
            <a:r>
              <a:rPr lang="fa-IR" sz="2000" dirty="0">
                <a:cs typeface="B Titr" panose="00000700000000000000" pitchFamily="2" charset="-78"/>
              </a:rPr>
              <a:t>ترس از اینکه نتوانند به شایستگی وظیفه پدر و مادری خود را انجام دهند</a:t>
            </a:r>
          </a:p>
          <a:p>
            <a:pPr marL="342900" indent="-342900" algn="r" rtl="1">
              <a:lnSpc>
                <a:spcPct val="150000"/>
              </a:lnSpc>
              <a:buFont typeface="+mj-lt"/>
              <a:buAutoNum type="arabicPeriod"/>
            </a:pPr>
            <a:r>
              <a:rPr lang="fa-IR" sz="2000" dirty="0">
                <a:cs typeface="B Titr" panose="00000700000000000000" pitchFamily="2" charset="-78"/>
              </a:rPr>
              <a:t>نگرانی از آینده ی فرزند</a:t>
            </a:r>
          </a:p>
          <a:p>
            <a:pPr marL="342900" indent="-342900" algn="r" rtl="1">
              <a:lnSpc>
                <a:spcPct val="150000"/>
              </a:lnSpc>
              <a:buFont typeface="+mj-lt"/>
              <a:buAutoNum type="arabicPeriod"/>
            </a:pPr>
            <a:r>
              <a:rPr lang="fa-IR" sz="2000" dirty="0">
                <a:cs typeface="B Titr" panose="00000700000000000000" pitchFamily="2" charset="-78"/>
              </a:rPr>
              <a:t>ترس از آسیب به خانواده فعلی در صورت تولد فرزند جدید</a:t>
            </a:r>
          </a:p>
          <a:p>
            <a:pPr marL="342900" indent="-342900" algn="r" rtl="1">
              <a:lnSpc>
                <a:spcPct val="150000"/>
              </a:lnSpc>
              <a:buFont typeface="+mj-lt"/>
              <a:buAutoNum type="arabicPeriod"/>
            </a:pPr>
            <a:r>
              <a:rPr lang="fa-IR" sz="2000" dirty="0">
                <a:cs typeface="B Titr" panose="00000700000000000000" pitchFamily="2" charset="-78"/>
              </a:rPr>
              <a:t>وجود تمایلات ضد فرزنددار شدن در والدین</a:t>
            </a:r>
          </a:p>
          <a:p>
            <a:pPr marL="342900" indent="-342900" algn="r" rtl="1">
              <a:lnSpc>
                <a:spcPct val="150000"/>
              </a:lnSpc>
              <a:buFont typeface="+mj-lt"/>
              <a:buAutoNum type="arabicPeriod"/>
            </a:pPr>
            <a:r>
              <a:rPr lang="fa-IR" sz="2000" dirty="0">
                <a:cs typeface="B Titr" panose="00000700000000000000" pitchFamily="2" charset="-78"/>
              </a:rPr>
              <a:t>ترس از نرسیدن به اهداف شخصی خود با حضور فرزند جدید</a:t>
            </a:r>
          </a:p>
          <a:p>
            <a:pPr marL="342900" indent="-342900" algn="r" rtl="1">
              <a:lnSpc>
                <a:spcPct val="150000"/>
              </a:lnSpc>
              <a:buFont typeface="+mj-lt"/>
              <a:buAutoNum type="arabicPeriod"/>
            </a:pPr>
            <a:r>
              <a:rPr lang="fa-IR" sz="2000" dirty="0">
                <a:cs typeface="B Titr" panose="00000700000000000000" pitchFamily="2" charset="-78"/>
              </a:rPr>
              <a:t>درگیری با جنسیت جنین</a:t>
            </a:r>
          </a:p>
          <a:p>
            <a:pPr marL="342900" indent="-342900" algn="r" rtl="1">
              <a:lnSpc>
                <a:spcPct val="150000"/>
              </a:lnSpc>
              <a:buFont typeface="+mj-lt"/>
              <a:buAutoNum type="arabicPeriod"/>
            </a:pPr>
            <a:r>
              <a:rPr lang="fa-IR" sz="2000" dirty="0">
                <a:cs typeface="B Titr" panose="00000700000000000000" pitchFamily="2" charset="-78"/>
              </a:rPr>
              <a:t>چالش نسبت به وضعیت جسمی مادر</a:t>
            </a:r>
          </a:p>
          <a:p>
            <a:pPr marL="342900" indent="-342900" algn="r" rtl="1">
              <a:lnSpc>
                <a:spcPct val="150000"/>
              </a:lnSpc>
              <a:buFont typeface="+mj-lt"/>
              <a:buAutoNum type="arabicPeriod"/>
            </a:pPr>
            <a:r>
              <a:rPr lang="fa-IR" sz="2000" dirty="0">
                <a:cs typeface="B Titr" panose="00000700000000000000" pitchFamily="2" charset="-78"/>
              </a:rPr>
              <a:t>شکنندگی غیر عادی در برابر سختی ها</a:t>
            </a:r>
          </a:p>
          <a:p>
            <a:pPr marL="342900" indent="-342900" algn="r" rtl="1">
              <a:lnSpc>
                <a:spcPct val="150000"/>
              </a:lnSpc>
              <a:buFont typeface="+mj-lt"/>
              <a:buAutoNum type="arabicPeriod"/>
            </a:pPr>
            <a:r>
              <a:rPr lang="fa-IR" sz="2000" dirty="0">
                <a:cs typeface="B Titr" panose="00000700000000000000" pitchFamily="2" charset="-78"/>
              </a:rPr>
              <a:t>نگرانی از آشفتگی روانی مفرط والدین یا یکی از انها</a:t>
            </a:r>
          </a:p>
          <a:p>
            <a:pPr marL="342900" indent="-342900" algn="r" rtl="1">
              <a:lnSpc>
                <a:spcPct val="150000"/>
              </a:lnSpc>
              <a:buFont typeface="+mj-lt"/>
              <a:buAutoNum type="arabicPeriod"/>
            </a:pPr>
            <a:r>
              <a:rPr lang="fa-IR" sz="2000" dirty="0">
                <a:cs typeface="B Titr" panose="00000700000000000000" pitchFamily="2" charset="-78"/>
              </a:rPr>
              <a:t>پیچیدگی شرایط بارداری به دلیل غیرمتعهدانه بودن ارتباط</a:t>
            </a:r>
          </a:p>
          <a:p>
            <a:pPr marL="342900" indent="-342900" algn="r" rtl="1">
              <a:lnSpc>
                <a:spcPct val="150000"/>
              </a:lnSpc>
              <a:buFont typeface="+mj-lt"/>
              <a:buAutoNum type="arabicPeriod"/>
            </a:pPr>
            <a:r>
              <a:rPr lang="fa-IR" sz="2000" dirty="0">
                <a:cs typeface="B Titr" panose="00000700000000000000" pitchFamily="2" charset="-78"/>
              </a:rPr>
              <a:t>شرایط مرتبط با نقص جسمی جنین</a:t>
            </a:r>
          </a:p>
          <a:p>
            <a:pPr marL="342900" indent="-342900" algn="r" rtl="1">
              <a:lnSpc>
                <a:spcPct val="150000"/>
              </a:lnSpc>
              <a:buFont typeface="+mj-lt"/>
              <a:buAutoNum type="arabicPeriod"/>
            </a:pPr>
            <a:endParaRPr lang="en-US" sz="2000" dirty="0">
              <a:cs typeface="B Titr" panose="00000700000000000000" pitchFamily="2" charset="-78"/>
            </a:endParaRPr>
          </a:p>
        </p:txBody>
      </p:sp>
    </p:spTree>
    <p:extLst>
      <p:ext uri="{BB962C8B-B14F-4D97-AF65-F5344CB8AC3E}">
        <p14:creationId xmlns:p14="http://schemas.microsoft.com/office/powerpoint/2010/main" val="29712154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B01BE7-EC1C-872F-D9B1-46A7BE9DE494}"/>
              </a:ext>
            </a:extLst>
          </p:cNvPr>
          <p:cNvPicPr>
            <a:picLocks noChangeAspect="1"/>
          </p:cNvPicPr>
          <p:nvPr/>
        </p:nvPicPr>
        <p:blipFill rotWithShape="1">
          <a:blip r:embed="rId2"/>
          <a:srcRect l="22886" t="20069" r="28479" b="19313"/>
          <a:stretch/>
        </p:blipFill>
        <p:spPr>
          <a:xfrm>
            <a:off x="1712536" y="355696"/>
            <a:ext cx="8766928" cy="6146608"/>
          </a:xfrm>
          <a:prstGeom prst="rect">
            <a:avLst/>
          </a:prstGeom>
        </p:spPr>
      </p:pic>
    </p:spTree>
    <p:extLst>
      <p:ext uri="{BB962C8B-B14F-4D97-AF65-F5344CB8AC3E}">
        <p14:creationId xmlns:p14="http://schemas.microsoft.com/office/powerpoint/2010/main" val="7919981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4EE55E-98AC-9C82-AA41-8A37B74157BA}"/>
              </a:ext>
            </a:extLst>
          </p:cNvPr>
          <p:cNvPicPr>
            <a:picLocks noChangeAspect="1"/>
          </p:cNvPicPr>
          <p:nvPr/>
        </p:nvPicPr>
        <p:blipFill rotWithShape="1">
          <a:blip r:embed="rId2"/>
          <a:srcRect l="30155" t="18007" r="33660" b="7629"/>
          <a:stretch/>
        </p:blipFill>
        <p:spPr>
          <a:xfrm>
            <a:off x="3214539" y="328739"/>
            <a:ext cx="5363851" cy="6200522"/>
          </a:xfrm>
          <a:prstGeom prst="rect">
            <a:avLst/>
          </a:prstGeom>
        </p:spPr>
      </p:pic>
    </p:spTree>
    <p:extLst>
      <p:ext uri="{BB962C8B-B14F-4D97-AF65-F5344CB8AC3E}">
        <p14:creationId xmlns:p14="http://schemas.microsoft.com/office/powerpoint/2010/main" val="16350099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973206-4C4D-E6D9-8E4B-DF53486508C6}"/>
              </a:ext>
            </a:extLst>
          </p:cNvPr>
          <p:cNvPicPr>
            <a:picLocks noChangeAspect="1"/>
          </p:cNvPicPr>
          <p:nvPr/>
        </p:nvPicPr>
        <p:blipFill rotWithShape="1">
          <a:blip r:embed="rId2"/>
          <a:srcRect l="30309" t="11821" r="33428" b="15601"/>
          <a:stretch/>
        </p:blipFill>
        <p:spPr>
          <a:xfrm>
            <a:off x="2884601" y="319480"/>
            <a:ext cx="5524108" cy="6219040"/>
          </a:xfrm>
          <a:prstGeom prst="rect">
            <a:avLst/>
          </a:prstGeom>
        </p:spPr>
      </p:pic>
    </p:spTree>
    <p:extLst>
      <p:ext uri="{BB962C8B-B14F-4D97-AF65-F5344CB8AC3E}">
        <p14:creationId xmlns:p14="http://schemas.microsoft.com/office/powerpoint/2010/main" val="18554654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FFB2A5-632E-022F-210C-FC7391EA23C5}"/>
              </a:ext>
            </a:extLst>
          </p:cNvPr>
          <p:cNvPicPr>
            <a:picLocks noChangeAspect="1"/>
          </p:cNvPicPr>
          <p:nvPr/>
        </p:nvPicPr>
        <p:blipFill rotWithShape="1">
          <a:blip r:embed="rId2"/>
          <a:srcRect l="22810" t="11134" r="26005" b="31959"/>
          <a:stretch/>
        </p:blipFill>
        <p:spPr>
          <a:xfrm>
            <a:off x="1212914" y="375227"/>
            <a:ext cx="9766171" cy="6107546"/>
          </a:xfrm>
          <a:prstGeom prst="rect">
            <a:avLst/>
          </a:prstGeom>
        </p:spPr>
      </p:pic>
    </p:spTree>
    <p:extLst>
      <p:ext uri="{BB962C8B-B14F-4D97-AF65-F5344CB8AC3E}">
        <p14:creationId xmlns:p14="http://schemas.microsoft.com/office/powerpoint/2010/main" val="3901912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1364A-BDCB-8BBE-FD4C-AA6A6049A58F}"/>
              </a:ext>
            </a:extLst>
          </p:cNvPr>
          <p:cNvSpPr>
            <a:spLocks noGrp="1"/>
          </p:cNvSpPr>
          <p:nvPr>
            <p:ph type="title"/>
          </p:nvPr>
        </p:nvSpPr>
        <p:spPr>
          <a:xfrm>
            <a:off x="1066800" y="282804"/>
            <a:ext cx="10058400" cy="952107"/>
          </a:xfrm>
        </p:spPr>
        <p:txBody>
          <a:bodyPr>
            <a:noAutofit/>
          </a:bodyPr>
          <a:lstStyle/>
          <a:p>
            <a:pPr algn="r" rtl="1"/>
            <a:r>
              <a:rPr lang="fa-IR" sz="4000" dirty="0">
                <a:solidFill>
                  <a:schemeClr val="accent3">
                    <a:lumMod val="75000"/>
                  </a:schemeClr>
                </a:solidFill>
                <a:cs typeface="2  Titr" panose="00000700000000000000" pitchFamily="2" charset="-78"/>
              </a:rPr>
              <a:t>ماده ۵۶ قانون حمایت از خانواده و جوانی جمعیت</a:t>
            </a:r>
            <a:endParaRPr lang="en-US" sz="4000" dirty="0">
              <a:solidFill>
                <a:schemeClr val="accent3">
                  <a:lumMod val="75000"/>
                </a:schemeClr>
              </a:solidFill>
              <a:cs typeface="2  Titr" panose="00000700000000000000" pitchFamily="2" charset="-78"/>
            </a:endParaRPr>
          </a:p>
        </p:txBody>
      </p:sp>
      <p:sp>
        <p:nvSpPr>
          <p:cNvPr id="3" name="Content Placeholder 2">
            <a:extLst>
              <a:ext uri="{FF2B5EF4-FFF2-40B4-BE49-F238E27FC236}">
                <a16:creationId xmlns:a16="http://schemas.microsoft.com/office/drawing/2014/main" id="{3BF2503A-B526-6E53-C74F-C1D899AC6C1E}"/>
              </a:ext>
            </a:extLst>
          </p:cNvPr>
          <p:cNvSpPr>
            <a:spLocks noGrp="1"/>
          </p:cNvSpPr>
          <p:nvPr>
            <p:ph idx="1"/>
          </p:nvPr>
        </p:nvSpPr>
        <p:spPr>
          <a:xfrm>
            <a:off x="414779" y="1234911"/>
            <a:ext cx="11189617" cy="5250730"/>
          </a:xfrm>
        </p:spPr>
        <p:txBody>
          <a:bodyPr>
            <a:normAutofit lnSpcReduction="10000"/>
          </a:bodyPr>
          <a:lstStyle/>
          <a:p>
            <a:pPr marL="0" indent="0" algn="r" rtl="1">
              <a:buNone/>
            </a:pPr>
            <a:r>
              <a:rPr lang="fa-IR" dirty="0">
                <a:cs typeface="2  Badr" panose="00000400000000000000" pitchFamily="2" charset="-78"/>
              </a:rPr>
              <a:t>سقط جنین ممنوع بوده و از جرائم دارای جنبه عمومی می ‌باشد و مطابق مواد (۷۱۶) تا (۷۲۰) قانون مجازات اسلامی و مواد این قانون، مستوجب مجازات دیه، حبس و ابطال پروانه پزشکی است.</a:t>
            </a:r>
            <a:endParaRPr lang="en-US" dirty="0">
              <a:cs typeface="2  Badr" panose="00000400000000000000" pitchFamily="2" charset="-78"/>
            </a:endParaRPr>
          </a:p>
          <a:p>
            <a:pPr marL="0" indent="0" algn="r" rtl="1">
              <a:buNone/>
            </a:pPr>
            <a:r>
              <a:rPr lang="fa-IR" dirty="0">
                <a:cs typeface="2  Badr" panose="00000400000000000000" pitchFamily="2" charset="-78"/>
              </a:rPr>
              <a:t>مادر صرفاً در مواردی که احتمال بدهد شرایط زیر محقق می ‌شود، می‌تواند درخواست سقط جنین را به مراکز پزشکی قانونی تقدیم نماید. کلیه مراکز پزشکی قانونی در مراکز استان‌ ها مکلفند درخواست ‌های واصله را فوراً به کمیسیون سقط قانونی ارجاع نمایند. این کمیسیون مرکب از یک قاضی ویژه، یک پزشک متخصص متعهد و یک متخصص پزشک قانونی در استخدام سازمان پزشکی قانونی، حداکثر ظرف یک هفته تشکیل می ‌شود. رای لازم توسط قاضی عضو کمیسیون با رعایت اصل عدم جواز سقط در موارد تردید صادر می ‌گردد. قاضی عضو در کمیسیون مذکور با حصول اطمینان نسبت به یکی از موارد ذیل مجوز سقط قانونی را با اعتبار حداکثر پانزده روزه صادر می ‌نماید: </a:t>
            </a:r>
            <a:endParaRPr lang="en-US" dirty="0">
              <a:cs typeface="2  Badr" panose="00000400000000000000" pitchFamily="2" charset="-78"/>
            </a:endParaRPr>
          </a:p>
          <a:p>
            <a:pPr marL="0" indent="0" algn="r" rtl="1">
              <a:buNone/>
            </a:pPr>
            <a:r>
              <a:rPr lang="fa-IR" dirty="0">
                <a:cs typeface="2  Badr" panose="00000400000000000000" pitchFamily="2" charset="-78"/>
              </a:rPr>
              <a:t> الف - در صورتی که جان مادر به شکل جدی در خطر باشد و راه نجات مادر منحصر در سقط جنین بوده و سن جنین کمتر از چهار ماه باشد و نشانه‌ ها و امارات ولوج روح در جنین نباشد،</a:t>
            </a:r>
            <a:endParaRPr lang="en-US" dirty="0">
              <a:cs typeface="2  Badr" panose="00000400000000000000" pitchFamily="2" charset="-78"/>
            </a:endParaRPr>
          </a:p>
          <a:p>
            <a:pPr marL="0" indent="0" algn="r" rtl="1">
              <a:buNone/>
            </a:pPr>
            <a:r>
              <a:rPr lang="fa-IR" dirty="0">
                <a:cs typeface="2  Badr" panose="00000400000000000000" pitchFamily="2" charset="-78"/>
              </a:rPr>
              <a:t> ب - در مواردی که اگر جنین سقط نشود مادر و جنین هر دو فوت می‌ کنند و راه نجات مادر منحصر در اسقاط جنین است،</a:t>
            </a:r>
            <a:endParaRPr lang="en-US" dirty="0">
              <a:cs typeface="2  Badr" panose="00000400000000000000" pitchFamily="2" charset="-78"/>
            </a:endParaRPr>
          </a:p>
          <a:p>
            <a:pPr marL="0" indent="0" algn="r" rtl="1">
              <a:buNone/>
            </a:pPr>
            <a:r>
              <a:rPr lang="fa-IR" dirty="0">
                <a:cs typeface="2  Badr" panose="00000400000000000000" pitchFamily="2" charset="-78"/>
              </a:rPr>
              <a:t> ج - چنانچه پس از اخذ اظهارات ولی، جمیع شرایط زیر احراز شود:</a:t>
            </a:r>
            <a:br>
              <a:rPr lang="fa-IR" dirty="0">
                <a:cs typeface="2  Badr" panose="00000400000000000000" pitchFamily="2" charset="-78"/>
              </a:rPr>
            </a:br>
            <a:r>
              <a:rPr lang="fa-IR" dirty="0">
                <a:cs typeface="2  Badr" panose="00000400000000000000" pitchFamily="2" charset="-78"/>
              </a:rPr>
              <a:t>- رضایت مادر</a:t>
            </a:r>
            <a:br>
              <a:rPr lang="fa-IR" dirty="0">
                <a:cs typeface="2  Badr" panose="00000400000000000000" pitchFamily="2" charset="-78"/>
              </a:rPr>
            </a:br>
            <a:r>
              <a:rPr lang="fa-IR" dirty="0">
                <a:cs typeface="2  Badr" panose="00000400000000000000" pitchFamily="2" charset="-78"/>
              </a:rPr>
              <a:t>- وجود حرج (مشقت شدید غیرقابل تحمل) برای مادر</a:t>
            </a:r>
            <a:br>
              <a:rPr lang="fa-IR" dirty="0">
                <a:cs typeface="2  Badr" panose="00000400000000000000" pitchFamily="2" charset="-78"/>
              </a:rPr>
            </a:br>
            <a:r>
              <a:rPr lang="fa-IR" dirty="0">
                <a:cs typeface="2  Badr" panose="00000400000000000000" pitchFamily="2" charset="-78"/>
              </a:rPr>
              <a:t>- وجود قطعی ناهنجاری ‌های جنینی غیرقابل درمان، در مواردی که حرج مربوط به بیماری یا نقص در جنین است</a:t>
            </a:r>
            <a:br>
              <a:rPr lang="fa-IR" dirty="0">
                <a:cs typeface="2  Badr" panose="00000400000000000000" pitchFamily="2" charset="-78"/>
              </a:rPr>
            </a:br>
            <a:r>
              <a:rPr lang="fa-IR" dirty="0">
                <a:cs typeface="2  Badr" panose="00000400000000000000" pitchFamily="2" charset="-78"/>
              </a:rPr>
              <a:t>- فقدان امکان جبران و جایگزینی برای حرج مادر</a:t>
            </a:r>
            <a:br>
              <a:rPr lang="fa-IR" dirty="0">
                <a:cs typeface="2  Badr" panose="00000400000000000000" pitchFamily="2" charset="-78"/>
              </a:rPr>
            </a:br>
            <a:r>
              <a:rPr lang="fa-IR" dirty="0">
                <a:cs typeface="2  Badr" panose="00000400000000000000" pitchFamily="2" charset="-78"/>
              </a:rPr>
              <a:t>- فقدان نشانه‌ ها و امارات ولوج روح</a:t>
            </a:r>
            <a:br>
              <a:rPr lang="fa-IR" dirty="0">
                <a:cs typeface="2  Badr" panose="00000400000000000000" pitchFamily="2" charset="-78"/>
              </a:rPr>
            </a:br>
            <a:r>
              <a:rPr lang="fa-IR" dirty="0">
                <a:cs typeface="2  Badr" panose="00000400000000000000" pitchFamily="2" charset="-78"/>
              </a:rPr>
              <a:t>- کمتر از چهار ماه بودن سن جنین.</a:t>
            </a:r>
            <a:br>
              <a:rPr lang="fa-IR" dirty="0">
                <a:cs typeface="2  Badr" panose="00000400000000000000" pitchFamily="2" charset="-78"/>
              </a:rPr>
            </a:br>
            <a:endParaRPr lang="en-US" dirty="0">
              <a:cs typeface="2  Badr" panose="00000400000000000000" pitchFamily="2" charset="-78"/>
            </a:endParaRPr>
          </a:p>
        </p:txBody>
      </p:sp>
    </p:spTree>
    <p:extLst>
      <p:ext uri="{BB962C8B-B14F-4D97-AF65-F5344CB8AC3E}">
        <p14:creationId xmlns:p14="http://schemas.microsoft.com/office/powerpoint/2010/main" val="1797322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F3422-97E7-4CF3-82F1-69937793AFB9}"/>
              </a:ext>
            </a:extLst>
          </p:cNvPr>
          <p:cNvSpPr>
            <a:spLocks noGrp="1"/>
          </p:cNvSpPr>
          <p:nvPr>
            <p:ph type="title"/>
          </p:nvPr>
        </p:nvSpPr>
        <p:spPr/>
        <p:txBody>
          <a:bodyPr>
            <a:normAutofit/>
          </a:bodyPr>
          <a:lstStyle/>
          <a:p>
            <a:pPr algn="r" rtl="1"/>
            <a:r>
              <a:rPr lang="fa-IR" dirty="0">
                <a:cs typeface="B Titr" panose="00000700000000000000" pitchFamily="2" charset="-78"/>
              </a:rPr>
              <a:t>تعاریف مرتبط با اصطلاحات این بسته خدمت</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F3778232-561E-5B47-9690-35BC3D797635}"/>
              </a:ext>
            </a:extLst>
          </p:cNvPr>
          <p:cNvPicPr>
            <a:picLocks noGrp="1" noChangeAspect="1"/>
          </p:cNvPicPr>
          <p:nvPr>
            <p:ph idx="1"/>
          </p:nvPr>
        </p:nvPicPr>
        <p:blipFill rotWithShape="1">
          <a:blip r:embed="rId2"/>
          <a:srcRect l="23480" t="19386" r="28919" b="33722"/>
          <a:stretch/>
        </p:blipFill>
        <p:spPr>
          <a:xfrm>
            <a:off x="1679542" y="1718455"/>
            <a:ext cx="8832916" cy="4894424"/>
          </a:xfrm>
          <a:prstGeom prst="rect">
            <a:avLst/>
          </a:prstGeom>
          <a:ln>
            <a:noFill/>
          </a:ln>
          <a:effectLst>
            <a:softEdge rad="112500"/>
          </a:effectLst>
        </p:spPr>
      </p:pic>
    </p:spTree>
    <p:extLst>
      <p:ext uri="{BB962C8B-B14F-4D97-AF65-F5344CB8AC3E}">
        <p14:creationId xmlns:p14="http://schemas.microsoft.com/office/powerpoint/2010/main" val="643050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728F591-D001-8E7B-45CD-569BD2E698FC}"/>
              </a:ext>
            </a:extLst>
          </p:cNvPr>
          <p:cNvPicPr>
            <a:picLocks noChangeAspect="1"/>
          </p:cNvPicPr>
          <p:nvPr/>
        </p:nvPicPr>
        <p:blipFill rotWithShape="1">
          <a:blip r:embed="rId2"/>
          <a:srcRect l="24279" t="21718" r="30412" b="30446"/>
          <a:stretch/>
        </p:blipFill>
        <p:spPr>
          <a:xfrm>
            <a:off x="897117" y="341608"/>
            <a:ext cx="10397766" cy="6174784"/>
          </a:xfrm>
          <a:prstGeom prst="rect">
            <a:avLst/>
          </a:prstGeom>
        </p:spPr>
      </p:pic>
    </p:spTree>
    <p:extLst>
      <p:ext uri="{BB962C8B-B14F-4D97-AF65-F5344CB8AC3E}">
        <p14:creationId xmlns:p14="http://schemas.microsoft.com/office/powerpoint/2010/main" val="3701414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66178-4709-C574-279F-0F5226019073}"/>
              </a:ext>
            </a:extLst>
          </p:cNvPr>
          <p:cNvSpPr>
            <a:spLocks noGrp="1"/>
          </p:cNvSpPr>
          <p:nvPr>
            <p:ph type="title"/>
          </p:nvPr>
        </p:nvSpPr>
        <p:spPr>
          <a:xfrm>
            <a:off x="9296400" y="607391"/>
            <a:ext cx="2430780" cy="5774555"/>
          </a:xfrm>
        </p:spPr>
        <p:txBody>
          <a:bodyPr>
            <a:normAutofit/>
          </a:bodyPr>
          <a:lstStyle/>
          <a:p>
            <a:pPr algn="ctr">
              <a:lnSpc>
                <a:spcPct val="150000"/>
              </a:lnSpc>
            </a:pPr>
            <a:r>
              <a:rPr lang="fa-IR" sz="4000" dirty="0">
                <a:cs typeface="2  Titr" panose="00000700000000000000" pitchFamily="2" charset="-78"/>
              </a:rPr>
              <a:t>چارچوب ارایه خدمات سلامت در بارداری ناخواسته</a:t>
            </a:r>
            <a:endParaRPr lang="en-US" sz="4000" dirty="0">
              <a:cs typeface="2  Titr" panose="00000700000000000000" pitchFamily="2" charset="-78"/>
            </a:endParaRPr>
          </a:p>
        </p:txBody>
      </p:sp>
      <p:sp>
        <p:nvSpPr>
          <p:cNvPr id="3" name="Content Placeholder 2">
            <a:extLst>
              <a:ext uri="{FF2B5EF4-FFF2-40B4-BE49-F238E27FC236}">
                <a16:creationId xmlns:a16="http://schemas.microsoft.com/office/drawing/2014/main" id="{7E87812C-9B81-30E3-73CD-6F9AACAD89F8}"/>
              </a:ext>
            </a:extLst>
          </p:cNvPr>
          <p:cNvSpPr>
            <a:spLocks noGrp="1"/>
          </p:cNvSpPr>
          <p:nvPr>
            <p:ph idx="1"/>
          </p:nvPr>
        </p:nvSpPr>
        <p:spPr/>
        <p:txBody>
          <a:bodyPr>
            <a:normAutofit/>
          </a:bodyPr>
          <a:lstStyle/>
          <a:p>
            <a:pPr algn="r" rtl="1"/>
            <a:r>
              <a:rPr lang="fa-IR" sz="2000" dirty="0">
                <a:cs typeface="2  Titr" panose="00000700000000000000" pitchFamily="2" charset="-78"/>
              </a:rPr>
              <a:t>غربالگری و شناسایی مادران </a:t>
            </a:r>
            <a:r>
              <a:rPr lang="fa-IR" sz="2000" dirty="0">
                <a:solidFill>
                  <a:srgbClr val="FF0000"/>
                </a:solidFill>
                <a:cs typeface="2  Titr" panose="00000700000000000000" pitchFamily="2" charset="-78"/>
              </a:rPr>
              <a:t>باردار مردد</a:t>
            </a:r>
            <a:r>
              <a:rPr lang="fa-IR" sz="2000" dirty="0">
                <a:cs typeface="2  Titr" panose="00000700000000000000" pitchFamily="2" charset="-78"/>
              </a:rPr>
              <a:t>( حضوری- آنلاین)</a:t>
            </a:r>
          </a:p>
          <a:p>
            <a:pPr algn="r" rtl="1"/>
            <a:endParaRPr lang="fa-IR" sz="2000" dirty="0">
              <a:cs typeface="2  Titr" panose="00000700000000000000" pitchFamily="2" charset="-78"/>
            </a:endParaRPr>
          </a:p>
          <a:p>
            <a:pPr algn="r" rtl="1"/>
            <a:r>
              <a:rPr lang="fa-IR" sz="2000" dirty="0">
                <a:cs typeface="2  Titr" panose="00000700000000000000" pitchFamily="2" charset="-78"/>
              </a:rPr>
              <a:t>حفظ </a:t>
            </a:r>
            <a:r>
              <a:rPr lang="fa-IR" sz="2000" dirty="0">
                <a:solidFill>
                  <a:srgbClr val="FF0000"/>
                </a:solidFill>
                <a:cs typeface="2  Titr" panose="00000700000000000000" pitchFamily="2" charset="-78"/>
              </a:rPr>
              <a:t>سلامت روان و کرامت مادران </a:t>
            </a:r>
            <a:r>
              <a:rPr lang="fa-IR" sz="2000" dirty="0">
                <a:cs typeface="2  Titr" panose="00000700000000000000" pitchFamily="2" charset="-78"/>
              </a:rPr>
              <a:t>با بارداری ناخواسته</a:t>
            </a:r>
          </a:p>
          <a:p>
            <a:pPr algn="r" rtl="1"/>
            <a:endParaRPr lang="fa-IR" sz="2000" dirty="0">
              <a:cs typeface="2  Titr" panose="00000700000000000000" pitchFamily="2" charset="-78"/>
            </a:endParaRPr>
          </a:p>
          <a:p>
            <a:pPr algn="r" rtl="1"/>
            <a:r>
              <a:rPr lang="fa-IR" sz="2000" dirty="0">
                <a:solidFill>
                  <a:srgbClr val="FF0000"/>
                </a:solidFill>
                <a:cs typeface="2  Titr" panose="00000700000000000000" pitchFamily="2" charset="-78"/>
              </a:rPr>
              <a:t>اطلاع رسانی </a:t>
            </a:r>
            <a:r>
              <a:rPr lang="fa-IR" sz="2000" dirty="0">
                <a:cs typeface="2  Titr" panose="00000700000000000000" pitchFamily="2" charset="-78"/>
              </a:rPr>
              <a:t>خدمات موجود و توسعه ظرفیت های مراکز مردمی</a:t>
            </a:r>
          </a:p>
          <a:p>
            <a:pPr algn="r" rtl="1"/>
            <a:endParaRPr lang="fa-IR" sz="2000" dirty="0">
              <a:cs typeface="2  Titr" panose="00000700000000000000" pitchFamily="2" charset="-78"/>
            </a:endParaRPr>
          </a:p>
          <a:p>
            <a:pPr algn="r" rtl="1"/>
            <a:r>
              <a:rPr lang="fa-IR" sz="2000" dirty="0">
                <a:solidFill>
                  <a:srgbClr val="FF0000"/>
                </a:solidFill>
                <a:cs typeface="2  Titr" panose="00000700000000000000" pitchFamily="2" charset="-78"/>
              </a:rPr>
              <a:t>توجه به پیامدهای </a:t>
            </a:r>
            <a:r>
              <a:rPr lang="fa-IR" sz="2000" dirty="0">
                <a:cs typeface="2  Titr" panose="00000700000000000000" pitchFamily="2" charset="-78"/>
              </a:rPr>
              <a:t>طولانی مدت تداوم/ختم بارداری ناخواسته بر مادر و کودک</a:t>
            </a:r>
          </a:p>
          <a:p>
            <a:pPr algn="r" rtl="1"/>
            <a:endParaRPr lang="fa-IR" sz="2000" dirty="0">
              <a:cs typeface="2  Titr" panose="00000700000000000000" pitchFamily="2" charset="-78"/>
            </a:endParaRPr>
          </a:p>
          <a:p>
            <a:pPr algn="r" rtl="1"/>
            <a:r>
              <a:rPr lang="fa-IR" sz="2000" dirty="0">
                <a:solidFill>
                  <a:srgbClr val="FF0000"/>
                </a:solidFill>
                <a:cs typeface="2  Titr" panose="00000700000000000000" pitchFamily="2" charset="-78"/>
              </a:rPr>
              <a:t>پیشگیری از آسیب </a:t>
            </a:r>
            <a:r>
              <a:rPr lang="fa-IR" sz="2000" dirty="0">
                <a:cs typeface="2  Titr" panose="00000700000000000000" pitchFamily="2" charset="-78"/>
              </a:rPr>
              <a:t>مادران به خود و جنین</a:t>
            </a:r>
          </a:p>
          <a:p>
            <a:pPr algn="r" rtl="1"/>
            <a:endParaRPr lang="fa-IR" sz="2000" dirty="0">
              <a:cs typeface="2  Titr" panose="00000700000000000000" pitchFamily="2" charset="-78"/>
            </a:endParaRPr>
          </a:p>
          <a:p>
            <a:pPr algn="r" rtl="1"/>
            <a:r>
              <a:rPr lang="fa-IR" sz="2000" dirty="0">
                <a:solidFill>
                  <a:srgbClr val="FF0000"/>
                </a:solidFill>
                <a:cs typeface="2  Titr" panose="00000700000000000000" pitchFamily="2" charset="-78"/>
              </a:rPr>
              <a:t>راه اندازی مراکز مشاوره </a:t>
            </a:r>
            <a:r>
              <a:rPr lang="fa-IR" sz="2000" dirty="0">
                <a:cs typeface="2  Titr" panose="00000700000000000000" pitchFamily="2" charset="-78"/>
              </a:rPr>
              <a:t>پی گیر برای کیس های پیچیده</a:t>
            </a:r>
            <a:endParaRPr lang="en-US" sz="2000" dirty="0">
              <a:cs typeface="2  Titr" panose="00000700000000000000" pitchFamily="2" charset="-78"/>
            </a:endParaRPr>
          </a:p>
        </p:txBody>
      </p:sp>
    </p:spTree>
    <p:extLst>
      <p:ext uri="{BB962C8B-B14F-4D97-AF65-F5344CB8AC3E}">
        <p14:creationId xmlns:p14="http://schemas.microsoft.com/office/powerpoint/2010/main" val="7513456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1720F-F5BF-D35A-F21D-23EDAA44FAB1}"/>
              </a:ext>
            </a:extLst>
          </p:cNvPr>
          <p:cNvSpPr>
            <a:spLocks noGrp="1"/>
          </p:cNvSpPr>
          <p:nvPr>
            <p:ph type="title"/>
          </p:nvPr>
        </p:nvSpPr>
        <p:spPr/>
        <p:txBody>
          <a:bodyPr/>
          <a:lstStyle/>
          <a:p>
            <a:pPr>
              <a:lnSpc>
                <a:spcPct val="150000"/>
              </a:lnSpc>
            </a:pPr>
            <a:r>
              <a:rPr lang="fa-IR" dirty="0">
                <a:solidFill>
                  <a:srgbClr val="FF0000"/>
                </a:solidFill>
                <a:cs typeface="B Titr" panose="00000700000000000000" pitchFamily="2" charset="-78"/>
              </a:rPr>
              <a:t>هشت گام </a:t>
            </a:r>
            <a:r>
              <a:rPr lang="fa-IR" dirty="0">
                <a:cs typeface="B Titr" panose="00000700000000000000" pitchFamily="2" charset="-78"/>
              </a:rPr>
              <a:t>سریع در انصراف از سقط عمدی جنین</a:t>
            </a:r>
            <a:endParaRPr lang="en-US" dirty="0">
              <a:cs typeface="B Titr" panose="00000700000000000000" pitchFamily="2" charset="-78"/>
            </a:endParaRPr>
          </a:p>
        </p:txBody>
      </p:sp>
    </p:spTree>
    <p:extLst>
      <p:ext uri="{BB962C8B-B14F-4D97-AF65-F5344CB8AC3E}">
        <p14:creationId xmlns:p14="http://schemas.microsoft.com/office/powerpoint/2010/main" val="523296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row: Right 4">
            <a:extLst>
              <a:ext uri="{FF2B5EF4-FFF2-40B4-BE49-F238E27FC236}">
                <a16:creationId xmlns:a16="http://schemas.microsoft.com/office/drawing/2014/main" id="{4B780D1A-A215-49A5-2E25-0026981246A2}"/>
              </a:ext>
            </a:extLst>
          </p:cNvPr>
          <p:cNvSpPr/>
          <p:nvPr/>
        </p:nvSpPr>
        <p:spPr>
          <a:xfrm rot="10800000">
            <a:off x="10250080" y="893737"/>
            <a:ext cx="1470582" cy="11029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Right 5">
            <a:extLst>
              <a:ext uri="{FF2B5EF4-FFF2-40B4-BE49-F238E27FC236}">
                <a16:creationId xmlns:a16="http://schemas.microsoft.com/office/drawing/2014/main" id="{08A08341-E4A9-CC2A-1886-B8995F1FBA07}"/>
              </a:ext>
            </a:extLst>
          </p:cNvPr>
          <p:cNvSpPr/>
          <p:nvPr/>
        </p:nvSpPr>
        <p:spPr>
          <a:xfrm rot="10800000">
            <a:off x="10361629" y="4960855"/>
            <a:ext cx="1470582" cy="11029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2BEBC75E-7114-F9C2-6170-9BA2CA1EF9A1}"/>
              </a:ext>
            </a:extLst>
          </p:cNvPr>
          <p:cNvSpPr txBox="1"/>
          <p:nvPr/>
        </p:nvSpPr>
        <p:spPr>
          <a:xfrm>
            <a:off x="10569019" y="1260538"/>
            <a:ext cx="1055802" cy="369332"/>
          </a:xfrm>
          <a:prstGeom prst="rect">
            <a:avLst/>
          </a:prstGeom>
          <a:noFill/>
        </p:spPr>
        <p:txBody>
          <a:bodyPr wrap="square" rtlCol="0">
            <a:spAutoFit/>
          </a:bodyPr>
          <a:lstStyle/>
          <a:p>
            <a:pPr algn="ctr"/>
            <a:r>
              <a:rPr lang="fa-IR" dirty="0">
                <a:cs typeface="2  Titr" panose="00000700000000000000" pitchFamily="2" charset="-78"/>
              </a:rPr>
              <a:t>گام اول</a:t>
            </a:r>
            <a:endParaRPr lang="en-US" dirty="0">
              <a:cs typeface="2  Titr" panose="00000700000000000000" pitchFamily="2" charset="-78"/>
            </a:endParaRPr>
          </a:p>
        </p:txBody>
      </p:sp>
      <p:sp>
        <p:nvSpPr>
          <p:cNvPr id="11" name="Flowchart: Connector 10">
            <a:extLst>
              <a:ext uri="{FF2B5EF4-FFF2-40B4-BE49-F238E27FC236}">
                <a16:creationId xmlns:a16="http://schemas.microsoft.com/office/drawing/2014/main" id="{7EB9C4BB-90D6-6A7C-3BFE-6D0504DDF406}"/>
              </a:ext>
            </a:extLst>
          </p:cNvPr>
          <p:cNvSpPr/>
          <p:nvPr/>
        </p:nvSpPr>
        <p:spPr>
          <a:xfrm>
            <a:off x="8197393" y="437057"/>
            <a:ext cx="2009479" cy="2040356"/>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lnSpc>
                <a:spcPct val="150000"/>
              </a:lnSpc>
            </a:pPr>
            <a:r>
              <a:rPr lang="fa-IR" sz="2000" dirty="0">
                <a:cs typeface="2  Titr" panose="00000700000000000000" pitchFamily="2" charset="-78"/>
              </a:rPr>
              <a:t>شناسایی مادر متقاضی سقط عمدی جنین </a:t>
            </a:r>
            <a:endParaRPr lang="en-US" sz="2000" dirty="0">
              <a:cs typeface="2  Titr" panose="00000700000000000000" pitchFamily="2" charset="-78"/>
            </a:endParaRPr>
          </a:p>
          <a:p>
            <a:pPr algn="ctr"/>
            <a:endParaRPr lang="en-US" dirty="0"/>
          </a:p>
        </p:txBody>
      </p:sp>
      <p:sp>
        <p:nvSpPr>
          <p:cNvPr id="13" name="Rectangle: Single Corner Rounded 12">
            <a:extLst>
              <a:ext uri="{FF2B5EF4-FFF2-40B4-BE49-F238E27FC236}">
                <a16:creationId xmlns:a16="http://schemas.microsoft.com/office/drawing/2014/main" id="{F9392E67-A0CC-B782-B032-E20F97A764A9}"/>
              </a:ext>
            </a:extLst>
          </p:cNvPr>
          <p:cNvSpPr/>
          <p:nvPr/>
        </p:nvSpPr>
        <p:spPr>
          <a:xfrm>
            <a:off x="1226072" y="1046131"/>
            <a:ext cx="6551241" cy="848658"/>
          </a:xfrm>
          <a:prstGeom prst="round1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48D759CE-849D-4F03-92A2-09774C1A124D}"/>
              </a:ext>
            </a:extLst>
          </p:cNvPr>
          <p:cNvSpPr txBox="1"/>
          <p:nvPr/>
        </p:nvSpPr>
        <p:spPr>
          <a:xfrm>
            <a:off x="1071513" y="1214369"/>
            <a:ext cx="6860360" cy="461665"/>
          </a:xfrm>
          <a:prstGeom prst="rect">
            <a:avLst/>
          </a:prstGeom>
          <a:noFill/>
        </p:spPr>
        <p:txBody>
          <a:bodyPr wrap="square" rtlCol="0">
            <a:spAutoFit/>
          </a:bodyPr>
          <a:lstStyle/>
          <a:p>
            <a:pPr algn="ctr"/>
            <a:r>
              <a:rPr lang="fa-IR" sz="2400" dirty="0">
                <a:cs typeface="2  Titr" panose="00000700000000000000" pitchFamily="2" charset="-78"/>
              </a:rPr>
              <a:t>حساسیت به نشانه های تصمیم به سقط جنین</a:t>
            </a:r>
            <a:endParaRPr lang="en-US" sz="2400" dirty="0">
              <a:cs typeface="2  Titr" panose="00000700000000000000" pitchFamily="2" charset="-78"/>
            </a:endParaRPr>
          </a:p>
        </p:txBody>
      </p:sp>
      <p:sp>
        <p:nvSpPr>
          <p:cNvPr id="15" name="Flowchart: Connector 14">
            <a:extLst>
              <a:ext uri="{FF2B5EF4-FFF2-40B4-BE49-F238E27FC236}">
                <a16:creationId xmlns:a16="http://schemas.microsoft.com/office/drawing/2014/main" id="{C8DDA313-71C1-9970-AF61-227BAFA3D576}"/>
              </a:ext>
            </a:extLst>
          </p:cNvPr>
          <p:cNvSpPr/>
          <p:nvPr/>
        </p:nvSpPr>
        <p:spPr>
          <a:xfrm>
            <a:off x="8197393" y="2477413"/>
            <a:ext cx="2009479" cy="2040356"/>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lnSpc>
                <a:spcPct val="150000"/>
              </a:lnSpc>
            </a:pPr>
            <a:r>
              <a:rPr lang="fa-IR" sz="2400" dirty="0">
                <a:cs typeface="2  Titr" panose="00000700000000000000" pitchFamily="2" charset="-78"/>
              </a:rPr>
              <a:t>زمینه سازی گفتگو</a:t>
            </a:r>
            <a:endParaRPr lang="en-US" sz="2400" dirty="0">
              <a:cs typeface="2  Titr" panose="00000700000000000000" pitchFamily="2" charset="-78"/>
            </a:endParaRPr>
          </a:p>
        </p:txBody>
      </p:sp>
      <p:sp>
        <p:nvSpPr>
          <p:cNvPr id="16" name="Rectangle: Single Corner Rounded 15">
            <a:extLst>
              <a:ext uri="{FF2B5EF4-FFF2-40B4-BE49-F238E27FC236}">
                <a16:creationId xmlns:a16="http://schemas.microsoft.com/office/drawing/2014/main" id="{ECA09B43-8FDC-2829-8935-E7E597D6F55A}"/>
              </a:ext>
            </a:extLst>
          </p:cNvPr>
          <p:cNvSpPr/>
          <p:nvPr/>
        </p:nvSpPr>
        <p:spPr>
          <a:xfrm>
            <a:off x="1226072" y="3054285"/>
            <a:ext cx="6551239" cy="848657"/>
          </a:xfrm>
          <a:prstGeom prst="round1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2  Titr" panose="00000700000000000000" pitchFamily="2" charset="-78"/>
              </a:rPr>
              <a:t>زمینه سازی برای گفتگوی صمیمی و اعتماد آفرین با مادر</a:t>
            </a:r>
            <a:endParaRPr lang="en-US" sz="2000" dirty="0">
              <a:solidFill>
                <a:schemeClr val="tx1"/>
              </a:solidFill>
              <a:cs typeface="2  Titr" panose="00000700000000000000" pitchFamily="2" charset="-78"/>
            </a:endParaRPr>
          </a:p>
        </p:txBody>
      </p:sp>
      <p:sp>
        <p:nvSpPr>
          <p:cNvPr id="17" name="Arrow: Right 16">
            <a:extLst>
              <a:ext uri="{FF2B5EF4-FFF2-40B4-BE49-F238E27FC236}">
                <a16:creationId xmlns:a16="http://schemas.microsoft.com/office/drawing/2014/main" id="{65E4B725-0A63-FF19-F22D-E17DFD9A1031}"/>
              </a:ext>
            </a:extLst>
          </p:cNvPr>
          <p:cNvSpPr/>
          <p:nvPr/>
        </p:nvSpPr>
        <p:spPr>
          <a:xfrm rot="10800000">
            <a:off x="10255578" y="2946123"/>
            <a:ext cx="1470582" cy="11029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lowchart: Connector 17">
            <a:extLst>
              <a:ext uri="{FF2B5EF4-FFF2-40B4-BE49-F238E27FC236}">
                <a16:creationId xmlns:a16="http://schemas.microsoft.com/office/drawing/2014/main" id="{C5FB934D-A545-2A65-FDBA-9002B0A4BC3B}"/>
              </a:ext>
            </a:extLst>
          </p:cNvPr>
          <p:cNvSpPr/>
          <p:nvPr/>
        </p:nvSpPr>
        <p:spPr>
          <a:xfrm>
            <a:off x="8240601" y="4517769"/>
            <a:ext cx="2009479" cy="2040356"/>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lnSpc>
                <a:spcPct val="150000"/>
              </a:lnSpc>
            </a:pPr>
            <a:r>
              <a:rPr lang="fa-IR" sz="2400" dirty="0">
                <a:cs typeface="2  Titr" panose="00000700000000000000" pitchFamily="2" charset="-78"/>
              </a:rPr>
              <a:t>خوب شنیدن</a:t>
            </a:r>
            <a:endParaRPr lang="en-US" sz="2400" dirty="0">
              <a:cs typeface="2  Titr" panose="00000700000000000000" pitchFamily="2" charset="-78"/>
            </a:endParaRPr>
          </a:p>
        </p:txBody>
      </p:sp>
      <p:sp>
        <p:nvSpPr>
          <p:cNvPr id="19" name="TextBox 18">
            <a:extLst>
              <a:ext uri="{FF2B5EF4-FFF2-40B4-BE49-F238E27FC236}">
                <a16:creationId xmlns:a16="http://schemas.microsoft.com/office/drawing/2014/main" id="{7F8170A0-7093-C5E6-FE01-F8976A327DB0}"/>
              </a:ext>
            </a:extLst>
          </p:cNvPr>
          <p:cNvSpPr txBox="1"/>
          <p:nvPr/>
        </p:nvSpPr>
        <p:spPr>
          <a:xfrm>
            <a:off x="10569019" y="3324409"/>
            <a:ext cx="1055802" cy="369332"/>
          </a:xfrm>
          <a:prstGeom prst="rect">
            <a:avLst/>
          </a:prstGeom>
          <a:noFill/>
        </p:spPr>
        <p:txBody>
          <a:bodyPr wrap="square" rtlCol="0">
            <a:spAutoFit/>
          </a:bodyPr>
          <a:lstStyle/>
          <a:p>
            <a:pPr algn="ctr"/>
            <a:r>
              <a:rPr lang="fa-IR" dirty="0">
                <a:cs typeface="2  Titr" panose="00000700000000000000" pitchFamily="2" charset="-78"/>
              </a:rPr>
              <a:t>گام دوم</a:t>
            </a:r>
            <a:endParaRPr lang="en-US" dirty="0">
              <a:cs typeface="2  Titr" panose="00000700000000000000" pitchFamily="2" charset="-78"/>
            </a:endParaRPr>
          </a:p>
        </p:txBody>
      </p:sp>
      <p:sp>
        <p:nvSpPr>
          <p:cNvPr id="20" name="TextBox 19">
            <a:extLst>
              <a:ext uri="{FF2B5EF4-FFF2-40B4-BE49-F238E27FC236}">
                <a16:creationId xmlns:a16="http://schemas.microsoft.com/office/drawing/2014/main" id="{D6EA515D-7867-5571-6E67-1319C4F4111F}"/>
              </a:ext>
            </a:extLst>
          </p:cNvPr>
          <p:cNvSpPr txBox="1"/>
          <p:nvPr/>
        </p:nvSpPr>
        <p:spPr>
          <a:xfrm>
            <a:off x="10664860" y="5327657"/>
            <a:ext cx="1055802" cy="369332"/>
          </a:xfrm>
          <a:prstGeom prst="rect">
            <a:avLst/>
          </a:prstGeom>
          <a:noFill/>
        </p:spPr>
        <p:txBody>
          <a:bodyPr wrap="square" rtlCol="0">
            <a:spAutoFit/>
          </a:bodyPr>
          <a:lstStyle/>
          <a:p>
            <a:pPr algn="ctr"/>
            <a:r>
              <a:rPr lang="fa-IR" dirty="0">
                <a:cs typeface="2  Titr" panose="00000700000000000000" pitchFamily="2" charset="-78"/>
              </a:rPr>
              <a:t>گام سوم</a:t>
            </a:r>
            <a:endParaRPr lang="en-US" dirty="0">
              <a:cs typeface="2  Titr" panose="00000700000000000000" pitchFamily="2" charset="-78"/>
            </a:endParaRPr>
          </a:p>
        </p:txBody>
      </p:sp>
      <p:sp>
        <p:nvSpPr>
          <p:cNvPr id="21" name="Rectangle: Single Corner Rounded 20">
            <a:extLst>
              <a:ext uri="{FF2B5EF4-FFF2-40B4-BE49-F238E27FC236}">
                <a16:creationId xmlns:a16="http://schemas.microsoft.com/office/drawing/2014/main" id="{BFD4BBC4-E8DF-09EE-B476-4CC9D203BA74}"/>
              </a:ext>
            </a:extLst>
          </p:cNvPr>
          <p:cNvSpPr/>
          <p:nvPr/>
        </p:nvSpPr>
        <p:spPr>
          <a:xfrm>
            <a:off x="1226072" y="5156462"/>
            <a:ext cx="6551240" cy="772997"/>
          </a:xfrm>
          <a:prstGeom prst="round1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a-IR" sz="2000" dirty="0">
                <a:solidFill>
                  <a:schemeClr val="tx1"/>
                </a:solidFill>
                <a:cs typeface="2  Titr" panose="00000700000000000000" pitchFamily="2" charset="-78"/>
              </a:rPr>
              <a:t>شنیدن فعال حرف های مادر</a:t>
            </a:r>
            <a:endParaRPr lang="en-US" sz="2000" dirty="0">
              <a:solidFill>
                <a:schemeClr val="tx1"/>
              </a:solidFill>
              <a:cs typeface="2  Titr" panose="00000700000000000000" pitchFamily="2" charset="-78"/>
            </a:endParaRPr>
          </a:p>
        </p:txBody>
      </p:sp>
    </p:spTree>
    <p:extLst>
      <p:ext uri="{BB962C8B-B14F-4D97-AF65-F5344CB8AC3E}">
        <p14:creationId xmlns:p14="http://schemas.microsoft.com/office/powerpoint/2010/main" val="23620422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rrow: Right 1">
            <a:extLst>
              <a:ext uri="{FF2B5EF4-FFF2-40B4-BE49-F238E27FC236}">
                <a16:creationId xmlns:a16="http://schemas.microsoft.com/office/drawing/2014/main" id="{1D6B607A-EC11-EC12-8513-16D67E429AB4}"/>
              </a:ext>
            </a:extLst>
          </p:cNvPr>
          <p:cNvSpPr/>
          <p:nvPr/>
        </p:nvSpPr>
        <p:spPr>
          <a:xfrm rot="10800000">
            <a:off x="10339632" y="719300"/>
            <a:ext cx="1470582" cy="11029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lowchart: Connector 2">
            <a:extLst>
              <a:ext uri="{FF2B5EF4-FFF2-40B4-BE49-F238E27FC236}">
                <a16:creationId xmlns:a16="http://schemas.microsoft.com/office/drawing/2014/main" id="{08773675-0B44-B4AB-0C2B-8A92540C8E2A}"/>
              </a:ext>
            </a:extLst>
          </p:cNvPr>
          <p:cNvSpPr/>
          <p:nvPr/>
        </p:nvSpPr>
        <p:spPr>
          <a:xfrm>
            <a:off x="8133173" y="248521"/>
            <a:ext cx="2009479" cy="2040356"/>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lnSpc>
                <a:spcPct val="150000"/>
              </a:lnSpc>
            </a:pPr>
            <a:r>
              <a:rPr lang="fa-IR" sz="2400" dirty="0">
                <a:cs typeface="2  Titr" panose="00000700000000000000" pitchFamily="2" charset="-78"/>
              </a:rPr>
              <a:t>ارائه بازخورد به مادر</a:t>
            </a:r>
            <a:endParaRPr lang="en-US" sz="2400" dirty="0">
              <a:cs typeface="2  Titr" panose="00000700000000000000" pitchFamily="2" charset="-78"/>
            </a:endParaRPr>
          </a:p>
          <a:p>
            <a:pPr algn="ctr"/>
            <a:endParaRPr lang="en-US" sz="2000" dirty="0"/>
          </a:p>
        </p:txBody>
      </p:sp>
      <p:sp>
        <p:nvSpPr>
          <p:cNvPr id="4" name="Rectangle: Single Corner Rounded 3">
            <a:extLst>
              <a:ext uri="{FF2B5EF4-FFF2-40B4-BE49-F238E27FC236}">
                <a16:creationId xmlns:a16="http://schemas.microsoft.com/office/drawing/2014/main" id="{007EF3AE-B190-BA44-AA95-0CECE2D054B3}"/>
              </a:ext>
            </a:extLst>
          </p:cNvPr>
          <p:cNvSpPr/>
          <p:nvPr/>
        </p:nvSpPr>
        <p:spPr>
          <a:xfrm>
            <a:off x="1547371" y="830352"/>
            <a:ext cx="6164740" cy="876692"/>
          </a:xfrm>
          <a:prstGeom prst="round1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fa-IR" dirty="0">
                <a:solidFill>
                  <a:schemeClr val="tx1"/>
                </a:solidFill>
                <a:cs typeface="2  Titr" panose="00000700000000000000" pitchFamily="2" charset="-78"/>
              </a:rPr>
              <a:t>ارائه بازخورد به مادر توسط مشاور و برشمردن توانمندی های مادر از سخنان خود او (نقاط امید برای مادر)</a:t>
            </a:r>
            <a:endParaRPr lang="en-US" dirty="0">
              <a:solidFill>
                <a:schemeClr val="tx1"/>
              </a:solidFill>
              <a:cs typeface="2  Titr" panose="00000700000000000000" pitchFamily="2" charset="-78"/>
            </a:endParaRPr>
          </a:p>
        </p:txBody>
      </p:sp>
      <p:sp>
        <p:nvSpPr>
          <p:cNvPr id="5" name="Flowchart: Connector 4">
            <a:extLst>
              <a:ext uri="{FF2B5EF4-FFF2-40B4-BE49-F238E27FC236}">
                <a16:creationId xmlns:a16="http://schemas.microsoft.com/office/drawing/2014/main" id="{3495D72D-D300-D947-6BEC-78E43B89D743}"/>
              </a:ext>
            </a:extLst>
          </p:cNvPr>
          <p:cNvSpPr/>
          <p:nvPr/>
        </p:nvSpPr>
        <p:spPr>
          <a:xfrm>
            <a:off x="8133172" y="2375288"/>
            <a:ext cx="2009479" cy="2040356"/>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lnSpc>
                <a:spcPct val="150000"/>
              </a:lnSpc>
            </a:pPr>
            <a:endParaRPr lang="fa-IR" dirty="0">
              <a:cs typeface="2  Titr" panose="00000700000000000000" pitchFamily="2" charset="-78"/>
            </a:endParaRPr>
          </a:p>
          <a:p>
            <a:pPr algn="ctr">
              <a:lnSpc>
                <a:spcPct val="150000"/>
              </a:lnSpc>
            </a:pPr>
            <a:r>
              <a:rPr lang="fa-IR" dirty="0">
                <a:cs typeface="2  Titr" panose="00000700000000000000" pitchFamily="2" charset="-78"/>
              </a:rPr>
              <a:t>آگاهی دادن به مادر با جملات اثرگذار</a:t>
            </a:r>
            <a:endParaRPr lang="en-US" dirty="0">
              <a:cs typeface="2  Titr" panose="00000700000000000000" pitchFamily="2" charset="-78"/>
            </a:endParaRPr>
          </a:p>
          <a:p>
            <a:pPr algn="ctr"/>
            <a:endParaRPr lang="en-US" dirty="0"/>
          </a:p>
        </p:txBody>
      </p:sp>
      <p:sp>
        <p:nvSpPr>
          <p:cNvPr id="6" name="Flowchart: Connector 5">
            <a:extLst>
              <a:ext uri="{FF2B5EF4-FFF2-40B4-BE49-F238E27FC236}">
                <a16:creationId xmlns:a16="http://schemas.microsoft.com/office/drawing/2014/main" id="{A9F2ECD5-6E72-051F-5802-AD3736EA8DB6}"/>
              </a:ext>
            </a:extLst>
          </p:cNvPr>
          <p:cNvSpPr/>
          <p:nvPr/>
        </p:nvSpPr>
        <p:spPr>
          <a:xfrm>
            <a:off x="8197393" y="4482712"/>
            <a:ext cx="2009479" cy="2040356"/>
          </a:xfrm>
          <a:prstGeom prst="flowChartConnecto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lnSpc>
                <a:spcPct val="150000"/>
              </a:lnSpc>
            </a:pPr>
            <a:r>
              <a:rPr lang="fa-IR" sz="2000" dirty="0">
                <a:cs typeface="2  Titr" panose="00000700000000000000" pitchFamily="2" charset="-78"/>
              </a:rPr>
              <a:t>کمک به حل مسئله مادر</a:t>
            </a:r>
            <a:endParaRPr lang="en-US" sz="2000" dirty="0">
              <a:cs typeface="2  Titr" panose="00000700000000000000" pitchFamily="2" charset="-78"/>
            </a:endParaRPr>
          </a:p>
          <a:p>
            <a:pPr algn="ctr"/>
            <a:endParaRPr lang="en-US" dirty="0"/>
          </a:p>
        </p:txBody>
      </p:sp>
      <p:sp>
        <p:nvSpPr>
          <p:cNvPr id="7" name="Arrow: Right 6">
            <a:extLst>
              <a:ext uri="{FF2B5EF4-FFF2-40B4-BE49-F238E27FC236}">
                <a16:creationId xmlns:a16="http://schemas.microsoft.com/office/drawing/2014/main" id="{975F133D-640A-3F7C-B737-04CAEC9F9085}"/>
              </a:ext>
            </a:extLst>
          </p:cNvPr>
          <p:cNvSpPr/>
          <p:nvPr/>
        </p:nvSpPr>
        <p:spPr>
          <a:xfrm rot="10800000">
            <a:off x="10340418" y="4946169"/>
            <a:ext cx="1470582" cy="11029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3BD8EC03-B207-B4F4-C42F-800C14E7BDDD}"/>
              </a:ext>
            </a:extLst>
          </p:cNvPr>
          <p:cNvSpPr/>
          <p:nvPr/>
        </p:nvSpPr>
        <p:spPr>
          <a:xfrm rot="10800000">
            <a:off x="10340418" y="2832735"/>
            <a:ext cx="1470582" cy="11029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Single Corner Rounded 8">
            <a:extLst>
              <a:ext uri="{FF2B5EF4-FFF2-40B4-BE49-F238E27FC236}">
                <a16:creationId xmlns:a16="http://schemas.microsoft.com/office/drawing/2014/main" id="{25559836-62F6-93ED-2341-7305D6F0BBCD}"/>
              </a:ext>
            </a:extLst>
          </p:cNvPr>
          <p:cNvSpPr/>
          <p:nvPr/>
        </p:nvSpPr>
        <p:spPr>
          <a:xfrm>
            <a:off x="1547371" y="1914037"/>
            <a:ext cx="6164740" cy="2501607"/>
          </a:xfrm>
          <a:prstGeom prst="round1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توجه دادن به منزلت جنین</a:t>
            </a:r>
          </a:p>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یادآوری اهمیت جایگاه والای مادر و پدر</a:t>
            </a:r>
          </a:p>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اهمیت امکان باروری پدر و مادر و بیان سختی های ناباروری</a:t>
            </a:r>
          </a:p>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ایجاد تردید در پدر و مادر  /نگرش منفی به سوی دیدگاه امیدبخش</a:t>
            </a:r>
          </a:p>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ناپسندی قانونی ، اخلاقی و شرعی</a:t>
            </a:r>
          </a:p>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عوارض جسمی و روحی سقط جنین</a:t>
            </a:r>
          </a:p>
        </p:txBody>
      </p:sp>
      <p:sp>
        <p:nvSpPr>
          <p:cNvPr id="10" name="Rectangle: Single Corner Rounded 9">
            <a:extLst>
              <a:ext uri="{FF2B5EF4-FFF2-40B4-BE49-F238E27FC236}">
                <a16:creationId xmlns:a16="http://schemas.microsoft.com/office/drawing/2014/main" id="{9CC4BD7D-A62C-94E2-4652-99744786C45E}"/>
              </a:ext>
            </a:extLst>
          </p:cNvPr>
          <p:cNvSpPr/>
          <p:nvPr/>
        </p:nvSpPr>
        <p:spPr>
          <a:xfrm>
            <a:off x="1547371" y="4572000"/>
            <a:ext cx="6164740" cy="2040356"/>
          </a:xfrm>
          <a:prstGeom prst="round1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کمک به کاهش فشارهای روانی اطرافیان</a:t>
            </a:r>
          </a:p>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بهبود مهارت حل مسئله</a:t>
            </a:r>
          </a:p>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نقد ،به راه حل دانستن سقط جنین</a:t>
            </a:r>
          </a:p>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آگاهی سازی نسبت به قوانین حمایتی</a:t>
            </a:r>
          </a:p>
          <a:p>
            <a:pPr marL="285750" indent="-285750" algn="r" rtl="1">
              <a:lnSpc>
                <a:spcPct val="150000"/>
              </a:lnSpc>
              <a:buFont typeface="Arial" panose="020B0604020202020204" pitchFamily="34" charset="0"/>
              <a:buChar char="•"/>
            </a:pPr>
            <a:r>
              <a:rPr lang="fa-IR" dirty="0">
                <a:solidFill>
                  <a:schemeClr val="tx1"/>
                </a:solidFill>
                <a:cs typeface="2  Titr" panose="00000700000000000000" pitchFamily="2" charset="-78"/>
              </a:rPr>
              <a:t>آگاهی سازی نسبت به امکان واگذاری</a:t>
            </a:r>
            <a:endParaRPr lang="en-US" dirty="0">
              <a:solidFill>
                <a:schemeClr val="tx1"/>
              </a:solidFill>
              <a:cs typeface="2  Titr" panose="00000700000000000000" pitchFamily="2" charset="-78"/>
            </a:endParaRPr>
          </a:p>
        </p:txBody>
      </p:sp>
      <p:sp>
        <p:nvSpPr>
          <p:cNvPr id="11" name="TextBox 10">
            <a:extLst>
              <a:ext uri="{FF2B5EF4-FFF2-40B4-BE49-F238E27FC236}">
                <a16:creationId xmlns:a16="http://schemas.microsoft.com/office/drawing/2014/main" id="{8DD5D2F3-1CE1-3684-D57A-0F591DA70BF2}"/>
              </a:ext>
            </a:extLst>
          </p:cNvPr>
          <p:cNvSpPr txBox="1"/>
          <p:nvPr/>
        </p:nvSpPr>
        <p:spPr>
          <a:xfrm>
            <a:off x="10644629" y="1084032"/>
            <a:ext cx="1054230" cy="369332"/>
          </a:xfrm>
          <a:prstGeom prst="rect">
            <a:avLst/>
          </a:prstGeom>
          <a:noFill/>
        </p:spPr>
        <p:txBody>
          <a:bodyPr wrap="square" rtlCol="0">
            <a:spAutoFit/>
          </a:bodyPr>
          <a:lstStyle/>
          <a:p>
            <a:r>
              <a:rPr lang="fa-IR" dirty="0">
                <a:cs typeface="2  Titr" panose="00000700000000000000" pitchFamily="2" charset="-78"/>
              </a:rPr>
              <a:t>گام چهارم</a:t>
            </a:r>
            <a:endParaRPr lang="en-US" dirty="0">
              <a:cs typeface="2  Titr" panose="00000700000000000000" pitchFamily="2" charset="-78"/>
            </a:endParaRPr>
          </a:p>
        </p:txBody>
      </p:sp>
      <p:sp>
        <p:nvSpPr>
          <p:cNvPr id="12" name="TextBox 11">
            <a:extLst>
              <a:ext uri="{FF2B5EF4-FFF2-40B4-BE49-F238E27FC236}">
                <a16:creationId xmlns:a16="http://schemas.microsoft.com/office/drawing/2014/main" id="{1A19AB86-6EBB-1116-40D7-846A36302FD0}"/>
              </a:ext>
            </a:extLst>
          </p:cNvPr>
          <p:cNvSpPr txBox="1"/>
          <p:nvPr/>
        </p:nvSpPr>
        <p:spPr>
          <a:xfrm>
            <a:off x="10644629" y="3194580"/>
            <a:ext cx="1054230" cy="400110"/>
          </a:xfrm>
          <a:prstGeom prst="rect">
            <a:avLst/>
          </a:prstGeom>
          <a:noFill/>
        </p:spPr>
        <p:txBody>
          <a:bodyPr wrap="square" rtlCol="0">
            <a:spAutoFit/>
          </a:bodyPr>
          <a:lstStyle/>
          <a:p>
            <a:r>
              <a:rPr lang="fa-IR" sz="2000" dirty="0">
                <a:cs typeface="2  Titr" panose="00000700000000000000" pitchFamily="2" charset="-78"/>
              </a:rPr>
              <a:t>گام پنجم</a:t>
            </a:r>
            <a:endParaRPr lang="en-US" sz="2000" dirty="0">
              <a:cs typeface="2  Titr" panose="00000700000000000000" pitchFamily="2" charset="-78"/>
            </a:endParaRPr>
          </a:p>
        </p:txBody>
      </p:sp>
      <p:sp>
        <p:nvSpPr>
          <p:cNvPr id="13" name="TextBox 12">
            <a:extLst>
              <a:ext uri="{FF2B5EF4-FFF2-40B4-BE49-F238E27FC236}">
                <a16:creationId xmlns:a16="http://schemas.microsoft.com/office/drawing/2014/main" id="{7C44877C-B2D7-7F5B-0225-4A9D2B346D4A}"/>
              </a:ext>
            </a:extLst>
          </p:cNvPr>
          <p:cNvSpPr txBox="1"/>
          <p:nvPr/>
        </p:nvSpPr>
        <p:spPr>
          <a:xfrm>
            <a:off x="10644629" y="5312970"/>
            <a:ext cx="1054230" cy="369332"/>
          </a:xfrm>
          <a:prstGeom prst="rect">
            <a:avLst/>
          </a:prstGeom>
          <a:noFill/>
        </p:spPr>
        <p:txBody>
          <a:bodyPr wrap="square" rtlCol="0">
            <a:spAutoFit/>
          </a:bodyPr>
          <a:lstStyle/>
          <a:p>
            <a:r>
              <a:rPr lang="fa-IR" dirty="0">
                <a:cs typeface="2  Titr" panose="00000700000000000000" pitchFamily="2" charset="-78"/>
              </a:rPr>
              <a:t>گام ششم</a:t>
            </a:r>
            <a:endParaRPr lang="en-US" dirty="0">
              <a:cs typeface="2  Titr" panose="00000700000000000000" pitchFamily="2" charset="-78"/>
            </a:endParaRPr>
          </a:p>
        </p:txBody>
      </p:sp>
    </p:spTree>
    <p:extLst>
      <p:ext uri="{BB962C8B-B14F-4D97-AF65-F5344CB8AC3E}">
        <p14:creationId xmlns:p14="http://schemas.microsoft.com/office/powerpoint/2010/main" val="174236853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TM03457510[[fn=Savon]]</Template>
  <TotalTime>365</TotalTime>
  <Words>1139</Words>
  <Application>Microsoft Office PowerPoint</Application>
  <PresentationFormat>Widescreen</PresentationFormat>
  <Paragraphs>126</Paragraphs>
  <Slides>28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2  Badr</vt:lpstr>
      <vt:lpstr>2  Titr</vt:lpstr>
      <vt:lpstr>Arial</vt:lpstr>
      <vt:lpstr>B Titr</vt:lpstr>
      <vt:lpstr>Century Gothic</vt:lpstr>
      <vt:lpstr>Garamond</vt:lpstr>
      <vt:lpstr>Wingdings</vt:lpstr>
      <vt:lpstr>Savon</vt:lpstr>
      <vt:lpstr>کلاس آموزشی  حفظ حیات جنین</vt:lpstr>
      <vt:lpstr>PowerPoint Presentation</vt:lpstr>
      <vt:lpstr>ماده ۵۶ قانون حمایت از خانواده و جوانی جمعیت</vt:lpstr>
      <vt:lpstr>تعاریف مرتبط با اصطلاحات این بسته خدمت</vt:lpstr>
      <vt:lpstr>PowerPoint Presentation</vt:lpstr>
      <vt:lpstr>چارچوب ارایه خدمات سلامت در بارداری ناخواسته</vt:lpstr>
      <vt:lpstr>هشت گام سریع در انصراف از سقط عمدی جنین</vt:lpstr>
      <vt:lpstr>PowerPoint Presentation</vt:lpstr>
      <vt:lpstr>PowerPoint Presentation</vt:lpstr>
      <vt:lpstr>PowerPoint Presentation</vt:lpstr>
      <vt:lpstr>اصولی که لازم است در اجرای فرآیند انصراف از سقط  مورد توجه قرار گیرد</vt:lpstr>
      <vt:lpstr>مراحل مشاوره جهت انصراف از سقط عمدی</vt:lpstr>
      <vt:lpstr>PowerPoint Presentation</vt:lpstr>
      <vt:lpstr>ناآگاهی ها (نا آگاهی های زمینه ساز)</vt:lpstr>
      <vt:lpstr>ناآگاهی ها (نا آگاهی های زمینه ساز)</vt:lpstr>
      <vt:lpstr>ناآگاهی ها (نا آگاهی های زمینه ساز)</vt:lpstr>
      <vt:lpstr>PowerPoint Presentation</vt:lpstr>
      <vt:lpstr>PowerPoint Presentation</vt:lpstr>
      <vt:lpstr>PowerPoint Presentation</vt:lpstr>
      <vt:lpstr>PowerPoint Presentation</vt:lpstr>
      <vt:lpstr>PowerPoint Presentation</vt:lpstr>
      <vt:lpstr>پیشنهادات مشترک</vt:lpstr>
      <vt:lpstr>PowerPoint Presentation</vt:lpstr>
      <vt:lpstr>پیشنهادات اختصاصی</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کلاس آموزشی  حفظ حیات جنین</dc:title>
  <dc:creator>A.R.I</dc:creator>
  <cp:lastModifiedBy>A.R.I</cp:lastModifiedBy>
  <cp:revision>8</cp:revision>
  <dcterms:created xsi:type="dcterms:W3CDTF">2025-06-30T05:28:00Z</dcterms:created>
  <dcterms:modified xsi:type="dcterms:W3CDTF">2025-07-22T07:56:29Z</dcterms:modified>
</cp:coreProperties>
</file>