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 id="262" r:id="rId7"/>
    <p:sldId id="272" r:id="rId8"/>
    <p:sldId id="261" r:id="rId9"/>
    <p:sldId id="263" r:id="rId10"/>
    <p:sldId id="274" r:id="rId11"/>
    <p:sldId id="276" r:id="rId12"/>
    <p:sldId id="264" r:id="rId13"/>
    <p:sldId id="275" r:id="rId14"/>
    <p:sldId id="278" r:id="rId15"/>
    <p:sldId id="265" r:id="rId16"/>
    <p:sldId id="277" r:id="rId17"/>
    <p:sldId id="267" r:id="rId18"/>
    <p:sldId id="269" r:id="rId19"/>
    <p:sldId id="273" r:id="rId20"/>
    <p:sldId id="268" r:id="rId21"/>
    <p:sldId id="271" r:id="rId22"/>
    <p:sldId id="266" r:id="rId23"/>
    <p:sldId id="27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CA965AD-A50F-4D27-A19C-9B323839EC77}" type="datetimeFigureOut">
              <a:rPr lang="en-US" smtClean="0"/>
              <a:t>7/14/2024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A965AD-A50F-4D27-A19C-9B323839EC77}" type="datetimeFigureOut">
              <a:rPr lang="en-US" smtClean="0"/>
              <a:t>7/14/2024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A965AD-A50F-4D27-A19C-9B323839EC77}" type="datetimeFigureOut">
              <a:rPr lang="en-US" smtClean="0"/>
              <a:t>7/14/2024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A965AD-A50F-4D27-A19C-9B323839EC77}" type="datetimeFigureOut">
              <a:rPr lang="en-US" smtClean="0"/>
              <a:t>7/14/2024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A965AD-A50F-4D27-A19C-9B323839EC77}" type="datetimeFigureOut">
              <a:rPr lang="en-US" smtClean="0"/>
              <a:t>7/14/2024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CA965AD-A50F-4D27-A19C-9B323839EC77}" type="datetimeFigureOut">
              <a:rPr lang="en-US" smtClean="0"/>
              <a:t>7/14/2024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A965AD-A50F-4D27-A19C-9B323839EC77}" type="datetimeFigureOut">
              <a:rPr lang="en-US" smtClean="0"/>
              <a:t>7/14/2024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A965AD-A50F-4D27-A19C-9B323839EC77}" type="datetimeFigureOut">
              <a:rPr lang="en-US" smtClean="0"/>
              <a:t>7/14/2024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A965AD-A50F-4D27-A19C-9B323839EC77}" type="datetimeFigureOut">
              <a:rPr lang="en-US" smtClean="0"/>
              <a:t>7/14/2024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9D8B0A-923B-4CE7-B5A2-D984246BFE2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A965AD-A50F-4D27-A19C-9B323839EC77}" type="datetimeFigureOut">
              <a:rPr lang="en-US" smtClean="0"/>
              <a:t>7/14/2024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9D8B0A-923B-4CE7-B5A2-D984246BFE23}"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BCA965AD-A50F-4D27-A19C-9B323839EC77}" type="datetimeFigureOut">
              <a:rPr lang="en-US" smtClean="0"/>
              <a:t>7/14/2024</a:t>
            </a:fld>
            <a:endParaRPr lang="en-US"/>
          </a:p>
        </p:txBody>
      </p:sp>
      <p:sp>
        <p:nvSpPr>
          <p:cNvPr id="9" name="Slide Number Placeholder 8"/>
          <p:cNvSpPr>
            <a:spLocks noGrp="1"/>
          </p:cNvSpPr>
          <p:nvPr>
            <p:ph type="sldNum" sz="quarter" idx="11"/>
          </p:nvPr>
        </p:nvSpPr>
        <p:spPr/>
        <p:txBody>
          <a:bodyPr/>
          <a:lstStyle/>
          <a:p>
            <a:fld id="{BF9D8B0A-923B-4CE7-B5A2-D984246BFE23}"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37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F9D8B0A-923B-4CE7-B5A2-D984246BFE23}"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CA965AD-A50F-4D27-A19C-9B323839EC77}" type="datetimeFigureOut">
              <a:rPr lang="en-US" smtClean="0"/>
              <a:t>7/14/2024</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685800"/>
            <a:ext cx="7772400" cy="1470025"/>
          </a:xfrm>
        </p:spPr>
        <p:txBody>
          <a:bodyPr/>
          <a:lstStyle/>
          <a:p>
            <a:pPr algn="ctr" rtl="1"/>
            <a:r>
              <a:rPr lang="fa-IR" sz="4400" dirty="0" smtClean="0">
                <a:solidFill>
                  <a:srgbClr val="C00000"/>
                </a:solidFill>
                <a:cs typeface="2  Titr" pitchFamily="2" charset="-78"/>
              </a:rPr>
              <a:t>روش های نمونه برداری وجمع آوری حشرات</a:t>
            </a:r>
            <a:endParaRPr lang="en-US" sz="4400" dirty="0">
              <a:solidFill>
                <a:srgbClr val="C00000"/>
              </a:solidFill>
              <a:cs typeface="2  Titr" pitchFamily="2" charset="-78"/>
            </a:endParaRPr>
          </a:p>
        </p:txBody>
      </p:sp>
      <p:sp>
        <p:nvSpPr>
          <p:cNvPr id="3" name="Subtitle 2"/>
          <p:cNvSpPr>
            <a:spLocks noGrp="1"/>
          </p:cNvSpPr>
          <p:nvPr>
            <p:ph type="subTitle" idx="1"/>
          </p:nvPr>
        </p:nvSpPr>
        <p:spPr>
          <a:xfrm>
            <a:off x="1143000" y="3505200"/>
            <a:ext cx="6400800" cy="1752600"/>
          </a:xfrm>
        </p:spPr>
        <p:txBody>
          <a:bodyPr>
            <a:normAutofit/>
          </a:bodyPr>
          <a:lstStyle/>
          <a:p>
            <a:pPr algn="ctr"/>
            <a:r>
              <a:rPr lang="fa-IR" sz="2400" dirty="0" smtClean="0">
                <a:solidFill>
                  <a:schemeClr val="tx1"/>
                </a:solidFill>
                <a:cs typeface="2  Titr" pitchFamily="2" charset="-78"/>
              </a:rPr>
              <a:t>تهیه و تنطیم:</a:t>
            </a:r>
          </a:p>
          <a:p>
            <a:pPr algn="ctr"/>
            <a:r>
              <a:rPr lang="fa-IR" sz="2400" dirty="0" smtClean="0">
                <a:solidFill>
                  <a:schemeClr val="tx1"/>
                </a:solidFill>
                <a:cs typeface="2  Titr" pitchFamily="2" charset="-78"/>
              </a:rPr>
              <a:t>حسین فرخ زاده</a:t>
            </a:r>
            <a:endParaRPr lang="en-US" sz="2400" dirty="0">
              <a:solidFill>
                <a:schemeClr val="tx1"/>
              </a:solidFill>
              <a:cs typeface="2  Titr" pitchFamily="2" charset="-78"/>
            </a:endParaRPr>
          </a:p>
        </p:txBody>
      </p:sp>
    </p:spTree>
    <p:extLst>
      <p:ext uri="{BB962C8B-B14F-4D97-AF65-F5344CB8AC3E}">
        <p14:creationId xmlns:p14="http://schemas.microsoft.com/office/powerpoint/2010/main" val="16720132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8600"/>
            <a:ext cx="44196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1"/>
            <a:ext cx="43434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445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
            <a:ext cx="32004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52400"/>
            <a:ext cx="49530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3352800"/>
            <a:ext cx="4257675"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3320473"/>
            <a:ext cx="3886200" cy="3385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3062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7620000" cy="5867400"/>
          </a:xfrm>
        </p:spPr>
        <p:txBody>
          <a:bodyPr>
            <a:normAutofit/>
          </a:bodyPr>
          <a:lstStyle/>
          <a:p>
            <a:pPr algn="r" rtl="1"/>
            <a:endParaRPr lang="fa-IR" b="1" dirty="0">
              <a:cs typeface="2  Titr" pitchFamily="2" charset="-78"/>
            </a:endParaRPr>
          </a:p>
          <a:p>
            <a:pPr algn="r" rtl="1"/>
            <a:r>
              <a:rPr lang="fa-IR" sz="3000" b="1" dirty="0">
                <a:solidFill>
                  <a:srgbClr val="C00000"/>
                </a:solidFill>
                <a:cs typeface="2  Titr" pitchFamily="2" charset="-78"/>
              </a:rPr>
              <a:t>انواع تله‌ </a:t>
            </a:r>
            <a:r>
              <a:rPr lang="fa-IR" sz="3000" b="1" dirty="0" smtClean="0">
                <a:solidFill>
                  <a:srgbClr val="C00000"/>
                </a:solidFill>
                <a:cs typeface="2  Titr" pitchFamily="2" charset="-78"/>
              </a:rPr>
              <a:t>ها</a:t>
            </a:r>
            <a:endParaRPr lang="fa-IR" sz="3000" b="1" dirty="0">
              <a:solidFill>
                <a:srgbClr val="C00000"/>
              </a:solidFill>
              <a:cs typeface="2  Titr" pitchFamily="2" charset="-78"/>
            </a:endParaRPr>
          </a:p>
          <a:p>
            <a:pPr algn="r" rtl="1"/>
            <a:r>
              <a:rPr lang="fa-IR" b="1" dirty="0">
                <a:cs typeface="2  Titr" pitchFamily="2" charset="-78"/>
              </a:rPr>
              <a:t>انواع زیادی از تله‌ ها برای شكار حشرات مورد استفاده قرار می‌ گیرد. البته شكار حشرات توسط تله ‌ها، به نوع حشره و محیط زیست آن ها بستگی دارد و حتی هر شخصی می ‌تواند خودش نیز تله‌ اختصاصی خود را اختراع كند! این شیوه جمع ‌آوری بسیار راحت بوده و برای انواع زیادی از حشرات كاربرد دارد. یك تله طوری طراحی می ‌شود كه وقتی حشره‌ ای وارد آن شد، دیگر نتواند خارج شود.</a:t>
            </a:r>
          </a:p>
          <a:p>
            <a:pPr algn="r" rtl="1"/>
            <a:endParaRPr lang="fa-IR" b="1" dirty="0">
              <a:cs typeface="2  Titr" pitchFamily="2" charset="-78"/>
            </a:endParaRPr>
          </a:p>
          <a:p>
            <a:pPr algn="r" rtl="1"/>
            <a:r>
              <a:rPr lang="fa-IR" b="1" dirty="0">
                <a:cs typeface="2  Titr" pitchFamily="2" charset="-78"/>
              </a:rPr>
              <a:t>بعضی از انواع تله‌ ها دارای جلب كننده‌ های شیمیایی، غذایی و یا فیزیكی هستند و به آن ها تله‌ های فعال (</a:t>
            </a:r>
            <a:r>
              <a:rPr lang="en-US" b="1" dirty="0">
                <a:cs typeface="2  Titr" pitchFamily="2" charset="-78"/>
              </a:rPr>
              <a:t>Active </a:t>
            </a:r>
            <a:r>
              <a:rPr lang="en-US" b="1" dirty="0" smtClean="0">
                <a:cs typeface="2  Titr" pitchFamily="2" charset="-78"/>
              </a:rPr>
              <a:t>traps </a:t>
            </a:r>
            <a:r>
              <a:rPr lang="fa-IR" b="1" dirty="0" smtClean="0">
                <a:cs typeface="2  Titr" pitchFamily="2" charset="-78"/>
              </a:rPr>
              <a:t>) گفته </a:t>
            </a:r>
            <a:r>
              <a:rPr lang="fa-IR" b="1" dirty="0">
                <a:cs typeface="2  Titr" pitchFamily="2" charset="-78"/>
              </a:rPr>
              <a:t>می ‌شود. برای مثال انواع تله‌ های نوری و طعمه ‌‌ای از این دسته هستند. </a:t>
            </a:r>
          </a:p>
          <a:p>
            <a:pPr algn="r" rtl="1"/>
            <a:endParaRPr lang="fa-IR" b="1" dirty="0">
              <a:cs typeface="2  Titr" pitchFamily="2" charset="-78"/>
            </a:endParaRPr>
          </a:p>
          <a:p>
            <a:pPr algn="r" rtl="1"/>
            <a:endParaRPr lang="en-US" b="1" dirty="0">
              <a:cs typeface="2  Titr" pitchFamily="2" charset="-78"/>
            </a:endParaRPr>
          </a:p>
        </p:txBody>
      </p:sp>
    </p:spTree>
    <p:extLst>
      <p:ext uri="{BB962C8B-B14F-4D97-AF65-F5344CB8AC3E}">
        <p14:creationId xmlns:p14="http://schemas.microsoft.com/office/powerpoint/2010/main" val="557015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14312"/>
            <a:ext cx="2857500" cy="298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1445" y="214313"/>
            <a:ext cx="2388755" cy="2986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0982" y="221240"/>
            <a:ext cx="2722418" cy="297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3200400"/>
            <a:ext cx="3525982" cy="335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0673" y="3200400"/>
            <a:ext cx="2371725" cy="335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3925" y="3200400"/>
            <a:ext cx="2225675" cy="335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5614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52400"/>
            <a:ext cx="4343400"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40565" y="170873"/>
            <a:ext cx="2629822" cy="584775"/>
          </a:xfrm>
          <a:prstGeom prst="rect">
            <a:avLst/>
          </a:prstGeom>
        </p:spPr>
        <p:txBody>
          <a:bodyPr wrap="none">
            <a:spAutoFit/>
          </a:bodyPr>
          <a:lstStyle/>
          <a:p>
            <a:r>
              <a:rPr lang="en-US" sz="3200" b="1" dirty="0" smtClean="0">
                <a:solidFill>
                  <a:srgbClr val="C00000"/>
                </a:solidFill>
              </a:rPr>
              <a:t>A malaise trap</a:t>
            </a:r>
            <a:endParaRPr lang="en-US" sz="3200" b="1" dirty="0">
              <a:solidFill>
                <a:srgbClr val="C00000"/>
              </a:solidFill>
            </a:endParaRP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1" y="152400"/>
            <a:ext cx="4648200"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9641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7620000" cy="6019800"/>
          </a:xfrm>
        </p:spPr>
        <p:txBody>
          <a:bodyPr/>
          <a:lstStyle/>
          <a:p>
            <a:pPr algn="just" rtl="1"/>
            <a:endParaRPr lang="fa-IR" dirty="0" smtClean="0">
              <a:cs typeface="2  Titr" pitchFamily="2" charset="-78"/>
            </a:endParaRPr>
          </a:p>
          <a:p>
            <a:pPr algn="just" rtl="1"/>
            <a:r>
              <a:rPr lang="fa-IR" sz="3200" dirty="0" smtClean="0">
                <a:solidFill>
                  <a:srgbClr val="C00000"/>
                </a:solidFill>
                <a:cs typeface="2  Titr" pitchFamily="2" charset="-78"/>
              </a:rPr>
              <a:t>تله های نوری</a:t>
            </a:r>
          </a:p>
          <a:p>
            <a:pPr algn="just" rtl="1"/>
            <a:r>
              <a:rPr lang="fa-IR" dirty="0" smtClean="0">
                <a:cs typeface="2  Titr" pitchFamily="2" charset="-78"/>
              </a:rPr>
              <a:t>تله </a:t>
            </a:r>
            <a:r>
              <a:rPr lang="fa-IR" dirty="0">
                <a:cs typeface="2  Titr" pitchFamily="2" charset="-78"/>
              </a:rPr>
              <a:t>‌هایی كه در آن از نور به عنوان جلب ‌كننده استفاده می ‌شود نیز نوعی از تله‌ های فعال هستند كه بازده كمّی و كیفی بسیار بالایی دارند، چراكه اكثر حشرات نسبت به نور گرایش مثبت دارند. از انواع لامپ‌ ها مانند لامپ‌ های الكتریكی معمولی، لامپ ‌های فرابنفش و لامپ ‌های جیوه‌ ای در این تله‌ ها می ‌توان استفاده كرد. یكی از انواع این تله‌ ها، شامل یك اتاقك ساده‌ توری است كه چراغی در سقف آن قرار داده شده است. حشراتی كه به نور این چراغ جلب می‌ شوند، در كف یا دیواره‌ های اتاقك نشسته و سپس می ‌توان آن ها را به راحتی شكار كرد. در این روش پس از جمع شدن حشرات، می ‌توان از لوله مك نیز استفاده نمود. استفاده از ویژگی نورگرایی حشرات برای شكار آن ها كار بسیار ساده ‌ای است و حتی می ‌توان حشرات بسیاری را از اطراف هر نوع لامپی بدون ساختن تله جمع ‌آوری كرد</a:t>
            </a:r>
            <a:r>
              <a:rPr lang="fa-IR" dirty="0"/>
              <a:t>.</a:t>
            </a:r>
            <a:endParaRPr lang="en-US" dirty="0"/>
          </a:p>
        </p:txBody>
      </p:sp>
    </p:spTree>
    <p:extLst>
      <p:ext uri="{BB962C8B-B14F-4D97-AF65-F5344CB8AC3E}">
        <p14:creationId xmlns:p14="http://schemas.microsoft.com/office/powerpoint/2010/main" val="4153166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214313"/>
            <a:ext cx="8572500" cy="642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670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6" y="152400"/>
            <a:ext cx="2466974"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3429000"/>
            <a:ext cx="2466975"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52399"/>
            <a:ext cx="2819400" cy="3276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38543"/>
            <a:ext cx="2667000" cy="3290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3429001"/>
            <a:ext cx="2667000" cy="3152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3429000"/>
            <a:ext cx="2819400" cy="3143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9351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
            <a:ext cx="891540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6063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600" b="1" spc="0" dirty="0">
                <a:solidFill>
                  <a:srgbClr val="C00000"/>
                </a:solidFill>
                <a:latin typeface="Calibri"/>
                <a:ea typeface="+mn-ea"/>
                <a:cs typeface="2  Titr" pitchFamily="2" charset="-78"/>
              </a:rPr>
              <a:t>تله‌ طعمه‌ ایِ چاله ‌ای</a:t>
            </a:r>
            <a:endParaRPr lang="en-US" sz="6600" dirty="0">
              <a:solidFill>
                <a:srgbClr val="C00000"/>
              </a:solidFill>
            </a:endParaRPr>
          </a:p>
        </p:txBody>
      </p:sp>
      <p:sp>
        <p:nvSpPr>
          <p:cNvPr id="3" name="Content Placeholder 2"/>
          <p:cNvSpPr>
            <a:spLocks noGrp="1"/>
          </p:cNvSpPr>
          <p:nvPr>
            <p:ph idx="1"/>
          </p:nvPr>
        </p:nvSpPr>
        <p:spPr/>
        <p:txBody>
          <a:bodyPr/>
          <a:lstStyle/>
          <a:p>
            <a:pPr lvl="0" algn="r" rtl="1">
              <a:buClr>
                <a:srgbClr val="A9A57C"/>
              </a:buClr>
            </a:pPr>
            <a:r>
              <a:rPr lang="fa-IR" sz="2000" b="1" dirty="0">
                <a:solidFill>
                  <a:srgbClr val="2F2B20"/>
                </a:solidFill>
                <a:cs typeface="2  Titr" pitchFamily="2" charset="-78"/>
              </a:rPr>
              <a:t>در تله‌ طعمه‌ ایِ چاله ‌ای، در ته ظرف، طعمه قرار داده شده و روی آن با توری پوشانده می ‌شود. باید ظرف را طوری در زمین چال كرد كه لبه‌ های آن هم سطح زمین باشد. از یك قوطی حلبی می ‌توان برای ساخت این نوع تله استفاده كرد. بهتر است در ته آن چند سوراخ ایجاد كرد تا از جمع شدن آب در آن جلوگیری شود. این تله‌ ها برای به دام انداختن سوسك‌ های لاشه‌ خوار و سایر حشراتی كه به آسانی پرواز نمی ‌كنند، مناسب است. می ‌توان از غذاهای پوسیده، لاشه‌ جانوران و علوفه‌ خشك به عنوان طعمه استفاده كرد. متنوع كردن طعمه می ‌تواند باعث بازدهی بالاتر شود!</a:t>
            </a:r>
          </a:p>
          <a:p>
            <a:pPr algn="r" rtl="1"/>
            <a:endParaRPr lang="en-US"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4114800"/>
            <a:ext cx="188595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877" y="4114800"/>
            <a:ext cx="2000250" cy="2507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7056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92162"/>
          </a:xfrm>
        </p:spPr>
        <p:txBody>
          <a:bodyPr/>
          <a:lstStyle/>
          <a:p>
            <a:pPr algn="ctr"/>
            <a:r>
              <a:rPr lang="fa-IR" sz="3600" b="1" dirty="0">
                <a:solidFill>
                  <a:srgbClr val="C00000"/>
                </a:solidFill>
                <a:cs typeface="2  Titr" pitchFamily="2" charset="-78"/>
              </a:rPr>
              <a:t>روش های جمع آوری و نگهداری حشرات</a:t>
            </a:r>
            <a:endParaRPr lang="en-US" sz="4000" b="1" dirty="0">
              <a:solidFill>
                <a:srgbClr val="C00000"/>
              </a:solidFill>
              <a:cs typeface="2  Titr" pitchFamily="2" charset="-78"/>
            </a:endParaRPr>
          </a:p>
        </p:txBody>
      </p:sp>
      <p:sp>
        <p:nvSpPr>
          <p:cNvPr id="3" name="Content Placeholder 2"/>
          <p:cNvSpPr>
            <a:spLocks noGrp="1"/>
          </p:cNvSpPr>
          <p:nvPr>
            <p:ph idx="1"/>
          </p:nvPr>
        </p:nvSpPr>
        <p:spPr>
          <a:xfrm>
            <a:off x="457200" y="1066800"/>
            <a:ext cx="7620000" cy="5334000"/>
          </a:xfrm>
        </p:spPr>
        <p:txBody>
          <a:bodyPr>
            <a:noAutofit/>
          </a:bodyPr>
          <a:lstStyle/>
          <a:p>
            <a:pPr algn="just" rtl="1"/>
            <a:r>
              <a:rPr lang="fa-IR" sz="3200" b="1" dirty="0"/>
              <a:t>هر متخصص حشره‌شناسي پزشكي، در حين انجام تحقيقات صحرايي مجبور به صيد كردن نمونه‌ها و كار با آنهاست. اين كار معمولاً شامل جمع‌آوري و نگهداري نمونه‌ها با روش‌هاي خاصي است كه عمدتاً، و گاهي اوقات تنها روش‌هايي هستند كه براي مطالعه گروه خاصي از بندپايان به كار مي‌روند. اين روش‌ها براي گروههاي مختلف حشرات مهم پزشكي و همچنين در نقاط مختلف، متفاوت هستند. بنابراين، در ذيل به شرح برخي از نكات اساسي در اين مورد مي‌پردازيم و روش‌هاي تخصصي در فصل مربوط به هر گروه ارائه گرديده </a:t>
            </a:r>
            <a:r>
              <a:rPr lang="fa-IR" sz="3200" b="1" dirty="0" smtClean="0"/>
              <a:t>است.</a:t>
            </a:r>
            <a:endParaRPr lang="en-US" sz="3200" dirty="0"/>
          </a:p>
        </p:txBody>
      </p:sp>
    </p:spTree>
    <p:extLst>
      <p:ext uri="{BB962C8B-B14F-4D97-AF65-F5344CB8AC3E}">
        <p14:creationId xmlns:p14="http://schemas.microsoft.com/office/powerpoint/2010/main" val="158514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815340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5490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2296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3400" y="5334000"/>
            <a:ext cx="2743200" cy="461665"/>
          </a:xfrm>
          <a:prstGeom prst="rect">
            <a:avLst/>
          </a:prstGeom>
          <a:noFill/>
        </p:spPr>
        <p:txBody>
          <a:bodyPr wrap="square" rtlCol="0">
            <a:spAutoFit/>
          </a:bodyPr>
          <a:lstStyle/>
          <a:p>
            <a:r>
              <a:rPr lang="en-US" sz="2400" b="1" dirty="0">
                <a:solidFill>
                  <a:srgbClr val="FFFF00"/>
                </a:solidFill>
              </a:rPr>
              <a:t>A Barber pitfall trap</a:t>
            </a:r>
          </a:p>
        </p:txBody>
      </p:sp>
    </p:spTree>
    <p:extLst>
      <p:ext uri="{BB962C8B-B14F-4D97-AF65-F5344CB8AC3E}">
        <p14:creationId xmlns:p14="http://schemas.microsoft.com/office/powerpoint/2010/main" val="5894760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620000" cy="5943600"/>
          </a:xfrm>
        </p:spPr>
        <p:txBody>
          <a:bodyPr/>
          <a:lstStyle/>
          <a:p>
            <a:pPr algn="r" rtl="1"/>
            <a:endParaRPr lang="fa-IR" dirty="0">
              <a:cs typeface="2  Titr" pitchFamily="2" charset="-78"/>
            </a:endParaRPr>
          </a:p>
          <a:p>
            <a:pPr algn="r" rtl="1"/>
            <a:r>
              <a:rPr lang="fa-IR" sz="2800" dirty="0">
                <a:solidFill>
                  <a:srgbClr val="C00000"/>
                </a:solidFill>
                <a:cs typeface="2  Titr" pitchFamily="2" charset="-78"/>
              </a:rPr>
              <a:t>جمع ‌آوری حشرات آبزی </a:t>
            </a:r>
          </a:p>
          <a:p>
            <a:pPr algn="r" rtl="1"/>
            <a:r>
              <a:rPr lang="fa-IR" dirty="0" smtClean="0">
                <a:cs typeface="2  Titr" pitchFamily="2" charset="-78"/>
              </a:rPr>
              <a:t>همه‌ </a:t>
            </a:r>
            <a:r>
              <a:rPr lang="fa-IR" dirty="0">
                <a:cs typeface="2  Titr" pitchFamily="2" charset="-78"/>
              </a:rPr>
              <a:t>حشرات خشكی ‌زی نیستند و روش‌ های بالا برای داشتن یك مجموعه حشرات كامل، كافی نیست. برای شکار حشرات آبزی می ‌توان از تورهای غواص استفاده كرد كه مشابه تورهای هوایی هستند اما مقاوم‌تر (از جنس متقال) و با عمق كمتر ساخته می ‌شوند. عمق تورهای غواص نباید زیاد باشد. می ‌توان تور غواص را در محل باریك جریان آب قرار دارد و با بهم زدن كف نهر صید خوبی بدست آورد. برای پیدا كردن تمام نمونه‌ ها، محتویات تور در یك تشت حاوی آب برگردانده شده و حشرات و لاروها جدا می ‌شوند.</a:t>
            </a:r>
          </a:p>
          <a:p>
            <a:pPr algn="r" rtl="1"/>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962400"/>
            <a:ext cx="27527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2619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106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2183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944562"/>
          </a:xfrm>
        </p:spPr>
        <p:txBody>
          <a:bodyPr/>
          <a:lstStyle/>
          <a:p>
            <a:pPr algn="ctr"/>
            <a:r>
              <a:rPr lang="fa-IR" sz="2800" dirty="0">
                <a:solidFill>
                  <a:srgbClr val="C00000"/>
                </a:solidFill>
                <a:cs typeface="2  Titr" pitchFamily="2" charset="-78"/>
              </a:rPr>
              <a:t>روش های جمع آوری و نگهداری حشرات</a:t>
            </a:r>
            <a:endParaRPr lang="en-US" sz="3600" dirty="0">
              <a:solidFill>
                <a:srgbClr val="C00000"/>
              </a:solidFill>
              <a:cs typeface="2  Titr" pitchFamily="2" charset="-78"/>
            </a:endParaRPr>
          </a:p>
        </p:txBody>
      </p:sp>
      <p:sp>
        <p:nvSpPr>
          <p:cNvPr id="3" name="Content Placeholder 2"/>
          <p:cNvSpPr>
            <a:spLocks noGrp="1"/>
          </p:cNvSpPr>
          <p:nvPr>
            <p:ph idx="1"/>
          </p:nvPr>
        </p:nvSpPr>
        <p:spPr>
          <a:xfrm>
            <a:off x="457200" y="1219200"/>
            <a:ext cx="7620000" cy="4800600"/>
          </a:xfrm>
        </p:spPr>
        <p:txBody>
          <a:bodyPr>
            <a:normAutofit/>
          </a:bodyPr>
          <a:lstStyle/>
          <a:p>
            <a:pPr algn="r" rtl="1"/>
            <a:r>
              <a:rPr lang="fa-IR" sz="3200" b="1" dirty="0">
                <a:solidFill>
                  <a:srgbClr val="C00000"/>
                </a:solidFill>
                <a:cs typeface="2  Titr" pitchFamily="2" charset="-78"/>
              </a:rPr>
              <a:t>لوازم </a:t>
            </a:r>
            <a:r>
              <a:rPr lang="fa-IR" sz="3200" b="1" dirty="0" smtClean="0">
                <a:solidFill>
                  <a:srgbClr val="C00000"/>
                </a:solidFill>
                <a:cs typeface="2  Titr" pitchFamily="2" charset="-78"/>
              </a:rPr>
              <a:t>جمع‌آوري</a:t>
            </a:r>
          </a:p>
          <a:p>
            <a:pPr algn="r" rtl="1"/>
            <a:r>
              <a:rPr lang="fa-IR" sz="3200" b="1" dirty="0">
                <a:cs typeface="2  Titr" pitchFamily="2" charset="-78"/>
              </a:rPr>
              <a:t>اين وسايل از ساده‌ترين ابزار، از قبيل </a:t>
            </a:r>
            <a:r>
              <a:rPr lang="fa-IR" sz="3200" b="1" u="sng" dirty="0">
                <a:cs typeface="2  Titr" pitchFamily="2" charset="-78"/>
              </a:rPr>
              <a:t>توري‌هاي حشره‌شناسي </a:t>
            </a:r>
            <a:r>
              <a:rPr lang="fa-IR" sz="3200" b="1" dirty="0">
                <a:cs typeface="2  Titr" pitchFamily="2" charset="-78"/>
              </a:rPr>
              <a:t>و لوله‌هاي صيد، تا تله هاي بسيار تخصصي كه براي اهداف خاصي به كار مي‌رود، متفاوتند. </a:t>
            </a:r>
            <a:endParaRPr lang="fa-IR" sz="3200" b="1" dirty="0" smtClean="0">
              <a:cs typeface="2  Titr" pitchFamily="2" charset="-78"/>
            </a:endParaRPr>
          </a:p>
          <a:p>
            <a:pPr algn="r" rtl="1"/>
            <a:r>
              <a:rPr lang="fa-IR" sz="3200" b="1" dirty="0" smtClean="0">
                <a:solidFill>
                  <a:srgbClr val="C00000"/>
                </a:solidFill>
                <a:cs typeface="2  Titr" pitchFamily="2" charset="-78"/>
              </a:rPr>
              <a:t>نمونه‌گيري : </a:t>
            </a:r>
            <a:r>
              <a:rPr lang="fa-IR" sz="3200" b="1" dirty="0" smtClean="0">
                <a:cs typeface="2  Titr" pitchFamily="2" charset="-78"/>
              </a:rPr>
              <a:t>عبارتست </a:t>
            </a:r>
            <a:r>
              <a:rPr lang="fa-IR" sz="3200" b="1" dirty="0">
                <a:cs typeface="2  Titr" pitchFamily="2" charset="-78"/>
              </a:rPr>
              <a:t>از جمع‌آوري نمونه‌ها با يك روش استاندارد به منظور انجام مطالعه </a:t>
            </a:r>
            <a:r>
              <a:rPr lang="fa-IR" sz="3200" b="1" dirty="0" smtClean="0">
                <a:cs typeface="2  Titr" pitchFamily="2" charset="-78"/>
              </a:rPr>
              <a:t>كمّي وکیفی </a:t>
            </a:r>
            <a:r>
              <a:rPr lang="fa-IR" sz="3200" b="1" dirty="0">
                <a:cs typeface="2  Titr" pitchFamily="2" charset="-78"/>
              </a:rPr>
              <a:t>كه در آن مي‌توان از ابزار بسيار متفاوتي استفاده نمود. </a:t>
            </a:r>
            <a:endParaRPr lang="en-US" sz="3200" dirty="0">
              <a:solidFill>
                <a:srgbClr val="C00000"/>
              </a:solidFill>
              <a:cs typeface="2  Titr" pitchFamily="2" charset="-78"/>
            </a:endParaRPr>
          </a:p>
        </p:txBody>
      </p:sp>
    </p:spTree>
    <p:extLst>
      <p:ext uri="{BB962C8B-B14F-4D97-AF65-F5344CB8AC3E}">
        <p14:creationId xmlns:p14="http://schemas.microsoft.com/office/powerpoint/2010/main" val="1083878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334962"/>
          </a:xfrm>
        </p:spPr>
        <p:txBody>
          <a:bodyPr/>
          <a:lstStyle/>
          <a:p>
            <a:pPr algn="ctr"/>
            <a:r>
              <a:rPr lang="fa-IR" sz="3600" dirty="0" smtClean="0">
                <a:solidFill>
                  <a:srgbClr val="C00000"/>
                </a:solidFill>
                <a:cs typeface="2  Titr" pitchFamily="2" charset="-78"/>
              </a:rPr>
              <a:t>زمان مناسب برای نمونه گیری</a:t>
            </a:r>
            <a:endParaRPr lang="en-US" sz="3600" dirty="0">
              <a:solidFill>
                <a:srgbClr val="C00000"/>
              </a:solidFill>
              <a:cs typeface="2  Titr" pitchFamily="2" charset="-78"/>
            </a:endParaRPr>
          </a:p>
        </p:txBody>
      </p:sp>
      <p:sp>
        <p:nvSpPr>
          <p:cNvPr id="3" name="Content Placeholder 2"/>
          <p:cNvSpPr>
            <a:spLocks noGrp="1"/>
          </p:cNvSpPr>
          <p:nvPr>
            <p:ph idx="1"/>
          </p:nvPr>
        </p:nvSpPr>
        <p:spPr>
          <a:xfrm>
            <a:off x="533400" y="685800"/>
            <a:ext cx="7620000" cy="5715000"/>
          </a:xfrm>
        </p:spPr>
        <p:txBody>
          <a:bodyPr>
            <a:normAutofit fontScale="47500" lnSpcReduction="20000"/>
          </a:bodyPr>
          <a:lstStyle/>
          <a:p>
            <a:pPr algn="r" rtl="1"/>
            <a:endParaRPr lang="fa-IR" dirty="0"/>
          </a:p>
          <a:p>
            <a:pPr algn="r" rtl="1"/>
            <a:endParaRPr lang="fa-IR" dirty="0"/>
          </a:p>
          <a:p>
            <a:pPr algn="r" rtl="1">
              <a:lnSpc>
                <a:spcPct val="170000"/>
              </a:lnSpc>
            </a:pPr>
            <a:r>
              <a:rPr lang="fa-IR" sz="4400" dirty="0" smtClean="0">
                <a:cs typeface="2  Titr" pitchFamily="2" charset="-78"/>
              </a:rPr>
              <a:t>حشرات معمولاً از </a:t>
            </a:r>
            <a:r>
              <a:rPr lang="fa-IR" sz="4400" u="sng" dirty="0" smtClean="0">
                <a:cs typeface="2  Titr" pitchFamily="2" charset="-78"/>
              </a:rPr>
              <a:t>آغاز بهار تا پایان پاییز فعال </a:t>
            </a:r>
            <a:r>
              <a:rPr lang="fa-IR" sz="4400" dirty="0" smtClean="0">
                <a:cs typeface="2  Titr" pitchFamily="2" charset="-78"/>
              </a:rPr>
              <a:t>هستند و تعداد زیادی از آن ها در فصل زمستان در خواب زمستانی بسر می‌ برند. می ‌توان گفت كه بهترین زمان برای جمع ‌آوری حشرات، </a:t>
            </a:r>
            <a:r>
              <a:rPr lang="fa-IR" sz="4400" u="sng" dirty="0" smtClean="0">
                <a:cs typeface="2  Titr" pitchFamily="2" charset="-78"/>
              </a:rPr>
              <a:t>فصل تابستان </a:t>
            </a:r>
            <a:r>
              <a:rPr lang="fa-IR" sz="4400" dirty="0" smtClean="0">
                <a:cs typeface="2  Titr" pitchFamily="2" charset="-78"/>
              </a:rPr>
              <a:t>است؛  البته كسی كه بخواهد بیشترین تنوع حشرات را در مجموعه‌ خود داشته باشد باید در تمام سال در این زمینه فعالیت كند.</a:t>
            </a:r>
          </a:p>
          <a:p>
            <a:pPr algn="r" rtl="1">
              <a:lnSpc>
                <a:spcPct val="170000"/>
              </a:lnSpc>
            </a:pPr>
            <a:endParaRPr lang="fa-IR" sz="4400" dirty="0" smtClean="0">
              <a:cs typeface="2  Titr" pitchFamily="2" charset="-78"/>
            </a:endParaRPr>
          </a:p>
          <a:p>
            <a:pPr algn="r" rtl="1">
              <a:lnSpc>
                <a:spcPct val="170000"/>
              </a:lnSpc>
            </a:pPr>
            <a:r>
              <a:rPr lang="fa-IR" sz="4400" dirty="0" smtClean="0">
                <a:cs typeface="2  Titr" pitchFamily="2" charset="-78"/>
              </a:rPr>
              <a:t>برای جمع ‌آوری وسیع آن ها به ابزارهای خاص اما ساده، همراه با مشاهدات وسیع نیاز است. این ابزارها می ‌توانند شامل انواع تورها، تله‌ های نوری و لوله‌ های مكنده باشند.</a:t>
            </a:r>
          </a:p>
          <a:p>
            <a:pPr algn="r" rtl="1">
              <a:lnSpc>
                <a:spcPct val="170000"/>
              </a:lnSpc>
            </a:pPr>
            <a:endParaRPr lang="fa-IR" dirty="0"/>
          </a:p>
          <a:p>
            <a:pPr algn="r" rtl="1">
              <a:lnSpc>
                <a:spcPct val="170000"/>
              </a:lnSpc>
            </a:pPr>
            <a:r>
              <a:rPr lang="fa-IR" dirty="0"/>
              <a:t> </a:t>
            </a:r>
          </a:p>
          <a:p>
            <a:pPr algn="r" rtl="1"/>
            <a:endParaRPr lang="en-US" dirty="0"/>
          </a:p>
        </p:txBody>
      </p:sp>
    </p:spTree>
    <p:extLst>
      <p:ext uri="{BB962C8B-B14F-4D97-AF65-F5344CB8AC3E}">
        <p14:creationId xmlns:p14="http://schemas.microsoft.com/office/powerpoint/2010/main" val="3065463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411162"/>
          </a:xfrm>
        </p:spPr>
        <p:txBody>
          <a:bodyPr/>
          <a:lstStyle/>
          <a:p>
            <a:pPr algn="ctr"/>
            <a:r>
              <a:rPr lang="fa-IR" sz="3200" dirty="0">
                <a:solidFill>
                  <a:srgbClr val="C00000"/>
                </a:solidFill>
                <a:cs typeface="2  Titr" pitchFamily="2" charset="-78"/>
              </a:rPr>
              <a:t>روش های جمع آوری و نگهداری حشرات</a:t>
            </a:r>
            <a:endParaRPr lang="en-US" sz="4000" dirty="0">
              <a:solidFill>
                <a:srgbClr val="C00000"/>
              </a:solidFill>
              <a:cs typeface="2  Titr" pitchFamily="2" charset="-78"/>
            </a:endParaRPr>
          </a:p>
        </p:txBody>
      </p:sp>
      <p:sp>
        <p:nvSpPr>
          <p:cNvPr id="3" name="Content Placeholder 2"/>
          <p:cNvSpPr>
            <a:spLocks noGrp="1"/>
          </p:cNvSpPr>
          <p:nvPr>
            <p:ph idx="1"/>
          </p:nvPr>
        </p:nvSpPr>
        <p:spPr>
          <a:xfrm>
            <a:off x="381000" y="838200"/>
            <a:ext cx="7924800" cy="2057400"/>
          </a:xfrm>
        </p:spPr>
        <p:txBody>
          <a:bodyPr>
            <a:normAutofit/>
          </a:bodyPr>
          <a:lstStyle/>
          <a:p>
            <a:pPr algn="just" rtl="1"/>
            <a:r>
              <a:rPr lang="fa-IR" b="1" dirty="0">
                <a:solidFill>
                  <a:srgbClr val="C00000"/>
                </a:solidFill>
              </a:rPr>
              <a:t>توري‌هاي حشره‌ گيری دستي</a:t>
            </a:r>
            <a:r>
              <a:rPr lang="fa-IR" b="1" dirty="0"/>
              <a:t> معمولاً شامل يك كيسه ساخته شده از توري‌هاي داراي سوراخ‌هاي ريز هستند كه به دور يك قاب دايره‌اي متصل گرديده است. اين قاب از جنس آلومينيوم بوده و طوري طراحي شده كه مي‌توان در موقع عدم استفاده، آن را از هم جدا نمود. به دليل ريز بودن جثه اكثر حشرات و بندپايان مهم پزشكي، توري‌ها معمولاً در حشره‌شناسي پزشكي ارزش محدودي دارند. </a:t>
            </a:r>
            <a:endParaRPr lang="en-US" dirty="0"/>
          </a:p>
        </p:txBody>
      </p:sp>
      <p:sp>
        <p:nvSpPr>
          <p:cNvPr id="4" name="TextBox 3"/>
          <p:cNvSpPr txBox="1"/>
          <p:nvPr/>
        </p:nvSpPr>
        <p:spPr>
          <a:xfrm>
            <a:off x="4114800" y="2667000"/>
            <a:ext cx="4060370" cy="3477875"/>
          </a:xfrm>
          <a:prstGeom prst="rect">
            <a:avLst/>
          </a:prstGeom>
          <a:noFill/>
        </p:spPr>
        <p:txBody>
          <a:bodyPr wrap="square" rtlCol="0">
            <a:spAutoFit/>
          </a:bodyPr>
          <a:lstStyle/>
          <a:p>
            <a:pPr marL="114300" lvl="0" algn="just" rtl="1">
              <a:spcBef>
                <a:spcPct val="20000"/>
              </a:spcBef>
              <a:buClr>
                <a:srgbClr val="A9A57C"/>
              </a:buClr>
            </a:pPr>
            <a:r>
              <a:rPr lang="fa-IR" sz="2200" b="1" dirty="0">
                <a:solidFill>
                  <a:srgbClr val="2F2B20"/>
                </a:solidFill>
              </a:rPr>
              <a:t>با وجود اين، در مورد </a:t>
            </a:r>
            <a:r>
              <a:rPr lang="fa-IR" sz="2200" b="1" dirty="0" smtClean="0">
                <a:solidFill>
                  <a:srgbClr val="2F2B20"/>
                </a:solidFill>
              </a:rPr>
              <a:t>جمع‌آوري </a:t>
            </a:r>
            <a:r>
              <a:rPr lang="fa-IR" sz="2200" b="1" dirty="0">
                <a:solidFill>
                  <a:srgbClr val="2F2B20"/>
                </a:solidFill>
              </a:rPr>
              <a:t>پشه‌ها از طريق حركت جارويي بر </a:t>
            </a:r>
            <a:r>
              <a:rPr lang="fa-IR" sz="2200" b="1" dirty="0" smtClean="0">
                <a:solidFill>
                  <a:srgbClr val="2F2B20"/>
                </a:solidFill>
              </a:rPr>
              <a:t>روي </a:t>
            </a:r>
            <a:r>
              <a:rPr lang="fa-IR" sz="2200" b="1" dirty="0">
                <a:solidFill>
                  <a:srgbClr val="2F2B20"/>
                </a:solidFill>
              </a:rPr>
              <a:t>رويش گياهي و صيد مگس‌هاي </a:t>
            </a:r>
            <a:r>
              <a:rPr lang="fa-IR" sz="2200" b="1" dirty="0" smtClean="0">
                <a:solidFill>
                  <a:srgbClr val="2F2B20"/>
                </a:solidFill>
              </a:rPr>
              <a:t>تسه‌تسه </a:t>
            </a:r>
            <a:r>
              <a:rPr lang="fa-IR" sz="2200" b="1" dirty="0">
                <a:solidFill>
                  <a:srgbClr val="2F2B20"/>
                </a:solidFill>
              </a:rPr>
              <a:t>از روي ميزبانهايشان، از آن‌ها </a:t>
            </a:r>
            <a:r>
              <a:rPr lang="fa-IR" sz="2200" b="1" dirty="0" smtClean="0">
                <a:solidFill>
                  <a:srgbClr val="2F2B20"/>
                </a:solidFill>
              </a:rPr>
              <a:t>استفاده </a:t>
            </a:r>
            <a:r>
              <a:rPr lang="fa-IR" sz="2200" b="1" dirty="0">
                <a:solidFill>
                  <a:srgbClr val="2F2B20"/>
                </a:solidFill>
              </a:rPr>
              <a:t>مي‌شود. هدف صيد، </a:t>
            </a:r>
            <a:r>
              <a:rPr lang="fa-IR" sz="2200" b="1" dirty="0" smtClean="0">
                <a:solidFill>
                  <a:srgbClr val="2F2B20"/>
                </a:solidFill>
              </a:rPr>
              <a:t>مشخص </a:t>
            </a:r>
            <a:r>
              <a:rPr lang="fa-IR" sz="2200" b="1" dirty="0">
                <a:solidFill>
                  <a:srgbClr val="2F2B20"/>
                </a:solidFill>
              </a:rPr>
              <a:t>كننده نوع مناسب توري </a:t>
            </a:r>
            <a:r>
              <a:rPr lang="fa-IR" sz="2200" b="1" dirty="0" smtClean="0">
                <a:solidFill>
                  <a:srgbClr val="2F2B20"/>
                </a:solidFill>
              </a:rPr>
              <a:t>است</a:t>
            </a:r>
            <a:r>
              <a:rPr lang="fa-IR" sz="2200" b="1" dirty="0">
                <a:solidFill>
                  <a:srgbClr val="2F2B20"/>
                </a:solidFill>
              </a:rPr>
              <a:t>. در مورد حشرات مهم پزشكي</a:t>
            </a:r>
            <a:r>
              <a:rPr lang="fa-IR" sz="2200" b="1" dirty="0" smtClean="0">
                <a:solidFill>
                  <a:srgbClr val="2F2B20"/>
                </a:solidFill>
              </a:rPr>
              <a:t>، </a:t>
            </a:r>
            <a:r>
              <a:rPr lang="fa-IR" sz="2200" b="1" dirty="0">
                <a:solidFill>
                  <a:srgbClr val="2F2B20"/>
                </a:solidFill>
              </a:rPr>
              <a:t>كار با كيسه‌هاي توري سفيد راحت </a:t>
            </a:r>
            <a:r>
              <a:rPr lang="fa-IR" sz="2200" b="1" dirty="0" smtClean="0">
                <a:solidFill>
                  <a:srgbClr val="2F2B20"/>
                </a:solidFill>
              </a:rPr>
              <a:t>تراست</a:t>
            </a:r>
            <a:r>
              <a:rPr lang="fa-IR" sz="2200" b="1" dirty="0">
                <a:solidFill>
                  <a:srgbClr val="2F2B20"/>
                </a:solidFill>
              </a:rPr>
              <a:t>، در حالي كه براي جمع‌آوري </a:t>
            </a:r>
            <a:r>
              <a:rPr lang="fa-IR" sz="2200" b="1" dirty="0" smtClean="0">
                <a:solidFill>
                  <a:srgbClr val="2F2B20"/>
                </a:solidFill>
              </a:rPr>
              <a:t>پروانه‌ها </a:t>
            </a:r>
            <a:r>
              <a:rPr lang="fa-IR" sz="2200" b="1" dirty="0">
                <a:solidFill>
                  <a:srgbClr val="2F2B20"/>
                </a:solidFill>
              </a:rPr>
              <a:t>توري سياه طرفدار بيشتري دارد.</a:t>
            </a:r>
            <a:endParaRPr lang="en-US" sz="2200" dirty="0">
              <a:solidFill>
                <a:srgbClr val="2F2B2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667000"/>
            <a:ext cx="3505200"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8091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7620000" cy="6477000"/>
          </a:xfrm>
        </p:spPr>
        <p:txBody>
          <a:bodyPr>
            <a:normAutofit fontScale="70000" lnSpcReduction="20000"/>
          </a:bodyPr>
          <a:lstStyle/>
          <a:p>
            <a:pPr algn="r" rtl="1"/>
            <a:endParaRPr lang="fa-IR" sz="2600" dirty="0">
              <a:cs typeface="2  Titr" pitchFamily="2" charset="-78"/>
            </a:endParaRPr>
          </a:p>
          <a:p>
            <a:pPr algn="r" rtl="1">
              <a:lnSpc>
                <a:spcPct val="120000"/>
              </a:lnSpc>
            </a:pPr>
            <a:r>
              <a:rPr lang="fa-IR" sz="2600" dirty="0" smtClean="0">
                <a:cs typeface="2  Titr" pitchFamily="2" charset="-78"/>
              </a:rPr>
              <a:t>این </a:t>
            </a:r>
            <a:r>
              <a:rPr lang="fa-IR" sz="2600" dirty="0">
                <a:cs typeface="2  Titr" pitchFamily="2" charset="-78"/>
              </a:rPr>
              <a:t>روش برای نمونه‌ برداری در طول روز بسیار كاربرد دارد. تور شامل یك حلقه‌ سیمی، یك كیسه و یك دسته است. قطر حلقه باید 30 تا 38 سانتی ‌متر باشد و از سیم آهنی یا فولادی 3 میلی ‌متری ساخته می ‌شود. انتهای سیم در شیارهای دسته قرار می ‌گیرد و در صورت نیاز می ‌توان آن را از دسته جدا كرد. حلقه ‌های دو قسمتی كه می ‌توان آن ها را تا كرد برای جابجا كردن در هنگام مسافرت بسیار مناسب هستند. </a:t>
            </a:r>
          </a:p>
          <a:p>
            <a:pPr algn="r" rtl="1">
              <a:lnSpc>
                <a:spcPct val="120000"/>
              </a:lnSpc>
            </a:pPr>
            <a:endParaRPr lang="fa-IR" sz="2600" dirty="0">
              <a:cs typeface="2  Titr" pitchFamily="2" charset="-78"/>
            </a:endParaRPr>
          </a:p>
          <a:p>
            <a:pPr algn="r" rtl="1">
              <a:lnSpc>
                <a:spcPct val="120000"/>
              </a:lnSpc>
            </a:pPr>
            <a:r>
              <a:rPr lang="fa-IR" sz="2600" dirty="0">
                <a:cs typeface="2  Titr" pitchFamily="2" charset="-78"/>
              </a:rPr>
              <a:t>كیسه از پارچه‌ های توری با منافذ ریز دوخته می ‌شود و عمق آن باید 2 برابر قطر حلقه و کمی كوتاه ‌تر از طول دسته باشد. بهتر است برای حاشیه‌ كیسه نیز از پارچه‌ كتان استفاده کرد تا دیرتر آسیب ببینید. دسته‌ تور نیز باید به طول 75 سانتی ‌متر و سبك و مقاوم باشد. هنگام استفاده از تور باید مراقب خارهای تیز و سیم‌ های خاردار بود و بهتر است همیشه آن را خشك نگه داشت. حشراتی كه با یك تور خیس شكار می ‌شوند به ندرت برای یك مجموعه مناسب هستند.</a:t>
            </a:r>
          </a:p>
          <a:p>
            <a:pPr algn="r" rtl="1">
              <a:lnSpc>
                <a:spcPct val="120000"/>
              </a:lnSpc>
            </a:pPr>
            <a:endParaRPr lang="fa-IR" sz="2600" dirty="0">
              <a:cs typeface="2  Titr" pitchFamily="2" charset="-78"/>
            </a:endParaRPr>
          </a:p>
          <a:p>
            <a:pPr algn="r" rtl="1">
              <a:lnSpc>
                <a:spcPct val="120000"/>
              </a:lnSpc>
            </a:pPr>
            <a:r>
              <a:rPr lang="fa-IR" sz="2600" dirty="0">
                <a:cs typeface="2  Titr" pitchFamily="2" charset="-78"/>
              </a:rPr>
              <a:t>پس از شكار حشرات با تور، برای جلوگیری </a:t>
            </a:r>
            <a:r>
              <a:rPr lang="fa-IR" sz="2600" dirty="0" smtClean="0">
                <a:cs typeface="2  Titr" pitchFamily="2" charset="-78"/>
              </a:rPr>
              <a:t>از</a:t>
            </a:r>
          </a:p>
          <a:p>
            <a:pPr algn="r" rtl="1">
              <a:lnSpc>
                <a:spcPct val="120000"/>
              </a:lnSpc>
            </a:pPr>
            <a:r>
              <a:rPr lang="fa-IR" sz="2600" dirty="0" smtClean="0">
                <a:cs typeface="2  Titr" pitchFamily="2" charset="-78"/>
              </a:rPr>
              <a:t> </a:t>
            </a:r>
            <a:r>
              <a:rPr lang="fa-IR" sz="2600" dirty="0">
                <a:cs typeface="2  Titr" pitchFamily="2" charset="-78"/>
              </a:rPr>
              <a:t>فرار </a:t>
            </a:r>
            <a:r>
              <a:rPr lang="fa-IR" sz="2600" dirty="0" smtClean="0">
                <a:cs typeface="2  Titr" pitchFamily="2" charset="-78"/>
              </a:rPr>
              <a:t>آن </a:t>
            </a:r>
            <a:r>
              <a:rPr lang="fa-IR" sz="2600" dirty="0">
                <a:cs typeface="2  Titr" pitchFamily="2" charset="-78"/>
              </a:rPr>
              <a:t>ها، حلقه را به طرف پایین برگردانده </a:t>
            </a:r>
            <a:endParaRPr lang="fa-IR" sz="2600" dirty="0" smtClean="0">
              <a:cs typeface="2  Titr" pitchFamily="2" charset="-78"/>
            </a:endParaRPr>
          </a:p>
          <a:p>
            <a:pPr algn="r" rtl="1">
              <a:lnSpc>
                <a:spcPct val="120000"/>
              </a:lnSpc>
            </a:pPr>
            <a:r>
              <a:rPr lang="fa-IR" sz="2600" dirty="0" smtClean="0">
                <a:cs typeface="2  Titr" pitchFamily="2" charset="-78"/>
              </a:rPr>
              <a:t>تا </a:t>
            </a:r>
            <a:r>
              <a:rPr lang="fa-IR" sz="2600" dirty="0">
                <a:cs typeface="2  Titr" pitchFamily="2" charset="-78"/>
              </a:rPr>
              <a:t>حشرات </a:t>
            </a:r>
            <a:r>
              <a:rPr lang="fa-IR" sz="2600" dirty="0" smtClean="0">
                <a:cs typeface="2  Titr" pitchFamily="2" charset="-78"/>
              </a:rPr>
              <a:t>در </a:t>
            </a:r>
            <a:r>
              <a:rPr lang="fa-IR" sz="2600" dirty="0">
                <a:cs typeface="2  Titr" pitchFamily="2" charset="-78"/>
              </a:rPr>
              <a:t>ته تور گیر بیفتند. </a:t>
            </a:r>
          </a:p>
          <a:p>
            <a:pPr algn="r" rtl="1">
              <a:lnSpc>
                <a:spcPct val="120000"/>
              </a:lnSpc>
            </a:pPr>
            <a:r>
              <a:rPr lang="fa-IR" sz="2600" dirty="0">
                <a:cs typeface="2  Titr" pitchFamily="2" charset="-78"/>
              </a:rPr>
              <a:t>سپس انتهای تور در شیشه سم قرار داده شده تا </a:t>
            </a:r>
            <a:endParaRPr lang="fa-IR" sz="2600" dirty="0" smtClean="0">
              <a:cs typeface="2  Titr" pitchFamily="2" charset="-78"/>
            </a:endParaRPr>
          </a:p>
          <a:p>
            <a:pPr algn="r" rtl="1">
              <a:lnSpc>
                <a:spcPct val="120000"/>
              </a:lnSpc>
            </a:pPr>
            <a:r>
              <a:rPr lang="fa-IR" sz="2600" dirty="0" smtClean="0">
                <a:cs typeface="2  Titr" pitchFamily="2" charset="-78"/>
              </a:rPr>
              <a:t>حشره </a:t>
            </a:r>
            <a:r>
              <a:rPr lang="fa-IR" sz="2600" dirty="0">
                <a:cs typeface="2  Titr" pitchFamily="2" charset="-78"/>
              </a:rPr>
              <a:t>بی ‌حس شود. حال می‌ توان آن را با </a:t>
            </a:r>
            <a:r>
              <a:rPr lang="fa-IR" sz="2600" dirty="0" smtClean="0">
                <a:cs typeface="2  Titr" pitchFamily="2" charset="-78"/>
              </a:rPr>
              <a:t>دست</a:t>
            </a:r>
          </a:p>
          <a:p>
            <a:pPr algn="r" rtl="1">
              <a:lnSpc>
                <a:spcPct val="120000"/>
              </a:lnSpc>
            </a:pPr>
            <a:r>
              <a:rPr lang="fa-IR" sz="2600" dirty="0" smtClean="0">
                <a:cs typeface="2  Titr" pitchFamily="2" charset="-78"/>
              </a:rPr>
              <a:t> </a:t>
            </a:r>
            <a:r>
              <a:rPr lang="fa-IR" sz="2600" dirty="0">
                <a:cs typeface="2  Titr" pitchFamily="2" charset="-78"/>
              </a:rPr>
              <a:t>یا پنس </a:t>
            </a:r>
            <a:r>
              <a:rPr lang="fa-IR" sz="2600" dirty="0" smtClean="0">
                <a:cs typeface="2  Titr" pitchFamily="2" charset="-78"/>
              </a:rPr>
              <a:t>از </a:t>
            </a:r>
            <a:r>
              <a:rPr lang="fa-IR" sz="2600" dirty="0">
                <a:cs typeface="2  Titr" pitchFamily="2" charset="-78"/>
              </a:rPr>
              <a:t>روی تور برداشته و به داخل شیشه سم </a:t>
            </a:r>
            <a:endParaRPr lang="fa-IR" sz="2600" dirty="0" smtClean="0">
              <a:cs typeface="2  Titr" pitchFamily="2" charset="-78"/>
            </a:endParaRPr>
          </a:p>
          <a:p>
            <a:pPr algn="r" rtl="1">
              <a:lnSpc>
                <a:spcPct val="120000"/>
              </a:lnSpc>
            </a:pPr>
            <a:r>
              <a:rPr lang="fa-IR" sz="2600" dirty="0" smtClean="0">
                <a:cs typeface="2  Titr" pitchFamily="2" charset="-78"/>
              </a:rPr>
              <a:t>منتقل </a:t>
            </a:r>
            <a:r>
              <a:rPr lang="fa-IR" sz="2600" dirty="0">
                <a:cs typeface="2  Titr" pitchFamily="2" charset="-78"/>
              </a:rPr>
              <a:t>كرد.</a:t>
            </a:r>
          </a:p>
          <a:p>
            <a:pPr algn="r" rtl="1">
              <a:lnSpc>
                <a:spcPct val="120000"/>
              </a:lnSpc>
            </a:pP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0926" y="3721388"/>
            <a:ext cx="2202873"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 y="3721389"/>
            <a:ext cx="1378527"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0980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
            <a:ext cx="80772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4542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68362"/>
          </a:xfrm>
        </p:spPr>
        <p:txBody>
          <a:bodyPr/>
          <a:lstStyle/>
          <a:p>
            <a:pPr algn="ctr"/>
            <a:r>
              <a:rPr lang="fa-IR" dirty="0" smtClean="0">
                <a:solidFill>
                  <a:srgbClr val="C00000"/>
                </a:solidFill>
                <a:cs typeface="2  Titr" pitchFamily="2" charset="-78"/>
              </a:rPr>
              <a:t>چتر سفید</a:t>
            </a:r>
            <a:endParaRPr lang="en-US" dirty="0">
              <a:solidFill>
                <a:srgbClr val="C00000"/>
              </a:solidFill>
              <a:cs typeface="2  Titr" pitchFamily="2" charset="-78"/>
            </a:endParaRPr>
          </a:p>
        </p:txBody>
      </p:sp>
      <p:sp>
        <p:nvSpPr>
          <p:cNvPr id="3" name="Content Placeholder 2"/>
          <p:cNvSpPr>
            <a:spLocks noGrp="1"/>
          </p:cNvSpPr>
          <p:nvPr>
            <p:ph idx="1"/>
          </p:nvPr>
        </p:nvSpPr>
        <p:spPr>
          <a:xfrm>
            <a:off x="457200" y="1066800"/>
            <a:ext cx="7620000" cy="4800600"/>
          </a:xfrm>
        </p:spPr>
        <p:txBody>
          <a:bodyPr/>
          <a:lstStyle/>
          <a:p>
            <a:pPr algn="just" rtl="1"/>
            <a:r>
              <a:rPr lang="fa-IR" dirty="0" smtClean="0">
                <a:cs typeface="2  Titr" pitchFamily="2" charset="-78"/>
              </a:rPr>
              <a:t>یكی </a:t>
            </a:r>
            <a:r>
              <a:rPr lang="fa-IR" dirty="0">
                <a:cs typeface="2  Titr" pitchFamily="2" charset="-78"/>
              </a:rPr>
              <a:t>از روش‌ های رایج برای جمع كردن حشرات و سایر بندپایانی كه روی درختان و بوته ‌ها زندگی می ‌كنند، وارد كردن ضربات محكم به شاخه‌ ها است، به طوری كه حشرات و سایر بندپایان بر روی پارچه یا چتر سفیدی كه در زیر درخت قرار داده شده‌ اند بیفتند. جمع كردن این حشرات از روی پارچه یا چتر بسیار ساده است. البته باید توجه داشت كه خیلی از حشرات بعد از سقوط، خود را به موش ‌مردگی زده و وانمود می ‌كنند كه مرده‌ اند! حتماً توجه كنید كه شدت ضربه ‌های وارده به اندازه ‌ای نباشد كه به درخت آسیبی برسد. </a:t>
            </a:r>
          </a:p>
          <a:p>
            <a:pPr algn="r" rtl="1"/>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114800"/>
            <a:ext cx="6477000"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360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7620000" cy="6400800"/>
          </a:xfrm>
        </p:spPr>
        <p:txBody>
          <a:bodyPr>
            <a:normAutofit/>
          </a:bodyPr>
          <a:lstStyle/>
          <a:p>
            <a:pPr algn="r" rtl="1"/>
            <a:r>
              <a:rPr lang="fa-IR" sz="2800" dirty="0" smtClean="0">
                <a:solidFill>
                  <a:srgbClr val="C00000"/>
                </a:solidFill>
                <a:cs typeface="2  Titr" pitchFamily="2" charset="-78"/>
              </a:rPr>
              <a:t>لوله‌ مکنده</a:t>
            </a:r>
            <a:endParaRPr lang="fa-IR" dirty="0">
              <a:cs typeface="2  Titr" pitchFamily="2" charset="-78"/>
            </a:endParaRPr>
          </a:p>
          <a:p>
            <a:pPr algn="just" rtl="1"/>
            <a:r>
              <a:rPr lang="fa-IR" dirty="0">
                <a:cs typeface="2  Titr" pitchFamily="2" charset="-78"/>
              </a:rPr>
              <a:t>روش دیگری كه برای زنده گرفتن حشرات ریز و عنكبوتیان پیشنهاد می ‌شود، استفاده از لوله ‌های مكنده است. برای ساخت آن از یك بطری پلاستیكی شفاف استفاده كرده كه انتهای آن توسط درپوش پلاستیكی بسته می ‌شود. دو لوله‌ شیشه ‌ای مطابق شكل در درپوش قرار می ‌گیرند. یكی از آن ها برای مكش استفاده شده و انتهای آن كه در بطری قرار دارد توسط توری پوشانده می ‌شود تا حشرات وارد آن نشوند. برای سهولت كار می ‌توان یك لوله‌ لاستیكی را به آن متصل كرد. البته انواع دیگری از لوله ‌های مكنده وجود دارد كه كمی پیچیده ‌تر هستند. با استفاده از لوله </a:t>
            </a:r>
            <a:r>
              <a:rPr lang="fa-IR" dirty="0" smtClean="0">
                <a:cs typeface="2  Titr" pitchFamily="2" charset="-78"/>
              </a:rPr>
              <a:t>مكنده، </a:t>
            </a:r>
            <a:r>
              <a:rPr lang="fa-IR" dirty="0">
                <a:cs typeface="2  Titr" pitchFamily="2" charset="-78"/>
              </a:rPr>
              <a:t>حتی می ‌توان حشرات در حال پرواز را شکار کرد.</a:t>
            </a:r>
          </a:p>
          <a:p>
            <a:pPr algn="r" rtl="1"/>
            <a:endParaRPr lang="fa-IR" dirty="0">
              <a:cs typeface="2  Titr" pitchFamily="2" charset="-78"/>
            </a:endParaRPr>
          </a:p>
          <a:p>
            <a:pPr algn="r" rtl="1"/>
            <a:r>
              <a:rPr lang="fa-IR" dirty="0">
                <a:cs typeface="2  Titr" pitchFamily="2" charset="-78"/>
              </a:rPr>
              <a:t> </a:t>
            </a:r>
          </a:p>
          <a:p>
            <a:pPr algn="r" rtl="1"/>
            <a:endParaRPr lang="en-US" dirty="0">
              <a:cs typeface="2  Titr"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924300"/>
            <a:ext cx="381000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924300"/>
            <a:ext cx="396240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32403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4782</TotalTime>
  <Words>1408</Words>
  <Application>Microsoft Office PowerPoint</Application>
  <PresentationFormat>On-screen Show (4:3)</PresentationFormat>
  <Paragraphs>53</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2  Titr</vt:lpstr>
      <vt:lpstr>Arial</vt:lpstr>
      <vt:lpstr>Calibri</vt:lpstr>
      <vt:lpstr>Cambria</vt:lpstr>
      <vt:lpstr>Adjacency</vt:lpstr>
      <vt:lpstr>روش های نمونه برداری وجمع آوری حشرات</vt:lpstr>
      <vt:lpstr>روش های جمع آوری و نگهداری حشرات</vt:lpstr>
      <vt:lpstr>روش های جمع آوری و نگهداری حشرات</vt:lpstr>
      <vt:lpstr>زمان مناسب برای نمونه گیری</vt:lpstr>
      <vt:lpstr>روش های جمع آوری و نگهداری حشرات</vt:lpstr>
      <vt:lpstr>PowerPoint Presentation</vt:lpstr>
      <vt:lpstr>PowerPoint Presentation</vt:lpstr>
      <vt:lpstr>چتر سفید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تله‌ طعمه‌ ایِ چاله ‌ای</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روش های جمع آوری و نگهداری حشرات</dc:title>
  <dc:creator>user</dc:creator>
  <cp:lastModifiedBy>Administrator</cp:lastModifiedBy>
  <cp:revision>82</cp:revision>
  <dcterms:created xsi:type="dcterms:W3CDTF">2018-07-27T13:22:41Z</dcterms:created>
  <dcterms:modified xsi:type="dcterms:W3CDTF">2024-07-14T05:43:12Z</dcterms:modified>
</cp:coreProperties>
</file>