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5" d="100"/>
          <a:sy n="85" d="100"/>
        </p:scale>
        <p:origin x="59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15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0193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73996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5471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0204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6712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44551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60324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760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4025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2470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9532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04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447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838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840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394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8A06A2B6-B624-4020-B73A-6577E38BB32C}" type="datetimeFigureOut">
              <a:rPr lang="en-US" smtClean="0"/>
              <a:t>5/11/2023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2D2654F9-9291-44E4-8FE9-8853FF2B3B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20386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06565-72D6-4037-956C-EB5828D93C7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54954" y="2099733"/>
            <a:ext cx="10319869" cy="2677648"/>
          </a:xfrm>
        </p:spPr>
        <p:txBody>
          <a:bodyPr/>
          <a:lstStyle/>
          <a:p>
            <a:r>
              <a:rPr lang="fa-IR" sz="9600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فیزیولوژی بارداری</a:t>
            </a:r>
            <a:r>
              <a:rPr lang="fa-IR" dirty="0"/>
              <a:t>(</a:t>
            </a:r>
            <a:r>
              <a:rPr lang="fa-IR" dirty="0">
                <a:latin typeface="Arabic Typesetting" panose="03020402040406030203" pitchFamily="66" charset="-78"/>
                <a:cs typeface="Arabic Typesetting" panose="03020402040406030203" pitchFamily="66" charset="-78"/>
              </a:rPr>
              <a:t>تغییرات طبیعی در بارداری</a:t>
            </a:r>
            <a:r>
              <a:rPr lang="fa-IR" dirty="0"/>
              <a:t>)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D7C1E9E-9624-41C2-A0B0-8BE7F79DD8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/>
              <a:t>مریم جمشیدی کارشناس مامائی</a:t>
            </a:r>
          </a:p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endParaRPr lang="fa-I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8879583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B44A39-117C-4869-AD21-966B0C8330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واکسن های مجاز در بارداری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C2FFE3-C6DC-4035-99F8-2BAF0DA1F2A6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85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F0D200-B825-45A1-99E3-BC43EDC29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ناحیه ژنیتال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ABC6A971-CACD-491C-B250-E0429AE72DAC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37425"/>
            <a:ext cx="6203381" cy="3416299"/>
          </a:xfr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2757FB50-CCC7-4398-8C95-FF518833F02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2565" y="2606674"/>
            <a:ext cx="5522259" cy="3547049"/>
          </a:xfrm>
        </p:spPr>
      </p:pic>
    </p:spTree>
    <p:extLst>
      <p:ext uri="{BB962C8B-B14F-4D97-AF65-F5344CB8AC3E}">
        <p14:creationId xmlns:p14="http://schemas.microsoft.com/office/powerpoint/2010/main" val="2407922474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9E2994-6467-4CF9-A98C-9F0E9556D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فیزیولوژی بارداری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9C152-B408-4771-88F9-61569C9E17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92719" y="5104653"/>
            <a:ext cx="709705" cy="5762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4911670-DC27-4D37-BC61-5DF4D5579FEB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9536" y="2676563"/>
            <a:ext cx="4224008" cy="3632648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40A78C4-00FC-4324-9D5E-7ECEDC405F3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228907" y="4599781"/>
            <a:ext cx="1761829" cy="576262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44F6CA35-191B-41E8-84B0-E2CB2356A9B6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7240" y="3055023"/>
            <a:ext cx="4224007" cy="3254188"/>
          </a:xfrm>
        </p:spPr>
      </p:pic>
    </p:spTree>
    <p:extLst>
      <p:ext uri="{BB962C8B-B14F-4D97-AF65-F5344CB8AC3E}">
        <p14:creationId xmlns:p14="http://schemas.microsoft.com/office/powerpoint/2010/main" val="29453104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>
        <p14:switch dir="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2F031-0D81-4542-8A52-265C561A44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فیزیولوژی بارداری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6EA715-7C02-4F20-A7BF-A676BCD1815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4DFD31C-3F6C-41B5-BB23-35205BC87CD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4754" y="2537013"/>
            <a:ext cx="5271246" cy="3482788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9DEE509-BBDA-4B16-82A3-0597A84FE6C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705AACF4-BDD4-4B68-9F85-80FE66CA78A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08712" y="2537013"/>
            <a:ext cx="4825159" cy="3595594"/>
          </a:xfrm>
        </p:spPr>
      </p:pic>
    </p:spTree>
    <p:extLst>
      <p:ext uri="{BB962C8B-B14F-4D97-AF65-F5344CB8AC3E}">
        <p14:creationId xmlns:p14="http://schemas.microsoft.com/office/powerpoint/2010/main" val="38738519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doors dir="ver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E07F1F-B161-4280-A9A2-8CAC18D013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تغییرات طبیعی در بارداری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B3048D-304C-4ABC-8D88-5511713A3A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1349932"/>
          </a:xfrm>
        </p:spPr>
        <p:txBody>
          <a:bodyPr/>
          <a:lstStyle/>
          <a:p>
            <a:pPr algn="ctr"/>
            <a:r>
              <a:rPr lang="fa-IR" sz="4000" dirty="0"/>
              <a:t>پستان ها</a:t>
            </a:r>
            <a:endParaRPr lang="en-US" sz="4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9C965B1-D05F-4323-9A36-28464F4952E7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1154953" y="4563035"/>
            <a:ext cx="3141879" cy="1464022"/>
          </a:xfrm>
        </p:spPr>
        <p:txBody>
          <a:bodyPr>
            <a:normAutofit/>
          </a:bodyPr>
          <a:lstStyle/>
          <a:p>
            <a:pPr algn="ctr"/>
            <a:r>
              <a:rPr lang="fa-IR" sz="4000" dirty="0"/>
              <a:t>دستگاه گوارش</a:t>
            </a:r>
            <a:endParaRPr lang="en-US" sz="4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41EE0-E04C-4702-B2DC-32B0E89FA2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1349934"/>
          </a:xfrm>
        </p:spPr>
        <p:txBody>
          <a:bodyPr/>
          <a:lstStyle/>
          <a:p>
            <a:pPr algn="ctr"/>
            <a:r>
              <a:rPr lang="fa-IR" sz="4000" dirty="0"/>
              <a:t>مو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2146EB3-3BBB-4F68-BBC8-BB0E6FFC7618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4512721" y="4563034"/>
            <a:ext cx="3147009" cy="1464022"/>
          </a:xfrm>
        </p:spPr>
        <p:txBody>
          <a:bodyPr>
            <a:normAutofit/>
          </a:bodyPr>
          <a:lstStyle/>
          <a:p>
            <a:pPr algn="ctr"/>
            <a:r>
              <a:rPr lang="fa-IR" sz="3600" dirty="0"/>
              <a:t>دستگاه قلبی عروقی</a:t>
            </a:r>
            <a:endParaRPr lang="en-US" sz="36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C8B92C8-FC9E-4AFF-86B6-0DC0796D84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1349934"/>
          </a:xfrm>
        </p:spPr>
        <p:txBody>
          <a:bodyPr/>
          <a:lstStyle/>
          <a:p>
            <a:pPr algn="ctr"/>
            <a:r>
              <a:rPr lang="fa-IR" sz="4000" dirty="0"/>
              <a:t>پوست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6E92DE0-7891-40AF-9EC9-BD3F721223D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7888329" y="4563033"/>
            <a:ext cx="3145536" cy="1464022"/>
          </a:xfrm>
        </p:spPr>
        <p:txBody>
          <a:bodyPr>
            <a:normAutofit/>
          </a:bodyPr>
          <a:lstStyle/>
          <a:p>
            <a:pPr algn="ctr"/>
            <a:r>
              <a:rPr lang="fa-IR" sz="3600" dirty="0"/>
              <a:t>دستگاه ادراری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833714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33E1B2-F028-4449-B9CF-ECCDEA3B49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تغییرات طبیعی در بارداری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D5D054-F408-4520-BDA8-D68D18EF153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1233390"/>
          </a:xfrm>
        </p:spPr>
        <p:txBody>
          <a:bodyPr/>
          <a:lstStyle/>
          <a:p>
            <a:pPr algn="ctr"/>
            <a:r>
              <a:rPr lang="fa-IR" sz="4000" dirty="0"/>
              <a:t>خستگی</a:t>
            </a:r>
            <a:endParaRPr lang="en-US" sz="4000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345D92C-AF8F-4FB0-AB6E-8395F1B3FA46}"/>
              </a:ext>
            </a:extLst>
          </p:cNvPr>
          <p:cNvSpPr>
            <a:spLocks noGrp="1"/>
          </p:cNvSpPr>
          <p:nvPr>
            <p:ph type="body" sz="half" idx="15"/>
          </p:nvPr>
        </p:nvSpPr>
        <p:spPr>
          <a:xfrm>
            <a:off x="1154953" y="4759762"/>
            <a:ext cx="3141879" cy="1267295"/>
          </a:xfrm>
        </p:spPr>
        <p:txBody>
          <a:bodyPr>
            <a:normAutofit/>
          </a:bodyPr>
          <a:lstStyle/>
          <a:p>
            <a:pPr algn="ctr"/>
            <a:r>
              <a:rPr lang="fa-IR" sz="4000" dirty="0"/>
              <a:t>کرامپ دست و پا</a:t>
            </a:r>
            <a:endParaRPr lang="en-US" sz="4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DA04BD8-1D6B-430D-AF3C-CA2F6C3202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1233392"/>
          </a:xfrm>
        </p:spPr>
        <p:txBody>
          <a:bodyPr/>
          <a:lstStyle/>
          <a:p>
            <a:pPr algn="ctr"/>
            <a:r>
              <a:rPr lang="fa-IR" sz="4000" dirty="0"/>
              <a:t>دستگاه تناسلی</a:t>
            </a:r>
            <a:endParaRPr lang="en-US" sz="4000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753223B7-CFCA-452F-91F0-482679ECA306}"/>
              </a:ext>
            </a:extLst>
          </p:cNvPr>
          <p:cNvSpPr>
            <a:spLocks noGrp="1"/>
          </p:cNvSpPr>
          <p:nvPr>
            <p:ph type="body" sz="half" idx="16"/>
          </p:nvPr>
        </p:nvSpPr>
        <p:spPr>
          <a:xfrm>
            <a:off x="4512721" y="4759762"/>
            <a:ext cx="3147009" cy="1267294"/>
          </a:xfrm>
        </p:spPr>
        <p:txBody>
          <a:bodyPr>
            <a:normAutofit/>
          </a:bodyPr>
          <a:lstStyle/>
          <a:p>
            <a:pPr algn="ctr"/>
            <a:r>
              <a:rPr lang="fa-IR" sz="4000" dirty="0"/>
              <a:t>ویار</a:t>
            </a:r>
            <a:endParaRPr lang="en-US" sz="4000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075C0D25-527A-40E6-A355-9B39F3BB57A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888135" y="2603500"/>
            <a:ext cx="3145730" cy="1233393"/>
          </a:xfrm>
        </p:spPr>
        <p:txBody>
          <a:bodyPr/>
          <a:lstStyle/>
          <a:p>
            <a:pPr algn="ctr"/>
            <a:r>
              <a:rPr lang="fa-IR" sz="4000" dirty="0"/>
              <a:t>دستگاه اسکلتی</a:t>
            </a:r>
            <a:endParaRPr lang="en-US" sz="40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616134F0-A977-4CA0-A146-E6DD4D3843FF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7888329" y="4759762"/>
            <a:ext cx="3145536" cy="1267294"/>
          </a:xfrm>
        </p:spPr>
        <p:txBody>
          <a:bodyPr>
            <a:normAutofit/>
          </a:bodyPr>
          <a:lstStyle/>
          <a:p>
            <a:pPr algn="ctr"/>
            <a:r>
              <a:rPr lang="fa-IR" sz="4000" dirty="0"/>
              <a:t>ورم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966408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E566DF-65DC-4A5A-8785-3D2BA0AC5E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تغییرات طبیعی در بارداری</a:t>
            </a:r>
            <a:endParaRPr lang="en-US" dirty="0"/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CF2A70D-1B91-4300-BD4A-DF129383C36A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393576"/>
            <a:ext cx="6347012" cy="4464424"/>
          </a:xfr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ABB7345-CC19-45DD-8DC8-B827BFD7381D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algn="r"/>
            <a:r>
              <a:rPr lang="fa-IR" dirty="0"/>
              <a:t>وزن</a:t>
            </a:r>
          </a:p>
          <a:p>
            <a:pPr marL="0" indent="0" algn="r">
              <a:buNone/>
            </a:pPr>
            <a:r>
              <a:rPr lang="fa-IR" dirty="0"/>
              <a:t>بطور طبیعی در بارداری افزایش وزن خواهیم داشت.</a:t>
            </a:r>
          </a:p>
          <a:p>
            <a:pPr marL="0" indent="0" algn="r">
              <a:buNone/>
            </a:pPr>
            <a:r>
              <a:rPr lang="fa-IR" dirty="0"/>
              <a:t>در جلسه تغذیه بطور مفصل توضیح داده خواهد شد.</a:t>
            </a:r>
          </a:p>
          <a:p>
            <a:pPr marL="0" indent="0" algn="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49013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505749-7B4A-4006-AE0D-36035710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رشد و نمو جنین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5F8D13-971D-4755-BB65-677B725143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a-IR" dirty="0"/>
              <a:t>مادر</a:t>
            </a:r>
            <a:endParaRPr lang="en-US" dirty="0"/>
          </a:p>
        </p:txBody>
      </p:sp>
      <p:pic>
        <p:nvPicPr>
          <p:cNvPr id="12" name="Content Placeholder 11">
            <a:extLst>
              <a:ext uri="{FF2B5EF4-FFF2-40B4-BE49-F238E27FC236}">
                <a16:creationId xmlns:a16="http://schemas.microsoft.com/office/drawing/2014/main" id="{E8317717-2428-46AA-825C-6190681B54F9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354" y="3179763"/>
            <a:ext cx="4990352" cy="327482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909196B-6BA5-4BDC-A43E-0B77BE0F142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a-IR" dirty="0"/>
              <a:t>جنین</a:t>
            </a:r>
            <a:endParaRPr lang="en-US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4DF33C5-8473-43CC-AD4C-5FD22ED1898A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111" y="3179761"/>
            <a:ext cx="5907088" cy="2840039"/>
          </a:xfrm>
        </p:spPr>
      </p:pic>
    </p:spTree>
    <p:extLst>
      <p:ext uri="{BB962C8B-B14F-4D97-AF65-F5344CB8AC3E}">
        <p14:creationId xmlns:p14="http://schemas.microsoft.com/office/powerpoint/2010/main" val="20670542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76D0E4-3754-4053-B229-808D1CC1B4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fa-IR" dirty="0"/>
              <a:t>مراقبت های بارداری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000963-B2D5-44EE-872B-235C869A89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fa-IR" dirty="0"/>
              <a:t>سونوگرافی های بارداری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2F5E507-4E88-4703-ADE0-BD95D7ADD9FC}"/>
              </a:ext>
            </a:extLst>
          </p:cNvPr>
          <p:cNvSpPr>
            <a:spLocks noGrp="1"/>
          </p:cNvSpPr>
          <p:nvPr>
            <p:ph type="body" sz="half" idx="15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fa-IR" dirty="0"/>
              <a:t>1</a:t>
            </a:r>
            <a:r>
              <a:rPr lang="fa-IR" sz="2000" dirty="0"/>
              <a:t>.سونو تشکیل قلب جنین از 10-8 هفتگی بارداری</a:t>
            </a:r>
          </a:p>
          <a:p>
            <a:pPr algn="r"/>
            <a:endParaRPr lang="fa-IR" sz="2000" dirty="0"/>
          </a:p>
          <a:p>
            <a:pPr algn="r"/>
            <a:r>
              <a:rPr lang="fa-IR" sz="2000" dirty="0"/>
              <a:t>2.سونوگرافی 4 ماهگی یا تعیین جنسیت جنین</a:t>
            </a:r>
          </a:p>
          <a:p>
            <a:pPr algn="r"/>
            <a:endParaRPr lang="fa-IR" sz="2000" dirty="0"/>
          </a:p>
          <a:p>
            <a:pPr algn="r"/>
            <a:r>
              <a:rPr lang="fa-IR" sz="2000" dirty="0"/>
              <a:t>3.سونوگرافی 8 ماهگی برای تعیین وزن جنین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CFEC70-1C62-4079-ADF0-5AD730E907A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fa-IR" dirty="0"/>
              <a:t>آزمایشات بارداری</a:t>
            </a:r>
            <a:endParaRPr lang="en-US" dirty="0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6148816-3957-426E-8E27-CDFE7540EA72}"/>
              </a:ext>
            </a:extLst>
          </p:cNvPr>
          <p:cNvSpPr>
            <a:spLocks noGrp="1"/>
          </p:cNvSpPr>
          <p:nvPr>
            <p:ph type="body" sz="half" idx="16"/>
          </p:nvPr>
        </p:nvSpPr>
        <p:spPr/>
        <p:txBody>
          <a:bodyPr/>
          <a:lstStyle/>
          <a:p>
            <a:pPr algn="r"/>
            <a:r>
              <a:rPr lang="fa-IR" dirty="0"/>
              <a:t>1</a:t>
            </a:r>
            <a:r>
              <a:rPr lang="fa-IR" sz="2400" dirty="0"/>
              <a:t>.به محض اطلاع از بارداری و ترجیحا هفته 10-6</a:t>
            </a:r>
          </a:p>
          <a:p>
            <a:pPr algn="r"/>
            <a:r>
              <a:rPr lang="fa-IR" sz="2400" dirty="0"/>
              <a:t>(آزمایشات کامل)</a:t>
            </a:r>
          </a:p>
          <a:p>
            <a:pPr algn="r"/>
            <a:endParaRPr lang="fa-IR" sz="2400" dirty="0"/>
          </a:p>
          <a:p>
            <a:pPr algn="r"/>
            <a:r>
              <a:rPr lang="fa-IR" sz="2400" dirty="0"/>
              <a:t>2. هفته 30-24</a:t>
            </a:r>
          </a:p>
          <a:p>
            <a:pPr algn="r"/>
            <a:r>
              <a:rPr lang="fa-IR" sz="2400" dirty="0"/>
              <a:t>(قند دو ساعته و ادرار)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E72F206-2BDF-4DC3-ADC9-CE169DD53A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8912" cy="576262"/>
          </a:xfrm>
        </p:spPr>
        <p:txBody>
          <a:bodyPr/>
          <a:lstStyle/>
          <a:p>
            <a:pPr algn="ctr"/>
            <a:r>
              <a:rPr lang="fa-IR" sz="1800" dirty="0"/>
              <a:t>جلسات مراقبت نزد ماما یا متخصص زنان</a:t>
            </a:r>
            <a:endParaRPr lang="en-US" sz="1800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1108A9F-ADDE-4848-B13F-BC7B6E3C2E37}"/>
              </a:ext>
            </a:extLst>
          </p:cNvPr>
          <p:cNvSpPr>
            <a:spLocks noGrp="1"/>
          </p:cNvSpPr>
          <p:nvPr>
            <p:ph type="body" sz="half" idx="17"/>
          </p:nvPr>
        </p:nvSpPr>
        <p:spPr>
          <a:xfrm>
            <a:off x="7888328" y="3179762"/>
            <a:ext cx="3443059" cy="3534803"/>
          </a:xfrm>
        </p:spPr>
        <p:txBody>
          <a:bodyPr/>
          <a:lstStyle/>
          <a:p>
            <a:pPr algn="r"/>
            <a:r>
              <a:rPr lang="fa-IR" sz="2000" dirty="0"/>
              <a:t>1.به محض اطلاع از بارداری</a:t>
            </a:r>
          </a:p>
          <a:p>
            <a:pPr algn="r"/>
            <a:r>
              <a:rPr lang="fa-IR" sz="2000" dirty="0"/>
              <a:t>2.هفته 20-16</a:t>
            </a:r>
          </a:p>
          <a:p>
            <a:pPr algn="r"/>
            <a:r>
              <a:rPr lang="fa-IR" sz="2000" dirty="0"/>
              <a:t>3.هفته 30-24</a:t>
            </a:r>
          </a:p>
          <a:p>
            <a:pPr algn="r"/>
            <a:r>
              <a:rPr lang="fa-IR" sz="2000" dirty="0"/>
              <a:t>4.هفته 34-31</a:t>
            </a:r>
          </a:p>
          <a:p>
            <a:pPr algn="r"/>
            <a:r>
              <a:rPr lang="fa-IR" sz="2000" dirty="0"/>
              <a:t>5.هفته 37-35</a:t>
            </a:r>
          </a:p>
          <a:p>
            <a:pPr algn="r"/>
            <a:r>
              <a:rPr lang="fa-IR" sz="2000" dirty="0"/>
              <a:t>6.هفته 38</a:t>
            </a:r>
          </a:p>
          <a:p>
            <a:pPr algn="r"/>
            <a:r>
              <a:rPr lang="fa-IR" sz="2000" dirty="0"/>
              <a:t>7.هفته 39</a:t>
            </a:r>
          </a:p>
          <a:p>
            <a:pPr algn="r"/>
            <a:r>
              <a:rPr lang="fa-IR" sz="2000" dirty="0"/>
              <a:t>8.هفته </a:t>
            </a:r>
            <a:r>
              <a:rPr lang="fa-IR" dirty="0"/>
              <a:t>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135852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109</TotalTime>
  <Words>187</Words>
  <Application>Microsoft Office PowerPoint</Application>
  <PresentationFormat>Widescreen</PresentationFormat>
  <Paragraphs>59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Arabic Typesetting</vt:lpstr>
      <vt:lpstr>Arial</vt:lpstr>
      <vt:lpstr>Century Gothic</vt:lpstr>
      <vt:lpstr>Wingdings 3</vt:lpstr>
      <vt:lpstr>Ion Boardroom</vt:lpstr>
      <vt:lpstr>فیزیولوژی بارداری(تغییرات طبیعی در بارداری)</vt:lpstr>
      <vt:lpstr>ناحیه ژنیتال</vt:lpstr>
      <vt:lpstr>فیزیولوژی بارداری</vt:lpstr>
      <vt:lpstr>فیزیولوژی بارداری</vt:lpstr>
      <vt:lpstr>تغییرات طبیعی در بارداری</vt:lpstr>
      <vt:lpstr>تغییرات طبیعی در بارداری</vt:lpstr>
      <vt:lpstr>تغییرات طبیعی در بارداری</vt:lpstr>
      <vt:lpstr>رشد و نمو جنین</vt:lpstr>
      <vt:lpstr>مراقبت های بارداری</vt:lpstr>
      <vt:lpstr>واکسن های مجاز در بارداری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فیزیولوژی بارداری(تغییرات طبیعی در بارداری)</dc:title>
  <dc:creator>K1</dc:creator>
  <cp:lastModifiedBy>K1</cp:lastModifiedBy>
  <cp:revision>8</cp:revision>
  <dcterms:created xsi:type="dcterms:W3CDTF">2023-05-11T04:33:49Z</dcterms:created>
  <dcterms:modified xsi:type="dcterms:W3CDTF">2023-05-11T06:23:14Z</dcterms:modified>
</cp:coreProperties>
</file>