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23"/>
  </p:notesMasterIdLst>
  <p:sldIdLst>
    <p:sldId id="257" r:id="rId2"/>
    <p:sldId id="301" r:id="rId3"/>
    <p:sldId id="260" r:id="rId4"/>
    <p:sldId id="302" r:id="rId5"/>
    <p:sldId id="315" r:id="rId6"/>
    <p:sldId id="263" r:id="rId7"/>
    <p:sldId id="303" r:id="rId8"/>
    <p:sldId id="317" r:id="rId9"/>
    <p:sldId id="322" r:id="rId10"/>
    <p:sldId id="323" r:id="rId11"/>
    <p:sldId id="325" r:id="rId12"/>
    <p:sldId id="327" r:id="rId13"/>
    <p:sldId id="304" r:id="rId14"/>
    <p:sldId id="330" r:id="rId15"/>
    <p:sldId id="331" r:id="rId16"/>
    <p:sldId id="319" r:id="rId17"/>
    <p:sldId id="313" r:id="rId18"/>
    <p:sldId id="305" r:id="rId19"/>
    <p:sldId id="306" r:id="rId20"/>
    <p:sldId id="312" r:id="rId21"/>
    <p:sldId id="278" r:id="rId22"/>
  </p:sldIdLst>
  <p:sldSz cx="9144000" cy="5148263"/>
  <p:notesSz cx="6858000" cy="9144000"/>
  <p:embeddedFontLst>
    <p:embeddedFont>
      <p:font typeface="Sans Condensed"/>
      <p:bold r:id="rId24"/>
    </p:embeddedFont>
    <p:embeddedFont>
      <p:font typeface="IranNastaliq" pitchFamily="18" charset="0"/>
      <p:regular r:id="rId25"/>
    </p:embeddedFont>
    <p:embeddedFont>
      <p:font typeface="Calibri" pitchFamily="34" charset="0"/>
      <p:regular r:id="rId26"/>
      <p:bold r:id="rId27"/>
      <p:italic r:id="rId28"/>
      <p:boldItalic r:id="rId29"/>
    </p:embeddedFont>
    <p:embeddedFont>
      <p:font typeface="B Koodak" pitchFamily="2" charset="-78"/>
      <p:bold r:id="rId30"/>
    </p:embeddedFont>
    <p:embeddedFont>
      <p:font typeface="B Yagut" pitchFamily="2" charset="-78"/>
      <p:regular r:id="rId31"/>
      <p:bold r:id="rId32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97" autoAdjust="0"/>
    <p:restoredTop sz="97869" autoAdjust="0"/>
  </p:normalViewPr>
  <p:slideViewPr>
    <p:cSldViewPr>
      <p:cViewPr varScale="1">
        <p:scale>
          <a:sx n="96" d="100"/>
          <a:sy n="96" d="100"/>
        </p:scale>
        <p:origin x="-588" y="-96"/>
      </p:cViewPr>
      <p:guideLst>
        <p:guide orient="horz" pos="162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86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D5934D-CCF0-4C5D-AE33-85B645DB0297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4175" y="685800"/>
            <a:ext cx="60896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4295D5-F96E-45F8-9AD7-7CFFDA4B99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173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ctrTitle"/>
          </p:nvPr>
        </p:nvSpPr>
        <p:spPr>
          <a:xfrm>
            <a:off x="304800" y="227013"/>
            <a:ext cx="6934200" cy="823912"/>
          </a:xfrm>
        </p:spPr>
        <p:txBody>
          <a:bodyPr/>
          <a:lstStyle>
            <a:lvl1pPr>
              <a:defRPr sz="4800" smtClean="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3315" name="Text Placeholder 2"/>
          <p:cNvSpPr>
            <a:spLocks noGrp="1"/>
          </p:cNvSpPr>
          <p:nvPr>
            <p:ph type="subTitle" idx="1"/>
          </p:nvPr>
        </p:nvSpPr>
        <p:spPr>
          <a:xfrm>
            <a:off x="304800" y="1050925"/>
            <a:ext cx="6934200" cy="457200"/>
          </a:xfrm>
        </p:spPr>
        <p:txBody>
          <a:bodyPr/>
          <a:lstStyle>
            <a:lvl1pPr marL="0" indent="0">
              <a:buFont typeface="Arial" charset="0"/>
              <a:buNone/>
              <a:defRPr sz="2400" smtClean="0">
                <a:latin typeface="Sans Condensed" pitchFamily="34" charset="0"/>
                <a:cs typeface="Arial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687888"/>
            <a:ext cx="2133600" cy="357187"/>
          </a:xfr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941B06B-97FF-42D5-9847-B51CFEE53D1C}" type="datetimeFigureOut">
              <a:rPr lang="en-US"/>
              <a:pPr>
                <a:defRPr/>
              </a:pPr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687888"/>
            <a:ext cx="2895600" cy="357187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687888"/>
            <a:ext cx="2133600" cy="357187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7A07C4F-7C63-4D26-89D1-3BCF4005EF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D1975-19D4-4EFA-BEBA-BAC073CDC902}" type="datetimeFigureOut">
              <a:rPr lang="en-US"/>
              <a:pPr>
                <a:defRPr/>
              </a:pPr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A68B68-83A5-4607-83BC-AE3FB24710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534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169"/>
            <a:ext cx="2057400" cy="439270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169"/>
            <a:ext cx="6019800" cy="439270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D8494-CD66-44DC-8D4F-6E599E05E3D0}" type="datetimeFigureOut">
              <a:rPr lang="en-US"/>
              <a:pPr>
                <a:defRPr/>
              </a:pPr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4279B-EA57-4D24-8BB0-896B89E80F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476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DA770-6AB0-4F94-A55C-010D25971EA0}" type="datetimeFigureOut">
              <a:rPr lang="en-US"/>
              <a:pPr>
                <a:defRPr/>
              </a:pPr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7F1DB-CB02-4BBC-A3E6-D5563C9D56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269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8236"/>
            <a:ext cx="7772400" cy="102250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2054"/>
            <a:ext cx="7772400" cy="112618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B5F40-42DB-4C39-8393-B041E62F2826}" type="datetimeFigureOut">
              <a:rPr lang="en-US"/>
              <a:pPr>
                <a:defRPr/>
              </a:pPr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5838EC-A976-452A-BDE3-95ACDBAB4F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653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1262"/>
            <a:ext cx="4038600" cy="3397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1262"/>
            <a:ext cx="4038600" cy="3397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F01CA-03CB-46C3-8F26-183595DC6967}" type="datetimeFigureOut">
              <a:rPr lang="en-US"/>
              <a:pPr>
                <a:defRPr/>
              </a:pPr>
              <a:t>10/17/2016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5E46B-3B51-402C-A67D-416FC57AAF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342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2401"/>
            <a:ext cx="4040188" cy="48026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2667"/>
            <a:ext cx="4040188" cy="296621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2401"/>
            <a:ext cx="4041775" cy="48026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2667"/>
            <a:ext cx="4041775" cy="296621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BDDC9-FB25-43B1-A9B2-82702BF0734F}" type="datetimeFigureOut">
              <a:rPr lang="en-US"/>
              <a:pPr>
                <a:defRPr/>
              </a:pPr>
              <a:t>10/17/2016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EEF43-D25D-4D2E-94CD-EC250FAF55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349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89470-3766-409B-B726-1FDE327EAF4B}" type="datetimeFigureOut">
              <a:rPr lang="en-US"/>
              <a:pPr>
                <a:defRPr/>
              </a:pPr>
              <a:t>10/17/2016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3B9F1-DD69-409E-985C-FEC51DB635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851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20A2E-2286-4882-B6EA-701B638258BF}" type="datetimeFigureOut">
              <a:rPr lang="en-US"/>
              <a:pPr>
                <a:defRPr/>
              </a:pPr>
              <a:t>10/17/2016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FD88B-62CD-4EBE-A0A2-F8B3B16452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290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977"/>
            <a:ext cx="3008313" cy="87234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977"/>
            <a:ext cx="5111750" cy="43939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7322"/>
            <a:ext cx="3008313" cy="352155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04102-A990-4CC2-919E-6BF37E9489CB}" type="datetimeFigureOut">
              <a:rPr lang="en-US"/>
              <a:pPr>
                <a:defRPr/>
              </a:pPr>
              <a:t>10/17/2016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8ADAC-313C-44B1-94E0-2BCFA0C026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700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3784"/>
            <a:ext cx="5486400" cy="42544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007"/>
            <a:ext cx="5486400" cy="3088958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9231"/>
            <a:ext cx="5486400" cy="60420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CEE927-F9ED-4769-941D-4B08D26AA408}" type="datetimeFigureOut">
              <a:rPr lang="en-US"/>
              <a:pPr>
                <a:defRPr/>
              </a:pPr>
              <a:t>10/17/2016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BC106A-9536-4532-86EF-BC61FD0C32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837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28600" y="130175"/>
            <a:ext cx="8458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28600" y="1050925"/>
            <a:ext cx="8458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72025"/>
            <a:ext cx="2133600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FBAF4D8-E745-4646-B9FE-BFC857ED86B7}" type="datetimeFigureOut">
              <a:rPr lang="en-US"/>
              <a:pPr>
                <a:defRPr/>
              </a:pPr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72025"/>
            <a:ext cx="2895600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72025"/>
            <a:ext cx="2133600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E85CCEF-9C35-4F27-AA3B-3CCA975157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bg1"/>
          </a:solidFill>
          <a:latin typeface="Sans Condensed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Sans Condensed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Sans Condensed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Sans Condensed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Sans Condensed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Sans Condensed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Sans Condensed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Sans Condensed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Sans Condensed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2"/>
          </a:solidFill>
          <a:latin typeface="+mj-lt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2"/>
          </a:solidFill>
          <a:latin typeface="+mj-lt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2"/>
          </a:solidFill>
          <a:latin typeface="+mj-lt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2"/>
          </a:solidFill>
          <a:latin typeface="+mj-lt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2"/>
          </a:solidFill>
          <a:latin typeface="+mj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ctrTitle"/>
          </p:nvPr>
        </p:nvSpPr>
        <p:spPr>
          <a:xfrm>
            <a:off x="179512" y="592931"/>
            <a:ext cx="8568952" cy="4213448"/>
          </a:xfrm>
        </p:spPr>
        <p:txBody>
          <a:bodyPr/>
          <a:lstStyle/>
          <a:p>
            <a:pPr algn="ctr"/>
            <a:r>
              <a:rPr lang="fa-IR" sz="115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IranNastaliq" pitchFamily="18" charset="0"/>
                <a:cs typeface="IranNastaliq" pitchFamily="18" charset="0"/>
              </a:rPr>
              <a:t>مروری برآزمایشات </a:t>
            </a:r>
            <a:br>
              <a:rPr lang="fa-IR" sz="115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IranNastaliq" pitchFamily="18" charset="0"/>
                <a:cs typeface="IranNastaliq" pitchFamily="18" charset="0"/>
              </a:rPr>
            </a:br>
            <a:r>
              <a:rPr lang="fa-IR" sz="115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IranNastaliq" pitchFamily="18" charset="0"/>
                <a:cs typeface="IranNastaliq" pitchFamily="18" charset="0"/>
              </a:rPr>
              <a:t>رایج در زنان باردار</a:t>
            </a:r>
            <a:endParaRPr lang="en-US" sz="5400" dirty="0">
              <a:solidFill>
                <a:srgbClr val="002060"/>
              </a:solidFill>
            </a:endParaRPr>
          </a:p>
        </p:txBody>
      </p:sp>
      <p:sp>
        <p:nvSpPr>
          <p:cNvPr id="14339" name="Subtitle 1"/>
          <p:cNvSpPr>
            <a:spLocks noGrp="1"/>
          </p:cNvSpPr>
          <p:nvPr>
            <p:ph type="subTitle" idx="1"/>
          </p:nvPr>
        </p:nvSpPr>
        <p:spPr>
          <a:xfrm>
            <a:off x="457200" y="3488531"/>
            <a:ext cx="6934200" cy="4572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     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158307830"/>
              </p:ext>
            </p:extLst>
          </p:nvPr>
        </p:nvGraphicFramePr>
        <p:xfrm>
          <a:off x="142875" y="341884"/>
          <a:ext cx="8821613" cy="4464495"/>
        </p:xfrm>
        <a:graphic>
          <a:graphicData uri="http://schemas.openxmlformats.org/drawingml/2006/table">
            <a:tbl>
              <a:tblPr firstRow="1" firstCol="1" bandRow="1"/>
              <a:tblGrid>
                <a:gridCol w="5224336"/>
                <a:gridCol w="1127226"/>
                <a:gridCol w="2470051"/>
              </a:tblGrid>
              <a:tr h="750308">
                <a:tc>
                  <a:txBody>
                    <a:bodyPr/>
                    <a:lstStyle/>
                    <a:p>
                      <a:pPr algn="ct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ارجاع در اولین فرصت به متخصص داخلی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41" marR="519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آنمی شدید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 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41" marR="519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هموگلوبین کمتر از </a:t>
                      </a:r>
                      <a:r>
                        <a:rPr lang="fa-IR" sz="14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7 </a:t>
                      </a:r>
                      <a:r>
                        <a:rPr lang="fa-IR" sz="12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گرم درصد و علائم حیاتی پایدار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41" marR="519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0603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- بررسی علت آنمی و درخواست آزمایش شمارش گلبولی،  اندکس رتیکولوسیت، آهن سرم، فریتین، لام خون محیطی، شمارش پلاکت ها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- تجویز </a:t>
                      </a:r>
                      <a:r>
                        <a:rPr lang="fa-IR" sz="14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4 </a:t>
                      </a:r>
                      <a:r>
                        <a:rPr lang="fa-IR" sz="12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عدد قرص آهن در روز (</a:t>
                      </a:r>
                      <a:r>
                        <a:rPr lang="fa-IR" sz="14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200</a:t>
                      </a:r>
                      <a:r>
                        <a:rPr lang="fa-IR" sz="12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 میلی گرم) به مدت یک ماه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- درخواست آزمایش اندکس رتیکولوسیت بعد از دو هفته از شروع درمان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- ارایه توصیه های تغذیه ای طبق راهنمای جامع تغذیه مادران باردار و شیرده (مبحث آنمی)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- در صورت عدم افزایش اندکس رتیکولوسیت یا عدم دسترسی به آزمایشگاه: ارجاع غیر فوری به متخصص داخلی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41" marR="519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آنمی متوسط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 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41" marR="519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هموگلوبین </a:t>
                      </a:r>
                      <a:r>
                        <a:rPr lang="fa-IR" sz="14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10-7</a:t>
                      </a:r>
                      <a:r>
                        <a:rPr lang="fa-IR" sz="12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 گرم درصد، ملتحمه رنگ پریده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 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41" marR="519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3584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- تجویز </a:t>
                      </a:r>
                      <a:r>
                        <a:rPr lang="fa-IR" sz="14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2 </a:t>
                      </a:r>
                      <a:r>
                        <a:rPr lang="fa-IR" sz="12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عدد قرص آهن در روز به مدت یک ماه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- اندازه گیری هموگلوبین یک ماه بعد و ادامه درمان مطابق میزان هموگلوبین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- بررسی وضعیت وزن گیری مادر و ارایه توصیه های تغذیه ای طبق راهنمای جامع تغذیه مادران باردار و شیرده (مبحث آنمی)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41" marR="519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آنمی خفیف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2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 </a:t>
                      </a:r>
                      <a:endParaRPr lang="en-US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41" marR="519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12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هموگلوبین بیش از </a:t>
                      </a:r>
                      <a:r>
                        <a:rPr lang="fa-IR" sz="14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10 </a:t>
                      </a:r>
                      <a:r>
                        <a:rPr lang="fa-IR" sz="12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و کمتر از </a:t>
                      </a:r>
                      <a:r>
                        <a:rPr lang="fa-IR" sz="14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11</a:t>
                      </a:r>
                      <a:r>
                        <a:rPr lang="fa-IR" sz="12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 گرم درصد در سه ماهه اول و سوم و در سه ماهه دوم بارداری، هموگلوبین کمتر از </a:t>
                      </a:r>
                      <a:r>
                        <a:rPr lang="fa-IR" sz="1200" b="1" dirty="0" smtClean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10/5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941" marR="519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6399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sz="4400" dirty="0" smtClean="0"/>
              <a:t>تالاسمی</a:t>
            </a:r>
            <a:endParaRPr lang="fa-IR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a-I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9955"/>
            <a:ext cx="8640960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32855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548477260"/>
              </p:ext>
            </p:extLst>
          </p:nvPr>
        </p:nvGraphicFramePr>
        <p:xfrm>
          <a:off x="467546" y="701923"/>
          <a:ext cx="8208911" cy="3888432"/>
        </p:xfrm>
        <a:graphic>
          <a:graphicData uri="http://schemas.openxmlformats.org/drawingml/2006/table">
            <a:tbl>
              <a:tblPr rtl="1" firstRow="1" firstCol="1" bandRow="1"/>
              <a:tblGrid>
                <a:gridCol w="1808193"/>
                <a:gridCol w="3145513"/>
                <a:gridCol w="3255205"/>
              </a:tblGrid>
              <a:tr h="3888432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1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تالاسمی مینور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1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- میزان هموگلوبین بین 8 تا 10 گرم درصد در سه ماهه دوم بارداری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1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و یا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1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- میزان هموگلوبین بین 9 تا 11 گرم درصد نزدیک ترم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1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بارداری بدون عارضه خاصی طی می شود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05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 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1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- تصمیم گیری در مورد تجویز معمول مکمل آهن پس از اندازه گیری فریتین سرم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1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- در صورتی که هموگلوبین کمتر از </a:t>
                      </a:r>
                      <a:r>
                        <a:rPr lang="fa-IR" sz="12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 8 </a:t>
                      </a:r>
                      <a:r>
                        <a:rPr lang="fa-IR" sz="11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 گرم درصد در سه ماهه دوم بارداری و کمتر از </a:t>
                      </a:r>
                      <a:r>
                        <a:rPr lang="fa-IR" sz="12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 9 </a:t>
                      </a:r>
                      <a:r>
                        <a:rPr lang="fa-IR" sz="11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 گرم درصد نزدیک ترم باشد: ارجاع غیر فوری به متخصص داخلي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1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- بررسی همسر از نظر تالاسمی مینور و در صورت ابتلا: ارجاع در اولین فرصت (نیمه اول بارداری) به مرکز مشاوره ژنتیک جهت بررسی ابتلا جنین به تالاسمی ماژور</a:t>
                      </a:r>
                      <a:endParaRPr lang="en-US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410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79512" y="3942283"/>
            <a:ext cx="8712967" cy="1205980"/>
          </a:xfrm>
        </p:spPr>
        <p:txBody>
          <a:bodyPr anchor="ctr"/>
          <a:lstStyle/>
          <a:p>
            <a:pPr lvl="0" algn="r" rtl="1"/>
            <a:r>
              <a:rPr lang="en-US" sz="1400" b="0" cap="none" dirty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B Yagut" pitchFamily="2" charset="-78"/>
              </a:rPr>
              <a:t>OGTT</a:t>
            </a:r>
            <a:r>
              <a:rPr lang="fa-IR" sz="1400" b="0" cap="none" dirty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B Yagut" pitchFamily="2" charset="-78"/>
              </a:rPr>
              <a:t>: آزمون تحمل يك ساعت و دو ساعت پس از مصرف 75 گرم گلوكز </a:t>
            </a:r>
            <a:r>
              <a:rPr lang="fa-IR" sz="1400" b="0" cap="none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B Yagut" pitchFamily="2" charset="-78"/>
              </a:rPr>
              <a:t>خورا كي</a:t>
            </a:r>
            <a:r>
              <a:rPr lang="en-US" sz="1400" b="0" cap="none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B Yagut" pitchFamily="2" charset="-78"/>
              </a:rPr>
              <a:t/>
            </a:r>
            <a:br>
              <a:rPr lang="en-US" sz="1400" b="0" cap="none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B Yagut" pitchFamily="2" charset="-78"/>
              </a:rPr>
            </a:br>
            <a:r>
              <a:rPr lang="en-US" sz="1000" b="0" cap="none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lang="en-US" sz="1000" b="0" cap="none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</a:br>
            <a:r>
              <a:rPr lang="en-US" sz="800" b="0" cap="none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lang="en-US" sz="800" b="0" cap="none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</a:br>
            <a:endParaRPr lang="en-US" sz="1800" b="0" cap="none" dirty="0">
              <a:solidFill>
                <a:prstClr val="black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087672950"/>
              </p:ext>
            </p:extLst>
          </p:nvPr>
        </p:nvGraphicFramePr>
        <p:xfrm>
          <a:off x="179513" y="629915"/>
          <a:ext cx="8856984" cy="2880320"/>
        </p:xfrm>
        <a:graphic>
          <a:graphicData uri="http://schemas.openxmlformats.org/drawingml/2006/table">
            <a:tbl>
              <a:tblPr rtl="1" firstRow="1" firstCol="1" bandRow="1"/>
              <a:tblGrid>
                <a:gridCol w="2799278"/>
                <a:gridCol w="3028853"/>
                <a:gridCol w="3028853"/>
              </a:tblGrid>
              <a:tr h="1292894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050" b="1" dirty="0">
                          <a:effectLst/>
                          <a:latin typeface="B Yagut"/>
                          <a:ea typeface="Calibri"/>
                          <a:cs typeface="Arial"/>
                        </a:rPr>
                        <a:t> </a:t>
                      </a:r>
                      <a:r>
                        <a:rPr lang="en-US" sz="1050" b="1" dirty="0">
                          <a:effectLst/>
                          <a:latin typeface="Calibri"/>
                          <a:ea typeface="Calibri"/>
                          <a:cs typeface="B Yagut"/>
                        </a:rPr>
                        <a:t>FBS</a:t>
                      </a:r>
                      <a:r>
                        <a:rPr lang="fa-IR" sz="1050" b="1" dirty="0">
                          <a:effectLst/>
                          <a:latin typeface="Calibri"/>
                          <a:ea typeface="Calibri"/>
                          <a:cs typeface="B Yagut"/>
                        </a:rPr>
                        <a:t> غير طبيعي (در ملاقات اول) بين 93 تا 125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050" b="1" dirty="0">
                          <a:effectLst/>
                          <a:latin typeface="Calibri"/>
                          <a:ea typeface="Calibri"/>
                          <a:cs typeface="B Yagut"/>
                        </a:rPr>
                        <a:t> 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67" marR="672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000" b="1" dirty="0">
                          <a:effectLst/>
                          <a:latin typeface="Calibri"/>
                          <a:ea typeface="Calibri"/>
                          <a:cs typeface="B Yagut"/>
                        </a:rPr>
                        <a:t>پره </a:t>
                      </a:r>
                      <a:r>
                        <a:rPr lang="fa-IR" sz="1000" b="1" dirty="0" smtClean="0">
                          <a:effectLst/>
                          <a:latin typeface="Calibri"/>
                          <a:ea typeface="Calibri"/>
                          <a:cs typeface="B Yagut"/>
                        </a:rPr>
                        <a:t>ديابتیک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67" marR="672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000" b="1" dirty="0">
                          <a:effectLst/>
                          <a:latin typeface="Calibri"/>
                          <a:ea typeface="Calibri"/>
                          <a:cs typeface="B Yagut"/>
                        </a:rPr>
                        <a:t>- ارائه توصيه هاي تغذيه اي طبق </a:t>
                      </a:r>
                      <a:r>
                        <a:rPr lang="fa-IR" sz="10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Calibri"/>
                          <a:cs typeface="B Yagut"/>
                        </a:rPr>
                        <a:t>راهنمای جامع تغذیه مادران باردار و شیرده</a:t>
                      </a:r>
                      <a:r>
                        <a:rPr lang="fa-IR" sz="1000" b="1" dirty="0">
                          <a:effectLst/>
                          <a:latin typeface="Calibri"/>
                          <a:ea typeface="Calibri"/>
                          <a:cs typeface="B Yagut"/>
                        </a:rPr>
                        <a:t> (مبحث ديابت بارداري)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000" b="1" dirty="0">
                          <a:effectLst/>
                          <a:latin typeface="Calibri"/>
                          <a:ea typeface="Calibri"/>
                          <a:cs typeface="B Yagut"/>
                        </a:rPr>
                        <a:t>- توصيه به ورزش و فعاليت </a:t>
                      </a:r>
                      <a:r>
                        <a:rPr lang="fa-IR" sz="1000" b="1" dirty="0" smtClean="0">
                          <a:effectLst/>
                          <a:latin typeface="Calibri"/>
                          <a:ea typeface="Calibri"/>
                          <a:cs typeface="B Yagut"/>
                        </a:rPr>
                        <a:t>بدني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67" marR="672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  <a:tr h="492896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050" b="1">
                          <a:effectLst/>
                          <a:latin typeface="Calibri"/>
                          <a:ea typeface="Calibri"/>
                          <a:cs typeface="B Yagut"/>
                        </a:rPr>
                        <a:t>FBS</a:t>
                      </a:r>
                      <a:r>
                        <a:rPr lang="fa-IR" sz="1050" b="1">
                          <a:effectLst/>
                          <a:latin typeface="Calibri"/>
                          <a:ea typeface="Calibri"/>
                          <a:cs typeface="B Yagut"/>
                        </a:rPr>
                        <a:t> غير طبيعي (در ملاقات اول) بيشتر و مساوي 126</a:t>
                      </a:r>
                      <a:endParaRPr lang="en-US" sz="12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67" marR="672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000" b="1" dirty="0">
                          <a:effectLst/>
                          <a:latin typeface="Calibri"/>
                          <a:ea typeface="Calibri"/>
                          <a:cs typeface="B Yagut"/>
                        </a:rPr>
                        <a:t>ديابت </a:t>
                      </a:r>
                      <a:r>
                        <a:rPr lang="fa-IR" sz="1000" b="1" dirty="0" smtClean="0">
                          <a:effectLst/>
                          <a:latin typeface="Calibri"/>
                          <a:ea typeface="Calibri"/>
                          <a:cs typeface="B Yagut"/>
                        </a:rPr>
                        <a:t>بارداری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67" marR="672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000" b="1" dirty="0">
                          <a:effectLst/>
                          <a:latin typeface="Calibri"/>
                          <a:ea typeface="Calibri"/>
                          <a:cs typeface="B Yagut"/>
                        </a:rPr>
                        <a:t>- تكرار آزمايش يك هفته بعد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000" b="1" dirty="0">
                          <a:effectLst/>
                          <a:latin typeface="Calibri"/>
                          <a:ea typeface="Calibri"/>
                          <a:cs typeface="B Yagut"/>
                        </a:rPr>
                        <a:t>- </a:t>
                      </a:r>
                      <a:r>
                        <a:rPr lang="fa-IR" sz="1000" b="1" dirty="0" smtClean="0">
                          <a:effectLst/>
                          <a:latin typeface="Calibri"/>
                          <a:ea typeface="Calibri"/>
                          <a:cs typeface="B Yagut"/>
                        </a:rPr>
                        <a:t> </a:t>
                      </a:r>
                      <a:r>
                        <a:rPr lang="fa-IR" sz="1000" b="1" dirty="0">
                          <a:effectLst/>
                          <a:latin typeface="Calibri"/>
                          <a:ea typeface="Calibri"/>
                          <a:cs typeface="B Yagut"/>
                        </a:rPr>
                        <a:t>ارجاع به متخصص </a:t>
                      </a:r>
                      <a:r>
                        <a:rPr lang="fa-IR" sz="1000" b="1" dirty="0" smtClean="0">
                          <a:effectLst/>
                          <a:latin typeface="Calibri"/>
                          <a:ea typeface="Calibri"/>
                          <a:cs typeface="B Yagut"/>
                        </a:rPr>
                        <a:t>زنان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67" marR="672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09453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050" b="1" dirty="0">
                          <a:effectLst/>
                          <a:latin typeface="Calibri"/>
                          <a:ea typeface="Calibri"/>
                          <a:cs typeface="B Yagut"/>
                        </a:rPr>
                        <a:t>FBS</a:t>
                      </a:r>
                      <a:r>
                        <a:rPr lang="fa-IR" sz="1050" b="1" dirty="0">
                          <a:effectLst/>
                          <a:latin typeface="Calibri"/>
                          <a:ea typeface="Calibri"/>
                          <a:cs typeface="B Yagut"/>
                        </a:rPr>
                        <a:t> و </a:t>
                      </a:r>
                      <a:r>
                        <a:rPr lang="en-US" sz="1050" b="1" dirty="0">
                          <a:effectLst/>
                          <a:latin typeface="Calibri"/>
                          <a:ea typeface="Calibri"/>
                          <a:cs typeface="B Yagut"/>
                        </a:rPr>
                        <a:t>OGTT</a:t>
                      </a:r>
                      <a:r>
                        <a:rPr lang="fa-IR" sz="1050" b="1" dirty="0">
                          <a:effectLst/>
                          <a:latin typeface="Calibri"/>
                          <a:ea typeface="Calibri"/>
                          <a:cs typeface="B Yagut"/>
                        </a:rPr>
                        <a:t>غير طبيعي (هفته 28-24): 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050" b="1" dirty="0">
                          <a:effectLst/>
                          <a:latin typeface="Calibri"/>
                          <a:ea typeface="Calibri"/>
                          <a:cs typeface="B Yagut"/>
                        </a:rPr>
                        <a:t>FBS</a:t>
                      </a:r>
                      <a:r>
                        <a:rPr lang="fa-IR" sz="1050" b="1" dirty="0">
                          <a:effectLst/>
                          <a:latin typeface="Calibri"/>
                          <a:ea typeface="Calibri"/>
                          <a:cs typeface="B Yagut"/>
                        </a:rPr>
                        <a:t> مساوي يا بيشتر از 92 يا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050" b="1" dirty="0">
                          <a:effectLst/>
                          <a:latin typeface="Calibri"/>
                          <a:ea typeface="Calibri"/>
                          <a:cs typeface="B Yagut"/>
                        </a:rPr>
                        <a:t>OGTT</a:t>
                      </a:r>
                      <a:r>
                        <a:rPr lang="en-US" sz="1050" b="1" dirty="0">
                          <a:effectLst/>
                          <a:latin typeface="B Yagut"/>
                          <a:ea typeface="Calibri"/>
                          <a:cs typeface="Arial"/>
                        </a:rPr>
                        <a:t> </a:t>
                      </a:r>
                      <a:r>
                        <a:rPr lang="fa-IR" sz="1050" b="1" dirty="0">
                          <a:effectLst/>
                          <a:latin typeface="B Yagut"/>
                          <a:ea typeface="Calibri"/>
                          <a:cs typeface="Arial"/>
                        </a:rPr>
                        <a:t>ساعت اول مساوي يا بيشتر از 180 يا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050" b="1" dirty="0">
                          <a:effectLst/>
                          <a:latin typeface="Calibri"/>
                          <a:ea typeface="Calibri"/>
                          <a:cs typeface="B Yagut"/>
                        </a:rPr>
                        <a:t>OGTT</a:t>
                      </a:r>
                      <a:r>
                        <a:rPr lang="en-US" sz="1050" b="1" dirty="0">
                          <a:effectLst/>
                          <a:latin typeface="B Yagut"/>
                          <a:ea typeface="Calibri"/>
                          <a:cs typeface="Arial"/>
                        </a:rPr>
                        <a:t> </a:t>
                      </a:r>
                      <a:r>
                        <a:rPr lang="fa-IR" sz="1050" b="1" dirty="0">
                          <a:effectLst/>
                          <a:latin typeface="B Yagut"/>
                          <a:ea typeface="Calibri"/>
                          <a:cs typeface="Arial"/>
                        </a:rPr>
                        <a:t>ساعت دوم مساوي يا بيشتر از 153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67" marR="672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000" b="1">
                          <a:effectLst/>
                          <a:latin typeface="Calibri"/>
                          <a:ea typeface="Calibri"/>
                          <a:cs typeface="B Yagut"/>
                        </a:rPr>
                        <a:t>ديابت بارداري</a:t>
                      </a:r>
                      <a:endParaRPr lang="en-US" sz="12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67" marR="672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000" b="1" dirty="0">
                          <a:effectLst/>
                          <a:latin typeface="Calibri"/>
                          <a:ea typeface="Calibri"/>
                          <a:cs typeface="B Yagut"/>
                        </a:rPr>
                        <a:t>ارجاع به متخصص زنان 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67" marR="672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687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 smtClean="0"/>
              <a:t>غربالگری و تشخیص دیابت</a:t>
            </a:r>
            <a:endParaRPr lang="fa-IR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7504" y="1050925"/>
            <a:ext cx="9036496" cy="3971478"/>
          </a:xfrm>
        </p:spPr>
        <p:txBody>
          <a:bodyPr>
            <a:normAutofit fontScale="92500" lnSpcReduction="20000"/>
          </a:bodyPr>
          <a:lstStyle/>
          <a:p>
            <a:pPr marL="0" indent="0" algn="r">
              <a:buNone/>
            </a:pPr>
            <a:r>
              <a:rPr lang="fa-IR" sz="2400" dirty="0" smtClean="0">
                <a:solidFill>
                  <a:srgbClr val="000000"/>
                </a:solidFill>
                <a:latin typeface="BYagut"/>
              </a:rPr>
              <a:t> </a:t>
            </a:r>
            <a:r>
              <a:rPr lang="fa-IR" sz="2400" b="1" dirty="0">
                <a:solidFill>
                  <a:srgbClr val="000000"/>
                </a:solidFill>
                <a:latin typeface="BYagutBold"/>
              </a:rPr>
              <a:t>تمام خانمهاي باردار </a:t>
            </a:r>
            <a:r>
              <a:rPr lang="fa-IR" sz="2400" dirty="0">
                <a:solidFill>
                  <a:srgbClr val="000000"/>
                </a:solidFill>
                <a:latin typeface="BYagut"/>
              </a:rPr>
              <a:t> </a:t>
            </a:r>
            <a:r>
              <a:rPr lang="fa-IR" sz="2400" dirty="0" smtClean="0">
                <a:solidFill>
                  <a:srgbClr val="000000"/>
                </a:solidFill>
                <a:latin typeface="BYagut"/>
              </a:rPr>
              <a:t>          اولين </a:t>
            </a:r>
            <a:r>
              <a:rPr lang="fa-IR" sz="2400" dirty="0">
                <a:solidFill>
                  <a:srgbClr val="000000"/>
                </a:solidFill>
                <a:latin typeface="BYagut"/>
              </a:rPr>
              <a:t>ويزيت </a:t>
            </a:r>
            <a:r>
              <a:rPr lang="fa-IR" sz="2400" dirty="0" smtClean="0">
                <a:solidFill>
                  <a:srgbClr val="000000"/>
                </a:solidFill>
                <a:latin typeface="BYagut"/>
              </a:rPr>
              <a:t>بارداري                آزمون </a:t>
            </a:r>
            <a:r>
              <a:rPr lang="fa-IR" sz="2400" dirty="0">
                <a:solidFill>
                  <a:srgbClr val="000000"/>
                </a:solidFill>
                <a:latin typeface="BYagut"/>
              </a:rPr>
              <a:t>قند خون </a:t>
            </a:r>
            <a:r>
              <a:rPr lang="fa-IR" sz="2400" dirty="0" smtClean="0">
                <a:solidFill>
                  <a:srgbClr val="000000"/>
                </a:solidFill>
                <a:latin typeface="BYagut"/>
              </a:rPr>
              <a:t>ناشتا </a:t>
            </a:r>
          </a:p>
          <a:p>
            <a:pPr marL="0" indent="0" algn="r">
              <a:buNone/>
            </a:pPr>
            <a:r>
              <a:rPr lang="fa-IR" sz="2400" dirty="0" smtClean="0">
                <a:solidFill>
                  <a:srgbClr val="000000"/>
                </a:solidFill>
                <a:latin typeface="BYagut"/>
              </a:rPr>
              <a:t> قند خون ناشتا               بين 125-93ميلي گرم در دسي ليتر             فرد پره ديابتيك </a:t>
            </a:r>
            <a:endParaRPr lang="en-US" sz="2400" dirty="0" smtClean="0">
              <a:solidFill>
                <a:srgbClr val="000000"/>
              </a:solidFill>
              <a:latin typeface="BYagut"/>
            </a:endParaRPr>
          </a:p>
          <a:p>
            <a:pPr marL="0" indent="0" algn="r">
              <a:buNone/>
            </a:pPr>
            <a:r>
              <a:rPr lang="fa-IR" sz="2400" dirty="0" smtClean="0">
                <a:solidFill>
                  <a:srgbClr val="000000"/>
                </a:solidFill>
                <a:latin typeface="BYagut"/>
              </a:rPr>
              <a:t>                               رژيم غذائي مناسب و ورزش توصيه مي شود</a:t>
            </a:r>
            <a:br>
              <a:rPr lang="fa-IR" sz="2400" dirty="0" smtClean="0">
                <a:solidFill>
                  <a:srgbClr val="000000"/>
                </a:solidFill>
                <a:latin typeface="BYagut"/>
              </a:rPr>
            </a:br>
            <a:r>
              <a:rPr lang="fa-IR" sz="2400" b="1" dirty="0" smtClean="0">
                <a:solidFill>
                  <a:srgbClr val="000000"/>
                </a:solidFill>
                <a:latin typeface="BYagutBold"/>
              </a:rPr>
              <a:t> </a:t>
            </a:r>
          </a:p>
          <a:p>
            <a:pPr marL="0" indent="0" algn="r">
              <a:buNone/>
            </a:pPr>
            <a:r>
              <a:rPr lang="fa-IR" sz="2400" dirty="0" smtClean="0">
                <a:solidFill>
                  <a:srgbClr val="000000"/>
                </a:solidFill>
                <a:latin typeface="BYagut"/>
              </a:rPr>
              <a:t>قند خون ناشتا                      126ميلي گرم در دسي ليتر يا بيشتر باشد</a:t>
            </a:r>
          </a:p>
          <a:p>
            <a:pPr marL="0" indent="0" algn="r">
              <a:buNone/>
            </a:pPr>
            <a:r>
              <a:rPr lang="fa-IR" sz="2400" dirty="0" smtClean="0">
                <a:solidFill>
                  <a:srgbClr val="000000"/>
                </a:solidFill>
                <a:latin typeface="BYagut"/>
              </a:rPr>
              <a:t>                                      تكرار آزمايش توصيه </a:t>
            </a:r>
          </a:p>
          <a:p>
            <a:pPr marL="0" indent="0" algn="r">
              <a:buNone/>
            </a:pPr>
            <a:r>
              <a:rPr lang="fa-IR" sz="2400" dirty="0" smtClean="0">
                <a:solidFill>
                  <a:srgbClr val="000000"/>
                </a:solidFill>
                <a:latin typeface="BYagut"/>
              </a:rPr>
              <a:t>              </a:t>
            </a:r>
          </a:p>
          <a:p>
            <a:pPr marL="0" indent="0" algn="ctr">
              <a:lnSpc>
                <a:spcPct val="160000"/>
              </a:lnSpc>
              <a:buNone/>
            </a:pPr>
            <a:r>
              <a:rPr lang="fa-IR" sz="2400" dirty="0" smtClean="0">
                <a:solidFill>
                  <a:srgbClr val="000000"/>
                </a:solidFill>
                <a:latin typeface="BYagut"/>
              </a:rPr>
              <a:t>چنانچه نتيجه آزمايش دوم نيز مساوي يا بيش از126ميلي گرم دردسي  ليتر                                              فرد ديابتيك است              درمان</a:t>
            </a:r>
            <a:br>
              <a:rPr lang="fa-IR" sz="2400" dirty="0" smtClean="0">
                <a:solidFill>
                  <a:srgbClr val="000000"/>
                </a:solidFill>
                <a:latin typeface="BYagut"/>
              </a:rPr>
            </a:br>
            <a:endParaRPr lang="fa-IR" sz="2400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6723574" y="1566019"/>
            <a:ext cx="54006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6256030" y="1261430"/>
            <a:ext cx="69639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3089548" y="1205979"/>
            <a:ext cx="1008112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2483768" y="1566019"/>
            <a:ext cx="57606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6719972" y="1584928"/>
            <a:ext cx="540060" cy="43204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6441871" y="2502123"/>
            <a:ext cx="75608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6256030" y="2497598"/>
            <a:ext cx="935089" cy="28803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7171056" y="2497598"/>
            <a:ext cx="497288" cy="94062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>
            <a:off x="6360017" y="3815057"/>
            <a:ext cx="394472" cy="36004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>
            <a:off x="3089548" y="4175097"/>
            <a:ext cx="72008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771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049844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spcBef>
                <a:spcPct val="20000"/>
              </a:spcBef>
            </a:pPr>
            <a:r>
              <a:rPr lang="fa-IR" sz="2000" dirty="0" smtClean="0">
                <a:solidFill>
                  <a:srgbClr val="000000"/>
                </a:solidFill>
                <a:latin typeface="BYagut"/>
                <a:cs typeface="Arial" pitchFamily="34" charset="0"/>
              </a:rPr>
              <a:t> </a:t>
            </a:r>
            <a:r>
              <a:rPr lang="fa-IR" sz="2000" b="1" dirty="0">
                <a:solidFill>
                  <a:srgbClr val="000000"/>
                </a:solidFill>
                <a:latin typeface="BYagutBold"/>
                <a:cs typeface="Arial" pitchFamily="34" charset="0"/>
              </a:rPr>
              <a:t>تمام خانم هاي باردار غيرديابتيك </a:t>
            </a:r>
            <a:r>
              <a:rPr lang="fa-IR" sz="2000" b="1" dirty="0" smtClean="0">
                <a:solidFill>
                  <a:srgbClr val="000000"/>
                </a:solidFill>
                <a:latin typeface="BYagutBold"/>
                <a:cs typeface="Arial" pitchFamily="34" charset="0"/>
              </a:rPr>
              <a:t>طبيعي </a:t>
            </a:r>
            <a:r>
              <a:rPr lang="fa-IR" sz="2000" b="1" dirty="0">
                <a:solidFill>
                  <a:srgbClr val="000000"/>
                </a:solidFill>
                <a:latin typeface="BYagutBold"/>
                <a:cs typeface="Arial" pitchFamily="34" charset="0"/>
              </a:rPr>
              <a:t>و پره </a:t>
            </a:r>
            <a:r>
              <a:rPr lang="fa-IR" sz="2000" b="1" dirty="0" smtClean="0">
                <a:solidFill>
                  <a:srgbClr val="000000"/>
                </a:solidFill>
                <a:latin typeface="BYagutBold"/>
                <a:cs typeface="Arial" pitchFamily="34" charset="0"/>
              </a:rPr>
              <a:t>ديابتيك</a:t>
            </a:r>
            <a:r>
              <a:rPr lang="fa-IR" sz="2000" dirty="0">
                <a:solidFill>
                  <a:srgbClr val="000000"/>
                </a:solidFill>
                <a:latin typeface="BYagut"/>
                <a:cs typeface="Arial" pitchFamily="34" charset="0"/>
              </a:rPr>
              <a:t> </a:t>
            </a:r>
            <a:r>
              <a:rPr lang="fa-IR" sz="2000" dirty="0" smtClean="0">
                <a:solidFill>
                  <a:srgbClr val="000000"/>
                </a:solidFill>
                <a:latin typeface="BYagut"/>
                <a:cs typeface="Arial" pitchFamily="34" charset="0"/>
              </a:rPr>
              <a:t>          غربالگري </a:t>
            </a:r>
            <a:r>
              <a:rPr lang="fa-IR" sz="2000" b="1" dirty="0">
                <a:solidFill>
                  <a:srgbClr val="000000"/>
                </a:solidFill>
                <a:latin typeface="BYagutBold"/>
                <a:cs typeface="Arial" pitchFamily="34" charset="0"/>
              </a:rPr>
              <a:t>ديابت </a:t>
            </a:r>
          </a:p>
          <a:p>
            <a:pPr lvl="0" algn="r">
              <a:spcBef>
                <a:spcPct val="20000"/>
              </a:spcBef>
            </a:pPr>
            <a:r>
              <a:rPr lang="fa-IR" sz="2000" b="1" dirty="0" smtClean="0">
                <a:solidFill>
                  <a:srgbClr val="000000"/>
                </a:solidFill>
                <a:latin typeface="BYagutBold"/>
                <a:cs typeface="Arial" pitchFamily="34" charset="0"/>
              </a:rPr>
              <a:t>                                                                           </a:t>
            </a:r>
            <a:r>
              <a:rPr lang="fa-IR" sz="2000" dirty="0" smtClean="0">
                <a:solidFill>
                  <a:srgbClr val="000000"/>
                </a:solidFill>
                <a:latin typeface="BYagut"/>
                <a:cs typeface="Arial" pitchFamily="34" charset="0"/>
              </a:rPr>
              <a:t>هفته </a:t>
            </a:r>
            <a:r>
              <a:rPr lang="fa-IR" sz="2000" dirty="0">
                <a:solidFill>
                  <a:srgbClr val="000000"/>
                </a:solidFill>
                <a:latin typeface="BYagut"/>
                <a:cs typeface="Arial" pitchFamily="34" charset="0"/>
              </a:rPr>
              <a:t>28-24بارداري </a:t>
            </a:r>
            <a:endParaRPr lang="fa-IR" sz="2000" dirty="0" smtClean="0">
              <a:solidFill>
                <a:srgbClr val="000000"/>
              </a:solidFill>
              <a:latin typeface="BYagut"/>
              <a:cs typeface="Arial" pitchFamily="34" charset="0"/>
            </a:endParaRPr>
          </a:p>
          <a:p>
            <a:pPr lvl="0" algn="r">
              <a:spcBef>
                <a:spcPct val="20000"/>
              </a:spcBef>
            </a:pPr>
            <a:r>
              <a:rPr lang="fa-IR" sz="2000" dirty="0" smtClean="0">
                <a:solidFill>
                  <a:srgbClr val="000000"/>
                </a:solidFill>
                <a:latin typeface="BYagut"/>
                <a:cs typeface="Arial" pitchFamily="34" charset="0"/>
              </a:rPr>
              <a:t>                                                     آزمون </a:t>
            </a:r>
            <a:r>
              <a:rPr lang="fa-IR" sz="2000" dirty="0">
                <a:solidFill>
                  <a:srgbClr val="000000"/>
                </a:solidFill>
                <a:latin typeface="BYagut"/>
                <a:cs typeface="Arial" pitchFamily="34" charset="0"/>
              </a:rPr>
              <a:t>تحمل گلوكز خوراكي دو ساعته با مصرف 75گرم </a:t>
            </a:r>
            <a:r>
              <a:rPr lang="fa-IR" sz="2000" dirty="0" smtClean="0">
                <a:solidFill>
                  <a:srgbClr val="000000"/>
                </a:solidFill>
                <a:latin typeface="BYagut"/>
                <a:cs typeface="Arial" pitchFamily="34" charset="0"/>
              </a:rPr>
              <a:t>گلوکز</a:t>
            </a:r>
            <a:br>
              <a:rPr lang="fa-IR" sz="2000" dirty="0" smtClean="0">
                <a:solidFill>
                  <a:srgbClr val="000000"/>
                </a:solidFill>
                <a:latin typeface="BYagut"/>
                <a:cs typeface="Arial" pitchFamily="34" charset="0"/>
              </a:rPr>
            </a:br>
            <a:endParaRPr lang="fa-IR" sz="2000" dirty="0">
              <a:solidFill>
                <a:srgbClr val="646B86"/>
              </a:solidFill>
              <a:latin typeface="Calibri"/>
              <a:cs typeface="Arial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119135720"/>
              </p:ext>
            </p:extLst>
          </p:nvPr>
        </p:nvGraphicFramePr>
        <p:xfrm>
          <a:off x="467543" y="2357438"/>
          <a:ext cx="7920881" cy="1645920"/>
        </p:xfrm>
        <a:graphic>
          <a:graphicData uri="http://schemas.openxmlformats.org/drawingml/2006/table">
            <a:tbl>
              <a:tblPr rtl="1" firstRow="1" bandRow="1">
                <a:tableStyleId>{F5AB1C69-6EDB-4FF4-983F-18BD219EF322}</a:tableStyleId>
              </a:tblPr>
              <a:tblGrid>
                <a:gridCol w="4663200"/>
                <a:gridCol w="1220507"/>
                <a:gridCol w="2037174"/>
              </a:tblGrid>
              <a:tr h="272030">
                <a:tc>
                  <a:txBody>
                    <a:bodyPr/>
                    <a:lstStyle/>
                    <a:p>
                      <a:pPr algn="ctr" rtl="1"/>
                      <a:r>
                        <a:rPr lang="fa-IR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قند خون ناشتا(</a:t>
                      </a:r>
                      <a:r>
                        <a:rPr lang="en-US" sz="1800" b="1" i="0" u="none" strike="noStrike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(mg/dl</a:t>
                      </a:r>
                      <a:endParaRPr lang="fa-IR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92≤</a:t>
                      </a:r>
                      <a:endParaRPr lang="fa-IR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غیر طبیعی</a:t>
                      </a:r>
                      <a:endParaRPr lang="fa-IR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272030">
                <a:tc>
                  <a:txBody>
                    <a:bodyPr/>
                    <a:lstStyle/>
                    <a:p>
                      <a:pPr algn="ctr" rtl="1"/>
                      <a:r>
                        <a:rPr lang="fa-IR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قند خون 1 ساعت پس از مصرف گلوکز</a:t>
                      </a:r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(mg/dl)</a:t>
                      </a:r>
                      <a:endParaRPr lang="fa-IR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180≤</a:t>
                      </a:r>
                      <a:endParaRPr lang="fa-IR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fa-IR" dirty="0"/>
                    </a:p>
                  </a:txBody>
                  <a:tcPr/>
                </a:tc>
              </a:tr>
              <a:tr h="680075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a-IR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قند خون 2 ساعت پس از مصرف گلوکز</a:t>
                      </a:r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(mg/dl)</a:t>
                      </a:r>
                      <a:endParaRPr kumimoji="0" lang="fa-IR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uLnTx/>
                        <a:uFillTx/>
                        <a:latin typeface="+mn-lt"/>
                        <a:cs typeface="+mn-cs"/>
                      </a:endParaRPr>
                    </a:p>
                    <a:p>
                      <a:pPr algn="ctr" rtl="1"/>
                      <a:endParaRPr lang="fa-IR" b="1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 rtl="1"/>
                      <a:endParaRPr lang="fa-IR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153≤</a:t>
                      </a:r>
                      <a:endParaRPr lang="fa-IR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fa-IR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7" name="Straight Arrow Connector 6"/>
          <p:cNvCxnSpPr/>
          <p:nvPr/>
        </p:nvCxnSpPr>
        <p:spPr>
          <a:xfrm flipH="1">
            <a:off x="3923928" y="1277987"/>
            <a:ext cx="504056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3923928" y="1277987"/>
            <a:ext cx="504056" cy="36004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427984" y="1277987"/>
            <a:ext cx="720080" cy="57606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 rot="10800000" flipV="1">
            <a:off x="228600" y="4481553"/>
            <a:ext cx="84478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1400" b="1" dirty="0"/>
              <a:t>* در صورتي كه حداقل يكي از نتايج آزمايش قند خون غير طبيعي باشد، تشخيص ديابت بارداري قطعي و اقدام</a:t>
            </a:r>
          </a:p>
          <a:p>
            <a:r>
              <a:rPr lang="fa-IR" sz="1400" b="1" dirty="0"/>
              <a:t>لازم و پيگيري ضروري است.</a:t>
            </a:r>
          </a:p>
        </p:txBody>
      </p:sp>
    </p:spTree>
    <p:extLst>
      <p:ext uri="{BB962C8B-B14F-4D97-AF65-F5344CB8AC3E}">
        <p14:creationId xmlns:p14="http://schemas.microsoft.com/office/powerpoint/2010/main" val="127278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79512" y="3942283"/>
            <a:ext cx="8712967" cy="1205980"/>
          </a:xfrm>
        </p:spPr>
        <p:txBody>
          <a:bodyPr anchor="ctr"/>
          <a:lstStyle/>
          <a:p>
            <a:pPr lvl="0" algn="r" rtl="1"/>
            <a:r>
              <a:rPr lang="en-US" sz="1400" b="0" cap="none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B Yagut" pitchFamily="2" charset="-78"/>
              </a:rPr>
              <a:t/>
            </a:r>
            <a:br>
              <a:rPr lang="en-US" sz="1400" b="0" cap="none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B Yagut" pitchFamily="2" charset="-78"/>
              </a:rPr>
            </a:br>
            <a:r>
              <a:rPr lang="en-US" sz="1000" b="0" cap="none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lang="en-US" sz="1000" b="0" cap="none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</a:br>
            <a:r>
              <a:rPr lang="fa-IR" sz="1400" b="0" cap="none" dirty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B Yagut" pitchFamily="2" charset="-78"/>
              </a:rPr>
              <a:t>غربالگري ناهنجاري جنين سه ماهه اول</a:t>
            </a:r>
            <a:r>
              <a:rPr lang="en-US" sz="1400" b="0" cap="none" dirty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B Yagut" pitchFamily="2" charset="-78"/>
              </a:rPr>
              <a:t>:</a:t>
            </a:r>
            <a:r>
              <a:rPr lang="en-US" sz="1400" cap="none" dirty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B Yagut" pitchFamily="2" charset="-78"/>
              </a:rPr>
              <a:t> </a:t>
            </a:r>
            <a:r>
              <a:rPr lang="fa-IR" sz="1400" b="0" cap="none" dirty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B Yagut" pitchFamily="2" charset="-78"/>
              </a:rPr>
              <a:t>دو آزمايش خون </a:t>
            </a:r>
            <a:r>
              <a:rPr lang="en-US" sz="1400" b="0" cap="none" dirty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B Yagut" pitchFamily="2" charset="-78"/>
              </a:rPr>
              <a:t>Free BHCG, PAPP-A </a:t>
            </a:r>
            <a:r>
              <a:rPr lang="en-US" sz="1400" cap="none" dirty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B Yagut" pitchFamily="2" charset="-78"/>
              </a:rPr>
              <a:t> </a:t>
            </a:r>
            <a:r>
              <a:rPr lang="fa-IR" sz="1400" cap="none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B Yagut" pitchFamily="2" charset="-78"/>
              </a:rPr>
              <a:t> </a:t>
            </a:r>
            <a:r>
              <a:rPr lang="fa-IR" sz="1400" b="0" cap="none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B Yagut" pitchFamily="2" charset="-78"/>
              </a:rPr>
              <a:t>و </a:t>
            </a:r>
            <a:r>
              <a:rPr lang="fa-IR" sz="1400" b="0" cap="none" dirty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B Yagut" pitchFamily="2" charset="-78"/>
              </a:rPr>
              <a:t>سونوگرافي جنين از نظر اندازه گيري </a:t>
            </a:r>
            <a:r>
              <a:rPr lang="en-US" sz="1400" b="0" cap="none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B Yagut" pitchFamily="2" charset="-78"/>
              </a:rPr>
              <a:t>NT</a:t>
            </a:r>
            <a:r>
              <a:rPr lang="fa-IR" sz="1400" b="0" cap="none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B Yagut" pitchFamily="2" charset="-78"/>
              </a:rPr>
              <a:t/>
            </a:r>
            <a:br>
              <a:rPr lang="fa-IR" sz="1400" b="0" cap="none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B Yagut" pitchFamily="2" charset="-78"/>
              </a:rPr>
            </a:br>
            <a:r>
              <a:rPr lang="en-US" sz="1000" b="0" cap="none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lang="en-US" sz="1000" b="0" cap="none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</a:br>
            <a:r>
              <a:rPr lang="fa-IR" sz="1400" b="0" cap="none" dirty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B Yagut" pitchFamily="2" charset="-78"/>
              </a:rPr>
              <a:t>غربالگري ناهنجاري جنين سه ماهه دوم</a:t>
            </a:r>
            <a:r>
              <a:rPr lang="en-US" sz="1400" b="0" cap="none" dirty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B Yagut" pitchFamily="2" charset="-78"/>
              </a:rPr>
              <a:t>:</a:t>
            </a:r>
            <a:r>
              <a:rPr lang="fa-IR" sz="1400" b="0" cap="none" dirty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B Yagut" pitchFamily="2" charset="-78"/>
              </a:rPr>
              <a:t> چهار آزمايش خون </a:t>
            </a:r>
            <a:r>
              <a:rPr lang="en-US" sz="1400" b="0" cap="none" dirty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B Yagut" pitchFamily="2" charset="-78"/>
              </a:rPr>
              <a:t>Free BHCG, AFP,uE3, </a:t>
            </a:r>
            <a:r>
              <a:rPr lang="en-US" sz="1400" b="0" cap="none" dirty="0" err="1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B Yagut" pitchFamily="2" charset="-78"/>
              </a:rPr>
              <a:t>Inhibin</a:t>
            </a:r>
            <a:r>
              <a:rPr lang="en-US" sz="1400" b="0" cap="none" dirty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B Yagut" pitchFamily="2" charset="-78"/>
              </a:rPr>
              <a:t> A </a:t>
            </a:r>
            <a:r>
              <a:rPr lang="en-US" sz="800" b="0" cap="none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lang="en-US" sz="800" b="0" cap="none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</a:br>
            <a:endParaRPr lang="en-US" sz="1800" b="0" cap="none" dirty="0">
              <a:solidFill>
                <a:prstClr val="black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732934162"/>
              </p:ext>
            </p:extLst>
          </p:nvPr>
        </p:nvGraphicFramePr>
        <p:xfrm>
          <a:off x="179513" y="701924"/>
          <a:ext cx="8856984" cy="2808310"/>
        </p:xfrm>
        <a:graphic>
          <a:graphicData uri="http://schemas.openxmlformats.org/drawingml/2006/table">
            <a:tbl>
              <a:tblPr rtl="1" firstRow="1" firstCol="1" bandRow="1"/>
              <a:tblGrid>
                <a:gridCol w="1227457"/>
                <a:gridCol w="1571821"/>
                <a:gridCol w="3028853"/>
                <a:gridCol w="3028853"/>
              </a:tblGrid>
              <a:tr h="439539">
                <a:tc rowSpan="3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050" b="1" dirty="0">
                          <a:effectLst/>
                          <a:latin typeface="Calibri"/>
                          <a:ea typeface="Calibri"/>
                          <a:cs typeface="B Yagut"/>
                        </a:rPr>
                        <a:t>غربالگري جنين </a:t>
                      </a:r>
                      <a:endParaRPr lang="fa-IR" sz="1050" b="1" dirty="0" smtClean="0">
                        <a:effectLst/>
                        <a:latin typeface="Calibri"/>
                        <a:ea typeface="Calibri"/>
                        <a:cs typeface="B Yagut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050" b="1" dirty="0" smtClean="0">
                          <a:effectLst/>
                          <a:latin typeface="Calibri"/>
                          <a:ea typeface="Calibri"/>
                          <a:cs typeface="B Yagut"/>
                        </a:rPr>
                        <a:t>(</a:t>
                      </a:r>
                      <a:r>
                        <a:rPr lang="fa-IR" sz="1050" b="1" dirty="0">
                          <a:effectLst/>
                          <a:latin typeface="Calibri"/>
                          <a:ea typeface="Calibri"/>
                          <a:cs typeface="B Yagut"/>
                        </a:rPr>
                        <a:t>سه ماه اول)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050" b="1" dirty="0">
                          <a:effectLst/>
                          <a:latin typeface="Calibri"/>
                          <a:ea typeface="Calibri"/>
                          <a:cs typeface="B Yagut"/>
                        </a:rPr>
                        <a:t>هفته 13-11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67" marR="672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050" b="1">
                          <a:effectLst/>
                          <a:latin typeface="Calibri"/>
                          <a:ea typeface="Calibri"/>
                          <a:cs typeface="B Yagut"/>
                        </a:rPr>
                        <a:t>كم خطر</a:t>
                      </a:r>
                      <a:endParaRPr lang="en-US" sz="12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67" marR="672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1000" b="1" dirty="0">
                          <a:effectLst/>
                          <a:latin typeface="Times New Roman"/>
                          <a:ea typeface="Times New Roman"/>
                          <a:cs typeface="B Yagut"/>
                        </a:rPr>
                        <a:t>احتمال </a:t>
                      </a:r>
                      <a:r>
                        <a:rPr lang="fa-IR" sz="1000" b="1" dirty="0" smtClean="0">
                          <a:effectLst/>
                          <a:latin typeface="Times New Roman"/>
                          <a:ea typeface="Times New Roman"/>
                          <a:cs typeface="B Yagut"/>
                        </a:rPr>
                        <a:t>ناهنجاري </a:t>
                      </a:r>
                      <a:r>
                        <a:rPr lang="fa-IR" sz="1000" b="1" dirty="0">
                          <a:effectLst/>
                          <a:latin typeface="Times New Roman"/>
                          <a:ea typeface="Times New Roman"/>
                          <a:cs typeface="B Yagut"/>
                        </a:rPr>
                        <a:t>(مشكلات </a:t>
                      </a:r>
                      <a:r>
                        <a:rPr lang="fa-IR" sz="1000" b="1" dirty="0" smtClean="0">
                          <a:effectLst/>
                          <a:latin typeface="Times New Roman"/>
                          <a:ea typeface="Times New Roman"/>
                          <a:cs typeface="B Yagut"/>
                        </a:rPr>
                        <a:t>كروموزومي</a:t>
                      </a:r>
                      <a:r>
                        <a:rPr lang="fa-IR" sz="1000" b="1" baseline="0" dirty="0" smtClean="0">
                          <a:effectLst/>
                          <a:latin typeface="Times New Roman"/>
                          <a:ea typeface="Times New Roman"/>
                          <a:cs typeface="B Yagut"/>
                        </a:rPr>
                        <a:t> و لوله عصبی) کم است</a:t>
                      </a:r>
                      <a:endParaRPr lang="en-US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267" marR="672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000" b="1">
                          <a:effectLst/>
                          <a:latin typeface="Calibri"/>
                          <a:ea typeface="Calibri"/>
                          <a:cs typeface="B Yagut"/>
                        </a:rPr>
                        <a:t>نياز به غربالگري دوم نيست. </a:t>
                      </a:r>
                      <a:endParaRPr lang="en-US" sz="12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67" marR="672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  <a:tr h="640818"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050" b="1">
                          <a:effectLst/>
                          <a:latin typeface="Calibri"/>
                          <a:ea typeface="Calibri"/>
                          <a:cs typeface="B Yagut"/>
                        </a:rPr>
                        <a:t>در معرض خطر</a:t>
                      </a:r>
                      <a:endParaRPr lang="en-US" sz="12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67" marR="672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1000" b="1" dirty="0" smtClean="0">
                          <a:effectLst/>
                          <a:latin typeface="Times New Roman"/>
                          <a:ea typeface="Times New Roman"/>
                          <a:cs typeface="B Yagut"/>
                        </a:rPr>
                        <a:t>پر </a:t>
                      </a:r>
                      <a:r>
                        <a:rPr lang="fa-IR" sz="1000" b="1" dirty="0">
                          <a:effectLst/>
                          <a:latin typeface="Times New Roman"/>
                          <a:ea typeface="Times New Roman"/>
                          <a:cs typeface="B Yagut"/>
                        </a:rPr>
                        <a:t>خطر از نظر ناهنجاري جنين</a:t>
                      </a:r>
                      <a:endParaRPr lang="en-US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267" marR="672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000" b="1">
                          <a:effectLst/>
                          <a:latin typeface="Calibri"/>
                          <a:ea typeface="Calibri"/>
                          <a:cs typeface="B Yagut"/>
                        </a:rPr>
                        <a:t>- درخواست غربالگري جنين كوادماركر در سه ماهه دوم (17-15)</a:t>
                      </a:r>
                      <a:endParaRPr lang="en-US" sz="12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000" b="1">
                          <a:effectLst/>
                          <a:latin typeface="Calibri"/>
                          <a:ea typeface="Calibri"/>
                          <a:cs typeface="B Yagut"/>
                        </a:rPr>
                        <a:t>- تاكيد به انجام در همان آزمايشگاه</a:t>
                      </a:r>
                      <a:endParaRPr lang="en-US" sz="12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67" marR="672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518414"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050" b="1">
                          <a:effectLst/>
                          <a:latin typeface="Calibri"/>
                          <a:ea typeface="Calibri"/>
                          <a:cs typeface="B Yagut"/>
                        </a:rPr>
                        <a:t>پرخطر</a:t>
                      </a:r>
                      <a:endParaRPr lang="en-US" sz="12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67" marR="672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10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پر خطر از نظر ناهنجاري جنين</a:t>
                      </a:r>
                      <a:endParaRPr lang="en-US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267" marR="672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000" b="1">
                          <a:effectLst/>
                          <a:latin typeface="Calibri"/>
                          <a:ea typeface="Calibri"/>
                          <a:cs typeface="B Yagut"/>
                        </a:rPr>
                        <a:t>ارجاع به متخصص زنان يا پريناتالوژيست در اسرع وقت جهت بررسي تكميلي (آمنيوسنتز يا </a:t>
                      </a:r>
                      <a:r>
                        <a:rPr lang="en-US" sz="1000" b="1">
                          <a:effectLst/>
                          <a:latin typeface="Calibri"/>
                          <a:ea typeface="Calibri"/>
                          <a:cs typeface="B Yagut"/>
                        </a:rPr>
                        <a:t>CVS</a:t>
                      </a:r>
                      <a:r>
                        <a:rPr lang="fa-IR" sz="1000" b="1">
                          <a:effectLst/>
                          <a:latin typeface="Calibri"/>
                          <a:ea typeface="Calibri"/>
                          <a:cs typeface="B Yagut"/>
                        </a:rPr>
                        <a:t>)</a:t>
                      </a:r>
                      <a:endParaRPr lang="en-US" sz="12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67" marR="672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516506">
                <a:tc rowSpan="2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050" b="1" dirty="0">
                          <a:effectLst/>
                          <a:latin typeface="Calibri"/>
                          <a:ea typeface="Calibri"/>
                          <a:cs typeface="B Yagut"/>
                        </a:rPr>
                        <a:t>غربالگري جنين </a:t>
                      </a:r>
                      <a:endParaRPr lang="fa-IR" sz="1050" b="1" dirty="0" smtClean="0">
                        <a:effectLst/>
                        <a:latin typeface="Calibri"/>
                        <a:ea typeface="Calibri"/>
                        <a:cs typeface="B Yagut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050" b="1" dirty="0" smtClean="0">
                          <a:effectLst/>
                          <a:latin typeface="Calibri"/>
                          <a:ea typeface="Calibri"/>
                          <a:cs typeface="B Yagut"/>
                        </a:rPr>
                        <a:t>(</a:t>
                      </a:r>
                      <a:r>
                        <a:rPr lang="fa-IR" sz="1050" b="1" dirty="0">
                          <a:effectLst/>
                          <a:latin typeface="Calibri"/>
                          <a:ea typeface="Calibri"/>
                          <a:cs typeface="B Yagut"/>
                        </a:rPr>
                        <a:t>سه ماه دوم) </a:t>
                      </a:r>
                      <a:endParaRPr lang="fa-IR" sz="1050" b="1" dirty="0" smtClean="0">
                        <a:effectLst/>
                        <a:latin typeface="Calibri"/>
                        <a:ea typeface="Calibri"/>
                        <a:cs typeface="B Yagut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050" b="1" dirty="0" smtClean="0">
                          <a:effectLst/>
                          <a:latin typeface="Calibri"/>
                          <a:ea typeface="Calibri"/>
                          <a:cs typeface="B Yagut"/>
                        </a:rPr>
                        <a:t>هفته17-15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67" marR="672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050" b="1">
                          <a:effectLst/>
                          <a:latin typeface="Calibri"/>
                          <a:ea typeface="Calibri"/>
                          <a:cs typeface="B Yagut"/>
                        </a:rPr>
                        <a:t>كم خطر</a:t>
                      </a:r>
                      <a:endParaRPr lang="en-US" sz="12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67" marR="672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1000" b="1" dirty="0" smtClean="0">
                          <a:effectLst/>
                          <a:latin typeface="Times New Roman"/>
                          <a:ea typeface="Times New Roman"/>
                          <a:cs typeface="B Yagut"/>
                        </a:rPr>
                        <a:t>احتمال</a:t>
                      </a:r>
                      <a:r>
                        <a:rPr lang="fa-IR" sz="1000" b="1" baseline="0" dirty="0" smtClean="0">
                          <a:effectLst/>
                          <a:latin typeface="Times New Roman"/>
                          <a:ea typeface="Times New Roman"/>
                          <a:cs typeface="B Yagut"/>
                        </a:rPr>
                        <a:t> </a:t>
                      </a:r>
                      <a:r>
                        <a:rPr lang="fa-IR" sz="1000" b="1" dirty="0" smtClean="0">
                          <a:effectLst/>
                          <a:latin typeface="Times New Roman"/>
                          <a:ea typeface="Times New Roman"/>
                          <a:cs typeface="B Yagut"/>
                        </a:rPr>
                        <a:t>ناهنجاري </a:t>
                      </a:r>
                      <a:r>
                        <a:rPr lang="fa-IR" sz="1000" b="1" dirty="0">
                          <a:effectLst/>
                          <a:latin typeface="Times New Roman"/>
                          <a:ea typeface="Times New Roman"/>
                          <a:cs typeface="B Yagut"/>
                        </a:rPr>
                        <a:t>(مشكلات </a:t>
                      </a:r>
                      <a:r>
                        <a:rPr lang="fa-IR" sz="1000" b="1" dirty="0" smtClean="0">
                          <a:effectLst/>
                          <a:latin typeface="Times New Roman"/>
                          <a:ea typeface="Times New Roman"/>
                          <a:cs typeface="B Yagut"/>
                        </a:rPr>
                        <a:t>كروموزومي و</a:t>
                      </a:r>
                      <a:r>
                        <a:rPr lang="fa-IR" sz="1000" b="1" baseline="0" dirty="0" smtClean="0">
                          <a:effectLst/>
                          <a:latin typeface="Times New Roman"/>
                          <a:ea typeface="Times New Roman"/>
                          <a:cs typeface="B Yagut"/>
                        </a:rPr>
                        <a:t> لوله عصبی</a:t>
                      </a:r>
                      <a:r>
                        <a:rPr lang="fa-IR" sz="1000" b="1" dirty="0" smtClean="0">
                          <a:effectLst/>
                          <a:latin typeface="Times New Roman"/>
                          <a:ea typeface="Times New Roman"/>
                          <a:cs typeface="B Yagut"/>
                        </a:rPr>
                        <a:t>)کم است</a:t>
                      </a:r>
                      <a:endParaRPr lang="en-US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267" marR="672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000" b="1">
                          <a:effectLst/>
                          <a:latin typeface="Calibri"/>
                          <a:ea typeface="Calibri"/>
                          <a:cs typeface="B Yagut"/>
                        </a:rPr>
                        <a:t>--</a:t>
                      </a:r>
                      <a:endParaRPr lang="en-US" sz="1200" b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67" marR="672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  <a:tr h="693033">
                <a:tc v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050" b="1" dirty="0">
                          <a:effectLst/>
                          <a:latin typeface="Calibri"/>
                          <a:ea typeface="Calibri"/>
                          <a:cs typeface="B Yagut"/>
                        </a:rPr>
                        <a:t>پر خطر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67" marR="672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10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پر خطر از نظر ناهنجاري جنين</a:t>
                      </a:r>
                      <a:endParaRPr lang="en-US" sz="14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267" marR="672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1000" b="1" dirty="0">
                          <a:effectLst/>
                          <a:latin typeface="Calibri"/>
                          <a:ea typeface="Calibri"/>
                          <a:cs typeface="B Yagut"/>
                        </a:rPr>
                        <a:t>ارجاع به متخصص زنان يا پريناتالوژيست در اسرع وقت جهت بررسي تكميلي (آمنيوسنتز يا </a:t>
                      </a:r>
                      <a:r>
                        <a:rPr lang="en-US" sz="1000" b="1" dirty="0">
                          <a:effectLst/>
                          <a:latin typeface="Calibri"/>
                          <a:ea typeface="Calibri"/>
                          <a:cs typeface="B Yagut"/>
                        </a:rPr>
                        <a:t>CVS</a:t>
                      </a:r>
                      <a:r>
                        <a:rPr lang="fa-IR" sz="1000" b="1" dirty="0">
                          <a:effectLst/>
                          <a:latin typeface="Calibri"/>
                          <a:ea typeface="Calibri"/>
                          <a:cs typeface="B Yagut"/>
                        </a:rPr>
                        <a:t>)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7267" marR="672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930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3528" y="1419176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a-IR" dirty="0"/>
              <a:t>این تسهتای تشخیصی فقط احتمال وجود یک بیماری یا بیماریها را مطرح می کنند و دلیل حتمی بر داشتن بیماری نیستند. تفسیر این تستها بعهده پزشک است و نباید استرس بیمورد به خانم حامله وارد کرد. در اوایل دهه </a:t>
            </a:r>
            <a:r>
              <a:rPr lang="fa-IR" dirty="0" smtClean="0"/>
              <a:t>۱۹۸۰ )دانشمندان </a:t>
            </a:r>
            <a:r>
              <a:rPr lang="fa-IR" dirty="0"/>
              <a:t>پی بردند کاه با اندازه گیری میزان هورمونی بنام پروتئین جنینی آلفا </a:t>
            </a:r>
            <a:r>
              <a:rPr lang="en-US" dirty="0" smtClean="0"/>
              <a:t>Alpha </a:t>
            </a:r>
            <a:r>
              <a:rPr lang="en-US" dirty="0" err="1"/>
              <a:t>Feto</a:t>
            </a:r>
            <a:r>
              <a:rPr lang="en-US" dirty="0"/>
              <a:t> Protein, AFP) </a:t>
            </a:r>
            <a:endParaRPr lang="en-US" dirty="0" smtClean="0"/>
          </a:p>
          <a:p>
            <a:pPr algn="r"/>
            <a:r>
              <a:rPr lang="fa-IR" dirty="0" smtClean="0"/>
              <a:t>در </a:t>
            </a:r>
            <a:r>
              <a:rPr lang="fa-IR" dirty="0"/>
              <a:t>خون مادر، می توانند وجود یک عده بیماریها را در جنین حدس بزنند.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23528" y="2718148"/>
            <a:ext cx="8568952" cy="936103"/>
          </a:xfrm>
        </p:spPr>
        <p:txBody>
          <a:bodyPr anchor="t"/>
          <a:lstStyle/>
          <a:p>
            <a:pPr algn="r"/>
            <a:r>
              <a:rPr lang="fa-IR" dirty="0" smtClean="0"/>
              <a:t>گونادوتروپین جفتی</a:t>
            </a:r>
            <a:r>
              <a:rPr lang="en-US" dirty="0" smtClean="0"/>
              <a:t>(HUMAN Chorionic </a:t>
            </a:r>
            <a:r>
              <a:rPr lang="en-US" dirty="0"/>
              <a:t>Gonadotropin, </a:t>
            </a:r>
            <a:r>
              <a:rPr lang="en-US" dirty="0" smtClean="0"/>
              <a:t>HCG) </a:t>
            </a:r>
            <a:r>
              <a:rPr lang="fa-IR" dirty="0" smtClean="0"/>
              <a:t>بعدها برای افزایش دقت اندازه گیری هورمون</a:t>
            </a:r>
            <a:endParaRPr lang="fa-IR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idx="1"/>
          </p:nvPr>
        </p:nvSpPr>
        <p:spPr>
          <a:xfrm>
            <a:off x="395536" y="917947"/>
            <a:ext cx="8352928" cy="1800200"/>
          </a:xfrm>
        </p:spPr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539552" y="3366219"/>
            <a:ext cx="8208912" cy="1296144"/>
          </a:xfrm>
        </p:spPr>
        <p:txBody>
          <a:bodyPr/>
          <a:lstStyle/>
          <a:p>
            <a:pPr algn="r"/>
            <a:r>
              <a:rPr lang="fa-IR" sz="1800" dirty="0">
                <a:solidFill>
                  <a:srgbClr val="002060"/>
                </a:solidFill>
              </a:rPr>
              <a:t>میزان هورمون سومی بنام استریول غیر مزدوج</a:t>
            </a:r>
            <a:r>
              <a:rPr lang="en-US" sz="1800" dirty="0" smtClean="0">
                <a:solidFill>
                  <a:srgbClr val="002060"/>
                </a:solidFill>
              </a:rPr>
              <a:t>Unconjugated </a:t>
            </a:r>
            <a:r>
              <a:rPr lang="en-US" sz="1800" dirty="0" err="1">
                <a:solidFill>
                  <a:srgbClr val="002060"/>
                </a:solidFill>
              </a:rPr>
              <a:t>Estriol</a:t>
            </a:r>
            <a:r>
              <a:rPr lang="en-US" sz="1800" dirty="0">
                <a:solidFill>
                  <a:srgbClr val="002060"/>
                </a:solidFill>
              </a:rPr>
              <a:t>, </a:t>
            </a:r>
            <a:r>
              <a:rPr lang="en-US" sz="1800" dirty="0" smtClean="0">
                <a:solidFill>
                  <a:srgbClr val="002060"/>
                </a:solidFill>
              </a:rPr>
              <a:t>uE3</a:t>
            </a:r>
            <a:endParaRPr lang="fa-IR" sz="1800" dirty="0" smtClean="0">
              <a:solidFill>
                <a:srgbClr val="002060"/>
              </a:solidFill>
            </a:endParaRPr>
          </a:p>
          <a:p>
            <a:pPr algn="r"/>
            <a:r>
              <a:rPr lang="fa-IR" sz="1800" dirty="0" smtClean="0">
                <a:solidFill>
                  <a:srgbClr val="002060"/>
                </a:solidFill>
              </a:rPr>
              <a:t>اندازه گیری هورمون چهارمی بنام اینهیبین آ  </a:t>
            </a:r>
            <a:r>
              <a:rPr lang="en-US" sz="1800" dirty="0" smtClean="0">
                <a:solidFill>
                  <a:srgbClr val="002060"/>
                </a:solidFill>
              </a:rPr>
              <a:t>(</a:t>
            </a:r>
            <a:r>
              <a:rPr lang="en-US" sz="1800" dirty="0" err="1" smtClean="0">
                <a:solidFill>
                  <a:srgbClr val="002060"/>
                </a:solidFill>
              </a:rPr>
              <a:t>Inhibin</a:t>
            </a:r>
            <a:r>
              <a:rPr lang="en-US" sz="1800" dirty="0" smtClean="0">
                <a:solidFill>
                  <a:srgbClr val="002060"/>
                </a:solidFill>
              </a:rPr>
              <a:t> A)</a:t>
            </a:r>
            <a:endParaRPr lang="fa-IR" sz="1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8522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 smtClean="0"/>
              <a:t>غربالگری و تشخیص دیابت</a:t>
            </a:r>
            <a:endParaRPr lang="fa-IR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7504" y="1050925"/>
            <a:ext cx="9036496" cy="3971478"/>
          </a:xfrm>
        </p:spPr>
        <p:txBody>
          <a:bodyPr>
            <a:normAutofit fontScale="92500" lnSpcReduction="20000"/>
          </a:bodyPr>
          <a:lstStyle/>
          <a:p>
            <a:pPr marL="0" indent="0" algn="r">
              <a:buNone/>
            </a:pPr>
            <a:r>
              <a:rPr lang="fa-IR" sz="2400" dirty="0" smtClean="0">
                <a:solidFill>
                  <a:srgbClr val="000000"/>
                </a:solidFill>
                <a:latin typeface="BYagut"/>
              </a:rPr>
              <a:t> </a:t>
            </a:r>
            <a:r>
              <a:rPr lang="fa-IR" sz="2400" b="1" dirty="0">
                <a:solidFill>
                  <a:srgbClr val="000000"/>
                </a:solidFill>
                <a:latin typeface="BYagutBold"/>
              </a:rPr>
              <a:t>تمام خانمهاي باردار </a:t>
            </a:r>
            <a:r>
              <a:rPr lang="fa-IR" sz="2400" dirty="0">
                <a:solidFill>
                  <a:srgbClr val="000000"/>
                </a:solidFill>
                <a:latin typeface="BYagut"/>
              </a:rPr>
              <a:t> </a:t>
            </a:r>
            <a:r>
              <a:rPr lang="fa-IR" sz="2400" dirty="0" smtClean="0">
                <a:solidFill>
                  <a:srgbClr val="000000"/>
                </a:solidFill>
                <a:latin typeface="BYagut"/>
              </a:rPr>
              <a:t>          اولين </a:t>
            </a:r>
            <a:r>
              <a:rPr lang="fa-IR" sz="2400" dirty="0">
                <a:solidFill>
                  <a:srgbClr val="000000"/>
                </a:solidFill>
                <a:latin typeface="BYagut"/>
              </a:rPr>
              <a:t>ويزيت </a:t>
            </a:r>
            <a:r>
              <a:rPr lang="fa-IR" sz="2400" dirty="0" smtClean="0">
                <a:solidFill>
                  <a:srgbClr val="000000"/>
                </a:solidFill>
                <a:latin typeface="BYagut"/>
              </a:rPr>
              <a:t>بارداري                آزمون </a:t>
            </a:r>
            <a:r>
              <a:rPr lang="fa-IR" sz="2400" dirty="0">
                <a:solidFill>
                  <a:srgbClr val="000000"/>
                </a:solidFill>
                <a:latin typeface="BYagut"/>
              </a:rPr>
              <a:t>قند خون </a:t>
            </a:r>
            <a:r>
              <a:rPr lang="fa-IR" sz="2400" dirty="0" smtClean="0">
                <a:solidFill>
                  <a:srgbClr val="000000"/>
                </a:solidFill>
                <a:latin typeface="BYagut"/>
              </a:rPr>
              <a:t>ناشتا </a:t>
            </a:r>
          </a:p>
          <a:p>
            <a:pPr marL="0" indent="0" algn="r">
              <a:buNone/>
            </a:pPr>
            <a:r>
              <a:rPr lang="fa-IR" sz="2400" dirty="0" smtClean="0">
                <a:solidFill>
                  <a:srgbClr val="000000"/>
                </a:solidFill>
                <a:latin typeface="BYagut"/>
              </a:rPr>
              <a:t> قند خون ناشتا               بين 125-93ميلي گرم در دسي ليتر             فرد پره ديابتيك </a:t>
            </a:r>
            <a:endParaRPr lang="en-US" sz="2400" dirty="0" smtClean="0">
              <a:solidFill>
                <a:srgbClr val="000000"/>
              </a:solidFill>
              <a:latin typeface="BYagut"/>
            </a:endParaRPr>
          </a:p>
          <a:p>
            <a:pPr marL="0" indent="0" algn="r">
              <a:buNone/>
            </a:pPr>
            <a:r>
              <a:rPr lang="fa-IR" sz="2400" dirty="0" smtClean="0">
                <a:solidFill>
                  <a:srgbClr val="000000"/>
                </a:solidFill>
                <a:latin typeface="BYagut"/>
              </a:rPr>
              <a:t>                               رژيم غذائي مناسب و ورزش توصيه مي شود</a:t>
            </a:r>
            <a:br>
              <a:rPr lang="fa-IR" sz="2400" dirty="0" smtClean="0">
                <a:solidFill>
                  <a:srgbClr val="000000"/>
                </a:solidFill>
                <a:latin typeface="BYagut"/>
              </a:rPr>
            </a:br>
            <a:r>
              <a:rPr lang="fa-IR" sz="2400" b="1" dirty="0" smtClean="0">
                <a:solidFill>
                  <a:srgbClr val="000000"/>
                </a:solidFill>
                <a:latin typeface="BYagutBold"/>
              </a:rPr>
              <a:t> </a:t>
            </a:r>
          </a:p>
          <a:p>
            <a:pPr marL="0" indent="0" algn="r">
              <a:buNone/>
            </a:pPr>
            <a:r>
              <a:rPr lang="fa-IR" sz="2400" dirty="0" smtClean="0">
                <a:solidFill>
                  <a:srgbClr val="000000"/>
                </a:solidFill>
                <a:latin typeface="BYagut"/>
              </a:rPr>
              <a:t>قند خون ناشتا                      126ميلي گرم در دسي ليتر يا بيشتر باشد</a:t>
            </a:r>
          </a:p>
          <a:p>
            <a:pPr marL="0" indent="0" algn="r">
              <a:buNone/>
            </a:pPr>
            <a:r>
              <a:rPr lang="fa-IR" sz="2400" dirty="0" smtClean="0">
                <a:solidFill>
                  <a:srgbClr val="000000"/>
                </a:solidFill>
                <a:latin typeface="BYagut"/>
              </a:rPr>
              <a:t>                                      تكرار آزمايش توصيه </a:t>
            </a:r>
          </a:p>
          <a:p>
            <a:pPr marL="0" indent="0" algn="r">
              <a:buNone/>
            </a:pPr>
            <a:r>
              <a:rPr lang="fa-IR" sz="2400" dirty="0" smtClean="0">
                <a:solidFill>
                  <a:srgbClr val="000000"/>
                </a:solidFill>
                <a:latin typeface="BYagut"/>
              </a:rPr>
              <a:t>              </a:t>
            </a:r>
          </a:p>
          <a:p>
            <a:pPr marL="0" indent="0" algn="ctr">
              <a:lnSpc>
                <a:spcPct val="160000"/>
              </a:lnSpc>
              <a:buNone/>
            </a:pPr>
            <a:r>
              <a:rPr lang="fa-IR" sz="2400" dirty="0" smtClean="0">
                <a:solidFill>
                  <a:srgbClr val="000000"/>
                </a:solidFill>
                <a:latin typeface="BYagut"/>
              </a:rPr>
              <a:t>چنانچه نتيجه آزمايش دوم نيز مساوي يا بيش از126ميلي گرم دردسي  ليتر                                              فرد ديابتيك است              درمان</a:t>
            </a:r>
            <a:br>
              <a:rPr lang="fa-IR" sz="2400" dirty="0" smtClean="0">
                <a:solidFill>
                  <a:srgbClr val="000000"/>
                </a:solidFill>
                <a:latin typeface="BYagut"/>
              </a:rPr>
            </a:br>
            <a:endParaRPr lang="fa-IR" sz="2400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6723574" y="1566019"/>
            <a:ext cx="54006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6256030" y="1261430"/>
            <a:ext cx="69639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3089548" y="1205979"/>
            <a:ext cx="1008112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2483768" y="1566019"/>
            <a:ext cx="57606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6719972" y="1584928"/>
            <a:ext cx="540060" cy="43204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6441871" y="2502123"/>
            <a:ext cx="75608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6256030" y="2497598"/>
            <a:ext cx="935089" cy="28803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7171056" y="2497598"/>
            <a:ext cx="497288" cy="94062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>
            <a:off x="6360017" y="3815057"/>
            <a:ext cx="394472" cy="36004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>
            <a:off x="3089548" y="4175097"/>
            <a:ext cx="72008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4986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049844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spcBef>
                <a:spcPct val="20000"/>
              </a:spcBef>
            </a:pPr>
            <a:r>
              <a:rPr lang="fa-IR" sz="2000" dirty="0" smtClean="0">
                <a:solidFill>
                  <a:srgbClr val="000000"/>
                </a:solidFill>
                <a:latin typeface="BYagut"/>
                <a:cs typeface="Arial" pitchFamily="34" charset="0"/>
              </a:rPr>
              <a:t> </a:t>
            </a:r>
            <a:r>
              <a:rPr lang="fa-IR" sz="2000" b="1" dirty="0">
                <a:solidFill>
                  <a:srgbClr val="000000"/>
                </a:solidFill>
                <a:latin typeface="BYagutBold"/>
                <a:cs typeface="Arial" pitchFamily="34" charset="0"/>
              </a:rPr>
              <a:t>تمام خانم هاي باردار غيرديابتيك </a:t>
            </a:r>
            <a:r>
              <a:rPr lang="fa-IR" sz="2000" b="1" dirty="0" smtClean="0">
                <a:solidFill>
                  <a:srgbClr val="000000"/>
                </a:solidFill>
                <a:latin typeface="BYagutBold"/>
                <a:cs typeface="Arial" pitchFamily="34" charset="0"/>
              </a:rPr>
              <a:t>طبيعي </a:t>
            </a:r>
            <a:r>
              <a:rPr lang="fa-IR" sz="2000" b="1" dirty="0">
                <a:solidFill>
                  <a:srgbClr val="000000"/>
                </a:solidFill>
                <a:latin typeface="BYagutBold"/>
                <a:cs typeface="Arial" pitchFamily="34" charset="0"/>
              </a:rPr>
              <a:t>و پره </a:t>
            </a:r>
            <a:r>
              <a:rPr lang="fa-IR" sz="2000" b="1" dirty="0" smtClean="0">
                <a:solidFill>
                  <a:srgbClr val="000000"/>
                </a:solidFill>
                <a:latin typeface="BYagutBold"/>
                <a:cs typeface="Arial" pitchFamily="34" charset="0"/>
              </a:rPr>
              <a:t>ديابتيك</a:t>
            </a:r>
            <a:r>
              <a:rPr lang="fa-IR" sz="2000" dirty="0">
                <a:solidFill>
                  <a:srgbClr val="000000"/>
                </a:solidFill>
                <a:latin typeface="BYagut"/>
                <a:cs typeface="Arial" pitchFamily="34" charset="0"/>
              </a:rPr>
              <a:t> </a:t>
            </a:r>
            <a:r>
              <a:rPr lang="fa-IR" sz="2000" dirty="0" smtClean="0">
                <a:solidFill>
                  <a:srgbClr val="000000"/>
                </a:solidFill>
                <a:latin typeface="BYagut"/>
                <a:cs typeface="Arial" pitchFamily="34" charset="0"/>
              </a:rPr>
              <a:t>          غربالگري </a:t>
            </a:r>
            <a:r>
              <a:rPr lang="fa-IR" sz="2000" b="1" dirty="0">
                <a:solidFill>
                  <a:srgbClr val="000000"/>
                </a:solidFill>
                <a:latin typeface="BYagutBold"/>
                <a:cs typeface="Arial" pitchFamily="34" charset="0"/>
              </a:rPr>
              <a:t>ديابت </a:t>
            </a:r>
          </a:p>
          <a:p>
            <a:pPr lvl="0" algn="r">
              <a:spcBef>
                <a:spcPct val="20000"/>
              </a:spcBef>
            </a:pPr>
            <a:r>
              <a:rPr lang="fa-IR" sz="2000" b="1" dirty="0" smtClean="0">
                <a:solidFill>
                  <a:srgbClr val="000000"/>
                </a:solidFill>
                <a:latin typeface="BYagutBold"/>
                <a:cs typeface="Arial" pitchFamily="34" charset="0"/>
              </a:rPr>
              <a:t>                                                                           </a:t>
            </a:r>
            <a:r>
              <a:rPr lang="fa-IR" sz="2000" dirty="0" smtClean="0">
                <a:solidFill>
                  <a:srgbClr val="000000"/>
                </a:solidFill>
                <a:latin typeface="BYagut"/>
                <a:cs typeface="Arial" pitchFamily="34" charset="0"/>
              </a:rPr>
              <a:t>هفته </a:t>
            </a:r>
            <a:r>
              <a:rPr lang="fa-IR" sz="2000" dirty="0">
                <a:solidFill>
                  <a:srgbClr val="000000"/>
                </a:solidFill>
                <a:latin typeface="BYagut"/>
                <a:cs typeface="Arial" pitchFamily="34" charset="0"/>
              </a:rPr>
              <a:t>28-24بارداري </a:t>
            </a:r>
            <a:endParaRPr lang="fa-IR" sz="2000" dirty="0" smtClean="0">
              <a:solidFill>
                <a:srgbClr val="000000"/>
              </a:solidFill>
              <a:latin typeface="BYagut"/>
              <a:cs typeface="Arial" pitchFamily="34" charset="0"/>
            </a:endParaRPr>
          </a:p>
          <a:p>
            <a:pPr lvl="0" algn="r">
              <a:spcBef>
                <a:spcPct val="20000"/>
              </a:spcBef>
            </a:pPr>
            <a:r>
              <a:rPr lang="fa-IR" sz="2000" dirty="0" smtClean="0">
                <a:solidFill>
                  <a:srgbClr val="000000"/>
                </a:solidFill>
                <a:latin typeface="BYagut"/>
                <a:cs typeface="Arial" pitchFamily="34" charset="0"/>
              </a:rPr>
              <a:t>                                                     آزمون </a:t>
            </a:r>
            <a:r>
              <a:rPr lang="fa-IR" sz="2000" dirty="0">
                <a:solidFill>
                  <a:srgbClr val="000000"/>
                </a:solidFill>
                <a:latin typeface="BYagut"/>
                <a:cs typeface="Arial" pitchFamily="34" charset="0"/>
              </a:rPr>
              <a:t>تحمل گلوكز خوراكي دو ساعته با مصرف 75گرم </a:t>
            </a:r>
            <a:r>
              <a:rPr lang="fa-IR" sz="2000" dirty="0" smtClean="0">
                <a:solidFill>
                  <a:srgbClr val="000000"/>
                </a:solidFill>
                <a:latin typeface="BYagut"/>
                <a:cs typeface="Arial" pitchFamily="34" charset="0"/>
              </a:rPr>
              <a:t>گلوکز</a:t>
            </a:r>
            <a:br>
              <a:rPr lang="fa-IR" sz="2000" dirty="0" smtClean="0">
                <a:solidFill>
                  <a:srgbClr val="000000"/>
                </a:solidFill>
                <a:latin typeface="BYagut"/>
                <a:cs typeface="Arial" pitchFamily="34" charset="0"/>
              </a:rPr>
            </a:br>
            <a:endParaRPr lang="fa-IR" sz="2000" dirty="0">
              <a:solidFill>
                <a:srgbClr val="646B86"/>
              </a:solidFill>
              <a:latin typeface="Calibri"/>
              <a:cs typeface="Arial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235263922"/>
              </p:ext>
            </p:extLst>
          </p:nvPr>
        </p:nvGraphicFramePr>
        <p:xfrm>
          <a:off x="467543" y="2357438"/>
          <a:ext cx="7920881" cy="1645920"/>
        </p:xfrm>
        <a:graphic>
          <a:graphicData uri="http://schemas.openxmlformats.org/drawingml/2006/table">
            <a:tbl>
              <a:tblPr rtl="1" firstRow="1" bandRow="1">
                <a:tableStyleId>{F5AB1C69-6EDB-4FF4-983F-18BD219EF322}</a:tableStyleId>
              </a:tblPr>
              <a:tblGrid>
                <a:gridCol w="4663200"/>
                <a:gridCol w="1220507"/>
                <a:gridCol w="2037174"/>
              </a:tblGrid>
              <a:tr h="272030">
                <a:tc>
                  <a:txBody>
                    <a:bodyPr/>
                    <a:lstStyle/>
                    <a:p>
                      <a:pPr algn="ctr" rtl="1"/>
                      <a:r>
                        <a:rPr lang="fa-IR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قند خون ناشتا(</a:t>
                      </a:r>
                      <a:r>
                        <a:rPr lang="en-US" sz="1800" b="1" i="0" u="none" strike="noStrike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(mg/dl</a:t>
                      </a:r>
                      <a:endParaRPr lang="fa-IR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92≤</a:t>
                      </a:r>
                      <a:endParaRPr lang="fa-IR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غیر طبیعی</a:t>
                      </a:r>
                      <a:endParaRPr lang="fa-IR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272030">
                <a:tc>
                  <a:txBody>
                    <a:bodyPr/>
                    <a:lstStyle/>
                    <a:p>
                      <a:pPr algn="ctr" rtl="1"/>
                      <a:r>
                        <a:rPr lang="fa-IR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قند خون 1 ساعت پس از مصرف گلوکز</a:t>
                      </a:r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(mg/dl)</a:t>
                      </a:r>
                      <a:endParaRPr lang="fa-IR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180≤</a:t>
                      </a:r>
                      <a:endParaRPr lang="fa-IR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fa-IR" dirty="0"/>
                    </a:p>
                  </a:txBody>
                  <a:tcPr/>
                </a:tc>
              </a:tr>
              <a:tr h="680075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a-IR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قند خون 2 ساعت پس از مصرف گلوکز</a:t>
                      </a:r>
                      <a:r>
                        <a:rPr lang="en-US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(mg/dl)</a:t>
                      </a:r>
                      <a:endParaRPr kumimoji="0" lang="fa-IR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uLnTx/>
                        <a:uFillTx/>
                        <a:latin typeface="+mn-lt"/>
                        <a:cs typeface="+mn-cs"/>
                      </a:endParaRPr>
                    </a:p>
                    <a:p>
                      <a:pPr algn="ctr" rtl="1"/>
                      <a:endParaRPr lang="fa-IR" b="1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algn="ctr" rtl="1"/>
                      <a:endParaRPr lang="fa-IR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153≤</a:t>
                      </a:r>
                      <a:endParaRPr lang="fa-IR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fa-IR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7" name="Straight Arrow Connector 6"/>
          <p:cNvCxnSpPr/>
          <p:nvPr/>
        </p:nvCxnSpPr>
        <p:spPr>
          <a:xfrm flipH="1">
            <a:off x="3923928" y="1277987"/>
            <a:ext cx="504056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3923928" y="1277987"/>
            <a:ext cx="504056" cy="36004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427984" y="1277987"/>
            <a:ext cx="720080" cy="57606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 rot="10800000" flipV="1">
            <a:off x="228600" y="4481553"/>
            <a:ext cx="84478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1400" b="1" dirty="0"/>
              <a:t>* در صورتي كه حداقل يكي از نتايج آزمايش قند خون غير طبيعي باشد، تشخيص ديابت بارداري قطعي و اقدام</a:t>
            </a:r>
          </a:p>
          <a:p>
            <a:r>
              <a:rPr lang="fa-IR" sz="1400" b="1" dirty="0"/>
              <a:t>لازم و پيگيري ضروري است.</a:t>
            </a:r>
          </a:p>
        </p:txBody>
      </p:sp>
    </p:spTree>
    <p:extLst>
      <p:ext uri="{BB962C8B-B14F-4D97-AF65-F5344CB8AC3E}">
        <p14:creationId xmlns:p14="http://schemas.microsoft.com/office/powerpoint/2010/main" val="353388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30175"/>
            <a:ext cx="8458200" cy="787772"/>
          </a:xfrm>
        </p:spPr>
        <p:txBody>
          <a:bodyPr/>
          <a:lstStyle/>
          <a:p>
            <a:pPr algn="r"/>
            <a:r>
              <a:rPr lang="fa-IR" sz="5400" dirty="0">
                <a:solidFill>
                  <a:prstClr val="black"/>
                </a:solidFill>
                <a:latin typeface="IranNastaliq" panose="02020505000000020003" pitchFamily="18" charset="0"/>
              </a:rPr>
              <a:t>مقدمه</a:t>
            </a:r>
            <a:endParaRPr lang="fa-IR" sz="4400" dirty="0">
              <a:latin typeface="IranNastaliq" panose="020205050000000200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algn="r" rtl="1" fontAlgn="auto">
              <a:spcAft>
                <a:spcPts val="0"/>
              </a:spcAft>
              <a:buFont typeface="Arial" pitchFamily="34" charset="0"/>
              <a:buChar char="•"/>
            </a:pPr>
            <a:r>
              <a:rPr lang="fa-IR" sz="3200" b="1" dirty="0">
                <a:solidFill>
                  <a:prstClr val="black"/>
                </a:solidFill>
                <a:cs typeface="Arial"/>
              </a:rPr>
              <a:t>هدف اصلی مراقبتهای دوران بارداری اطمینان از تولد نوزاد سالم با حداقل خطر برای مادر باردار است . </a:t>
            </a:r>
          </a:p>
          <a:p>
            <a:pPr lvl="0" algn="r" rtl="1" fontAlgn="auto">
              <a:spcAft>
                <a:spcPts val="0"/>
              </a:spcAft>
              <a:buFont typeface="Arial" pitchFamily="34" charset="0"/>
              <a:buChar char="•"/>
            </a:pPr>
            <a:endParaRPr lang="fa-IR" sz="3200" b="1" dirty="0">
              <a:solidFill>
                <a:prstClr val="black"/>
              </a:solidFill>
              <a:cs typeface="Arial"/>
            </a:endParaRPr>
          </a:p>
          <a:p>
            <a:pPr lvl="0" algn="r" rtl="1" fontAlgn="auto">
              <a:spcAft>
                <a:spcPts val="0"/>
              </a:spcAft>
              <a:buFont typeface="Arial" pitchFamily="34" charset="0"/>
              <a:buChar char="•"/>
            </a:pPr>
            <a:r>
              <a:rPr lang="fa-IR" sz="3200" b="1" dirty="0">
                <a:solidFill>
                  <a:prstClr val="black"/>
                </a:solidFill>
                <a:cs typeface="Arial"/>
              </a:rPr>
              <a:t>مراقبتهای بارداری باید به محض مثبت شدن آزمایش بارداری ارایه گردد . </a:t>
            </a:r>
          </a:p>
          <a:p>
            <a:pPr lvl="0" algn="r" rtl="1" fontAlgn="auto">
              <a:spcAft>
                <a:spcPts val="0"/>
              </a:spcAft>
              <a:buFont typeface="Arial" pitchFamily="34" charset="0"/>
              <a:buChar char="•"/>
            </a:pPr>
            <a:endParaRPr lang="fa-IR" sz="3200" b="1" dirty="0">
              <a:solidFill>
                <a:prstClr val="black"/>
              </a:solidFill>
              <a:cs typeface="Arial"/>
            </a:endParaRPr>
          </a:p>
          <a:p>
            <a:pPr lvl="0" algn="r" rtl="1" fontAlgn="auto">
              <a:spcAft>
                <a:spcPts val="0"/>
              </a:spcAft>
              <a:buFont typeface="Arial" pitchFamily="34" charset="0"/>
              <a:buChar char="•"/>
            </a:pPr>
            <a:r>
              <a:rPr lang="fa-IR" sz="3200" b="1" dirty="0">
                <a:solidFill>
                  <a:prstClr val="black"/>
                </a:solidFill>
                <a:cs typeface="Arial"/>
              </a:rPr>
              <a:t>آغاز مراقبتها از 10-8 هفته ایده آل است .</a:t>
            </a:r>
          </a:p>
        </p:txBody>
      </p:sp>
    </p:spTree>
    <p:extLst>
      <p:ext uri="{BB962C8B-B14F-4D97-AF65-F5344CB8AC3E}">
        <p14:creationId xmlns:p14="http://schemas.microsoft.com/office/powerpoint/2010/main" val="391539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30175"/>
            <a:ext cx="8458200" cy="715764"/>
          </a:xfrm>
        </p:spPr>
        <p:txBody>
          <a:bodyPr/>
          <a:lstStyle/>
          <a:p>
            <a:pPr algn="ctr"/>
            <a:r>
              <a:rPr lang="fa-IR" dirty="0" smtClean="0"/>
              <a:t> در زنان باردار</a:t>
            </a:r>
            <a:r>
              <a:rPr lang="en-US" dirty="0" smtClean="0"/>
              <a:t>TSH</a:t>
            </a:r>
            <a:r>
              <a:rPr lang="fa-IR" dirty="0"/>
              <a:t>محدوده طبیعی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en-US" dirty="0" smtClean="0"/>
              <a:t>    </a:t>
            </a:r>
          </a:p>
          <a:p>
            <a:pPr marL="0" indent="0" algn="r">
              <a:buNone/>
            </a:pPr>
            <a:r>
              <a:rPr lang="en-US" dirty="0" smtClean="0"/>
              <a:t>                                            </a:t>
            </a:r>
            <a:r>
              <a:rPr lang="fa-IR" dirty="0" smtClean="0"/>
              <a:t>                     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2/5</a:t>
            </a:r>
            <a:r>
              <a:rPr lang="fa-I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درسه ماهه اول بارداری            </a:t>
            </a: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 algn="r">
              <a:buNone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3     </a:t>
            </a:r>
            <a:r>
              <a:rPr lang="fa-I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درسه </a:t>
            </a:r>
            <a:r>
              <a:rPr lang="fa-IR" dirty="0">
                <a:solidFill>
                  <a:schemeClr val="tx1">
                    <a:lumMod val="95000"/>
                    <a:lumOff val="5000"/>
                  </a:schemeClr>
                </a:solidFill>
              </a:rPr>
              <a:t>ماهه </a:t>
            </a:r>
            <a:r>
              <a:rPr lang="fa-I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دوم وسوم بارداری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TSH</a:t>
            </a:r>
            <a:endParaRPr lang="fa-IR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6732240" y="2340762"/>
            <a:ext cx="1008112" cy="5347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6300193" y="2875548"/>
            <a:ext cx="144015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68505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ctrTitle"/>
          </p:nvPr>
        </p:nvSpPr>
        <p:spPr>
          <a:xfrm>
            <a:off x="304800" y="745331"/>
            <a:ext cx="7924800" cy="2362200"/>
          </a:xfrm>
        </p:spPr>
        <p:txBody>
          <a:bodyPr/>
          <a:lstStyle/>
          <a:p>
            <a:pPr algn="ctr"/>
            <a:r>
              <a:rPr lang="en-US" sz="5400" b="1" dirty="0" smtClean="0">
                <a:solidFill>
                  <a:schemeClr val="tx1"/>
                </a:solidFill>
              </a:rPr>
              <a:t>Thank you for your attention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339" name="Subtitle 1"/>
          <p:cNvSpPr>
            <a:spLocks noGrp="1"/>
          </p:cNvSpPr>
          <p:nvPr>
            <p:ph type="subTitle" idx="1"/>
          </p:nvPr>
        </p:nvSpPr>
        <p:spPr>
          <a:xfrm>
            <a:off x="457200" y="3488531"/>
            <a:ext cx="6934200" cy="4572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     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59474"/>
      </p:ext>
    </p:extLst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28600" y="1349995"/>
            <a:ext cx="8153400" cy="4043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chemeClr val="tx2"/>
                </a:solidFill>
                <a:latin typeface="+mj-lt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2"/>
                </a:solidFill>
                <a:latin typeface="+mj-lt"/>
                <a:ea typeface="+mn-ea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j-lt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2"/>
                </a:solidFill>
                <a:latin typeface="+mj-lt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 kern="1200">
                <a:solidFill>
                  <a:schemeClr val="tx2"/>
                </a:solidFill>
                <a:latin typeface="+mj-lt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chemeClr val="tx1"/>
                </a:solidFill>
                <a:cs typeface="Arial" charset="0"/>
              </a:rPr>
              <a:t>CBC</a:t>
            </a:r>
          </a:p>
          <a:p>
            <a:r>
              <a:rPr lang="en-US" sz="2000" dirty="0" smtClean="0">
                <a:solidFill>
                  <a:schemeClr val="tx1"/>
                </a:solidFill>
                <a:cs typeface="Arial" charset="0"/>
              </a:rPr>
              <a:t>BG/RH</a:t>
            </a:r>
          </a:p>
          <a:p>
            <a:r>
              <a:rPr lang="en-US" sz="2000" dirty="0" smtClean="0">
                <a:solidFill>
                  <a:schemeClr val="tx1"/>
                </a:solidFill>
                <a:cs typeface="Arial" charset="0"/>
              </a:rPr>
              <a:t>FBS</a:t>
            </a:r>
          </a:p>
          <a:p>
            <a:r>
              <a:rPr lang="en-US" sz="2000" dirty="0" smtClean="0">
                <a:solidFill>
                  <a:schemeClr val="tx1"/>
                </a:solidFill>
                <a:cs typeface="Arial" charset="0"/>
              </a:rPr>
              <a:t>U/</a:t>
            </a:r>
            <a:r>
              <a:rPr lang="en-US" sz="2000" dirty="0" err="1" smtClean="0">
                <a:solidFill>
                  <a:schemeClr val="tx1"/>
                </a:solidFill>
                <a:cs typeface="Arial" charset="0"/>
              </a:rPr>
              <a:t>A,u</a:t>
            </a:r>
            <a:r>
              <a:rPr lang="en-US" sz="2000" dirty="0" smtClean="0">
                <a:solidFill>
                  <a:schemeClr val="tx1"/>
                </a:solidFill>
                <a:cs typeface="Arial" charset="0"/>
              </a:rPr>
              <a:t>/C</a:t>
            </a:r>
          </a:p>
          <a:p>
            <a:r>
              <a:rPr lang="en-US" sz="2000" dirty="0" smtClean="0">
                <a:solidFill>
                  <a:schemeClr val="tx1"/>
                </a:solidFill>
                <a:cs typeface="Arial" charset="0"/>
              </a:rPr>
              <a:t>HBS-Ag</a:t>
            </a:r>
          </a:p>
          <a:p>
            <a:r>
              <a:rPr lang="en-US" sz="2000" dirty="0" err="1" smtClean="0">
                <a:solidFill>
                  <a:schemeClr val="tx1"/>
                </a:solidFill>
                <a:cs typeface="Arial" charset="0"/>
              </a:rPr>
              <a:t>Tsh</a:t>
            </a:r>
            <a:endParaRPr lang="en-US" sz="2000" dirty="0" smtClean="0">
              <a:solidFill>
                <a:schemeClr val="tx1"/>
              </a:solidFill>
              <a:cs typeface="Arial" charset="0"/>
            </a:endParaRPr>
          </a:p>
          <a:p>
            <a:r>
              <a:rPr lang="en-US" sz="2000" dirty="0" smtClean="0">
                <a:solidFill>
                  <a:schemeClr val="tx1"/>
                </a:solidFill>
                <a:cs typeface="Arial" charset="0"/>
              </a:rPr>
              <a:t>Pop smear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Anti-rubella </a:t>
            </a:r>
            <a:r>
              <a:rPr lang="en-US" sz="2000" dirty="0" err="1" smtClean="0">
                <a:solidFill>
                  <a:schemeClr val="tx1"/>
                </a:solidFill>
              </a:rPr>
              <a:t>Ab</a:t>
            </a:r>
            <a:r>
              <a:rPr lang="en-US" sz="2000" dirty="0" smtClean="0">
                <a:solidFill>
                  <a:schemeClr val="tx1"/>
                </a:solidFill>
              </a:rPr>
              <a:t> (</a:t>
            </a:r>
            <a:r>
              <a:rPr lang="en-US" sz="2000" dirty="0" err="1" smtClean="0">
                <a:solidFill>
                  <a:schemeClr val="tx1"/>
                </a:solidFill>
              </a:rPr>
              <a:t>IgG</a:t>
            </a:r>
            <a:r>
              <a:rPr lang="en-US" sz="2000" dirty="0" smtClean="0">
                <a:solidFill>
                  <a:schemeClr val="tx1"/>
                </a:solidFill>
              </a:rPr>
              <a:t>)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HIV , VDRL (High risk women)</a:t>
            </a:r>
          </a:p>
          <a:p>
            <a:endParaRPr lang="en-US" sz="3000" dirty="0" smtClean="0">
              <a:solidFill>
                <a:schemeClr val="tx1"/>
              </a:solidFill>
              <a:cs typeface="Arial" charset="0"/>
            </a:endParaRPr>
          </a:p>
          <a:p>
            <a:pPr>
              <a:buFontTx/>
              <a:buChar char="-"/>
            </a:pPr>
            <a:endParaRPr lang="fa-IR" sz="4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ea typeface="+mj-ea"/>
              <a:cs typeface="IranNastaliq" pitchFamily="18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55104" y="0"/>
            <a:ext cx="8458200" cy="917947"/>
          </a:xfrm>
        </p:spPr>
        <p:txBody>
          <a:bodyPr/>
          <a:lstStyle/>
          <a:p>
            <a:pPr algn="ctr"/>
            <a:r>
              <a:rPr lang="fa-IR" sz="4400" dirty="0" smtClean="0">
                <a:solidFill>
                  <a:srgbClr val="002060"/>
                </a:solidFill>
                <a:latin typeface="IranNastaliq" panose="02020505000000020003" pitchFamily="18" charset="0"/>
              </a:rPr>
              <a:t>آزمایشات قبل از بارداری</a:t>
            </a:r>
            <a:endParaRPr lang="en-US" sz="4400" dirty="0">
              <a:solidFill>
                <a:srgbClr val="002060"/>
              </a:solidFill>
              <a:latin typeface="IranNastaliq" panose="020205050000000200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7102998"/>
      </p:ext>
    </p:extLst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7108591"/>
              </p:ext>
            </p:extLst>
          </p:nvPr>
        </p:nvGraphicFramePr>
        <p:xfrm>
          <a:off x="107504" y="853864"/>
          <a:ext cx="8856984" cy="3736492"/>
        </p:xfrm>
        <a:graphic>
          <a:graphicData uri="http://schemas.openxmlformats.org/drawingml/2006/table">
            <a:tbl>
              <a:tblPr rtl="1" firstRow="1" firstCol="1" bandRow="1"/>
              <a:tblGrid>
                <a:gridCol w="2668564"/>
                <a:gridCol w="2179585"/>
                <a:gridCol w="4008835"/>
              </a:tblGrid>
              <a:tr h="650624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قند خون ناشتا مساوی یا بیشتر از 126 میلی گرم در دسی لیتر </a:t>
                      </a:r>
                      <a:endParaRPr lang="en-US" sz="105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19" marR="581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دیابت آشکار </a:t>
                      </a:r>
                      <a:endParaRPr lang="en-US" sz="105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19" marR="581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 تکرار آزمایش یک هفته بعد و در صورت بالا بودن میزان قند خون: ارجاع  به متخصص داخلی </a:t>
                      </a:r>
                      <a:endParaRPr lang="en-US" sz="105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19" marR="581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327581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هموگلوبین کمتر از 12 گرم درصد</a:t>
                      </a:r>
                      <a:endParaRPr lang="en-US" sz="105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19" marR="581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آنمی</a:t>
                      </a:r>
                      <a:endParaRPr lang="en-US" sz="105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19" marR="581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بررسی علت و درمان برحسب نوع آنمی</a:t>
                      </a:r>
                      <a:endParaRPr lang="en-US" sz="105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19" marR="581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  <a:tr h="327581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پلاكت غير طبيعي (کمتر از 100000)</a:t>
                      </a:r>
                      <a:endParaRPr lang="en-US" sz="105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19" marR="581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لوپوس، ترومبوسیتوپنی</a:t>
                      </a:r>
                      <a:endParaRPr lang="en-US" sz="105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19" marR="581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ارجاع غير فوري به متخصص داخلي</a:t>
                      </a:r>
                      <a:endParaRPr lang="en-US" sz="105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19" marR="581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650624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B Yagut"/>
                        </a:rPr>
                        <a:t>TSH</a:t>
                      </a:r>
                      <a:r>
                        <a:rPr lang="fa-IR" sz="9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B Yagut"/>
                        </a:rPr>
                        <a:t> غير طبيعي (بيشتر از 9/3 و کمتر از 2/0</a:t>
                      </a: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IU/ml</a:t>
                      </a:r>
                      <a:r>
                        <a:rPr lang="fa-IR" sz="9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µ)</a:t>
                      </a:r>
                      <a:endParaRPr lang="en-US" sz="105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19" marR="581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پركاري تيروئيد، كم كاري تيروئيد</a:t>
                      </a:r>
                      <a:endParaRPr lang="en-US" sz="105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19" marR="581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ارجاع غير فوري به متخصص داخلي</a:t>
                      </a:r>
                      <a:endParaRPr lang="en-US" sz="105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19" marR="581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452501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VDRL </a:t>
                      </a:r>
                      <a:r>
                        <a:rPr lang="fa-IR" sz="9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مثبت </a:t>
                      </a:r>
                      <a:endParaRPr lang="en-US" sz="1050" b="1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9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 </a:t>
                      </a:r>
                      <a:endParaRPr lang="en-US" sz="105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19" marR="581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بیماری مقاربتی</a:t>
                      </a:r>
                      <a:endParaRPr lang="en-US" sz="1050" b="1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احتمال مثبت کاذب: بیماری های کلاژن، عفونت منونوکلئوز، سن بالا، مالاریا، بیماری تب دار، مصرف مواد مخدر، جذام، بارداری</a:t>
                      </a:r>
                      <a:endParaRPr lang="en-US" sz="105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19" marR="581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انجام </a:t>
                      </a:r>
                      <a:r>
                        <a:rPr lang="fa-IR" sz="900" b="1" dirty="0" smtClean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تست </a:t>
                      </a:r>
                      <a:r>
                        <a:rPr lang="en-US" sz="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F</a:t>
                      </a:r>
                      <a:r>
                        <a:rPr lang="en-US" sz="800" b="1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TA- </a:t>
                      </a:r>
                      <a:r>
                        <a:rPr lang="en-US" sz="8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ABS</a:t>
                      </a:r>
                      <a:r>
                        <a:rPr lang="en-US" sz="9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</a:rPr>
                        <a:t> </a:t>
                      </a:r>
                      <a:r>
                        <a:rPr lang="fa-IR" sz="900" b="1" dirty="0" smtClean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</a:rPr>
                        <a:t> و </a:t>
                      </a:r>
                      <a:r>
                        <a:rPr lang="fa-IR" sz="9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</a:rPr>
                        <a:t>در صورت مثبت بودن: درمان سیفلیس</a:t>
                      </a:r>
                      <a:endParaRPr lang="en-US" sz="105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</a:rPr>
                        <a:t> </a:t>
                      </a:r>
                      <a:endParaRPr lang="en-US" sz="105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19" marR="581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  <a:tr h="327581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HIV </a:t>
                      </a:r>
                      <a:r>
                        <a:rPr lang="fa-IR" sz="9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مثبت </a:t>
                      </a:r>
                      <a:endParaRPr lang="en-US" sz="105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19" marR="581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آلودگی به ویروس ایدز</a:t>
                      </a:r>
                      <a:endParaRPr lang="en-US" sz="105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19" marR="581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ارجاع غیر فوری به مرکز مشاوره بیماری های رفتاری</a:t>
                      </a:r>
                      <a:endParaRPr lang="en-US" sz="105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19" marR="581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79512" y="-172397"/>
            <a:ext cx="8784976" cy="1246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sz="32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B Yagut" pitchFamily="2" charset="-78"/>
              </a:rPr>
              <a:t/>
            </a:r>
            <a:br>
              <a:rPr lang="fa-IR" sz="32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B Yagut" pitchFamily="2" charset="-78"/>
              </a:rPr>
            </a:br>
            <a:r>
              <a:rPr kumimoji="0" lang="fa-IR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ranNastaliq" panose="02020505000000020003" pitchFamily="18" charset="0"/>
                <a:ea typeface="Times New Roman" pitchFamily="18" charset="0"/>
              </a:rPr>
              <a:t>تفسير نتايج آزمايش هاي پيش از بارداري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IranNastaliq" panose="02020505000000020003" pitchFamily="18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a-IR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B Koodak" pitchFamily="2" charset="-78"/>
              </a:rPr>
              <a:t>		        				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093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270535"/>
              </p:ext>
            </p:extLst>
          </p:nvPr>
        </p:nvGraphicFramePr>
        <p:xfrm>
          <a:off x="107504" y="853863"/>
          <a:ext cx="8856984" cy="3880507"/>
        </p:xfrm>
        <a:graphic>
          <a:graphicData uri="http://schemas.openxmlformats.org/drawingml/2006/table">
            <a:tbl>
              <a:tblPr rtl="1" firstRow="1" firstCol="1" bandRow="1"/>
              <a:tblGrid>
                <a:gridCol w="2668564"/>
                <a:gridCol w="2179585"/>
                <a:gridCol w="4008835"/>
              </a:tblGrid>
              <a:tr h="991673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900" b="1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HBsAg</a:t>
                      </a:r>
                      <a:r>
                        <a:rPr lang="fa-IR" sz="9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مثبت </a:t>
                      </a:r>
                      <a:endParaRPr lang="en-US" sz="105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9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 </a:t>
                      </a:r>
                      <a:endParaRPr lang="en-US" sz="105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19" marR="581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هپاتیت ب</a:t>
                      </a:r>
                      <a:endParaRPr lang="en-US" sz="1050" b="1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</a:rPr>
                        <a:t> </a:t>
                      </a:r>
                      <a:endParaRPr lang="en-US" sz="105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19" marR="581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- بررسی اعضای خانواده از نظر ابتلا به بیماری یا حامل ویروس بودن</a:t>
                      </a:r>
                      <a:endParaRPr lang="en-US" sz="105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- توصیه به ایمن سازی خانواده در صورت منفی بودن </a:t>
                      </a:r>
                      <a:r>
                        <a:rPr lang="en-US" sz="900" b="1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HBsAg</a:t>
                      </a:r>
                      <a:r>
                        <a:rPr lang="en-US" sz="9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</a:rPr>
                        <a:t> </a:t>
                      </a:r>
                      <a:endParaRPr lang="en-US" sz="105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- ارجاع غیر فوری به متخصص داخلی</a:t>
                      </a:r>
                      <a:endParaRPr lang="en-US" sz="105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19" marR="581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512535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HIV </a:t>
                      </a:r>
                      <a:r>
                        <a:rPr lang="fa-IR" sz="9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منفی و وجود رفتارهای پرخطر</a:t>
                      </a:r>
                      <a:endParaRPr lang="en-US" sz="105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19" marR="581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شک به ابتلا به ویروس ایدز</a:t>
                      </a:r>
                      <a:endParaRPr lang="en-US" sz="105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9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 </a:t>
                      </a:r>
                      <a:endParaRPr lang="en-US" sz="105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19" marR="581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تکرار آزمایش 3 ماه بعد</a:t>
                      </a:r>
                      <a:endParaRPr lang="en-US" sz="1050" b="1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9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 </a:t>
                      </a:r>
                      <a:endParaRPr lang="en-US" sz="105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19" marR="581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  <a:tr h="279565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پاپ اسمیر غیرطبیعی</a:t>
                      </a:r>
                      <a:endParaRPr lang="en-US" sz="105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19" marR="581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سرویسیت یا کانسر</a:t>
                      </a:r>
                      <a:endParaRPr lang="en-US" sz="105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19" marR="58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ارجاع غیر فوری به متخصص زنان</a:t>
                      </a:r>
                      <a:endParaRPr lang="en-US" sz="105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19" marR="581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258040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وجود گلبول سفید در ادرار و کشت ادرار منفی</a:t>
                      </a:r>
                      <a:endParaRPr lang="en-US" sz="105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19" marR="58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عفونت واژینال یا </a:t>
                      </a:r>
                      <a:endParaRPr lang="en-US" sz="105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یورتریت کلامیدیایی</a:t>
                      </a:r>
                      <a:endParaRPr lang="en-US" sz="105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19" marR="581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- در صورت وجود علائم </a:t>
                      </a:r>
                      <a:r>
                        <a:rPr lang="fa-IR" sz="900" b="1" dirty="0" smtClean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عفونت واژینال: </a:t>
                      </a:r>
                      <a:r>
                        <a:rPr lang="fa-IR" sz="9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درمان </a:t>
                      </a:r>
                      <a:r>
                        <a:rPr lang="fa-IR" sz="900" b="1" dirty="0" smtClean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مطابق</a:t>
                      </a:r>
                      <a:r>
                        <a:rPr lang="fa-IR" sz="900" b="1" baseline="0" dirty="0" smtClean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 نوع عفونت</a:t>
                      </a:r>
                      <a:endParaRPr lang="en-US" sz="105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indent="0" algn="r" defTabSz="914400" rtl="1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9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- در </a:t>
                      </a:r>
                      <a:r>
                        <a:rPr lang="fa-IR" sz="900" b="1" dirty="0" smtClean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صورت عدم بهبود عفونت واژینال ویا وجود  یورتریت کلامیدیایی :</a:t>
                      </a:r>
                      <a:r>
                        <a:rPr lang="fa-IR" sz="1050" b="1" dirty="0" smtClean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ارجاع غیر فوری به متخصص زنان</a:t>
                      </a:r>
                      <a:endParaRPr lang="en-US" sz="1200" b="1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indent="0" algn="r" defTabSz="914400" rtl="1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1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19" marR="581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79565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کشت ادرار مثبت</a:t>
                      </a:r>
                      <a:endParaRPr lang="en-US" sz="105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19" marR="581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عفونت ادراری</a:t>
                      </a:r>
                      <a:endParaRPr lang="en-US" sz="105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19" marR="581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درمان مطابق جواب آزمایش</a:t>
                      </a:r>
                      <a:endParaRPr lang="en-US" sz="105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19" marR="581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  <a:tr h="559129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پاسخ تیتر آنتی بادی ضد سرخجه (با توجه به محدوده آزمايشگاه)</a:t>
                      </a:r>
                      <a:endParaRPr lang="en-US" sz="105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19" marR="581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نتیجه منفی: عدم ایمنی علیه سرخجه</a:t>
                      </a:r>
                      <a:endParaRPr lang="en-US" sz="1050" b="1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نتیجه مثبت: ایمنی علیه سرخجه</a:t>
                      </a:r>
                      <a:endParaRPr lang="en-US" sz="105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19" marR="581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- در صورت منفی بودن نتیجه: تزریق واکسن سرخجه در صورت تمایل خانم و با تأکید بر رعایت فاصله گذاری برای باردارشدن</a:t>
                      </a:r>
                      <a:endParaRPr lang="en-US" sz="105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119" marR="581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79512" y="-172397"/>
            <a:ext cx="8784976" cy="1246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a-IR" sz="32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B Yagut" pitchFamily="2" charset="-78"/>
              </a:rPr>
              <a:t/>
            </a:r>
            <a:br>
              <a:rPr lang="fa-IR" sz="32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B Yagut" pitchFamily="2" charset="-78"/>
              </a:rPr>
            </a:br>
            <a:r>
              <a:rPr kumimoji="0" lang="fa-IR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IranNastaliq" panose="02020505000000020003" pitchFamily="18" charset="0"/>
                <a:ea typeface="Times New Roman" pitchFamily="18" charset="0"/>
              </a:rPr>
              <a:t>تفسير نتايج آزمايش هاي پيش از بارداري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IranNastaliq" panose="02020505000000020003" pitchFamily="18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a-IR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B Koodak" pitchFamily="2" charset="-78"/>
              </a:rPr>
              <a:t>		        				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304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851"/>
            <a:ext cx="8458200" cy="697036"/>
          </a:xfrm>
        </p:spPr>
        <p:txBody>
          <a:bodyPr/>
          <a:lstStyle/>
          <a:p>
            <a:pPr algn="ctr"/>
            <a:r>
              <a:rPr lang="fa-IR" b="1" dirty="0" smtClean="0">
                <a:solidFill>
                  <a:schemeClr val="tx1"/>
                </a:solidFill>
                <a:latin typeface="IranNastaliq" panose="02020505000000020003" pitchFamily="18" charset="0"/>
              </a:rPr>
              <a:t>آزمایشات در اولین ملاقات بارداری (10-6)</a:t>
            </a:r>
            <a:endParaRPr lang="en-US" b="1" dirty="0">
              <a:solidFill>
                <a:schemeClr val="tx1"/>
              </a:solidFill>
              <a:latin typeface="IranNastaliq" panose="020205050000000200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50131"/>
            <a:ext cx="8458200" cy="3886200"/>
          </a:xfrm>
        </p:spPr>
        <p:txBody>
          <a:bodyPr>
            <a:normAutofit fontScale="85000" lnSpcReduction="20000"/>
          </a:bodyPr>
          <a:lstStyle/>
          <a:p>
            <a:r>
              <a:rPr lang="en-US" sz="2900" b="1" dirty="0" smtClean="0">
                <a:solidFill>
                  <a:schemeClr val="tx1"/>
                </a:solidFill>
                <a:cs typeface="Arial" charset="0"/>
              </a:rPr>
              <a:t>CBC</a:t>
            </a:r>
            <a:endParaRPr lang="en-US" sz="2900" b="1" dirty="0">
              <a:solidFill>
                <a:schemeClr val="tx1"/>
              </a:solidFill>
              <a:cs typeface="Arial" charset="0"/>
            </a:endParaRPr>
          </a:p>
          <a:p>
            <a:r>
              <a:rPr lang="en-US" sz="2900" b="1" dirty="0">
                <a:solidFill>
                  <a:schemeClr val="tx1"/>
                </a:solidFill>
                <a:cs typeface="Arial" charset="0"/>
              </a:rPr>
              <a:t>BG/RH</a:t>
            </a:r>
          </a:p>
          <a:p>
            <a:r>
              <a:rPr lang="en-US" sz="2900" b="1" dirty="0">
                <a:solidFill>
                  <a:schemeClr val="tx1"/>
                </a:solidFill>
                <a:cs typeface="Arial" charset="0"/>
              </a:rPr>
              <a:t>FBS</a:t>
            </a:r>
          </a:p>
          <a:p>
            <a:r>
              <a:rPr lang="en-US" sz="2900" b="1" dirty="0">
                <a:solidFill>
                  <a:schemeClr val="tx1"/>
                </a:solidFill>
                <a:cs typeface="Arial" charset="0"/>
              </a:rPr>
              <a:t>U/</a:t>
            </a:r>
            <a:r>
              <a:rPr lang="en-US" sz="2900" b="1" dirty="0" err="1">
                <a:solidFill>
                  <a:schemeClr val="tx1"/>
                </a:solidFill>
                <a:cs typeface="Arial" charset="0"/>
              </a:rPr>
              <a:t>A,u</a:t>
            </a:r>
            <a:r>
              <a:rPr lang="en-US" sz="2900" b="1" dirty="0">
                <a:solidFill>
                  <a:schemeClr val="tx1"/>
                </a:solidFill>
                <a:cs typeface="Arial" charset="0"/>
              </a:rPr>
              <a:t>/C</a:t>
            </a:r>
          </a:p>
          <a:p>
            <a:r>
              <a:rPr lang="en-US" sz="2900" b="1" dirty="0">
                <a:solidFill>
                  <a:schemeClr val="tx1"/>
                </a:solidFill>
                <a:cs typeface="Arial" charset="0"/>
              </a:rPr>
              <a:t>HBS-Ag</a:t>
            </a:r>
          </a:p>
          <a:p>
            <a:r>
              <a:rPr lang="en-US" sz="2900" b="1" dirty="0" err="1" smtClean="0">
                <a:solidFill>
                  <a:schemeClr val="tx1"/>
                </a:solidFill>
                <a:cs typeface="Arial" charset="0"/>
              </a:rPr>
              <a:t>Tsh</a:t>
            </a:r>
            <a:r>
              <a:rPr lang="en-US" sz="2900" b="1" dirty="0" smtClean="0">
                <a:solidFill>
                  <a:schemeClr val="tx1"/>
                </a:solidFill>
                <a:cs typeface="Arial" charset="0"/>
              </a:rPr>
              <a:t> (if indicate)</a:t>
            </a:r>
            <a:endParaRPr lang="en-US" sz="2900" b="1" dirty="0">
              <a:solidFill>
                <a:schemeClr val="tx1"/>
              </a:solidFill>
              <a:cs typeface="Arial" charset="0"/>
            </a:endParaRPr>
          </a:p>
          <a:p>
            <a:r>
              <a:rPr lang="en-US" sz="2900" b="1" dirty="0" smtClean="0">
                <a:solidFill>
                  <a:schemeClr val="tx1"/>
                </a:solidFill>
                <a:cs typeface="Arial" charset="0"/>
              </a:rPr>
              <a:t>BUN/</a:t>
            </a:r>
            <a:r>
              <a:rPr lang="en-US" sz="2900" b="1" dirty="0" err="1" smtClean="0">
                <a:solidFill>
                  <a:schemeClr val="tx1"/>
                </a:solidFill>
                <a:cs typeface="Arial" charset="0"/>
              </a:rPr>
              <a:t>Crea</a:t>
            </a:r>
            <a:endParaRPr lang="en-US" sz="2900" b="1" dirty="0" smtClean="0">
              <a:solidFill>
                <a:schemeClr val="tx1"/>
              </a:solidFill>
              <a:cs typeface="Arial" charset="0"/>
            </a:endParaRPr>
          </a:p>
          <a:p>
            <a:r>
              <a:rPr lang="en-US" sz="2900" b="1" dirty="0">
                <a:solidFill>
                  <a:schemeClr val="tx1"/>
                </a:solidFill>
              </a:rPr>
              <a:t>Anti-rubella </a:t>
            </a:r>
            <a:r>
              <a:rPr lang="en-US" sz="2900" b="1" dirty="0" err="1">
                <a:solidFill>
                  <a:schemeClr val="tx1"/>
                </a:solidFill>
              </a:rPr>
              <a:t>Ab</a:t>
            </a:r>
            <a:r>
              <a:rPr lang="en-US" sz="2900" b="1" dirty="0">
                <a:solidFill>
                  <a:schemeClr val="tx1"/>
                </a:solidFill>
              </a:rPr>
              <a:t> (</a:t>
            </a:r>
            <a:r>
              <a:rPr lang="en-US" sz="2900" b="1" dirty="0" err="1">
                <a:solidFill>
                  <a:schemeClr val="tx1"/>
                </a:solidFill>
              </a:rPr>
              <a:t>IgG</a:t>
            </a:r>
            <a:r>
              <a:rPr lang="en-US" sz="2900" b="1" dirty="0" smtClean="0">
                <a:solidFill>
                  <a:schemeClr val="tx1"/>
                </a:solidFill>
              </a:rPr>
              <a:t>)</a:t>
            </a:r>
            <a:endParaRPr lang="en-US" sz="2900" b="1" dirty="0">
              <a:solidFill>
                <a:schemeClr val="tx1"/>
              </a:solidFill>
            </a:endParaRPr>
          </a:p>
          <a:p>
            <a:r>
              <a:rPr lang="en-US" sz="2900" b="1" dirty="0">
                <a:solidFill>
                  <a:schemeClr val="tx1"/>
                </a:solidFill>
              </a:rPr>
              <a:t>HIV , </a:t>
            </a:r>
            <a:r>
              <a:rPr lang="en-US" sz="2900" b="1" dirty="0" smtClean="0">
                <a:solidFill>
                  <a:schemeClr val="tx1"/>
                </a:solidFill>
              </a:rPr>
              <a:t>VDRL,HCV </a:t>
            </a:r>
            <a:r>
              <a:rPr lang="en-US" sz="2900" b="1" dirty="0">
                <a:solidFill>
                  <a:schemeClr val="tx1"/>
                </a:solidFill>
              </a:rPr>
              <a:t>(High risk women</a:t>
            </a:r>
            <a:r>
              <a:rPr lang="en-US" sz="2900" b="1" dirty="0" smtClean="0">
                <a:solidFill>
                  <a:schemeClr val="tx1"/>
                </a:solidFill>
              </a:rPr>
              <a:t>)</a:t>
            </a:r>
          </a:p>
          <a:p>
            <a:r>
              <a:rPr lang="en-US" sz="2900" b="1" dirty="0" smtClean="0">
                <a:solidFill>
                  <a:schemeClr val="tx1"/>
                </a:solidFill>
              </a:rPr>
              <a:t>Coombs test</a:t>
            </a:r>
          </a:p>
          <a:p>
            <a:endParaRPr lang="en-US" sz="2900" b="1" dirty="0" smtClean="0">
              <a:solidFill>
                <a:schemeClr val="tx1"/>
              </a:solidFill>
              <a:cs typeface="Arial" charset="0"/>
            </a:endParaRPr>
          </a:p>
          <a:p>
            <a:pPr marL="0" indent="0">
              <a:buNone/>
            </a:pPr>
            <a:endParaRPr lang="en-US" sz="2900" b="1" dirty="0" smtClean="0">
              <a:solidFill>
                <a:schemeClr val="tx1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1834169"/>
      </p:ext>
    </p:extLst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30175"/>
            <a:ext cx="8458200" cy="571748"/>
          </a:xfrm>
        </p:spPr>
        <p:txBody>
          <a:bodyPr/>
          <a:lstStyle/>
          <a:p>
            <a:pPr algn="ctr"/>
            <a:r>
              <a:rPr lang="fa-IR" sz="3200" b="1" dirty="0">
                <a:solidFill>
                  <a:srgbClr val="000000"/>
                </a:solidFill>
                <a:latin typeface="B Yagut"/>
                <a:ea typeface="Times New Roman"/>
                <a:cs typeface="B Yagut"/>
              </a:rPr>
              <a:t>تفسير نتايج آزمايش </a:t>
            </a:r>
            <a:r>
              <a:rPr lang="fa-IR" sz="3200" b="1" dirty="0" smtClean="0">
                <a:solidFill>
                  <a:srgbClr val="000000"/>
                </a:solidFill>
                <a:latin typeface="B Yagut"/>
                <a:ea typeface="Times New Roman"/>
                <a:cs typeface="B Yagut"/>
              </a:rPr>
              <a:t>ها </a:t>
            </a:r>
            <a:r>
              <a:rPr lang="fa-IR" sz="3200" b="1" dirty="0">
                <a:solidFill>
                  <a:srgbClr val="000000"/>
                </a:solidFill>
                <a:latin typeface="B Yagut"/>
                <a:ea typeface="Times New Roman"/>
                <a:cs typeface="B Yagut"/>
              </a:rPr>
              <a:t>در بارداري</a:t>
            </a:r>
            <a:endParaRPr lang="fa-IR" sz="3200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752111"/>
              </p:ext>
            </p:extLst>
          </p:nvPr>
        </p:nvGraphicFramePr>
        <p:xfrm>
          <a:off x="107504" y="917946"/>
          <a:ext cx="8856984" cy="4032449"/>
        </p:xfrm>
        <a:graphic>
          <a:graphicData uri="http://schemas.openxmlformats.org/drawingml/2006/table">
            <a:tbl>
              <a:tblPr rtl="1" firstRow="1" firstCol="1" bandRow="1"/>
              <a:tblGrid>
                <a:gridCol w="2719652"/>
                <a:gridCol w="2747042"/>
                <a:gridCol w="3390290"/>
              </a:tblGrid>
              <a:tr h="449192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10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کومبس غیرمستقیم مثبت</a:t>
                      </a:r>
                      <a:endParaRPr lang="en-US" sz="105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71" marR="448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ناسازگاری خونی</a:t>
                      </a:r>
                      <a:endParaRPr lang="en-US" sz="105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71" marR="448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ارجاع غیر فوری به متخصص داخلی یا زنان</a:t>
                      </a:r>
                      <a:endParaRPr lang="en-US" sz="105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71" marR="44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587419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HIV </a:t>
                      </a:r>
                      <a:r>
                        <a:rPr lang="fa-IR" sz="10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مثبت </a:t>
                      </a:r>
                      <a:endParaRPr lang="en-US" sz="1050" b="1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0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 </a:t>
                      </a:r>
                      <a:endParaRPr lang="en-US" sz="105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71" marR="448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 dirty="0" smtClean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ابتلا</a:t>
                      </a:r>
                      <a:r>
                        <a:rPr lang="fa-IR" sz="900" b="1" baseline="0" dirty="0" smtClean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 </a:t>
                      </a:r>
                      <a:r>
                        <a:rPr lang="fa-IR" sz="900" b="1" dirty="0" smtClean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به </a:t>
                      </a:r>
                      <a:r>
                        <a:rPr lang="fa-IR" sz="9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ویروس ایدز</a:t>
                      </a:r>
                      <a:endParaRPr lang="en-US" sz="105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9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 </a:t>
                      </a:r>
                      <a:endParaRPr lang="en-US" sz="105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71" marR="448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ارجاع غیر فوری به کارشناس </a:t>
                      </a:r>
                      <a:r>
                        <a:rPr lang="fa-IR" sz="900" b="1" dirty="0" smtClean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ایدز</a:t>
                      </a:r>
                      <a:r>
                        <a:rPr lang="fa-IR" sz="900" b="1" baseline="0" dirty="0" smtClean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 / </a:t>
                      </a:r>
                      <a:r>
                        <a:rPr lang="fa-IR" sz="900" b="1" dirty="0" smtClean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مرکز </a:t>
                      </a:r>
                      <a:r>
                        <a:rPr lang="fa-IR" sz="9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مشاوره بیماری های رفتاری</a:t>
                      </a:r>
                      <a:endParaRPr lang="en-US" sz="105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71" marR="44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576738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اوره غیر طبیعی کراتی نین خون بالاتر از 9/0 میلی گرم در دسی لیتر </a:t>
                      </a:r>
                      <a:endParaRPr lang="en-US" sz="105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71" marR="448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بیماری کلیوی</a:t>
                      </a:r>
                      <a:endParaRPr lang="en-US" sz="105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9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 </a:t>
                      </a:r>
                      <a:endParaRPr lang="en-US" sz="105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71" marR="448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ارجاع غیر فوری به متخصص داخلی </a:t>
                      </a:r>
                      <a:endParaRPr lang="en-US" sz="105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9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 </a:t>
                      </a:r>
                      <a:endParaRPr lang="en-US" sz="105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71" marR="44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913170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VDRL </a:t>
                      </a:r>
                      <a:r>
                        <a:rPr lang="fa-IR" sz="10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مثبت </a:t>
                      </a:r>
                      <a:endParaRPr lang="en-US" sz="1050" b="1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10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 </a:t>
                      </a:r>
                      <a:endParaRPr lang="en-US" sz="105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71" marR="448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STI</a:t>
                      </a:r>
                      <a:r>
                        <a:rPr lang="fa-IR" sz="9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، </a:t>
                      </a:r>
                      <a:r>
                        <a:rPr lang="fa-IR" sz="9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احتمال مثبت کاذب: بیماری های کلاژن، عفونت منونوکلئوز، سن بالا، مالاریا، بیماری تب دار، مصرف مواد مخدر، جذام، بارداری</a:t>
                      </a:r>
                      <a:endParaRPr lang="en-US" sz="105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71" marR="448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1050" b="1" dirty="0" smtClean="0">
                          <a:effectLst/>
                          <a:latin typeface="Times New Roman"/>
                          <a:ea typeface="Times New Roman"/>
                        </a:rPr>
                        <a:t>ارجاع غیر فوری به متخصص زنان</a:t>
                      </a:r>
                    </a:p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n-US" sz="105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9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 </a:t>
                      </a:r>
                      <a:endParaRPr lang="en-US" sz="105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71" marR="44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865108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10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پلاکت کمتر از 150 هزار</a:t>
                      </a:r>
                      <a:endParaRPr lang="en-US" sz="105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71" marR="448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پره اکلامپسی، خونریزی، دکلمان، آمبولی، آنمی همولیتیک، لوپوس، سندرم آنتی بادی آنتی فسفولیپید</a:t>
                      </a:r>
                      <a:endParaRPr lang="en-US" sz="105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71" marR="448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- تکرار آزمایش</a:t>
                      </a:r>
                      <a:endParaRPr lang="en-US" sz="1050" b="1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- در صورت شک به پره اکلامپسی: ارجاع در اولین فرصت به متخصص زنان در غیر این صورت: ارجاع غیر فوری </a:t>
                      </a:r>
                      <a:endParaRPr lang="en-US" sz="105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71" marR="44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320411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10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پروتئینوری و هماچوری</a:t>
                      </a:r>
                      <a:endParaRPr lang="en-US" sz="105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71" marR="448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بیماری کلیوی یا پره اکلامپسی</a:t>
                      </a:r>
                      <a:endParaRPr lang="en-US" sz="105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71" marR="448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اقدام طبق پ 2و </a:t>
                      </a:r>
                      <a:r>
                        <a:rPr lang="fa-IR" sz="900" b="1" dirty="0" smtClean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پ16</a:t>
                      </a:r>
                      <a:endParaRPr lang="en-US" sz="105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71" marR="44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411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HbsAg</a:t>
                      </a: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</a:rPr>
                        <a:t> </a:t>
                      </a:r>
                      <a:r>
                        <a:rPr lang="fa-IR" sz="10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</a:rPr>
                        <a:t>مثبت </a:t>
                      </a:r>
                      <a:endParaRPr lang="en-US" sz="105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71" marR="448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هپاتیت ب</a:t>
                      </a:r>
                      <a:endParaRPr lang="en-US" sz="105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71" marR="448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اقدام طبق </a:t>
                      </a:r>
                      <a:r>
                        <a:rPr lang="fa-IR" sz="900" b="1" dirty="0" smtClean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پ16</a:t>
                      </a:r>
                      <a:endParaRPr lang="en-US" sz="105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71" marR="44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48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30175"/>
            <a:ext cx="8458200" cy="571748"/>
          </a:xfrm>
        </p:spPr>
        <p:txBody>
          <a:bodyPr/>
          <a:lstStyle/>
          <a:p>
            <a:pPr algn="ctr"/>
            <a:r>
              <a:rPr lang="fa-IR" sz="3200" b="1" dirty="0">
                <a:solidFill>
                  <a:srgbClr val="000000"/>
                </a:solidFill>
                <a:latin typeface="B Yagut"/>
                <a:ea typeface="Times New Roman"/>
                <a:cs typeface="B Yagut"/>
              </a:rPr>
              <a:t>تفسير نتايج آزمايش </a:t>
            </a:r>
            <a:r>
              <a:rPr lang="fa-IR" sz="3200" b="1" dirty="0" smtClean="0">
                <a:solidFill>
                  <a:srgbClr val="000000"/>
                </a:solidFill>
                <a:latin typeface="B Yagut"/>
                <a:ea typeface="Times New Roman"/>
                <a:cs typeface="B Yagut"/>
              </a:rPr>
              <a:t>ها </a:t>
            </a:r>
            <a:r>
              <a:rPr lang="fa-IR" sz="3200" b="1" dirty="0">
                <a:solidFill>
                  <a:srgbClr val="000000"/>
                </a:solidFill>
                <a:latin typeface="B Yagut"/>
                <a:ea typeface="Times New Roman"/>
                <a:cs typeface="B Yagut"/>
              </a:rPr>
              <a:t>در بارداري</a:t>
            </a:r>
            <a:endParaRPr lang="fa-IR" sz="3200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4078712"/>
              </p:ext>
            </p:extLst>
          </p:nvPr>
        </p:nvGraphicFramePr>
        <p:xfrm>
          <a:off x="107504" y="917947"/>
          <a:ext cx="8856984" cy="3672408"/>
        </p:xfrm>
        <a:graphic>
          <a:graphicData uri="http://schemas.openxmlformats.org/drawingml/2006/table">
            <a:tbl>
              <a:tblPr rtl="1" firstRow="1" firstCol="1" bandRow="1"/>
              <a:tblGrid>
                <a:gridCol w="2719652"/>
                <a:gridCol w="2747042"/>
                <a:gridCol w="3390290"/>
              </a:tblGrid>
              <a:tr h="1023248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هموگلوبین: کمتر از 11 گرم درصد  </a:t>
                      </a:r>
                      <a:endParaRPr lang="en-US" sz="105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(سه ماهه دوم کمتر </a:t>
                      </a:r>
                      <a:r>
                        <a:rPr lang="fa-IR" sz="900" b="1" dirty="0" smtClean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از 10/5 </a:t>
                      </a:r>
                      <a:r>
                        <a:rPr lang="fa-IR" sz="9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گرم درصد)</a:t>
                      </a:r>
                      <a:endParaRPr lang="en-US" sz="105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n-US" sz="105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71" marR="448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fa-IR" sz="900" b="1" dirty="0" smtClean="0">
                        <a:solidFill>
                          <a:srgbClr val="000000"/>
                        </a:solidFill>
                        <a:effectLst/>
                        <a:latin typeface="B Yagut"/>
                        <a:ea typeface="Times New Roman"/>
                        <a:cs typeface="B Yagut"/>
                      </a:endParaRPr>
                    </a:p>
                    <a:p>
                      <a:pPr algn="ct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 dirty="0" smtClean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آنمی</a:t>
                      </a:r>
                      <a:endParaRPr lang="en-US" sz="105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fa-IR" sz="9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 </a:t>
                      </a:r>
                      <a:endParaRPr lang="en-US" sz="105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71" marR="448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اقدام طبق پ12</a:t>
                      </a:r>
                      <a:endParaRPr lang="en-US" sz="1050" b="1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fa-IR" sz="9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 </a:t>
                      </a:r>
                      <a:endParaRPr lang="en-US" sz="105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71" marR="44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6149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10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کشت ادرار مثبت و یا وجود گلبول سفید 5 عدد یا بیشتر یا نیتریت در ادرار</a:t>
                      </a:r>
                      <a:endParaRPr lang="en-US" sz="1050" b="1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10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 </a:t>
                      </a:r>
                      <a:endParaRPr lang="en-US" sz="105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71" marR="448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عفونت ادراری</a:t>
                      </a:r>
                      <a:endParaRPr lang="en-US" sz="105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 </a:t>
                      </a:r>
                      <a:endParaRPr lang="en-US" sz="105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71" marR="448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- در صورت وجود علائم عفونت: اقدام طبق</a:t>
                      </a:r>
                      <a:r>
                        <a:rPr lang="fa-IR" sz="10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 پ8</a:t>
                      </a:r>
                      <a:endParaRPr lang="en-US" sz="1050" b="1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- در صورت نداشتن علائم: درمان مطابق با جواب آزمایش</a:t>
                      </a:r>
                      <a:endParaRPr lang="en-US" sz="1050" b="1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- ارایه توصیه های تغذیه ای طبق راهنمای جامع تغذیه مادران باردار و شیرده (مبحث عفونت های ادراری)</a:t>
                      </a:r>
                      <a:endParaRPr lang="en-US" sz="105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71" marR="44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  <a:tr h="786754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10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کشت ادرار منفی و وجود گلبول سفید در ادرار</a:t>
                      </a:r>
                      <a:endParaRPr lang="en-US" sz="1050" b="1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10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 </a:t>
                      </a:r>
                      <a:endParaRPr lang="en-US" sz="105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71" marR="448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عفونت واژینال یا یورتریت کلامیدیایی</a:t>
                      </a:r>
                      <a:endParaRPr lang="en-US" sz="105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 </a:t>
                      </a:r>
                      <a:endParaRPr lang="en-US" sz="105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71" marR="448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- در صورت وجود علائم عفونت: اقدام طبق پ8</a:t>
                      </a:r>
                      <a:endParaRPr lang="en-US" sz="1050" b="1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- در صورت نداشتن علائم: ارایه توصیه های بهداشتی طبق ح8</a:t>
                      </a:r>
                      <a:endParaRPr lang="en-US" sz="105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71" marR="44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  <a:tr h="396257"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HIV </a:t>
                      </a:r>
                      <a:r>
                        <a:rPr lang="fa-IR" sz="1000" b="1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منفی و وجود رفتارهای پرخطر</a:t>
                      </a:r>
                      <a:endParaRPr lang="en-US" sz="105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71" marR="448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شک به آلودگی به ویروس ایدز</a:t>
                      </a:r>
                      <a:endParaRPr lang="en-US" sz="105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71" marR="448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a-IR" sz="900" b="1" dirty="0">
                          <a:solidFill>
                            <a:srgbClr val="000000"/>
                          </a:solidFill>
                          <a:effectLst/>
                          <a:latin typeface="B Yagut"/>
                          <a:ea typeface="Times New Roman"/>
                          <a:cs typeface="B Yagut"/>
                        </a:rPr>
                        <a:t>تکرار آزمایش 3 ماه بعد</a:t>
                      </a:r>
                      <a:endParaRPr lang="en-US" sz="105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871" marR="448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939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 smtClean="0"/>
              <a:t>آنمی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50925"/>
            <a:ext cx="9144000" cy="3657600"/>
          </a:xfrm>
          <a:ln w="28575"/>
        </p:spPr>
        <p:txBody>
          <a:bodyPr/>
          <a:lstStyle/>
          <a:p>
            <a:pPr marL="0" indent="0" algn="r">
              <a:buNone/>
            </a:pPr>
            <a:r>
              <a:rPr lang="fa-IR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در دوران حاملگی            افزایش حجم پلاسما      </a:t>
            </a:r>
          </a:p>
          <a:p>
            <a:pPr marL="0" indent="0" algn="r">
              <a:buNone/>
            </a:pPr>
            <a:r>
              <a:rPr lang="fa-IR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a-IR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       رقیق شدن خون مادر باردار</a:t>
            </a:r>
          </a:p>
          <a:p>
            <a:pPr marL="0" indent="0" algn="r">
              <a:buNone/>
            </a:pPr>
            <a:r>
              <a:rPr lang="fa-IR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a-IR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      کاهش کاذب تعداد گلبول قرمز</a:t>
            </a:r>
          </a:p>
          <a:p>
            <a:pPr marL="0" indent="0" algn="r">
              <a:buNone/>
            </a:pPr>
            <a:r>
              <a:rPr lang="fa-IR" b="1" dirty="0" smtClean="0">
                <a:solidFill>
                  <a:srgbClr val="000000"/>
                </a:solidFill>
                <a:latin typeface="B Yagut"/>
                <a:ea typeface="Times New Roman"/>
                <a:cs typeface="B Yagut"/>
              </a:rPr>
              <a:t>  درسه </a:t>
            </a:r>
            <a:r>
              <a:rPr lang="fa-IR" b="1" dirty="0">
                <a:solidFill>
                  <a:srgbClr val="000000"/>
                </a:solidFill>
                <a:latin typeface="B Yagut"/>
                <a:ea typeface="Times New Roman"/>
                <a:cs typeface="B Yagut"/>
              </a:rPr>
              <a:t>ماهه اول و </a:t>
            </a:r>
            <a:r>
              <a:rPr lang="fa-IR" b="1" dirty="0" smtClean="0">
                <a:solidFill>
                  <a:srgbClr val="000000"/>
                </a:solidFill>
                <a:latin typeface="B Yagut"/>
                <a:ea typeface="Times New Roman"/>
                <a:cs typeface="B Yagut"/>
              </a:rPr>
              <a:t>سوم حاملگی           </a:t>
            </a:r>
            <a:r>
              <a:rPr lang="fa-IR" dirty="0" smtClean="0"/>
              <a:t> </a:t>
            </a:r>
            <a:r>
              <a:rPr lang="fa-IR" b="1" dirty="0">
                <a:solidFill>
                  <a:srgbClr val="000000"/>
                </a:solidFill>
                <a:latin typeface="B Yagut"/>
                <a:ea typeface="Times New Roman"/>
                <a:cs typeface="B Yagut"/>
              </a:rPr>
              <a:t>هموگلوبین بیش از 10 </a:t>
            </a:r>
            <a:endParaRPr lang="fa-IR" b="1" dirty="0" smtClean="0">
              <a:solidFill>
                <a:srgbClr val="000000"/>
              </a:solidFill>
              <a:latin typeface="B Yagut"/>
              <a:ea typeface="Times New Roman"/>
              <a:cs typeface="B Yagut"/>
            </a:endParaRPr>
          </a:p>
          <a:p>
            <a:pPr marL="0" indent="0" algn="r">
              <a:buNone/>
            </a:pPr>
            <a:r>
              <a:rPr lang="fa-IR" b="1" dirty="0">
                <a:solidFill>
                  <a:srgbClr val="000000"/>
                </a:solidFill>
                <a:latin typeface="B Yagut"/>
                <a:ea typeface="Times New Roman"/>
                <a:cs typeface="B Yagut"/>
              </a:rPr>
              <a:t> </a:t>
            </a:r>
            <a:r>
              <a:rPr lang="fa-IR" b="1" dirty="0" smtClean="0">
                <a:solidFill>
                  <a:srgbClr val="000000"/>
                </a:solidFill>
                <a:latin typeface="B Yagut"/>
                <a:ea typeface="Times New Roman"/>
                <a:cs typeface="B Yagut"/>
              </a:rPr>
              <a:t>                                                                   و </a:t>
            </a:r>
            <a:r>
              <a:rPr lang="fa-IR" b="1" dirty="0">
                <a:solidFill>
                  <a:srgbClr val="000000"/>
                </a:solidFill>
                <a:latin typeface="B Yagut"/>
                <a:ea typeface="Times New Roman"/>
                <a:cs typeface="B Yagut"/>
              </a:rPr>
              <a:t>کمتر از 11 گرم درصد </a:t>
            </a:r>
            <a:r>
              <a:rPr lang="fa-IR" b="1" dirty="0" smtClean="0">
                <a:solidFill>
                  <a:srgbClr val="000000"/>
                </a:solidFill>
                <a:latin typeface="B Yagut"/>
                <a:ea typeface="Times New Roman"/>
                <a:cs typeface="B Yagut"/>
              </a:rPr>
              <a:t>   </a:t>
            </a:r>
          </a:p>
          <a:p>
            <a:pPr marL="0" indent="0" algn="r">
              <a:buNone/>
            </a:pPr>
            <a:r>
              <a:rPr lang="fa-IR" b="1" dirty="0" smtClean="0">
                <a:solidFill>
                  <a:srgbClr val="000000"/>
                </a:solidFill>
                <a:latin typeface="B Yagut"/>
                <a:ea typeface="Times New Roman"/>
                <a:cs typeface="B Yagut"/>
              </a:rPr>
              <a:t>درسه </a:t>
            </a:r>
            <a:r>
              <a:rPr lang="fa-IR" b="1" dirty="0">
                <a:solidFill>
                  <a:srgbClr val="000000"/>
                </a:solidFill>
                <a:latin typeface="B Yagut"/>
                <a:ea typeface="Times New Roman"/>
                <a:cs typeface="B Yagut"/>
              </a:rPr>
              <a:t>ماهه دوم </a:t>
            </a:r>
            <a:r>
              <a:rPr lang="fa-IR" b="1" dirty="0" smtClean="0">
                <a:solidFill>
                  <a:srgbClr val="000000"/>
                </a:solidFill>
                <a:latin typeface="B Yagut"/>
                <a:ea typeface="Times New Roman"/>
                <a:cs typeface="B Yagut"/>
              </a:rPr>
              <a:t>بارداری حاملگی            </a:t>
            </a:r>
            <a:r>
              <a:rPr lang="fa-IR" b="1" dirty="0">
                <a:solidFill>
                  <a:srgbClr val="000000"/>
                </a:solidFill>
                <a:latin typeface="B Yagut"/>
                <a:ea typeface="Times New Roman"/>
                <a:cs typeface="B Yagut"/>
              </a:rPr>
              <a:t>هموگلوبین کمتر از </a:t>
            </a:r>
            <a:r>
              <a:rPr lang="fa-IR" sz="2400" b="1" dirty="0">
                <a:solidFill>
                  <a:srgbClr val="000000"/>
                </a:solidFill>
                <a:latin typeface="B Yagut"/>
                <a:ea typeface="Times New Roman"/>
                <a:cs typeface="B Yagut"/>
              </a:rPr>
              <a:t>10/5</a:t>
            </a:r>
            <a:endParaRPr lang="en-US" sz="2400" b="1" dirty="0">
              <a:latin typeface="Times New Roman"/>
              <a:ea typeface="Times New Roman"/>
            </a:endParaRPr>
          </a:p>
          <a:p>
            <a:pPr marL="0" indent="0" algn="r">
              <a:buNone/>
            </a:pPr>
            <a:endParaRPr lang="fa-IR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5940152" y="1349995"/>
            <a:ext cx="864096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5724128" y="1349995"/>
            <a:ext cx="1080120" cy="50405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5796136" y="1349995"/>
            <a:ext cx="1008112" cy="93610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4283968" y="2862163"/>
            <a:ext cx="720080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3923928" y="2862163"/>
            <a:ext cx="1080120" cy="50405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4283968" y="3870275"/>
            <a:ext cx="576064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098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4469W_Floral Design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04469W_Floral Design</Template>
  <TotalTime>1322</TotalTime>
  <Words>1720</Words>
  <Application>Microsoft Office PowerPoint</Application>
  <PresentationFormat>Custom</PresentationFormat>
  <Paragraphs>262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Arial</vt:lpstr>
      <vt:lpstr>Sans Condensed</vt:lpstr>
      <vt:lpstr>IranNastaliq</vt:lpstr>
      <vt:lpstr>Calibri</vt:lpstr>
      <vt:lpstr>B Koodak</vt:lpstr>
      <vt:lpstr>BYagutBold</vt:lpstr>
      <vt:lpstr>BYagut</vt:lpstr>
      <vt:lpstr>Times New Roman</vt:lpstr>
      <vt:lpstr>B Yagut</vt:lpstr>
      <vt:lpstr>04469W_Floral Design</vt:lpstr>
      <vt:lpstr>مروری برآزمایشات  رایج در زنان باردار</vt:lpstr>
      <vt:lpstr>مقدمه</vt:lpstr>
      <vt:lpstr>آزمایشات قبل از بارداری</vt:lpstr>
      <vt:lpstr> تفسير نتايج آزمايش هاي پيش از بارداري               </vt:lpstr>
      <vt:lpstr> تفسير نتايج آزمايش هاي پيش از بارداري               </vt:lpstr>
      <vt:lpstr>آزمایشات در اولین ملاقات بارداری (10-6)</vt:lpstr>
      <vt:lpstr>تفسير نتايج آزمايش ها در بارداري</vt:lpstr>
      <vt:lpstr>تفسير نتايج آزمايش ها در بارداري</vt:lpstr>
      <vt:lpstr>آنمی</vt:lpstr>
      <vt:lpstr>PowerPoint Presentation</vt:lpstr>
      <vt:lpstr>تالاسمی</vt:lpstr>
      <vt:lpstr>PowerPoint Presentation</vt:lpstr>
      <vt:lpstr>OGTT: آزمون تحمل يك ساعت و دو ساعت پس از مصرف 75 گرم گلوكز خورا كي   </vt:lpstr>
      <vt:lpstr>غربالگری و تشخیص دیابت</vt:lpstr>
      <vt:lpstr>PowerPoint Presentation</vt:lpstr>
      <vt:lpstr>  غربالگري ناهنجاري جنين سه ماهه اول: دو آزمايش خون Free BHCG, PAPP-A   و سونوگرافي جنين از نظر اندازه گيري NT  غربالگري ناهنجاري جنين سه ماهه دوم: چهار آزمايش خون Free BHCG, AFP,uE3, Inhibin A  </vt:lpstr>
      <vt:lpstr>گونادوتروپین جفتی(HUMAN Chorionic Gonadotropin, HCG) بعدها برای افزایش دقت اندازه گیری هورمون</vt:lpstr>
      <vt:lpstr>غربالگری و تشخیص دیابت</vt:lpstr>
      <vt:lpstr>PowerPoint Presentation</vt:lpstr>
      <vt:lpstr> در زنان باردارTSHمحدوده طبیعی </vt:lpstr>
      <vt:lpstr>Thank you for your attention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Preeclampsia  Prevention and management</dc:title>
  <dc:creator>Baran</dc:creator>
  <cp:lastModifiedBy>Salehipour</cp:lastModifiedBy>
  <cp:revision>172</cp:revision>
  <dcterms:created xsi:type="dcterms:W3CDTF">2014-05-23T06:52:06Z</dcterms:created>
  <dcterms:modified xsi:type="dcterms:W3CDTF">2016-10-17T08:24:20Z</dcterms:modified>
</cp:coreProperties>
</file>