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9"/>
  </p:notesMasterIdLst>
  <p:sldIdLst>
    <p:sldId id="315" r:id="rId2"/>
    <p:sldId id="256" r:id="rId3"/>
    <p:sldId id="318" r:id="rId4"/>
    <p:sldId id="282" r:id="rId5"/>
    <p:sldId id="283" r:id="rId6"/>
    <p:sldId id="290" r:id="rId7"/>
    <p:sldId id="284" r:id="rId8"/>
    <p:sldId id="257" r:id="rId9"/>
    <p:sldId id="286" r:id="rId10"/>
    <p:sldId id="289" r:id="rId11"/>
    <p:sldId id="287" r:id="rId12"/>
    <p:sldId id="288" r:id="rId13"/>
    <p:sldId id="308" r:id="rId14"/>
    <p:sldId id="309" r:id="rId15"/>
    <p:sldId id="310" r:id="rId16"/>
    <p:sldId id="311" r:id="rId17"/>
    <p:sldId id="312" r:id="rId18"/>
    <p:sldId id="316" r:id="rId19"/>
    <p:sldId id="259" r:id="rId20"/>
    <p:sldId id="260" r:id="rId21"/>
    <p:sldId id="261" r:id="rId22"/>
    <p:sldId id="262" r:id="rId23"/>
    <p:sldId id="263" r:id="rId24"/>
    <p:sldId id="264" r:id="rId25"/>
    <p:sldId id="265" r:id="rId26"/>
    <p:sldId id="266" r:id="rId27"/>
    <p:sldId id="267" r:id="rId28"/>
    <p:sldId id="291" r:id="rId29"/>
    <p:sldId id="268" r:id="rId30"/>
    <p:sldId id="294" r:id="rId31"/>
    <p:sldId id="292" r:id="rId32"/>
    <p:sldId id="269" r:id="rId33"/>
    <p:sldId id="270" r:id="rId34"/>
    <p:sldId id="271" r:id="rId35"/>
    <p:sldId id="272" r:id="rId36"/>
    <p:sldId id="273" r:id="rId37"/>
    <p:sldId id="274" r:id="rId38"/>
    <p:sldId id="275" r:id="rId39"/>
    <p:sldId id="295" r:id="rId40"/>
    <p:sldId id="296" r:id="rId41"/>
    <p:sldId id="298" r:id="rId42"/>
    <p:sldId id="297" r:id="rId43"/>
    <p:sldId id="276" r:id="rId44"/>
    <p:sldId id="277" r:id="rId45"/>
    <p:sldId id="299" r:id="rId46"/>
    <p:sldId id="303" r:id="rId47"/>
    <p:sldId id="258" r:id="rId48"/>
    <p:sldId id="300" r:id="rId49"/>
    <p:sldId id="304" r:id="rId50"/>
    <p:sldId id="305" r:id="rId51"/>
    <p:sldId id="301" r:id="rId52"/>
    <p:sldId id="306" r:id="rId53"/>
    <p:sldId id="307" r:id="rId54"/>
    <p:sldId id="313" r:id="rId55"/>
    <p:sldId id="314" r:id="rId56"/>
    <p:sldId id="319" r:id="rId57"/>
    <p:sldId id="317" r:id="rId5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672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A3C397-708E-4046-B9DD-7B1EC7F2D80D}" type="doc">
      <dgm:prSet loTypeId="urn:microsoft.com/office/officeart/2005/8/layout/process5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A95827-0090-4592-8367-84AB2361298D}">
      <dgm:prSet phldrT="[Text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a-IR" sz="1600" b="1" dirty="0" smtClean="0"/>
            <a:t>کشت ادرار در اولین ویزیت</a:t>
          </a:r>
          <a:endParaRPr lang="en-US" sz="1600" b="1" dirty="0"/>
        </a:p>
      </dgm:t>
    </dgm:pt>
    <dgm:pt modelId="{6755D152-07AE-4632-9E75-1855FEEA2344}" type="parTrans" cxnId="{0FDC0FAC-4E49-4229-ADEA-75C6AF871220}">
      <dgm:prSet/>
      <dgm:spPr/>
      <dgm:t>
        <a:bodyPr/>
        <a:lstStyle/>
        <a:p>
          <a:endParaRPr lang="en-US"/>
        </a:p>
      </dgm:t>
    </dgm:pt>
    <dgm:pt modelId="{6520D67B-EAB2-400D-A651-696E5FD1A25C}" type="sibTrans" cxnId="{0FDC0FAC-4E49-4229-ADEA-75C6AF871220}">
      <dgm:prSet/>
      <dgm:spPr/>
      <dgm:t>
        <a:bodyPr/>
        <a:lstStyle/>
        <a:p>
          <a:endParaRPr lang="en-US" b="1"/>
        </a:p>
      </dgm:t>
    </dgm:pt>
    <dgm:pt modelId="{BF2AF086-18CF-492C-B27D-C59124EDC142}">
      <dgm:prSet phldrT="[Text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a-IR" b="1" dirty="0" smtClean="0"/>
            <a:t>درمان آنتی بیوتیکی</a:t>
          </a:r>
          <a:endParaRPr lang="en-US" b="1" dirty="0"/>
        </a:p>
      </dgm:t>
    </dgm:pt>
    <dgm:pt modelId="{52EB8180-0695-4F12-A83F-FA2D59C45025}" type="parTrans" cxnId="{7548EBA7-57B2-4358-A2C3-03F97F29F706}">
      <dgm:prSet/>
      <dgm:spPr/>
      <dgm:t>
        <a:bodyPr/>
        <a:lstStyle/>
        <a:p>
          <a:endParaRPr lang="en-US"/>
        </a:p>
      </dgm:t>
    </dgm:pt>
    <dgm:pt modelId="{418044A7-19E7-4584-959E-53EF78105335}" type="sibTrans" cxnId="{7548EBA7-57B2-4358-A2C3-03F97F29F706}">
      <dgm:prSet/>
      <dgm:spPr/>
      <dgm:t>
        <a:bodyPr/>
        <a:lstStyle/>
        <a:p>
          <a:endParaRPr lang="en-US" b="1"/>
        </a:p>
      </dgm:t>
    </dgm:pt>
    <dgm:pt modelId="{EB6C12D0-8559-4D72-8DC5-4DA65833EBE4}">
      <dgm:prSet phldrT="[Text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a-IR" sz="1600" b="1" dirty="0" smtClean="0"/>
            <a:t>کشت مجدد یک هفته بعد از اتمام درمان</a:t>
          </a:r>
          <a:endParaRPr lang="en-US" sz="1600" b="1" dirty="0"/>
        </a:p>
      </dgm:t>
    </dgm:pt>
    <dgm:pt modelId="{59E8ABB7-7901-4B10-8890-3F402AA62846}" type="parTrans" cxnId="{7BDFA2C6-2ECB-4F8C-B292-4CB29B61A9A9}">
      <dgm:prSet/>
      <dgm:spPr/>
      <dgm:t>
        <a:bodyPr/>
        <a:lstStyle/>
        <a:p>
          <a:endParaRPr lang="en-US"/>
        </a:p>
      </dgm:t>
    </dgm:pt>
    <dgm:pt modelId="{B5644EDC-7AAA-479B-8E4B-C27DA6DE95D3}" type="sibTrans" cxnId="{7BDFA2C6-2ECB-4F8C-B292-4CB29B61A9A9}">
      <dgm:prSet/>
      <dgm:spPr/>
      <dgm:t>
        <a:bodyPr/>
        <a:lstStyle/>
        <a:p>
          <a:endParaRPr lang="en-US" b="1"/>
        </a:p>
      </dgm:t>
    </dgm:pt>
    <dgm:pt modelId="{42CAD8E1-45D3-444C-BBDA-B9BFE73BE12D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a-IR" sz="1600" b="1" dirty="0" smtClean="0"/>
            <a:t>تکرار درمان با همان رژیم قبلی و طول درمان بیشتر</a:t>
          </a:r>
          <a:endParaRPr lang="en-US" sz="1600" b="1" dirty="0"/>
        </a:p>
      </dgm:t>
    </dgm:pt>
    <dgm:pt modelId="{B7E80EB5-48EB-4A4F-84FB-1D7EF8EF4768}" type="parTrans" cxnId="{2145DFF0-DA2C-4CC6-957B-2CCC86023978}">
      <dgm:prSet/>
      <dgm:spPr/>
      <dgm:t>
        <a:bodyPr/>
        <a:lstStyle/>
        <a:p>
          <a:endParaRPr lang="en-US"/>
        </a:p>
      </dgm:t>
    </dgm:pt>
    <dgm:pt modelId="{0E6536E4-172F-4196-B3EC-6B4DCE010CCA}" type="sibTrans" cxnId="{2145DFF0-DA2C-4CC6-957B-2CCC86023978}">
      <dgm:prSet/>
      <dgm:spPr/>
      <dgm:t>
        <a:bodyPr/>
        <a:lstStyle/>
        <a:p>
          <a:endParaRPr lang="en-US" b="1"/>
        </a:p>
      </dgm:t>
    </dgm:pt>
    <dgm:pt modelId="{E0CFFD17-4661-47B1-8EA7-7E9C1803458C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a-IR" b="1" dirty="0" smtClean="0"/>
            <a:t>باقی ماندن باکتریوری</a:t>
          </a:r>
          <a:endParaRPr lang="en-US" b="1" dirty="0"/>
        </a:p>
      </dgm:t>
    </dgm:pt>
    <dgm:pt modelId="{24429E72-DED7-4B1C-A7D3-757650C7070F}" type="parTrans" cxnId="{A5F9A8D3-3428-4FBA-9471-0300E48E11C5}">
      <dgm:prSet/>
      <dgm:spPr/>
      <dgm:t>
        <a:bodyPr/>
        <a:lstStyle/>
        <a:p>
          <a:endParaRPr lang="en-US"/>
        </a:p>
      </dgm:t>
    </dgm:pt>
    <dgm:pt modelId="{61438F4D-3CA5-41CE-AA95-2FCE3930D7B3}" type="sibTrans" cxnId="{A5F9A8D3-3428-4FBA-9471-0300E48E11C5}">
      <dgm:prSet/>
      <dgm:spPr/>
      <dgm:t>
        <a:bodyPr/>
        <a:lstStyle/>
        <a:p>
          <a:endParaRPr lang="en-US" b="1"/>
        </a:p>
      </dgm:t>
    </dgm:pt>
    <dgm:pt modelId="{B0CFFC34-3E3F-41AF-A406-85970A2C7555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a-IR" sz="1600" b="1" dirty="0" smtClean="0"/>
            <a:t>درمان ساپرسیو با آنتی بیوتیک</a:t>
          </a:r>
          <a:endParaRPr lang="en-US" sz="1600" b="1" dirty="0"/>
        </a:p>
      </dgm:t>
    </dgm:pt>
    <dgm:pt modelId="{F9744DB6-CA69-4567-B29D-8CAB6E3FF126}" type="parTrans" cxnId="{765CB331-4ABD-40D2-9E91-CFA15010A3AB}">
      <dgm:prSet/>
      <dgm:spPr/>
      <dgm:t>
        <a:bodyPr/>
        <a:lstStyle/>
        <a:p>
          <a:endParaRPr lang="en-US"/>
        </a:p>
      </dgm:t>
    </dgm:pt>
    <dgm:pt modelId="{B2C9F080-B92D-44A4-AEE4-BB24E1069FBE}" type="sibTrans" cxnId="{765CB331-4ABD-40D2-9E91-CFA15010A3AB}">
      <dgm:prSet/>
      <dgm:spPr/>
      <dgm:t>
        <a:bodyPr/>
        <a:lstStyle/>
        <a:p>
          <a:endParaRPr lang="en-US"/>
        </a:p>
      </dgm:t>
    </dgm:pt>
    <dgm:pt modelId="{91C25ED1-EA9F-4174-9DA3-2A57BE921D11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a-IR" b="1" dirty="0" smtClean="0"/>
            <a:t>کشت مثبت با همان ارگانیسم</a:t>
          </a:r>
          <a:endParaRPr lang="en-US" b="1" dirty="0"/>
        </a:p>
      </dgm:t>
    </dgm:pt>
    <dgm:pt modelId="{0A94FDA1-1723-450B-97BB-9AD1E89CE3C0}" type="parTrans" cxnId="{9F13729A-EFAA-4BE7-A1A4-72D53DD99A49}">
      <dgm:prSet/>
      <dgm:spPr/>
      <dgm:t>
        <a:bodyPr/>
        <a:lstStyle/>
        <a:p>
          <a:endParaRPr lang="en-US"/>
        </a:p>
      </dgm:t>
    </dgm:pt>
    <dgm:pt modelId="{AA5CB262-7794-43D6-8ECA-BC16BC56BAFD}" type="sibTrans" cxnId="{9F13729A-EFAA-4BE7-A1A4-72D53DD99A49}">
      <dgm:prSet/>
      <dgm:spPr/>
      <dgm:t>
        <a:bodyPr/>
        <a:lstStyle/>
        <a:p>
          <a:endParaRPr lang="en-US" b="1"/>
        </a:p>
      </dgm:t>
    </dgm:pt>
    <dgm:pt modelId="{7374AD1C-7262-4346-9AEB-5642110CB177}" type="pres">
      <dgm:prSet presAssocID="{EDA3C397-708E-4046-B9DD-7B1EC7F2D80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362940C-BC29-4BC8-9B38-D5AA1F082AEF}" type="pres">
      <dgm:prSet presAssocID="{0FA95827-0090-4592-8367-84AB2361298D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FD5D87-43FA-4D33-93ED-1C6AF91CB6A7}" type="pres">
      <dgm:prSet presAssocID="{6520D67B-EAB2-400D-A651-696E5FD1A25C}" presName="sibTrans" presStyleLbl="sibTrans2D1" presStyleIdx="0" presStyleCnt="6"/>
      <dgm:spPr/>
      <dgm:t>
        <a:bodyPr/>
        <a:lstStyle/>
        <a:p>
          <a:endParaRPr lang="en-US"/>
        </a:p>
      </dgm:t>
    </dgm:pt>
    <dgm:pt modelId="{DC32931F-8064-417B-AE8A-B5E5B8C4C6A5}" type="pres">
      <dgm:prSet presAssocID="{6520D67B-EAB2-400D-A651-696E5FD1A25C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362DF6C7-45C1-4943-9A88-1BA07AF2B121}" type="pres">
      <dgm:prSet presAssocID="{BF2AF086-18CF-492C-B27D-C59124EDC142}" presName="node" presStyleLbl="node1" presStyleIdx="1" presStyleCnt="7" custScaleY="527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BACB22-C8CD-434F-B055-D56D5235E2A9}" type="pres">
      <dgm:prSet presAssocID="{418044A7-19E7-4584-959E-53EF78105335}" presName="sibTrans" presStyleLbl="sibTrans2D1" presStyleIdx="1" presStyleCnt="6"/>
      <dgm:spPr/>
      <dgm:t>
        <a:bodyPr/>
        <a:lstStyle/>
        <a:p>
          <a:endParaRPr lang="en-US"/>
        </a:p>
      </dgm:t>
    </dgm:pt>
    <dgm:pt modelId="{83342A7E-7D82-40EC-8656-2F6170CC414A}" type="pres">
      <dgm:prSet presAssocID="{418044A7-19E7-4584-959E-53EF78105335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4620C637-90A1-4CF2-9EC6-F467C19982D9}" type="pres">
      <dgm:prSet presAssocID="{EB6C12D0-8559-4D72-8DC5-4DA65833EBE4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25E319-9171-4B61-BA97-51D3726D5413}" type="pres">
      <dgm:prSet presAssocID="{B5644EDC-7AAA-479B-8E4B-C27DA6DE95D3}" presName="sibTrans" presStyleLbl="sibTrans2D1" presStyleIdx="2" presStyleCnt="6"/>
      <dgm:spPr/>
      <dgm:t>
        <a:bodyPr/>
        <a:lstStyle/>
        <a:p>
          <a:endParaRPr lang="en-US"/>
        </a:p>
      </dgm:t>
    </dgm:pt>
    <dgm:pt modelId="{3D75100A-B67F-4581-947C-EBF6AA1243C3}" type="pres">
      <dgm:prSet presAssocID="{B5644EDC-7AAA-479B-8E4B-C27DA6DE95D3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BB06DE39-EE97-42E6-AF42-B585D7EDBA9F}" type="pres">
      <dgm:prSet presAssocID="{91C25ED1-EA9F-4174-9DA3-2A57BE921D11}" presName="node" presStyleLbl="node1" presStyleIdx="3" presStyleCnt="7" custScaleY="482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B746E6-8C92-42F1-8C25-68D8D8C8C983}" type="pres">
      <dgm:prSet presAssocID="{AA5CB262-7794-43D6-8ECA-BC16BC56BAFD}" presName="sibTrans" presStyleLbl="sibTrans2D1" presStyleIdx="3" presStyleCnt="6"/>
      <dgm:spPr/>
      <dgm:t>
        <a:bodyPr/>
        <a:lstStyle/>
        <a:p>
          <a:endParaRPr lang="en-US"/>
        </a:p>
      </dgm:t>
    </dgm:pt>
    <dgm:pt modelId="{5F686994-18A6-4CB6-BBF7-E3B30230EF56}" type="pres">
      <dgm:prSet presAssocID="{AA5CB262-7794-43D6-8ECA-BC16BC56BAFD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8637F1B0-5CA9-4D33-B342-842A597D06FD}" type="pres">
      <dgm:prSet presAssocID="{42CAD8E1-45D3-444C-BBDA-B9BFE73BE12D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D1A15-A40D-436D-BE6D-C8C97A33E3E2}" type="pres">
      <dgm:prSet presAssocID="{0E6536E4-172F-4196-B3EC-6B4DCE010CCA}" presName="sibTrans" presStyleLbl="sibTrans2D1" presStyleIdx="4" presStyleCnt="6"/>
      <dgm:spPr/>
      <dgm:t>
        <a:bodyPr/>
        <a:lstStyle/>
        <a:p>
          <a:endParaRPr lang="en-US"/>
        </a:p>
      </dgm:t>
    </dgm:pt>
    <dgm:pt modelId="{A3D7EF61-3EDE-47AF-B91E-9DDB11355711}" type="pres">
      <dgm:prSet presAssocID="{0E6536E4-172F-4196-B3EC-6B4DCE010CCA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50CD1F16-A73F-4FB7-B9EC-9EC4AA8AAAB3}" type="pres">
      <dgm:prSet presAssocID="{E0CFFD17-4661-47B1-8EA7-7E9C1803458C}" presName="node" presStyleLbl="node1" presStyleIdx="5" presStyleCnt="7" custScaleY="456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9D2F2E-82F3-4F96-BB04-80AF93AF2BA5}" type="pres">
      <dgm:prSet presAssocID="{61438F4D-3CA5-41CE-AA95-2FCE3930D7B3}" presName="sibTrans" presStyleLbl="sibTrans2D1" presStyleIdx="5" presStyleCnt="6"/>
      <dgm:spPr/>
      <dgm:t>
        <a:bodyPr/>
        <a:lstStyle/>
        <a:p>
          <a:endParaRPr lang="en-US"/>
        </a:p>
      </dgm:t>
    </dgm:pt>
    <dgm:pt modelId="{380C70E0-4DB2-4E2D-BB0A-49EF68EA3085}" type="pres">
      <dgm:prSet presAssocID="{61438F4D-3CA5-41CE-AA95-2FCE3930D7B3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F237FC04-B2AC-4AF0-A85F-300B53C75CBA}" type="pres">
      <dgm:prSet presAssocID="{B0CFFC34-3E3F-41AF-A406-85970A2C7555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8D659D-E4A4-4187-8340-FAEEDC092182}" type="presOf" srcId="{42CAD8E1-45D3-444C-BBDA-B9BFE73BE12D}" destId="{8637F1B0-5CA9-4D33-B342-842A597D06FD}" srcOrd="0" destOrd="0" presId="urn:microsoft.com/office/officeart/2005/8/layout/process5"/>
    <dgm:cxn modelId="{76D9C8DC-ECF3-4DBC-B2C5-2737C446DE67}" type="presOf" srcId="{61438F4D-3CA5-41CE-AA95-2FCE3930D7B3}" destId="{380C70E0-4DB2-4E2D-BB0A-49EF68EA3085}" srcOrd="1" destOrd="0" presId="urn:microsoft.com/office/officeart/2005/8/layout/process5"/>
    <dgm:cxn modelId="{7194B21A-5D0C-4C97-BE5A-3F13137CE02F}" type="presOf" srcId="{0E6536E4-172F-4196-B3EC-6B4DCE010CCA}" destId="{58ED1A15-A40D-436D-BE6D-C8C97A33E3E2}" srcOrd="0" destOrd="0" presId="urn:microsoft.com/office/officeart/2005/8/layout/process5"/>
    <dgm:cxn modelId="{6A68866D-6594-4BB4-84E7-81BD5BBA3321}" type="presOf" srcId="{91C25ED1-EA9F-4174-9DA3-2A57BE921D11}" destId="{BB06DE39-EE97-42E6-AF42-B585D7EDBA9F}" srcOrd="0" destOrd="0" presId="urn:microsoft.com/office/officeart/2005/8/layout/process5"/>
    <dgm:cxn modelId="{14F1D9A0-8A96-42C9-9BDA-1F225F9A9CE3}" type="presOf" srcId="{0FA95827-0090-4592-8367-84AB2361298D}" destId="{4362940C-BC29-4BC8-9B38-D5AA1F082AEF}" srcOrd="0" destOrd="0" presId="urn:microsoft.com/office/officeart/2005/8/layout/process5"/>
    <dgm:cxn modelId="{CAB68F1C-5B60-4E71-A7EB-0807454508E8}" type="presOf" srcId="{61438F4D-3CA5-41CE-AA95-2FCE3930D7B3}" destId="{6F9D2F2E-82F3-4F96-BB04-80AF93AF2BA5}" srcOrd="0" destOrd="0" presId="urn:microsoft.com/office/officeart/2005/8/layout/process5"/>
    <dgm:cxn modelId="{765CB331-4ABD-40D2-9E91-CFA15010A3AB}" srcId="{EDA3C397-708E-4046-B9DD-7B1EC7F2D80D}" destId="{B0CFFC34-3E3F-41AF-A406-85970A2C7555}" srcOrd="6" destOrd="0" parTransId="{F9744DB6-CA69-4567-B29D-8CAB6E3FF126}" sibTransId="{B2C9F080-B92D-44A4-AEE4-BB24E1069FBE}"/>
    <dgm:cxn modelId="{53638AAF-B781-4C82-A0FC-CFB9939581A7}" type="presOf" srcId="{BF2AF086-18CF-492C-B27D-C59124EDC142}" destId="{362DF6C7-45C1-4943-9A88-1BA07AF2B121}" srcOrd="0" destOrd="0" presId="urn:microsoft.com/office/officeart/2005/8/layout/process5"/>
    <dgm:cxn modelId="{076AF9C0-19A1-4E6A-8B15-77A154C813A3}" type="presOf" srcId="{6520D67B-EAB2-400D-A651-696E5FD1A25C}" destId="{DC32931F-8064-417B-AE8A-B5E5B8C4C6A5}" srcOrd="1" destOrd="0" presId="urn:microsoft.com/office/officeart/2005/8/layout/process5"/>
    <dgm:cxn modelId="{9F13729A-EFAA-4BE7-A1A4-72D53DD99A49}" srcId="{EDA3C397-708E-4046-B9DD-7B1EC7F2D80D}" destId="{91C25ED1-EA9F-4174-9DA3-2A57BE921D11}" srcOrd="3" destOrd="0" parTransId="{0A94FDA1-1723-450B-97BB-9AD1E89CE3C0}" sibTransId="{AA5CB262-7794-43D6-8ECA-BC16BC56BAFD}"/>
    <dgm:cxn modelId="{2145DFF0-DA2C-4CC6-957B-2CCC86023978}" srcId="{EDA3C397-708E-4046-B9DD-7B1EC7F2D80D}" destId="{42CAD8E1-45D3-444C-BBDA-B9BFE73BE12D}" srcOrd="4" destOrd="0" parTransId="{B7E80EB5-48EB-4A4F-84FB-1D7EF8EF4768}" sibTransId="{0E6536E4-172F-4196-B3EC-6B4DCE010CCA}"/>
    <dgm:cxn modelId="{5E9C2305-AE98-4E5D-AAD4-1D4C1A59B3E0}" type="presOf" srcId="{418044A7-19E7-4584-959E-53EF78105335}" destId="{83342A7E-7D82-40EC-8656-2F6170CC414A}" srcOrd="1" destOrd="0" presId="urn:microsoft.com/office/officeart/2005/8/layout/process5"/>
    <dgm:cxn modelId="{61271A5E-CE4A-4D44-93B9-04A3A0D5DD1D}" type="presOf" srcId="{0E6536E4-172F-4196-B3EC-6B4DCE010CCA}" destId="{A3D7EF61-3EDE-47AF-B91E-9DDB11355711}" srcOrd="1" destOrd="0" presId="urn:microsoft.com/office/officeart/2005/8/layout/process5"/>
    <dgm:cxn modelId="{A5F9A8D3-3428-4FBA-9471-0300E48E11C5}" srcId="{EDA3C397-708E-4046-B9DD-7B1EC7F2D80D}" destId="{E0CFFD17-4661-47B1-8EA7-7E9C1803458C}" srcOrd="5" destOrd="0" parTransId="{24429E72-DED7-4B1C-A7D3-757650C7070F}" sibTransId="{61438F4D-3CA5-41CE-AA95-2FCE3930D7B3}"/>
    <dgm:cxn modelId="{F733D0EC-9FBA-42DB-A664-1CF8C6458AC7}" type="presOf" srcId="{418044A7-19E7-4584-959E-53EF78105335}" destId="{8CBACB22-C8CD-434F-B055-D56D5235E2A9}" srcOrd="0" destOrd="0" presId="urn:microsoft.com/office/officeart/2005/8/layout/process5"/>
    <dgm:cxn modelId="{B94BABAF-282A-4DB2-96A0-EB35FA239C3F}" type="presOf" srcId="{EB6C12D0-8559-4D72-8DC5-4DA65833EBE4}" destId="{4620C637-90A1-4CF2-9EC6-F467C19982D9}" srcOrd="0" destOrd="0" presId="urn:microsoft.com/office/officeart/2005/8/layout/process5"/>
    <dgm:cxn modelId="{B3E974A0-9B04-4C2B-8C7B-E3E901B68F1C}" type="presOf" srcId="{AA5CB262-7794-43D6-8ECA-BC16BC56BAFD}" destId="{FFB746E6-8C92-42F1-8C25-68D8D8C8C983}" srcOrd="0" destOrd="0" presId="urn:microsoft.com/office/officeart/2005/8/layout/process5"/>
    <dgm:cxn modelId="{8D5142EC-D209-4F7A-9B36-2F6C7EDB59C5}" type="presOf" srcId="{E0CFFD17-4661-47B1-8EA7-7E9C1803458C}" destId="{50CD1F16-A73F-4FB7-B9EC-9EC4AA8AAAB3}" srcOrd="0" destOrd="0" presId="urn:microsoft.com/office/officeart/2005/8/layout/process5"/>
    <dgm:cxn modelId="{5B2BB606-6A7F-4049-870F-256C1C10BC10}" type="presOf" srcId="{6520D67B-EAB2-400D-A651-696E5FD1A25C}" destId="{3CFD5D87-43FA-4D33-93ED-1C6AF91CB6A7}" srcOrd="0" destOrd="0" presId="urn:microsoft.com/office/officeart/2005/8/layout/process5"/>
    <dgm:cxn modelId="{2B6A738C-DAF4-451A-87DE-FA718011BEEC}" type="presOf" srcId="{B0CFFC34-3E3F-41AF-A406-85970A2C7555}" destId="{F237FC04-B2AC-4AF0-A85F-300B53C75CBA}" srcOrd="0" destOrd="0" presId="urn:microsoft.com/office/officeart/2005/8/layout/process5"/>
    <dgm:cxn modelId="{B9B3D8CA-AE1C-445D-9023-9EE6B7F2FDF3}" type="presOf" srcId="{AA5CB262-7794-43D6-8ECA-BC16BC56BAFD}" destId="{5F686994-18A6-4CB6-BBF7-E3B30230EF56}" srcOrd="1" destOrd="0" presId="urn:microsoft.com/office/officeart/2005/8/layout/process5"/>
    <dgm:cxn modelId="{7548EBA7-57B2-4358-A2C3-03F97F29F706}" srcId="{EDA3C397-708E-4046-B9DD-7B1EC7F2D80D}" destId="{BF2AF086-18CF-492C-B27D-C59124EDC142}" srcOrd="1" destOrd="0" parTransId="{52EB8180-0695-4F12-A83F-FA2D59C45025}" sibTransId="{418044A7-19E7-4584-959E-53EF78105335}"/>
    <dgm:cxn modelId="{7B983E98-44B9-4327-85DE-CA39C9D15E32}" type="presOf" srcId="{B5644EDC-7AAA-479B-8E4B-C27DA6DE95D3}" destId="{3D75100A-B67F-4581-947C-EBF6AA1243C3}" srcOrd="1" destOrd="0" presId="urn:microsoft.com/office/officeart/2005/8/layout/process5"/>
    <dgm:cxn modelId="{2C586DAB-A162-46DB-B55F-A9C0690CBC85}" type="presOf" srcId="{EDA3C397-708E-4046-B9DD-7B1EC7F2D80D}" destId="{7374AD1C-7262-4346-9AEB-5642110CB177}" srcOrd="0" destOrd="0" presId="urn:microsoft.com/office/officeart/2005/8/layout/process5"/>
    <dgm:cxn modelId="{8D635AB2-8449-4EA0-B2D9-AFD17C231B5C}" type="presOf" srcId="{B5644EDC-7AAA-479B-8E4B-C27DA6DE95D3}" destId="{8F25E319-9171-4B61-BA97-51D3726D5413}" srcOrd="0" destOrd="0" presId="urn:microsoft.com/office/officeart/2005/8/layout/process5"/>
    <dgm:cxn modelId="{7BDFA2C6-2ECB-4F8C-B292-4CB29B61A9A9}" srcId="{EDA3C397-708E-4046-B9DD-7B1EC7F2D80D}" destId="{EB6C12D0-8559-4D72-8DC5-4DA65833EBE4}" srcOrd="2" destOrd="0" parTransId="{59E8ABB7-7901-4B10-8890-3F402AA62846}" sibTransId="{B5644EDC-7AAA-479B-8E4B-C27DA6DE95D3}"/>
    <dgm:cxn modelId="{0FDC0FAC-4E49-4229-ADEA-75C6AF871220}" srcId="{EDA3C397-708E-4046-B9DD-7B1EC7F2D80D}" destId="{0FA95827-0090-4592-8367-84AB2361298D}" srcOrd="0" destOrd="0" parTransId="{6755D152-07AE-4632-9E75-1855FEEA2344}" sibTransId="{6520D67B-EAB2-400D-A651-696E5FD1A25C}"/>
    <dgm:cxn modelId="{67941763-C8E8-4713-B093-9034D2371789}" type="presParOf" srcId="{7374AD1C-7262-4346-9AEB-5642110CB177}" destId="{4362940C-BC29-4BC8-9B38-D5AA1F082AEF}" srcOrd="0" destOrd="0" presId="urn:microsoft.com/office/officeart/2005/8/layout/process5"/>
    <dgm:cxn modelId="{F390FED0-7AB9-4E0B-8198-6980A7CC33AF}" type="presParOf" srcId="{7374AD1C-7262-4346-9AEB-5642110CB177}" destId="{3CFD5D87-43FA-4D33-93ED-1C6AF91CB6A7}" srcOrd="1" destOrd="0" presId="urn:microsoft.com/office/officeart/2005/8/layout/process5"/>
    <dgm:cxn modelId="{D6C62B3F-A07C-4D1E-8EF2-04A6F17D7847}" type="presParOf" srcId="{3CFD5D87-43FA-4D33-93ED-1C6AF91CB6A7}" destId="{DC32931F-8064-417B-AE8A-B5E5B8C4C6A5}" srcOrd="0" destOrd="0" presId="urn:microsoft.com/office/officeart/2005/8/layout/process5"/>
    <dgm:cxn modelId="{812F0F06-1764-4215-A79A-82301B2CA99A}" type="presParOf" srcId="{7374AD1C-7262-4346-9AEB-5642110CB177}" destId="{362DF6C7-45C1-4943-9A88-1BA07AF2B121}" srcOrd="2" destOrd="0" presId="urn:microsoft.com/office/officeart/2005/8/layout/process5"/>
    <dgm:cxn modelId="{EA5DBE45-4432-4235-A6E5-64438E5CF689}" type="presParOf" srcId="{7374AD1C-7262-4346-9AEB-5642110CB177}" destId="{8CBACB22-C8CD-434F-B055-D56D5235E2A9}" srcOrd="3" destOrd="0" presId="urn:microsoft.com/office/officeart/2005/8/layout/process5"/>
    <dgm:cxn modelId="{17B46F90-B293-4A14-963F-BB2994FB0D46}" type="presParOf" srcId="{8CBACB22-C8CD-434F-B055-D56D5235E2A9}" destId="{83342A7E-7D82-40EC-8656-2F6170CC414A}" srcOrd="0" destOrd="0" presId="urn:microsoft.com/office/officeart/2005/8/layout/process5"/>
    <dgm:cxn modelId="{015DE6B7-AF30-45FC-809D-FE03D9067CA2}" type="presParOf" srcId="{7374AD1C-7262-4346-9AEB-5642110CB177}" destId="{4620C637-90A1-4CF2-9EC6-F467C19982D9}" srcOrd="4" destOrd="0" presId="urn:microsoft.com/office/officeart/2005/8/layout/process5"/>
    <dgm:cxn modelId="{1C0B3EFB-3638-493E-B2B2-301262DB2317}" type="presParOf" srcId="{7374AD1C-7262-4346-9AEB-5642110CB177}" destId="{8F25E319-9171-4B61-BA97-51D3726D5413}" srcOrd="5" destOrd="0" presId="urn:microsoft.com/office/officeart/2005/8/layout/process5"/>
    <dgm:cxn modelId="{EADF0174-AD3F-4624-9129-CDF5EA8BB8B1}" type="presParOf" srcId="{8F25E319-9171-4B61-BA97-51D3726D5413}" destId="{3D75100A-B67F-4581-947C-EBF6AA1243C3}" srcOrd="0" destOrd="0" presId="urn:microsoft.com/office/officeart/2005/8/layout/process5"/>
    <dgm:cxn modelId="{3DFA7B06-EC08-4D95-96AE-3D4F3C1E8715}" type="presParOf" srcId="{7374AD1C-7262-4346-9AEB-5642110CB177}" destId="{BB06DE39-EE97-42E6-AF42-B585D7EDBA9F}" srcOrd="6" destOrd="0" presId="urn:microsoft.com/office/officeart/2005/8/layout/process5"/>
    <dgm:cxn modelId="{C0BABA3D-FB7E-4CF3-A275-3EEE46C66BAA}" type="presParOf" srcId="{7374AD1C-7262-4346-9AEB-5642110CB177}" destId="{FFB746E6-8C92-42F1-8C25-68D8D8C8C983}" srcOrd="7" destOrd="0" presId="urn:microsoft.com/office/officeart/2005/8/layout/process5"/>
    <dgm:cxn modelId="{617EB5EB-589D-495D-8882-CC931BCDCD0F}" type="presParOf" srcId="{FFB746E6-8C92-42F1-8C25-68D8D8C8C983}" destId="{5F686994-18A6-4CB6-BBF7-E3B30230EF56}" srcOrd="0" destOrd="0" presId="urn:microsoft.com/office/officeart/2005/8/layout/process5"/>
    <dgm:cxn modelId="{CC091029-A235-4A13-95A3-D4E2DB178D81}" type="presParOf" srcId="{7374AD1C-7262-4346-9AEB-5642110CB177}" destId="{8637F1B0-5CA9-4D33-B342-842A597D06FD}" srcOrd="8" destOrd="0" presId="urn:microsoft.com/office/officeart/2005/8/layout/process5"/>
    <dgm:cxn modelId="{F2DC1C0B-CA41-410C-A7B9-9697A9890FD8}" type="presParOf" srcId="{7374AD1C-7262-4346-9AEB-5642110CB177}" destId="{58ED1A15-A40D-436D-BE6D-C8C97A33E3E2}" srcOrd="9" destOrd="0" presId="urn:microsoft.com/office/officeart/2005/8/layout/process5"/>
    <dgm:cxn modelId="{0EFCA3D1-5F74-49F4-8A48-120DF6802C79}" type="presParOf" srcId="{58ED1A15-A40D-436D-BE6D-C8C97A33E3E2}" destId="{A3D7EF61-3EDE-47AF-B91E-9DDB11355711}" srcOrd="0" destOrd="0" presId="urn:microsoft.com/office/officeart/2005/8/layout/process5"/>
    <dgm:cxn modelId="{903E59F3-818F-49CC-A195-B41C9D320585}" type="presParOf" srcId="{7374AD1C-7262-4346-9AEB-5642110CB177}" destId="{50CD1F16-A73F-4FB7-B9EC-9EC4AA8AAAB3}" srcOrd="10" destOrd="0" presId="urn:microsoft.com/office/officeart/2005/8/layout/process5"/>
    <dgm:cxn modelId="{990817E9-D19B-4B6C-8695-286CD1151943}" type="presParOf" srcId="{7374AD1C-7262-4346-9AEB-5642110CB177}" destId="{6F9D2F2E-82F3-4F96-BB04-80AF93AF2BA5}" srcOrd="11" destOrd="0" presId="urn:microsoft.com/office/officeart/2005/8/layout/process5"/>
    <dgm:cxn modelId="{9A1A96C7-41BC-4F34-BD1F-25AB14E1C4C8}" type="presParOf" srcId="{6F9D2F2E-82F3-4F96-BB04-80AF93AF2BA5}" destId="{380C70E0-4DB2-4E2D-BB0A-49EF68EA3085}" srcOrd="0" destOrd="0" presId="urn:microsoft.com/office/officeart/2005/8/layout/process5"/>
    <dgm:cxn modelId="{A7A2EA41-FAA9-4FAA-AF64-65924E9BFD52}" type="presParOf" srcId="{7374AD1C-7262-4346-9AEB-5642110CB177}" destId="{F237FC04-B2AC-4AF0-A85F-300B53C75CBA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A3C397-708E-4046-B9DD-7B1EC7F2D80D}" type="doc">
      <dgm:prSet loTypeId="urn:microsoft.com/office/officeart/2005/8/layout/process5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A95827-0090-4592-8367-84AB2361298D}">
      <dgm:prSet phldrT="[Text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a-IR" sz="1600" b="1" dirty="0" smtClean="0"/>
            <a:t>کشت ادرار در اولین ویزیت</a:t>
          </a:r>
          <a:endParaRPr lang="en-US" sz="1600" b="1" dirty="0"/>
        </a:p>
      </dgm:t>
    </dgm:pt>
    <dgm:pt modelId="{6755D152-07AE-4632-9E75-1855FEEA2344}" type="parTrans" cxnId="{0FDC0FAC-4E49-4229-ADEA-75C6AF871220}">
      <dgm:prSet/>
      <dgm:spPr/>
      <dgm:t>
        <a:bodyPr/>
        <a:lstStyle/>
        <a:p>
          <a:endParaRPr lang="en-US"/>
        </a:p>
      </dgm:t>
    </dgm:pt>
    <dgm:pt modelId="{6520D67B-EAB2-400D-A651-696E5FD1A25C}" type="sibTrans" cxnId="{0FDC0FAC-4E49-4229-ADEA-75C6AF871220}">
      <dgm:prSet/>
      <dgm:spPr/>
      <dgm:t>
        <a:bodyPr/>
        <a:lstStyle/>
        <a:p>
          <a:endParaRPr lang="en-US" b="1"/>
        </a:p>
      </dgm:t>
    </dgm:pt>
    <dgm:pt modelId="{BF2AF086-18CF-492C-B27D-C59124EDC142}">
      <dgm:prSet phldrT="[Text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a-IR" b="1" dirty="0" smtClean="0"/>
            <a:t>درمان آنتی بیوتیکی</a:t>
          </a:r>
          <a:endParaRPr lang="en-US" b="1" dirty="0"/>
        </a:p>
      </dgm:t>
    </dgm:pt>
    <dgm:pt modelId="{52EB8180-0695-4F12-A83F-FA2D59C45025}" type="parTrans" cxnId="{7548EBA7-57B2-4358-A2C3-03F97F29F706}">
      <dgm:prSet/>
      <dgm:spPr/>
      <dgm:t>
        <a:bodyPr/>
        <a:lstStyle/>
        <a:p>
          <a:endParaRPr lang="en-US"/>
        </a:p>
      </dgm:t>
    </dgm:pt>
    <dgm:pt modelId="{418044A7-19E7-4584-959E-53EF78105335}" type="sibTrans" cxnId="{7548EBA7-57B2-4358-A2C3-03F97F29F706}">
      <dgm:prSet/>
      <dgm:spPr/>
      <dgm:t>
        <a:bodyPr/>
        <a:lstStyle/>
        <a:p>
          <a:endParaRPr lang="en-US" b="1"/>
        </a:p>
      </dgm:t>
    </dgm:pt>
    <dgm:pt modelId="{EB6C12D0-8559-4D72-8DC5-4DA65833EBE4}">
      <dgm:prSet phldrT="[Text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a-IR" sz="1600" b="1" dirty="0" smtClean="0"/>
            <a:t>کشت مجدد یک هفته بعد از اتمام درمان</a:t>
          </a:r>
          <a:endParaRPr lang="en-US" sz="1600" b="1" dirty="0"/>
        </a:p>
      </dgm:t>
    </dgm:pt>
    <dgm:pt modelId="{59E8ABB7-7901-4B10-8890-3F402AA62846}" type="parTrans" cxnId="{7BDFA2C6-2ECB-4F8C-B292-4CB29B61A9A9}">
      <dgm:prSet/>
      <dgm:spPr/>
      <dgm:t>
        <a:bodyPr/>
        <a:lstStyle/>
        <a:p>
          <a:endParaRPr lang="en-US"/>
        </a:p>
      </dgm:t>
    </dgm:pt>
    <dgm:pt modelId="{B5644EDC-7AAA-479B-8E4B-C27DA6DE95D3}" type="sibTrans" cxnId="{7BDFA2C6-2ECB-4F8C-B292-4CB29B61A9A9}">
      <dgm:prSet/>
      <dgm:spPr/>
      <dgm:t>
        <a:bodyPr/>
        <a:lstStyle/>
        <a:p>
          <a:endParaRPr lang="en-US" b="1"/>
        </a:p>
      </dgm:t>
    </dgm:pt>
    <dgm:pt modelId="{42CAD8E1-45D3-444C-BBDA-B9BFE73BE12D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a-IR" sz="1600" b="1" dirty="0" smtClean="0"/>
            <a:t>درمان بر اساس آنتی بیوگرام</a:t>
          </a:r>
          <a:endParaRPr lang="en-US" sz="1600" b="1" dirty="0"/>
        </a:p>
      </dgm:t>
    </dgm:pt>
    <dgm:pt modelId="{B7E80EB5-48EB-4A4F-84FB-1D7EF8EF4768}" type="parTrans" cxnId="{2145DFF0-DA2C-4CC6-957B-2CCC86023978}">
      <dgm:prSet/>
      <dgm:spPr/>
      <dgm:t>
        <a:bodyPr/>
        <a:lstStyle/>
        <a:p>
          <a:endParaRPr lang="en-US"/>
        </a:p>
      </dgm:t>
    </dgm:pt>
    <dgm:pt modelId="{0E6536E4-172F-4196-B3EC-6B4DCE010CCA}" type="sibTrans" cxnId="{2145DFF0-DA2C-4CC6-957B-2CCC86023978}">
      <dgm:prSet/>
      <dgm:spPr/>
      <dgm:t>
        <a:bodyPr/>
        <a:lstStyle/>
        <a:p>
          <a:endParaRPr lang="en-US" b="1"/>
        </a:p>
      </dgm:t>
    </dgm:pt>
    <dgm:pt modelId="{B0CFFC34-3E3F-41AF-A406-85970A2C7555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1600" b="1" dirty="0" smtClean="0"/>
            <a:t>درمان ساپرسیو با آنتی بیوتیک توصیه نمی شود</a:t>
          </a:r>
          <a:endParaRPr lang="en-US" sz="1600" b="1" dirty="0"/>
        </a:p>
      </dgm:t>
    </dgm:pt>
    <dgm:pt modelId="{F9744DB6-CA69-4567-B29D-8CAB6E3FF126}" type="parTrans" cxnId="{765CB331-4ABD-40D2-9E91-CFA15010A3AB}">
      <dgm:prSet/>
      <dgm:spPr/>
      <dgm:t>
        <a:bodyPr/>
        <a:lstStyle/>
        <a:p>
          <a:endParaRPr lang="en-US"/>
        </a:p>
      </dgm:t>
    </dgm:pt>
    <dgm:pt modelId="{B2C9F080-B92D-44A4-AEE4-BB24E1069FBE}" type="sibTrans" cxnId="{765CB331-4ABD-40D2-9E91-CFA15010A3AB}">
      <dgm:prSet/>
      <dgm:spPr/>
      <dgm:t>
        <a:bodyPr/>
        <a:lstStyle/>
        <a:p>
          <a:endParaRPr lang="en-US"/>
        </a:p>
      </dgm:t>
    </dgm:pt>
    <dgm:pt modelId="{91C25ED1-EA9F-4174-9DA3-2A57BE921D11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a-IR" b="1" dirty="0" smtClean="0"/>
            <a:t>کشت مثبت با ارگانیسم دیگر یا منفی شدن کشت اول و مجدد مثبت شدن</a:t>
          </a:r>
          <a:endParaRPr lang="en-US" b="1" dirty="0"/>
        </a:p>
      </dgm:t>
    </dgm:pt>
    <dgm:pt modelId="{0A94FDA1-1723-450B-97BB-9AD1E89CE3C0}" type="parTrans" cxnId="{9F13729A-EFAA-4BE7-A1A4-72D53DD99A49}">
      <dgm:prSet/>
      <dgm:spPr/>
      <dgm:t>
        <a:bodyPr/>
        <a:lstStyle/>
        <a:p>
          <a:endParaRPr lang="en-US"/>
        </a:p>
      </dgm:t>
    </dgm:pt>
    <dgm:pt modelId="{AA5CB262-7794-43D6-8ECA-BC16BC56BAFD}" type="sibTrans" cxnId="{9F13729A-EFAA-4BE7-A1A4-72D53DD99A49}">
      <dgm:prSet/>
      <dgm:spPr/>
      <dgm:t>
        <a:bodyPr/>
        <a:lstStyle/>
        <a:p>
          <a:endParaRPr lang="en-US" b="1"/>
        </a:p>
      </dgm:t>
    </dgm:pt>
    <dgm:pt modelId="{7374AD1C-7262-4346-9AEB-5642110CB177}" type="pres">
      <dgm:prSet presAssocID="{EDA3C397-708E-4046-B9DD-7B1EC7F2D80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362940C-BC29-4BC8-9B38-D5AA1F082AEF}" type="pres">
      <dgm:prSet presAssocID="{0FA95827-0090-4592-8367-84AB2361298D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FD5D87-43FA-4D33-93ED-1C6AF91CB6A7}" type="pres">
      <dgm:prSet presAssocID="{6520D67B-EAB2-400D-A651-696E5FD1A25C}" presName="sibTrans" presStyleLbl="sibTrans2D1" presStyleIdx="0" presStyleCnt="5"/>
      <dgm:spPr/>
      <dgm:t>
        <a:bodyPr/>
        <a:lstStyle/>
        <a:p>
          <a:endParaRPr lang="en-US"/>
        </a:p>
      </dgm:t>
    </dgm:pt>
    <dgm:pt modelId="{DC32931F-8064-417B-AE8A-B5E5B8C4C6A5}" type="pres">
      <dgm:prSet presAssocID="{6520D67B-EAB2-400D-A651-696E5FD1A25C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362DF6C7-45C1-4943-9A88-1BA07AF2B121}" type="pres">
      <dgm:prSet presAssocID="{BF2AF086-18CF-492C-B27D-C59124EDC142}" presName="node" presStyleLbl="node1" presStyleIdx="1" presStyleCnt="6" custScaleY="527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BACB22-C8CD-434F-B055-D56D5235E2A9}" type="pres">
      <dgm:prSet presAssocID="{418044A7-19E7-4584-959E-53EF78105335}" presName="sibTrans" presStyleLbl="sibTrans2D1" presStyleIdx="1" presStyleCnt="5"/>
      <dgm:spPr/>
      <dgm:t>
        <a:bodyPr/>
        <a:lstStyle/>
        <a:p>
          <a:endParaRPr lang="en-US"/>
        </a:p>
      </dgm:t>
    </dgm:pt>
    <dgm:pt modelId="{83342A7E-7D82-40EC-8656-2F6170CC414A}" type="pres">
      <dgm:prSet presAssocID="{418044A7-19E7-4584-959E-53EF78105335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4620C637-90A1-4CF2-9EC6-F467C19982D9}" type="pres">
      <dgm:prSet presAssocID="{EB6C12D0-8559-4D72-8DC5-4DA65833EBE4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25E319-9171-4B61-BA97-51D3726D5413}" type="pres">
      <dgm:prSet presAssocID="{B5644EDC-7AAA-479B-8E4B-C27DA6DE95D3}" presName="sibTrans" presStyleLbl="sibTrans2D1" presStyleIdx="2" presStyleCnt="5"/>
      <dgm:spPr/>
      <dgm:t>
        <a:bodyPr/>
        <a:lstStyle/>
        <a:p>
          <a:endParaRPr lang="en-US"/>
        </a:p>
      </dgm:t>
    </dgm:pt>
    <dgm:pt modelId="{3D75100A-B67F-4581-947C-EBF6AA1243C3}" type="pres">
      <dgm:prSet presAssocID="{B5644EDC-7AAA-479B-8E4B-C27DA6DE95D3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BB06DE39-EE97-42E6-AF42-B585D7EDBA9F}" type="pres">
      <dgm:prSet presAssocID="{91C25ED1-EA9F-4174-9DA3-2A57BE921D11}" presName="node" presStyleLbl="node1" presStyleIdx="3" presStyleCnt="6" custScaleY="685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B746E6-8C92-42F1-8C25-68D8D8C8C983}" type="pres">
      <dgm:prSet presAssocID="{AA5CB262-7794-43D6-8ECA-BC16BC56BAFD}" presName="sibTrans" presStyleLbl="sibTrans2D1" presStyleIdx="3" presStyleCnt="5"/>
      <dgm:spPr/>
      <dgm:t>
        <a:bodyPr/>
        <a:lstStyle/>
        <a:p>
          <a:endParaRPr lang="en-US"/>
        </a:p>
      </dgm:t>
    </dgm:pt>
    <dgm:pt modelId="{5F686994-18A6-4CB6-BBF7-E3B30230EF56}" type="pres">
      <dgm:prSet presAssocID="{AA5CB262-7794-43D6-8ECA-BC16BC56BAFD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8637F1B0-5CA9-4D33-B342-842A597D06FD}" type="pres">
      <dgm:prSet presAssocID="{42CAD8E1-45D3-444C-BBDA-B9BFE73BE12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D1A15-A40D-436D-BE6D-C8C97A33E3E2}" type="pres">
      <dgm:prSet presAssocID="{0E6536E4-172F-4196-B3EC-6B4DCE010CCA}" presName="sibTrans" presStyleLbl="sibTrans2D1" presStyleIdx="4" presStyleCnt="5"/>
      <dgm:spPr/>
      <dgm:t>
        <a:bodyPr/>
        <a:lstStyle/>
        <a:p>
          <a:endParaRPr lang="en-US"/>
        </a:p>
      </dgm:t>
    </dgm:pt>
    <dgm:pt modelId="{A3D7EF61-3EDE-47AF-B91E-9DDB11355711}" type="pres">
      <dgm:prSet presAssocID="{0E6536E4-172F-4196-B3EC-6B4DCE010CCA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F237FC04-B2AC-4AF0-A85F-300B53C75CBA}" type="pres">
      <dgm:prSet presAssocID="{B0CFFC34-3E3F-41AF-A406-85970A2C7555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4885427-1737-49C7-A876-3806000A5DDE}" type="presOf" srcId="{0E6536E4-172F-4196-B3EC-6B4DCE010CCA}" destId="{58ED1A15-A40D-436D-BE6D-C8C97A33E3E2}" srcOrd="0" destOrd="0" presId="urn:microsoft.com/office/officeart/2005/8/layout/process5"/>
    <dgm:cxn modelId="{2894A617-C600-4B71-86C8-2965BEB2FABC}" type="presOf" srcId="{418044A7-19E7-4584-959E-53EF78105335}" destId="{8CBACB22-C8CD-434F-B055-D56D5235E2A9}" srcOrd="0" destOrd="0" presId="urn:microsoft.com/office/officeart/2005/8/layout/process5"/>
    <dgm:cxn modelId="{B41A731D-AF3B-4006-AB54-4301BB9C255F}" type="presOf" srcId="{B5644EDC-7AAA-479B-8E4B-C27DA6DE95D3}" destId="{8F25E319-9171-4B61-BA97-51D3726D5413}" srcOrd="0" destOrd="0" presId="urn:microsoft.com/office/officeart/2005/8/layout/process5"/>
    <dgm:cxn modelId="{89674668-651D-4093-9C12-10C40A032A53}" type="presOf" srcId="{EB6C12D0-8559-4D72-8DC5-4DA65833EBE4}" destId="{4620C637-90A1-4CF2-9EC6-F467C19982D9}" srcOrd="0" destOrd="0" presId="urn:microsoft.com/office/officeart/2005/8/layout/process5"/>
    <dgm:cxn modelId="{8E19CAFA-3A56-4543-82C2-D6F35BA58F2E}" type="presOf" srcId="{AA5CB262-7794-43D6-8ECA-BC16BC56BAFD}" destId="{FFB746E6-8C92-42F1-8C25-68D8D8C8C983}" srcOrd="0" destOrd="0" presId="urn:microsoft.com/office/officeart/2005/8/layout/process5"/>
    <dgm:cxn modelId="{003912FC-536A-48AB-B5ED-F13FD9CFD488}" type="presOf" srcId="{B0CFFC34-3E3F-41AF-A406-85970A2C7555}" destId="{F237FC04-B2AC-4AF0-A85F-300B53C75CBA}" srcOrd="0" destOrd="0" presId="urn:microsoft.com/office/officeart/2005/8/layout/process5"/>
    <dgm:cxn modelId="{535A474A-92F6-4041-AF62-43A382C99311}" type="presOf" srcId="{BF2AF086-18CF-492C-B27D-C59124EDC142}" destId="{362DF6C7-45C1-4943-9A88-1BA07AF2B121}" srcOrd="0" destOrd="0" presId="urn:microsoft.com/office/officeart/2005/8/layout/process5"/>
    <dgm:cxn modelId="{069462E4-A073-422E-9F12-01B11F411830}" type="presOf" srcId="{0E6536E4-172F-4196-B3EC-6B4DCE010CCA}" destId="{A3D7EF61-3EDE-47AF-B91E-9DDB11355711}" srcOrd="1" destOrd="0" presId="urn:microsoft.com/office/officeart/2005/8/layout/process5"/>
    <dgm:cxn modelId="{4E99D9CE-0BB7-4DCE-9EA8-3A72319C8E9C}" type="presOf" srcId="{AA5CB262-7794-43D6-8ECA-BC16BC56BAFD}" destId="{5F686994-18A6-4CB6-BBF7-E3B30230EF56}" srcOrd="1" destOrd="0" presId="urn:microsoft.com/office/officeart/2005/8/layout/process5"/>
    <dgm:cxn modelId="{765CB331-4ABD-40D2-9E91-CFA15010A3AB}" srcId="{EDA3C397-708E-4046-B9DD-7B1EC7F2D80D}" destId="{B0CFFC34-3E3F-41AF-A406-85970A2C7555}" srcOrd="5" destOrd="0" parTransId="{F9744DB6-CA69-4567-B29D-8CAB6E3FF126}" sibTransId="{B2C9F080-B92D-44A4-AEE4-BB24E1069FBE}"/>
    <dgm:cxn modelId="{9F13729A-EFAA-4BE7-A1A4-72D53DD99A49}" srcId="{EDA3C397-708E-4046-B9DD-7B1EC7F2D80D}" destId="{91C25ED1-EA9F-4174-9DA3-2A57BE921D11}" srcOrd="3" destOrd="0" parTransId="{0A94FDA1-1723-450B-97BB-9AD1E89CE3C0}" sibTransId="{AA5CB262-7794-43D6-8ECA-BC16BC56BAFD}"/>
    <dgm:cxn modelId="{2145DFF0-DA2C-4CC6-957B-2CCC86023978}" srcId="{EDA3C397-708E-4046-B9DD-7B1EC7F2D80D}" destId="{42CAD8E1-45D3-444C-BBDA-B9BFE73BE12D}" srcOrd="4" destOrd="0" parTransId="{B7E80EB5-48EB-4A4F-84FB-1D7EF8EF4768}" sibTransId="{0E6536E4-172F-4196-B3EC-6B4DCE010CCA}"/>
    <dgm:cxn modelId="{AC828649-1479-49F8-B5C9-64FE48CE8B2A}" type="presOf" srcId="{0FA95827-0090-4592-8367-84AB2361298D}" destId="{4362940C-BC29-4BC8-9B38-D5AA1F082AEF}" srcOrd="0" destOrd="0" presId="urn:microsoft.com/office/officeart/2005/8/layout/process5"/>
    <dgm:cxn modelId="{ABE98AB2-333D-48AE-9A33-F5E0F213B32F}" type="presOf" srcId="{B5644EDC-7AAA-479B-8E4B-C27DA6DE95D3}" destId="{3D75100A-B67F-4581-947C-EBF6AA1243C3}" srcOrd="1" destOrd="0" presId="urn:microsoft.com/office/officeart/2005/8/layout/process5"/>
    <dgm:cxn modelId="{22C65F29-1682-493A-B48A-1B59AC153AA9}" type="presOf" srcId="{6520D67B-EAB2-400D-A651-696E5FD1A25C}" destId="{DC32931F-8064-417B-AE8A-B5E5B8C4C6A5}" srcOrd="1" destOrd="0" presId="urn:microsoft.com/office/officeart/2005/8/layout/process5"/>
    <dgm:cxn modelId="{5EEA0B55-6117-4084-817F-342806BD93D1}" type="presOf" srcId="{42CAD8E1-45D3-444C-BBDA-B9BFE73BE12D}" destId="{8637F1B0-5CA9-4D33-B342-842A597D06FD}" srcOrd="0" destOrd="0" presId="urn:microsoft.com/office/officeart/2005/8/layout/process5"/>
    <dgm:cxn modelId="{82A4B07B-FF01-4ECD-8A99-AC996DC2D8DC}" type="presOf" srcId="{EDA3C397-708E-4046-B9DD-7B1EC7F2D80D}" destId="{7374AD1C-7262-4346-9AEB-5642110CB177}" srcOrd="0" destOrd="0" presId="urn:microsoft.com/office/officeart/2005/8/layout/process5"/>
    <dgm:cxn modelId="{7548EBA7-57B2-4358-A2C3-03F97F29F706}" srcId="{EDA3C397-708E-4046-B9DD-7B1EC7F2D80D}" destId="{BF2AF086-18CF-492C-B27D-C59124EDC142}" srcOrd="1" destOrd="0" parTransId="{52EB8180-0695-4F12-A83F-FA2D59C45025}" sibTransId="{418044A7-19E7-4584-959E-53EF78105335}"/>
    <dgm:cxn modelId="{036E0E25-E29C-4A24-ADDD-5160E35CB16D}" type="presOf" srcId="{6520D67B-EAB2-400D-A651-696E5FD1A25C}" destId="{3CFD5D87-43FA-4D33-93ED-1C6AF91CB6A7}" srcOrd="0" destOrd="0" presId="urn:microsoft.com/office/officeart/2005/8/layout/process5"/>
    <dgm:cxn modelId="{7BDFA2C6-2ECB-4F8C-B292-4CB29B61A9A9}" srcId="{EDA3C397-708E-4046-B9DD-7B1EC7F2D80D}" destId="{EB6C12D0-8559-4D72-8DC5-4DA65833EBE4}" srcOrd="2" destOrd="0" parTransId="{59E8ABB7-7901-4B10-8890-3F402AA62846}" sibTransId="{B5644EDC-7AAA-479B-8E4B-C27DA6DE95D3}"/>
    <dgm:cxn modelId="{D90EB135-0E2E-4D30-B11D-3020A578DFA3}" type="presOf" srcId="{418044A7-19E7-4584-959E-53EF78105335}" destId="{83342A7E-7D82-40EC-8656-2F6170CC414A}" srcOrd="1" destOrd="0" presId="urn:microsoft.com/office/officeart/2005/8/layout/process5"/>
    <dgm:cxn modelId="{0FDC0FAC-4E49-4229-ADEA-75C6AF871220}" srcId="{EDA3C397-708E-4046-B9DD-7B1EC7F2D80D}" destId="{0FA95827-0090-4592-8367-84AB2361298D}" srcOrd="0" destOrd="0" parTransId="{6755D152-07AE-4632-9E75-1855FEEA2344}" sibTransId="{6520D67B-EAB2-400D-A651-696E5FD1A25C}"/>
    <dgm:cxn modelId="{A62621FC-CDD3-4F81-87E3-B25EAE618AB0}" type="presOf" srcId="{91C25ED1-EA9F-4174-9DA3-2A57BE921D11}" destId="{BB06DE39-EE97-42E6-AF42-B585D7EDBA9F}" srcOrd="0" destOrd="0" presId="urn:microsoft.com/office/officeart/2005/8/layout/process5"/>
    <dgm:cxn modelId="{47CB25EC-7602-43B7-9A94-EA09A31D6FD2}" type="presParOf" srcId="{7374AD1C-7262-4346-9AEB-5642110CB177}" destId="{4362940C-BC29-4BC8-9B38-D5AA1F082AEF}" srcOrd="0" destOrd="0" presId="urn:microsoft.com/office/officeart/2005/8/layout/process5"/>
    <dgm:cxn modelId="{DCC7CD23-6EED-4BD5-853B-6FF2284F3BC4}" type="presParOf" srcId="{7374AD1C-7262-4346-9AEB-5642110CB177}" destId="{3CFD5D87-43FA-4D33-93ED-1C6AF91CB6A7}" srcOrd="1" destOrd="0" presId="urn:microsoft.com/office/officeart/2005/8/layout/process5"/>
    <dgm:cxn modelId="{859B3703-98DA-4100-9B04-A8D7CEF89757}" type="presParOf" srcId="{3CFD5D87-43FA-4D33-93ED-1C6AF91CB6A7}" destId="{DC32931F-8064-417B-AE8A-B5E5B8C4C6A5}" srcOrd="0" destOrd="0" presId="urn:microsoft.com/office/officeart/2005/8/layout/process5"/>
    <dgm:cxn modelId="{A5C3DE2B-0371-4DB6-AB81-35007429DD11}" type="presParOf" srcId="{7374AD1C-7262-4346-9AEB-5642110CB177}" destId="{362DF6C7-45C1-4943-9A88-1BA07AF2B121}" srcOrd="2" destOrd="0" presId="urn:microsoft.com/office/officeart/2005/8/layout/process5"/>
    <dgm:cxn modelId="{4A0DEEFB-93F4-4275-86E6-BD6ADE87C5C3}" type="presParOf" srcId="{7374AD1C-7262-4346-9AEB-5642110CB177}" destId="{8CBACB22-C8CD-434F-B055-D56D5235E2A9}" srcOrd="3" destOrd="0" presId="urn:microsoft.com/office/officeart/2005/8/layout/process5"/>
    <dgm:cxn modelId="{D875FCF8-83B4-45C2-A917-6E4A2661EA76}" type="presParOf" srcId="{8CBACB22-C8CD-434F-B055-D56D5235E2A9}" destId="{83342A7E-7D82-40EC-8656-2F6170CC414A}" srcOrd="0" destOrd="0" presId="urn:microsoft.com/office/officeart/2005/8/layout/process5"/>
    <dgm:cxn modelId="{9577CFBF-6CAE-43B8-A731-718429C598CA}" type="presParOf" srcId="{7374AD1C-7262-4346-9AEB-5642110CB177}" destId="{4620C637-90A1-4CF2-9EC6-F467C19982D9}" srcOrd="4" destOrd="0" presId="urn:microsoft.com/office/officeart/2005/8/layout/process5"/>
    <dgm:cxn modelId="{A65EFF51-5A12-46C2-8A30-E1BD10EAD7D8}" type="presParOf" srcId="{7374AD1C-7262-4346-9AEB-5642110CB177}" destId="{8F25E319-9171-4B61-BA97-51D3726D5413}" srcOrd="5" destOrd="0" presId="urn:microsoft.com/office/officeart/2005/8/layout/process5"/>
    <dgm:cxn modelId="{4EDA4B7A-DBF0-42F2-8C9B-7EF526BD17D7}" type="presParOf" srcId="{8F25E319-9171-4B61-BA97-51D3726D5413}" destId="{3D75100A-B67F-4581-947C-EBF6AA1243C3}" srcOrd="0" destOrd="0" presId="urn:microsoft.com/office/officeart/2005/8/layout/process5"/>
    <dgm:cxn modelId="{2800A6D5-8824-4766-BA47-00E117DB72C2}" type="presParOf" srcId="{7374AD1C-7262-4346-9AEB-5642110CB177}" destId="{BB06DE39-EE97-42E6-AF42-B585D7EDBA9F}" srcOrd="6" destOrd="0" presId="urn:microsoft.com/office/officeart/2005/8/layout/process5"/>
    <dgm:cxn modelId="{AA7D9E8F-B8FE-4EEB-9F0A-3F21DEB6E1DF}" type="presParOf" srcId="{7374AD1C-7262-4346-9AEB-5642110CB177}" destId="{FFB746E6-8C92-42F1-8C25-68D8D8C8C983}" srcOrd="7" destOrd="0" presId="urn:microsoft.com/office/officeart/2005/8/layout/process5"/>
    <dgm:cxn modelId="{20332326-2F13-44D4-9167-193027DD87F0}" type="presParOf" srcId="{FFB746E6-8C92-42F1-8C25-68D8D8C8C983}" destId="{5F686994-18A6-4CB6-BBF7-E3B30230EF56}" srcOrd="0" destOrd="0" presId="urn:microsoft.com/office/officeart/2005/8/layout/process5"/>
    <dgm:cxn modelId="{7B0A2E86-4466-4133-9D56-0ED47498D517}" type="presParOf" srcId="{7374AD1C-7262-4346-9AEB-5642110CB177}" destId="{8637F1B0-5CA9-4D33-B342-842A597D06FD}" srcOrd="8" destOrd="0" presId="urn:microsoft.com/office/officeart/2005/8/layout/process5"/>
    <dgm:cxn modelId="{3BDE2FAB-A73E-43C6-8DCA-7FEACD34CF1F}" type="presParOf" srcId="{7374AD1C-7262-4346-9AEB-5642110CB177}" destId="{58ED1A15-A40D-436D-BE6D-C8C97A33E3E2}" srcOrd="9" destOrd="0" presId="urn:microsoft.com/office/officeart/2005/8/layout/process5"/>
    <dgm:cxn modelId="{C35829BC-55F6-4B0E-B349-5214C4CCE554}" type="presParOf" srcId="{58ED1A15-A40D-436D-BE6D-C8C97A33E3E2}" destId="{A3D7EF61-3EDE-47AF-B91E-9DDB11355711}" srcOrd="0" destOrd="0" presId="urn:microsoft.com/office/officeart/2005/8/layout/process5"/>
    <dgm:cxn modelId="{CB73CC63-36E1-4AD5-A539-607720528CE1}" type="presParOf" srcId="{7374AD1C-7262-4346-9AEB-5642110CB177}" destId="{F237FC04-B2AC-4AF0-A85F-300B53C75CBA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62940C-BC29-4BC8-9B38-D5AA1F082AEF}">
      <dsp:nvSpPr>
        <dsp:cNvPr id="0" name=""/>
        <dsp:cNvSpPr/>
      </dsp:nvSpPr>
      <dsp:spPr>
        <a:xfrm>
          <a:off x="808895" y="1047"/>
          <a:ext cx="1739949" cy="104396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/>
            <a:t>کشت ادرار در اولین ویزیت</a:t>
          </a:r>
          <a:endParaRPr lang="en-US" sz="1600" b="1" kern="1200" dirty="0"/>
        </a:p>
      </dsp:txBody>
      <dsp:txXfrm>
        <a:off x="839472" y="31624"/>
        <a:ext cx="1678795" cy="982815"/>
      </dsp:txXfrm>
    </dsp:sp>
    <dsp:sp modelId="{3CFD5D87-43FA-4D33-93ED-1C6AF91CB6A7}">
      <dsp:nvSpPr>
        <dsp:cNvPr id="0" name=""/>
        <dsp:cNvSpPr/>
      </dsp:nvSpPr>
      <dsp:spPr>
        <a:xfrm>
          <a:off x="2701960" y="307278"/>
          <a:ext cx="368869" cy="4315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b="1" kern="1200"/>
        </a:p>
      </dsp:txBody>
      <dsp:txXfrm>
        <a:off x="2701960" y="393579"/>
        <a:ext cx="258208" cy="258905"/>
      </dsp:txXfrm>
    </dsp:sp>
    <dsp:sp modelId="{362DF6C7-45C1-4943-9A88-1BA07AF2B121}">
      <dsp:nvSpPr>
        <dsp:cNvPr id="0" name=""/>
        <dsp:cNvSpPr/>
      </dsp:nvSpPr>
      <dsp:spPr>
        <a:xfrm>
          <a:off x="3244825" y="247815"/>
          <a:ext cx="1739949" cy="55043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b="1" kern="1200" dirty="0" smtClean="0"/>
            <a:t>درمان آنتی بیوتیکی</a:t>
          </a:r>
          <a:endParaRPr lang="en-US" sz="1300" b="1" kern="1200" dirty="0"/>
        </a:p>
      </dsp:txBody>
      <dsp:txXfrm>
        <a:off x="3260947" y="263937"/>
        <a:ext cx="1707705" cy="518189"/>
      </dsp:txXfrm>
    </dsp:sp>
    <dsp:sp modelId="{8CBACB22-C8CD-434F-B055-D56D5235E2A9}">
      <dsp:nvSpPr>
        <dsp:cNvPr id="0" name=""/>
        <dsp:cNvSpPr/>
      </dsp:nvSpPr>
      <dsp:spPr>
        <a:xfrm>
          <a:off x="5137890" y="307278"/>
          <a:ext cx="368869" cy="4315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b="1" kern="1200"/>
        </a:p>
      </dsp:txBody>
      <dsp:txXfrm>
        <a:off x="5137890" y="393579"/>
        <a:ext cx="258208" cy="258905"/>
      </dsp:txXfrm>
    </dsp:sp>
    <dsp:sp modelId="{4620C637-90A1-4CF2-9EC6-F467C19982D9}">
      <dsp:nvSpPr>
        <dsp:cNvPr id="0" name=""/>
        <dsp:cNvSpPr/>
      </dsp:nvSpPr>
      <dsp:spPr>
        <a:xfrm>
          <a:off x="5680754" y="1047"/>
          <a:ext cx="1739949" cy="104396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/>
            <a:t>کشت مجدد یک هفته بعد از اتمام درمان</a:t>
          </a:r>
          <a:endParaRPr lang="en-US" sz="1600" b="1" kern="1200" dirty="0"/>
        </a:p>
      </dsp:txBody>
      <dsp:txXfrm>
        <a:off x="5711331" y="31624"/>
        <a:ext cx="1678795" cy="982815"/>
      </dsp:txXfrm>
    </dsp:sp>
    <dsp:sp modelId="{8F25E319-9171-4B61-BA97-51D3726D5413}">
      <dsp:nvSpPr>
        <dsp:cNvPr id="0" name=""/>
        <dsp:cNvSpPr/>
      </dsp:nvSpPr>
      <dsp:spPr>
        <a:xfrm rot="5400000">
          <a:off x="6294647" y="1297941"/>
          <a:ext cx="512163" cy="4315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b="1" kern="1200"/>
        </a:p>
      </dsp:txBody>
      <dsp:txXfrm rot="-5400000">
        <a:off x="6421276" y="1257613"/>
        <a:ext cx="258905" cy="382711"/>
      </dsp:txXfrm>
    </dsp:sp>
    <dsp:sp modelId="{BB06DE39-EE97-42E6-AF42-B585D7EDBA9F}">
      <dsp:nvSpPr>
        <dsp:cNvPr id="0" name=""/>
        <dsp:cNvSpPr/>
      </dsp:nvSpPr>
      <dsp:spPr>
        <a:xfrm>
          <a:off x="5680754" y="2011363"/>
          <a:ext cx="1739949" cy="50323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b="1" kern="1200" dirty="0" smtClean="0"/>
            <a:t>کشت مثبت با همان ارگانیسم</a:t>
          </a:r>
          <a:endParaRPr lang="en-US" sz="1300" b="1" kern="1200" dirty="0"/>
        </a:p>
      </dsp:txBody>
      <dsp:txXfrm>
        <a:off x="5695493" y="2026102"/>
        <a:ext cx="1710471" cy="473757"/>
      </dsp:txXfrm>
    </dsp:sp>
    <dsp:sp modelId="{FFB746E6-8C92-42F1-8C25-68D8D8C8C983}">
      <dsp:nvSpPr>
        <dsp:cNvPr id="0" name=""/>
        <dsp:cNvSpPr/>
      </dsp:nvSpPr>
      <dsp:spPr>
        <a:xfrm rot="10800000">
          <a:off x="5158769" y="2047227"/>
          <a:ext cx="368869" cy="4315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b="1" kern="1200"/>
        </a:p>
      </dsp:txBody>
      <dsp:txXfrm rot="10800000">
        <a:off x="5269430" y="2133528"/>
        <a:ext cx="258208" cy="258905"/>
      </dsp:txXfrm>
    </dsp:sp>
    <dsp:sp modelId="{8637F1B0-5CA9-4D33-B342-842A597D06FD}">
      <dsp:nvSpPr>
        <dsp:cNvPr id="0" name=""/>
        <dsp:cNvSpPr/>
      </dsp:nvSpPr>
      <dsp:spPr>
        <a:xfrm>
          <a:off x="3244825" y="1740996"/>
          <a:ext cx="1739949" cy="104396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/>
            <a:t>تکرار درمان با همان رژیم قبلی و طول درمان بیشتر</a:t>
          </a:r>
          <a:endParaRPr lang="en-US" sz="1600" b="1" kern="1200" dirty="0"/>
        </a:p>
      </dsp:txBody>
      <dsp:txXfrm>
        <a:off x="3275402" y="1771573"/>
        <a:ext cx="1678795" cy="982815"/>
      </dsp:txXfrm>
    </dsp:sp>
    <dsp:sp modelId="{58ED1A15-A40D-436D-BE6D-C8C97A33E3E2}">
      <dsp:nvSpPr>
        <dsp:cNvPr id="0" name=""/>
        <dsp:cNvSpPr/>
      </dsp:nvSpPr>
      <dsp:spPr>
        <a:xfrm rot="10800000">
          <a:off x="2722840" y="2047227"/>
          <a:ext cx="368869" cy="4315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b="1" kern="1200"/>
        </a:p>
      </dsp:txBody>
      <dsp:txXfrm rot="10800000">
        <a:off x="2833501" y="2133528"/>
        <a:ext cx="258208" cy="258905"/>
      </dsp:txXfrm>
    </dsp:sp>
    <dsp:sp modelId="{50CD1F16-A73F-4FB7-B9EC-9EC4AA8AAAB3}">
      <dsp:nvSpPr>
        <dsp:cNvPr id="0" name=""/>
        <dsp:cNvSpPr/>
      </dsp:nvSpPr>
      <dsp:spPr>
        <a:xfrm>
          <a:off x="808895" y="2024815"/>
          <a:ext cx="1739949" cy="47633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b="1" kern="1200" dirty="0" smtClean="0"/>
            <a:t>باقی ماندن باکتریوری</a:t>
          </a:r>
          <a:endParaRPr lang="en-US" sz="1300" b="1" kern="1200" dirty="0"/>
        </a:p>
      </dsp:txBody>
      <dsp:txXfrm>
        <a:off x="822846" y="2038766"/>
        <a:ext cx="1712047" cy="448430"/>
      </dsp:txXfrm>
    </dsp:sp>
    <dsp:sp modelId="{6F9D2F2E-82F3-4F96-BB04-80AF93AF2BA5}">
      <dsp:nvSpPr>
        <dsp:cNvPr id="0" name=""/>
        <dsp:cNvSpPr/>
      </dsp:nvSpPr>
      <dsp:spPr>
        <a:xfrm rot="5400000">
          <a:off x="1419223" y="2760596"/>
          <a:ext cx="519293" cy="4315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b="1" kern="1200"/>
        </a:p>
      </dsp:txBody>
      <dsp:txXfrm rot="-5400000">
        <a:off x="1549417" y="2716703"/>
        <a:ext cx="258905" cy="389841"/>
      </dsp:txXfrm>
    </dsp:sp>
    <dsp:sp modelId="{F237FC04-B2AC-4AF0-A85F-300B53C75CBA}">
      <dsp:nvSpPr>
        <dsp:cNvPr id="0" name=""/>
        <dsp:cNvSpPr/>
      </dsp:nvSpPr>
      <dsp:spPr>
        <a:xfrm>
          <a:off x="808895" y="3480946"/>
          <a:ext cx="1739949" cy="104396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/>
            <a:t>درمان ساپرسیو با آنتی بیوتیک</a:t>
          </a:r>
          <a:endParaRPr lang="en-US" sz="1600" b="1" kern="1200" dirty="0"/>
        </a:p>
      </dsp:txBody>
      <dsp:txXfrm>
        <a:off x="839472" y="3511523"/>
        <a:ext cx="1678795" cy="9828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62940C-BC29-4BC8-9B38-D5AA1F082AEF}">
      <dsp:nvSpPr>
        <dsp:cNvPr id="0" name=""/>
        <dsp:cNvSpPr/>
      </dsp:nvSpPr>
      <dsp:spPr>
        <a:xfrm>
          <a:off x="7233" y="533479"/>
          <a:ext cx="2161877" cy="129712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/>
            <a:t>کشت ادرار در اولین ویزیت</a:t>
          </a:r>
          <a:endParaRPr lang="en-US" sz="1600" b="1" kern="1200" dirty="0"/>
        </a:p>
      </dsp:txBody>
      <dsp:txXfrm>
        <a:off x="45225" y="571471"/>
        <a:ext cx="2085893" cy="1221142"/>
      </dsp:txXfrm>
    </dsp:sp>
    <dsp:sp modelId="{3CFD5D87-43FA-4D33-93ED-1C6AF91CB6A7}">
      <dsp:nvSpPr>
        <dsp:cNvPr id="0" name=""/>
        <dsp:cNvSpPr/>
      </dsp:nvSpPr>
      <dsp:spPr>
        <a:xfrm>
          <a:off x="2359355" y="913970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>
        <a:off x="2359355" y="1021199"/>
        <a:ext cx="320822" cy="321687"/>
      </dsp:txXfrm>
    </dsp:sp>
    <dsp:sp modelId="{362DF6C7-45C1-4943-9A88-1BA07AF2B121}">
      <dsp:nvSpPr>
        <dsp:cNvPr id="0" name=""/>
        <dsp:cNvSpPr/>
      </dsp:nvSpPr>
      <dsp:spPr>
        <a:xfrm>
          <a:off x="3033861" y="840087"/>
          <a:ext cx="2161877" cy="68390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700" b="1" kern="1200" dirty="0" smtClean="0"/>
            <a:t>درمان آنتی بیوتیکی</a:t>
          </a:r>
          <a:endParaRPr lang="en-US" sz="1700" b="1" kern="1200" dirty="0"/>
        </a:p>
      </dsp:txBody>
      <dsp:txXfrm>
        <a:off x="3053892" y="860118"/>
        <a:ext cx="2121815" cy="643847"/>
      </dsp:txXfrm>
    </dsp:sp>
    <dsp:sp modelId="{8CBACB22-C8CD-434F-B055-D56D5235E2A9}">
      <dsp:nvSpPr>
        <dsp:cNvPr id="0" name=""/>
        <dsp:cNvSpPr/>
      </dsp:nvSpPr>
      <dsp:spPr>
        <a:xfrm>
          <a:off x="5385983" y="913970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>
        <a:off x="5385983" y="1021199"/>
        <a:ext cx="320822" cy="321687"/>
      </dsp:txXfrm>
    </dsp:sp>
    <dsp:sp modelId="{4620C637-90A1-4CF2-9EC6-F467C19982D9}">
      <dsp:nvSpPr>
        <dsp:cNvPr id="0" name=""/>
        <dsp:cNvSpPr/>
      </dsp:nvSpPr>
      <dsp:spPr>
        <a:xfrm>
          <a:off x="6060489" y="533479"/>
          <a:ext cx="2161877" cy="129712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/>
            <a:t>کشت مجدد یک هفته بعد از اتمام درمان</a:t>
          </a:r>
          <a:endParaRPr lang="en-US" sz="1600" b="1" kern="1200" dirty="0"/>
        </a:p>
      </dsp:txBody>
      <dsp:txXfrm>
        <a:off x="6098481" y="571471"/>
        <a:ext cx="2085893" cy="1221142"/>
      </dsp:txXfrm>
    </dsp:sp>
    <dsp:sp modelId="{8F25E319-9171-4B61-BA97-51D3726D5413}">
      <dsp:nvSpPr>
        <dsp:cNvPr id="0" name=""/>
        <dsp:cNvSpPr/>
      </dsp:nvSpPr>
      <dsp:spPr>
        <a:xfrm rot="5400000">
          <a:off x="6858269" y="2080766"/>
          <a:ext cx="566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 rot="-5400000">
        <a:off x="6980584" y="2065681"/>
        <a:ext cx="321687" cy="405474"/>
      </dsp:txXfrm>
    </dsp:sp>
    <dsp:sp modelId="{BB06DE39-EE97-42E6-AF42-B585D7EDBA9F}">
      <dsp:nvSpPr>
        <dsp:cNvPr id="0" name=""/>
        <dsp:cNvSpPr/>
      </dsp:nvSpPr>
      <dsp:spPr>
        <a:xfrm>
          <a:off x="6060489" y="2899129"/>
          <a:ext cx="2161877" cy="88958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700" b="1" kern="1200" dirty="0" smtClean="0"/>
            <a:t>کشت مثبت با ارگانیسم دیگر یا منفی شدن کشت اول و مجدد مثبت شدن</a:t>
          </a:r>
          <a:endParaRPr lang="en-US" sz="1700" b="1" kern="1200" dirty="0"/>
        </a:p>
      </dsp:txBody>
      <dsp:txXfrm>
        <a:off x="6086544" y="2925184"/>
        <a:ext cx="2109767" cy="837472"/>
      </dsp:txXfrm>
    </dsp:sp>
    <dsp:sp modelId="{FFB746E6-8C92-42F1-8C25-68D8D8C8C983}">
      <dsp:nvSpPr>
        <dsp:cNvPr id="0" name=""/>
        <dsp:cNvSpPr/>
      </dsp:nvSpPr>
      <dsp:spPr>
        <a:xfrm rot="10800000">
          <a:off x="5411926" y="3075847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 rot="10800000">
        <a:off x="5549421" y="3183076"/>
        <a:ext cx="320822" cy="321687"/>
      </dsp:txXfrm>
    </dsp:sp>
    <dsp:sp modelId="{8637F1B0-5CA9-4D33-B342-842A597D06FD}">
      <dsp:nvSpPr>
        <dsp:cNvPr id="0" name=""/>
        <dsp:cNvSpPr/>
      </dsp:nvSpPr>
      <dsp:spPr>
        <a:xfrm>
          <a:off x="3033861" y="2695356"/>
          <a:ext cx="2161877" cy="129712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/>
            <a:t>درمان بر اساس آنتی بیوگرام</a:t>
          </a:r>
          <a:endParaRPr lang="en-US" sz="1600" b="1" kern="1200" dirty="0"/>
        </a:p>
      </dsp:txBody>
      <dsp:txXfrm>
        <a:off x="3071853" y="2733348"/>
        <a:ext cx="2085893" cy="1221142"/>
      </dsp:txXfrm>
    </dsp:sp>
    <dsp:sp modelId="{58ED1A15-A40D-436D-BE6D-C8C97A33E3E2}">
      <dsp:nvSpPr>
        <dsp:cNvPr id="0" name=""/>
        <dsp:cNvSpPr/>
      </dsp:nvSpPr>
      <dsp:spPr>
        <a:xfrm rot="10800000">
          <a:off x="2385298" y="3075847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 rot="10800000">
        <a:off x="2522793" y="3183076"/>
        <a:ext cx="320822" cy="321687"/>
      </dsp:txXfrm>
    </dsp:sp>
    <dsp:sp modelId="{F237FC04-B2AC-4AF0-A85F-300B53C75CBA}">
      <dsp:nvSpPr>
        <dsp:cNvPr id="0" name=""/>
        <dsp:cNvSpPr/>
      </dsp:nvSpPr>
      <dsp:spPr>
        <a:xfrm>
          <a:off x="7233" y="2695356"/>
          <a:ext cx="2161877" cy="129712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/>
            <a:t>درمان ساپرسیو با آنتی بیوتیک توصیه نمی شود</a:t>
          </a:r>
          <a:endParaRPr lang="en-US" sz="1600" b="1" kern="1200" dirty="0"/>
        </a:p>
      </dsp:txBody>
      <dsp:txXfrm>
        <a:off x="45225" y="2733348"/>
        <a:ext cx="2085893" cy="12211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4A3576-7553-4183-A4F3-08F865F6A140}" type="datetimeFigureOut">
              <a:rPr lang="en-US" smtClean="0"/>
              <a:t>8/1/2016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54C5A-10BF-4627-A47A-DEB40B21C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99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54C5A-10BF-4627-A47A-DEB40B21CF4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158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54C5A-10BF-4627-A47A-DEB40B21CF4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435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bacteria that are not typical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uropathogens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(such as lactobacillus) are isolated, the diagnosis of cystitis is typically made only if they are isolated in high bacterial counts (≥10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cfu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/mL).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54C5A-10BF-4627-A47A-DEB40B21CF45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115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بارداری و کلیه                                                                  دکتر فیروزه معین زاده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840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بارداری و کلیه                                                                  دکتر فیروزه معین زاده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718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بارداری و کلیه                                                                  دکتر فیروزه معین زاده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110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بارداری و کلیه                                                                  دکتر فیروزه معین زاده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786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بارداری و کلیه                                                                  دکتر فیروزه معین زاده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983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بارداری و کلیه                                                                  دکتر فیروزه معین زاده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108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بارداری و کلیه                                                                  دکتر فیروزه معین زاده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71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بارداری و کلیه                                                                  دکتر فیروزه معین زاده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660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بارداری و کلیه                                                                  دکتر فیروزه معین زاده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239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بارداری و کلیه                                                                  دکتر فیروزه معین زاده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0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بارداری و کلیه                                                                  دکتر فیروزه معین زاده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052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a-IR" smtClean="0"/>
              <a:t>بارداری و کلیه                                                                  دکتر فیروزه معین زاده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1A016-BB1A-44FB-B3D7-4CE5CA556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709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295401"/>
            <a:ext cx="4724400" cy="31099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0345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10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066800"/>
            <a:ext cx="5638800" cy="3610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143000" y="5181600"/>
            <a:ext cx="20574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Am J Physiol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256:H1060–1065, 1989.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79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3664636"/>
              </p:ext>
            </p:extLst>
          </p:nvPr>
        </p:nvGraphicFramePr>
        <p:xfrm>
          <a:off x="457200" y="1915160"/>
          <a:ext cx="8229600" cy="3876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6553200"/>
                <a:gridCol w="1676400"/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تغییر فیزیولوژیک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متغیر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کاهش به مقدار متوسط 2 گرم در دسی لیتر ( از 13</a:t>
                      </a:r>
                      <a:r>
                        <a:rPr lang="fa-IR" baseline="0" dirty="0" smtClean="0"/>
                        <a:t> به 11 ) به دلیل افزایش حجم پلاسما بدون افزایش توده ی </a:t>
                      </a:r>
                      <a:r>
                        <a:rPr lang="en-US" baseline="0" dirty="0" smtClean="0"/>
                        <a:t>RBC</a:t>
                      </a:r>
                      <a:r>
                        <a:rPr lang="fa-IR" baseline="0" dirty="0" smtClean="0"/>
                        <a:t> ها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هموگلوبین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کاهش تا حدود 0.5 – 0.4 میلی گرم در دسی لیتر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کراتینین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کاهش تا حدود 3- 2 میلی گرم در دسی لیتر تا هفته ی 24- 22 و سپس افزایش تا مقدار قبل از بارداری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اوریک</a:t>
                      </a:r>
                      <a:r>
                        <a:rPr lang="fa-IR" baseline="0" dirty="0" smtClean="0"/>
                        <a:t> اسید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افزایش تا </a:t>
                      </a:r>
                      <a:r>
                        <a:rPr lang="en-US" dirty="0" smtClean="0"/>
                        <a:t>7.44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dirty="0" smtClean="0"/>
                        <a:t>PH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کاهش تا حدود 10 میلی متر جیوه و رسیدن به حدود 32-27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dirty="0" smtClean="0"/>
                        <a:t>PCO2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افزایش کلسیتریول</a:t>
                      </a:r>
                      <a:r>
                        <a:rPr lang="fa-IR" baseline="0" dirty="0" smtClean="0"/>
                        <a:t> باعث افزایش جذب کلسیم در روده و افزایش ترشح ادراری کلسیم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کلسیم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کاهش به مقدار 5-4 میلی اکی والان در لیتر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سدیم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کاهش تا رسیدن به نقطه ی جدید اسموتیک 270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اسمولاریته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11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92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افزایش سایز کلیه ها تا حدود 1.5-1 سانتی متر</a:t>
            </a:r>
          </a:p>
          <a:p>
            <a:pPr algn="r" rtl="1"/>
            <a:r>
              <a:rPr lang="fa-IR" dirty="0" smtClean="0"/>
              <a:t>افزایش حجم کلیه ها تا 30%</a:t>
            </a:r>
          </a:p>
          <a:p>
            <a:pPr algn="r" rtl="1"/>
            <a:r>
              <a:rPr lang="fa-IR" dirty="0" smtClean="0"/>
              <a:t>دیلاتاسیون مجاری ادراری و تولید هیدرونفروز: بیشتر در سمت راست</a:t>
            </a:r>
          </a:p>
          <a:p>
            <a:pPr algn="r" rtl="1"/>
            <a:r>
              <a:rPr lang="fa-IR" dirty="0" smtClean="0"/>
              <a:t>افزایش گلوکوزوری و آمینواسیدوری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1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indent="0" algn="ctr" rtl="1">
              <a:buNone/>
            </a:pPr>
            <a:r>
              <a:rPr lang="fa-IR" sz="6600" b="1" dirty="0" smtClean="0">
                <a:ln/>
                <a:solidFill>
                  <a:schemeClr val="accent3"/>
                </a:solidFill>
              </a:rPr>
              <a:t>افزایش فشار خون </a:t>
            </a:r>
          </a:p>
          <a:p>
            <a:pPr marL="0" indent="0" algn="ctr" rtl="1">
              <a:buNone/>
            </a:pPr>
            <a:r>
              <a:rPr lang="fa-IR" sz="6600" b="1" dirty="0" smtClean="0">
                <a:ln/>
                <a:solidFill>
                  <a:schemeClr val="accent3"/>
                </a:solidFill>
              </a:rPr>
              <a:t>دوران بارداری</a:t>
            </a:r>
            <a:endParaRPr lang="en-US" sz="6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53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dirty="0" smtClean="0"/>
              <a:t>ایجاد در 10% بارداری ها</a:t>
            </a:r>
          </a:p>
          <a:p>
            <a:pPr algn="r" rtl="1"/>
            <a:r>
              <a:rPr lang="fa-IR" dirty="0" smtClean="0"/>
              <a:t>تعریف: فشارخون بالاتر از </a:t>
            </a:r>
            <a:r>
              <a:rPr lang="en-US" dirty="0" smtClean="0"/>
              <a:t>140mmHg</a:t>
            </a:r>
            <a:r>
              <a:rPr lang="fa-IR" dirty="0" smtClean="0"/>
              <a:t> در سیستول و بیشتر از </a:t>
            </a:r>
            <a:r>
              <a:rPr lang="en-US" dirty="0" smtClean="0"/>
              <a:t>90mmHg</a:t>
            </a:r>
            <a:r>
              <a:rPr lang="fa-IR" dirty="0" smtClean="0"/>
              <a:t> در دیاستول</a:t>
            </a:r>
          </a:p>
          <a:p>
            <a:pPr algn="r" rtl="1"/>
            <a:r>
              <a:rPr lang="fa-IR" dirty="0" smtClean="0"/>
              <a:t>انواع: </a:t>
            </a:r>
            <a:endParaRPr lang="en-US" dirty="0" smtClean="0"/>
          </a:p>
          <a:p>
            <a:pPr marL="400050" lvl="1" indent="0" algn="r" rtl="1">
              <a:buNone/>
            </a:pPr>
            <a:r>
              <a:rPr lang="en-US" dirty="0" smtClean="0"/>
              <a:t>1    </a:t>
            </a:r>
            <a:r>
              <a:rPr lang="fa-IR" dirty="0" smtClean="0"/>
              <a:t>- فشارخون بارداری</a:t>
            </a:r>
          </a:p>
          <a:p>
            <a:pPr marL="400050" lvl="1" indent="0" algn="r" rtl="1">
              <a:buNone/>
            </a:pPr>
            <a:r>
              <a:rPr lang="en-US" dirty="0" smtClean="0"/>
              <a:t>2    </a:t>
            </a:r>
            <a:r>
              <a:rPr lang="fa-IR" dirty="0" smtClean="0"/>
              <a:t>- فشارخون مزمن</a:t>
            </a:r>
          </a:p>
          <a:p>
            <a:pPr marL="400050" lvl="1" indent="0" algn="r" rtl="1">
              <a:buNone/>
            </a:pPr>
            <a:r>
              <a:rPr lang="en-US" dirty="0" smtClean="0"/>
              <a:t>3    </a:t>
            </a:r>
            <a:r>
              <a:rPr lang="fa-IR" dirty="0" smtClean="0"/>
              <a:t>- پره اکلامپسی</a:t>
            </a:r>
          </a:p>
          <a:p>
            <a:pPr marL="400050" lvl="1" indent="0" algn="r" rtl="1">
              <a:buNone/>
            </a:pPr>
            <a:r>
              <a:rPr lang="en-US" dirty="0" smtClean="0"/>
              <a:t>4    </a:t>
            </a:r>
            <a:r>
              <a:rPr lang="fa-IR" dirty="0" smtClean="0"/>
              <a:t>- فشار خون مزمن با پره اکلامپسی</a:t>
            </a:r>
          </a:p>
          <a:p>
            <a:pPr lvl="1" algn="r" rt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18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           </a:t>
            </a:r>
            <a:r>
              <a:rPr lang="en-US" dirty="0" smtClean="0"/>
              <a:t>Gestational hypertension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dirty="0" smtClean="0"/>
              <a:t>شروع از نیمه ی بارداری: هفته ی 20</a:t>
            </a:r>
          </a:p>
          <a:p>
            <a:pPr algn="r" rtl="1"/>
            <a:r>
              <a:rPr lang="fa-IR" dirty="0" smtClean="0"/>
              <a:t>بدون ارتباط با پروتیینوری</a:t>
            </a:r>
          </a:p>
          <a:p>
            <a:pPr algn="r" rtl="1"/>
            <a:r>
              <a:rPr lang="fa-IR" dirty="0" smtClean="0"/>
              <a:t>بهبود با زایمان</a:t>
            </a:r>
          </a:p>
          <a:p>
            <a:pPr algn="r" rtl="1"/>
            <a:r>
              <a:rPr lang="fa-IR" dirty="0" smtClean="0"/>
              <a:t>خطر: افزایش فشارخون بصورت مزمن در آینده</a:t>
            </a:r>
          </a:p>
          <a:p>
            <a:pPr algn="r" rtl="1"/>
            <a:r>
              <a:rPr lang="fa-IR" dirty="0" smtClean="0"/>
              <a:t>فاکتورهای خطر: </a:t>
            </a:r>
          </a:p>
          <a:p>
            <a:pPr lvl="1" algn="r" rtl="1"/>
            <a:r>
              <a:rPr lang="fa-IR" dirty="0" smtClean="0"/>
              <a:t>چندزایی</a:t>
            </a:r>
          </a:p>
          <a:p>
            <a:pPr lvl="1" algn="r" rtl="1"/>
            <a:r>
              <a:rPr lang="fa-IR" dirty="0" smtClean="0"/>
              <a:t>سابقه ی فامیلی فشارخون بالا</a:t>
            </a:r>
          </a:p>
          <a:p>
            <a:pPr lvl="1" algn="r" rtl="1"/>
            <a:r>
              <a:rPr lang="fa-IR" dirty="0" smtClean="0"/>
              <a:t>چاقی</a:t>
            </a:r>
          </a:p>
          <a:p>
            <a:pPr marL="0" indent="0" algn="r" rtl="1">
              <a:buNone/>
            </a:pPr>
            <a:endParaRPr lang="fa-IR" dirty="0" smtClean="0"/>
          </a:p>
          <a:p>
            <a:pPr algn="r" rt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84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فشارخون مزمن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endParaRPr lang="en-US" dirty="0" smtClean="0"/>
          </a:p>
          <a:p>
            <a:pPr algn="r" rtl="1"/>
            <a:r>
              <a:rPr lang="fa-IR" dirty="0" smtClean="0"/>
              <a:t>وجود فشارخون بالا از قبل از هفته ی 20 گاه همراه</a:t>
            </a:r>
          </a:p>
          <a:p>
            <a:pPr marL="0" indent="0" algn="r" rtl="1">
              <a:buNone/>
            </a:pPr>
            <a:r>
              <a:rPr lang="fa-IR" dirty="0" smtClean="0"/>
              <a:t> با پروتیینوری</a:t>
            </a:r>
          </a:p>
          <a:p>
            <a:pPr algn="r" rtl="1"/>
            <a:r>
              <a:rPr lang="fa-IR" dirty="0" smtClean="0"/>
              <a:t>عدم بهبود با زایمان</a:t>
            </a:r>
          </a:p>
          <a:p>
            <a:pPr algn="r" rtl="1"/>
            <a:r>
              <a:rPr lang="fa-IR" dirty="0" smtClean="0"/>
              <a:t>خطرات: </a:t>
            </a:r>
          </a:p>
          <a:p>
            <a:pPr marL="0" indent="0" algn="r" rtl="1">
              <a:buNone/>
            </a:pPr>
            <a:endParaRPr lang="fa-IR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8689852"/>
              </p:ext>
            </p:extLst>
          </p:nvPr>
        </p:nvGraphicFramePr>
        <p:xfrm>
          <a:off x="1676400" y="4536440"/>
          <a:ext cx="6096000" cy="14833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b="0" dirty="0" smtClean="0"/>
                        <a:t>دیابت بارداری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b="0" dirty="0" smtClean="0"/>
                        <a:t>پره اکلامپسی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b="0" dirty="0" smtClean="0"/>
                        <a:t>اختلال رشد داخل رحمی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b="0" dirty="0" smtClean="0"/>
                        <a:t>مرگ و میر زمان زایمان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b="0" dirty="0" smtClean="0"/>
                        <a:t>مرگ جنین در تری مستر دوم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b="0" dirty="0" smtClean="0"/>
                        <a:t> </a:t>
                      </a:r>
                      <a:r>
                        <a:rPr lang="en-US" b="0" dirty="0" smtClean="0"/>
                        <a:t>SGA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r" rtl="1"/>
                      <a:r>
                        <a:rPr lang="fa-IR" b="0" dirty="0" smtClean="0"/>
                        <a:t>زایمان زودرس</a:t>
                      </a:r>
                      <a:endParaRPr lang="en-US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/>
                      <a:endParaRPr lang="en-US" b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30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درمان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داروی انتخابی: متیل دوپا، هیدرالازین</a:t>
            </a:r>
          </a:p>
          <a:p>
            <a:pPr algn="r" rtl="1"/>
            <a:r>
              <a:rPr lang="fa-IR" dirty="0" smtClean="0"/>
              <a:t>مصرف بتا بلاکرها: با احتیاط</a:t>
            </a:r>
          </a:p>
          <a:p>
            <a:pPr algn="r" rtl="1"/>
            <a:r>
              <a:rPr lang="fa-IR" dirty="0" smtClean="0"/>
              <a:t>عدم مصرف </a:t>
            </a:r>
            <a:r>
              <a:rPr lang="en-US" dirty="0" smtClean="0"/>
              <a:t>ACEIs</a:t>
            </a:r>
            <a:r>
              <a:rPr lang="fa-IR" dirty="0" smtClean="0"/>
              <a:t> ، </a:t>
            </a:r>
            <a:r>
              <a:rPr lang="en-US" dirty="0" smtClean="0"/>
              <a:t>ARBs</a:t>
            </a:r>
            <a:r>
              <a:rPr lang="fa-IR" dirty="0" smtClean="0"/>
              <a:t> و دیورتیک ها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8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1037"/>
            <a:ext cx="8229600" cy="4525963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fa-IR" sz="6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نارسایی حاد کلیه </a:t>
            </a:r>
          </a:p>
          <a:p>
            <a:pPr marL="0" indent="0" algn="ctr">
              <a:buNone/>
            </a:pPr>
            <a:r>
              <a:rPr lang="fa-IR" sz="6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در بارداری</a:t>
            </a:r>
            <a:endParaRPr lang="en-US" sz="66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4124325"/>
            <a:ext cx="2733675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84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علل نارسایی حاد کلیه در افراد غیر باردار: </a:t>
            </a:r>
          </a:p>
          <a:p>
            <a:pPr lvl="1" algn="r" rtl="1"/>
            <a:r>
              <a:rPr lang="fa-IR" dirty="0" smtClean="0"/>
              <a:t>علل انسدادی : ازتمی پست رنال</a:t>
            </a:r>
          </a:p>
          <a:p>
            <a:pPr lvl="1" algn="r" rtl="1"/>
            <a:r>
              <a:rPr lang="fa-IR" dirty="0" smtClean="0"/>
              <a:t>علل داخل کلیوی: گلومرولونفریت ها ، نکروز حاد توبولی ...</a:t>
            </a:r>
          </a:p>
          <a:p>
            <a:pPr lvl="1" algn="r" rtl="1"/>
            <a:r>
              <a:rPr lang="fa-IR" dirty="0" smtClean="0"/>
              <a:t>علل قبل از کلیوی: افت فشار خون ، خونریزی ...</a:t>
            </a:r>
          </a:p>
          <a:p>
            <a:pPr algn="r" rtl="1"/>
            <a:r>
              <a:rPr lang="fa-IR" dirty="0" smtClean="0"/>
              <a:t>علل مربوط به بارداری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19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880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82775"/>
            <a:ext cx="7772400" cy="147002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fa-IR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بارداری و کلیه</a:t>
            </a:r>
            <a:endParaRPr lang="en-US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a-IR" dirty="0" smtClean="0">
                <a:solidFill>
                  <a:schemeClr val="accent2">
                    <a:lumMod val="75000"/>
                  </a:schemeClr>
                </a:solidFill>
              </a:rPr>
              <a:t>دکتر فیروزه معین زاده</a:t>
            </a:r>
          </a:p>
          <a:p>
            <a:r>
              <a:rPr lang="fa-IR" dirty="0" smtClean="0">
                <a:solidFill>
                  <a:schemeClr val="accent2">
                    <a:lumMod val="75000"/>
                  </a:schemeClr>
                </a:solidFill>
              </a:rPr>
              <a:t>نفرولوژیست و استادیار دانشکده ی پزشکی</a:t>
            </a:r>
          </a:p>
          <a:p>
            <a:r>
              <a:rPr lang="fa-IR" dirty="0" smtClean="0">
                <a:solidFill>
                  <a:schemeClr val="accent2">
                    <a:lumMod val="75000"/>
                  </a:schemeClr>
                </a:solidFill>
              </a:rPr>
              <a:t>دانشگاه علوم پزشکی اصفهان</a:t>
            </a:r>
          </a:p>
          <a:p>
            <a:r>
              <a:rPr lang="fa-IR" dirty="0" smtClean="0">
                <a:solidFill>
                  <a:schemeClr val="accent2">
                    <a:lumMod val="75000"/>
                  </a:schemeClr>
                </a:solidFill>
              </a:rPr>
              <a:t>1395/5/11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875" y="0"/>
            <a:ext cx="2524125" cy="1809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76200"/>
            <a:ext cx="2790825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77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تعریف : افت ناگهانی عملکرد کلیه </a:t>
            </a:r>
          </a:p>
          <a:p>
            <a:pPr algn="r" rtl="1"/>
            <a:endParaRPr lang="fa-IR" dirty="0"/>
          </a:p>
          <a:p>
            <a:pPr algn="r" rtl="1"/>
            <a:endParaRPr lang="fa-IR" dirty="0" smtClean="0"/>
          </a:p>
          <a:p>
            <a:pPr marL="0" indent="0" algn="ctr" rtl="1">
              <a:buNone/>
            </a:pPr>
            <a:r>
              <a:rPr lang="en-US" dirty="0" smtClean="0"/>
              <a:t>   </a:t>
            </a:r>
            <a:r>
              <a:rPr lang="fa-IR" dirty="0" smtClean="0"/>
              <a:t>کاهش </a:t>
            </a:r>
            <a:r>
              <a:rPr lang="en-US" dirty="0" smtClean="0"/>
              <a:t>GFR</a:t>
            </a:r>
          </a:p>
          <a:p>
            <a:pPr marL="0" indent="0" algn="ctr" rtl="1">
              <a:buNone/>
            </a:pP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3886200" y="2209800"/>
            <a:ext cx="914400" cy="114300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Callout 5"/>
          <p:cNvSpPr/>
          <p:nvPr/>
        </p:nvSpPr>
        <p:spPr>
          <a:xfrm>
            <a:off x="3429000" y="4038600"/>
            <a:ext cx="1905000" cy="1600200"/>
          </a:xfrm>
          <a:prstGeom prst="upArrow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solidFill>
                  <a:srgbClr val="FF0000"/>
                </a:solidFill>
              </a:rPr>
              <a:t>افزایش </a:t>
            </a:r>
            <a:endParaRPr lang="fa-IR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GFR</a:t>
            </a:r>
            <a:r>
              <a:rPr lang="fa-IR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fa-IR" dirty="0" smtClean="0">
                <a:solidFill>
                  <a:srgbClr val="FF0000"/>
                </a:solidFill>
              </a:rPr>
              <a:t>در طی بارداری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دکتر فیروزه معین زاده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20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88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نارسایی حاد کلیه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شیوع: </a:t>
            </a:r>
          </a:p>
          <a:p>
            <a:pPr lvl="1" algn="r" rtl="1"/>
            <a:r>
              <a:rPr lang="fa-IR" dirty="0" smtClean="0"/>
              <a:t>در مناطق با داشتن مراقبتهای قبل زایمان: 1 در 20000 نفر</a:t>
            </a:r>
          </a:p>
          <a:p>
            <a:pPr algn="r" rtl="1"/>
            <a:r>
              <a:rPr lang="fa-IR" dirty="0" smtClean="0"/>
              <a:t>اتیولوژی:</a:t>
            </a:r>
          </a:p>
          <a:p>
            <a:pPr lvl="1" algn="r" rtl="1"/>
            <a:r>
              <a:rPr lang="fa-IR" dirty="0" smtClean="0"/>
              <a:t>قبل از 20 هفته: </a:t>
            </a:r>
          </a:p>
          <a:p>
            <a:pPr lvl="2" algn="r" rtl="1"/>
            <a:r>
              <a:rPr lang="en-US" dirty="0"/>
              <a:t>hyperemesis </a:t>
            </a:r>
            <a:r>
              <a:rPr lang="en-US" dirty="0" err="1"/>
              <a:t>gravidarum</a:t>
            </a:r>
            <a:r>
              <a:rPr lang="en-US" dirty="0"/>
              <a:t> </a:t>
            </a:r>
            <a:endParaRPr lang="fa-IR" dirty="0" smtClean="0"/>
          </a:p>
          <a:p>
            <a:pPr lvl="2" algn="r" rtl="1"/>
            <a:r>
              <a:rPr lang="fa-IR" dirty="0" smtClean="0"/>
              <a:t>نکروز حاد توبولی ناشی از سقط عفونی</a:t>
            </a:r>
          </a:p>
          <a:p>
            <a:pPr lvl="2" algn="r" rtl="1"/>
            <a:r>
              <a:rPr lang="fa-IR" dirty="0" smtClean="0"/>
              <a:t>عفونت ویروسی (انفلوانزا)، باکتریایی یا سپسیس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88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ادامه...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بعد از هفته ی 20 بارداری:</a:t>
            </a:r>
          </a:p>
          <a:p>
            <a:pPr lvl="1" algn="r" rtl="1"/>
            <a:r>
              <a:rPr lang="fa-IR" dirty="0" smtClean="0"/>
              <a:t>پره اکلامپسی شدید</a:t>
            </a:r>
          </a:p>
          <a:p>
            <a:pPr lvl="1" algn="r" rtl="1"/>
            <a:r>
              <a:rPr lang="fa-IR" dirty="0" smtClean="0"/>
              <a:t>پره اکلامپسی شدید همراه با سندرم </a:t>
            </a:r>
            <a:r>
              <a:rPr lang="en-US" dirty="0" smtClean="0"/>
              <a:t>HELLP</a:t>
            </a:r>
            <a:endParaRPr lang="fa-IR" dirty="0" smtClean="0"/>
          </a:p>
          <a:p>
            <a:pPr lvl="1" algn="r" rtl="1"/>
            <a:r>
              <a:rPr lang="en-US" dirty="0" smtClean="0"/>
              <a:t>TTP</a:t>
            </a:r>
            <a:r>
              <a:rPr lang="fa-IR" dirty="0" smtClean="0"/>
              <a:t> یا </a:t>
            </a:r>
            <a:r>
              <a:rPr lang="en-US" dirty="0" smtClean="0"/>
              <a:t>HUS</a:t>
            </a:r>
            <a:r>
              <a:rPr lang="fa-IR" dirty="0" smtClean="0"/>
              <a:t> همراه با مشکلات کمپلمان</a:t>
            </a:r>
          </a:p>
          <a:p>
            <a:pPr lvl="1" algn="r" rtl="1"/>
            <a:r>
              <a:rPr lang="fa-IR" dirty="0" smtClean="0"/>
              <a:t>کبد چرب حاملگی</a:t>
            </a:r>
          </a:p>
          <a:p>
            <a:pPr lvl="1" algn="r" rtl="1"/>
            <a:r>
              <a:rPr lang="fa-IR" dirty="0" smtClean="0"/>
              <a:t>نکروز حاد توبولی ناشی از 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22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4852175"/>
              </p:ext>
            </p:extLst>
          </p:nvPr>
        </p:nvGraphicFramePr>
        <p:xfrm>
          <a:off x="1524000" y="4932680"/>
          <a:ext cx="6096000" cy="10109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placenta abruption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placenta </a:t>
                      </a:r>
                      <a:r>
                        <a:rPr lang="en-US" b="0" dirty="0" err="1" smtClean="0"/>
                        <a:t>previa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amniotic fluid embolism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prolonged intrauterine fetal death</a:t>
                      </a:r>
                      <a:endParaRPr lang="en-US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788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پره اکلامپسی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endParaRPr lang="fa-IR" dirty="0" smtClean="0"/>
          </a:p>
          <a:p>
            <a:pPr algn="r" rtl="1"/>
            <a:r>
              <a:rPr lang="fa-IR" dirty="0" smtClean="0"/>
              <a:t>ایجاد فشار خون بالا ( بیشتر از 140 سیستول یا 90 دیاستول) همراه با:</a:t>
            </a:r>
          </a:p>
          <a:p>
            <a:pPr lvl="1" algn="r" rtl="1"/>
            <a:r>
              <a:rPr lang="fa-IR" dirty="0" smtClean="0"/>
              <a:t>پروتیینوری</a:t>
            </a:r>
          </a:p>
          <a:p>
            <a:pPr marL="857250" lvl="2" indent="0" algn="r" rtl="1">
              <a:buNone/>
            </a:pPr>
            <a:r>
              <a:rPr lang="fa-IR" dirty="0" smtClean="0"/>
              <a:t>یا</a:t>
            </a:r>
          </a:p>
          <a:p>
            <a:pPr lvl="1" algn="r" rtl="1"/>
            <a:r>
              <a:rPr lang="fa-IR" dirty="0" smtClean="0"/>
              <a:t>اختلال عملکرد ارگانها : شامل ترومبوسیتوپنی، افزایش آنزیمهای کبدی، ادم ریه، اختلال بینایی یا مغزی، نارسایی کلیه</a:t>
            </a:r>
          </a:p>
          <a:p>
            <a:pPr marL="0" indent="0" algn="r" rtl="1">
              <a:buNone/>
            </a:pPr>
            <a:r>
              <a:rPr lang="fa-IR" dirty="0" smtClean="0"/>
              <a:t>   در فرد با فشارخون طبیعی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دکتر فیروزه معین زاده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23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88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ادامه.....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در 5-3% بارداری ها</a:t>
            </a:r>
          </a:p>
          <a:p>
            <a:pPr algn="r" rtl="1"/>
            <a:r>
              <a:rPr lang="fa-IR" dirty="0" smtClean="0"/>
              <a:t>عوامل خطرساز: </a:t>
            </a:r>
          </a:p>
          <a:p>
            <a:pPr lvl="1" algn="r" rtl="1"/>
            <a:r>
              <a:rPr lang="fa-IR" dirty="0" smtClean="0"/>
              <a:t>نارسایی مزمن کلیه</a:t>
            </a:r>
          </a:p>
          <a:p>
            <a:pPr lvl="1" algn="r" rtl="1"/>
            <a:r>
              <a:rPr lang="fa-IR" dirty="0" smtClean="0"/>
              <a:t>دیابت</a:t>
            </a:r>
          </a:p>
          <a:p>
            <a:pPr lvl="1" algn="r" rtl="1"/>
            <a:r>
              <a:rPr lang="fa-IR" dirty="0" smtClean="0"/>
              <a:t>فشارخون بالا</a:t>
            </a:r>
          </a:p>
          <a:p>
            <a:pPr lvl="1" algn="r" rtl="1"/>
            <a:r>
              <a:rPr lang="fa-IR" dirty="0" smtClean="0"/>
              <a:t>بارداریهای متعدد</a:t>
            </a:r>
          </a:p>
          <a:p>
            <a:pPr lvl="1" algn="r" rtl="1"/>
            <a:r>
              <a:rPr lang="fa-IR" dirty="0" smtClean="0"/>
              <a:t>اولین بارداری</a:t>
            </a:r>
          </a:p>
          <a:p>
            <a:pPr lvl="1" algn="r" rtl="1"/>
            <a:r>
              <a:rPr lang="fa-IR" dirty="0" smtClean="0"/>
              <a:t>سن مادر بالای 40 سال</a:t>
            </a:r>
          </a:p>
          <a:p>
            <a:pPr algn="r" rt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88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ادامه....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endParaRPr lang="fa-IR" dirty="0" smtClean="0"/>
          </a:p>
          <a:p>
            <a:pPr algn="r" rtl="1"/>
            <a:r>
              <a:rPr lang="fa-IR" dirty="0" smtClean="0"/>
              <a:t>ایجاد نارسایی حاد کلیه در پره اکلامپسی شدید همراه با </a:t>
            </a:r>
            <a:r>
              <a:rPr lang="en-US" dirty="0" smtClean="0"/>
              <a:t> HELLP</a:t>
            </a:r>
            <a:r>
              <a:rPr lang="fa-IR" dirty="0" smtClean="0"/>
              <a:t> : 15-3% </a:t>
            </a:r>
          </a:p>
          <a:p>
            <a:pPr algn="r" rtl="1"/>
            <a:r>
              <a:rPr lang="fa-IR" dirty="0" smtClean="0"/>
              <a:t>بهبود اختلالات کلیوی و خارج کلیوی از 3-2 روز بعد زایمان و بهبود کامل فانکشن کلیه طی 8 هفته بعد از زایمان</a:t>
            </a:r>
          </a:p>
          <a:p>
            <a:pPr algn="r" rtl="1"/>
            <a:r>
              <a:rPr lang="fa-IR" dirty="0" smtClean="0"/>
              <a:t>باقی ماندن میکروآلبومینوری: خطر نارسایی کلیه در آینده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880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کبد چرب حاملگی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fa-IR" dirty="0" smtClean="0"/>
          </a:p>
          <a:p>
            <a:pPr algn="r" rtl="1"/>
            <a:r>
              <a:rPr lang="fa-IR" dirty="0" smtClean="0"/>
              <a:t>عارضه ی نادر ولی تا 60% موارد منتهی به نارسایی کلیه</a:t>
            </a:r>
          </a:p>
          <a:p>
            <a:pPr algn="r" rtl="1"/>
            <a:r>
              <a:rPr lang="fa-IR" dirty="0" smtClean="0"/>
              <a:t>شروع در تری مستر سوم وشبیه به پره اکلامپسی به همراه افت قند خون، افزایش بیلی روبین خون، و طولانی شدن </a:t>
            </a:r>
            <a:r>
              <a:rPr lang="en-US" dirty="0" smtClean="0"/>
              <a:t>PTT</a:t>
            </a:r>
            <a:endParaRPr lang="fa-IR" dirty="0" smtClean="0"/>
          </a:p>
          <a:p>
            <a:pPr algn="r" rt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26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880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نکروز حاد توبولی:</a:t>
            </a:r>
          </a:p>
          <a:p>
            <a:pPr lvl="1" algn="r" rtl="1"/>
            <a:r>
              <a:rPr lang="fa-IR" dirty="0" smtClean="0"/>
              <a:t>ایجاد درد پهلو، هماچوری گروس و الیگوری یا آنوری</a:t>
            </a:r>
          </a:p>
          <a:p>
            <a:pPr algn="r" rtl="1"/>
            <a:r>
              <a:rPr lang="fa-IR" dirty="0" smtClean="0"/>
              <a:t>نارسایی کلیه ناشی از مصرف </a:t>
            </a:r>
            <a:r>
              <a:rPr lang="en-US" dirty="0" smtClean="0"/>
              <a:t>NSAIDs</a:t>
            </a:r>
            <a:r>
              <a:rPr lang="fa-IR" dirty="0" smtClean="0"/>
              <a:t>:</a:t>
            </a:r>
          </a:p>
          <a:p>
            <a:pPr marL="0" indent="0" algn="r" rtl="1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27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88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/>
              <a:t>نارسایی حاد کلیه بعد از زایمان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fa-IR" dirty="0" smtClean="0"/>
          </a:p>
          <a:p>
            <a:pPr algn="r" rtl="1"/>
            <a:r>
              <a:rPr lang="fa-IR" dirty="0" smtClean="0"/>
              <a:t>نارسایی حاد کلیه چند روز تا چند هفته بعد از زایمان نرمال</a:t>
            </a:r>
          </a:p>
          <a:p>
            <a:pPr algn="r" rtl="1"/>
            <a:r>
              <a:rPr lang="fa-IR" dirty="0" smtClean="0"/>
              <a:t>بیشترین علت: باقی ماندن جفت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28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20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 rtl="1">
              <a:buNone/>
            </a:pPr>
            <a:r>
              <a:rPr lang="fa-IR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نارسایی مزمن کلیه </a:t>
            </a:r>
          </a:p>
          <a:p>
            <a:pPr marL="0" indent="0" algn="ctr" rtl="1">
              <a:buNone/>
            </a:pPr>
            <a:r>
              <a:rPr lang="fa-IR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و بارداری</a:t>
            </a:r>
            <a:endParaRPr lang="en-US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29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88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اهداف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تغییرات فیزیولوژیک بارداری بر کلیه</a:t>
            </a:r>
          </a:p>
          <a:p>
            <a:pPr algn="r" rtl="1"/>
            <a:r>
              <a:rPr lang="fa-IR" dirty="0" smtClean="0"/>
              <a:t>افزایش فشار خون در بارداری</a:t>
            </a:r>
          </a:p>
          <a:p>
            <a:pPr algn="r" rtl="1"/>
            <a:r>
              <a:rPr lang="fa-IR" dirty="0" smtClean="0"/>
              <a:t>نارسایی حاد کلیه در بارداری</a:t>
            </a:r>
          </a:p>
          <a:p>
            <a:pPr algn="r" rtl="1"/>
            <a:r>
              <a:rPr lang="fa-IR" dirty="0" smtClean="0"/>
              <a:t>نارسایی مزمن کلیه و بارداری</a:t>
            </a:r>
          </a:p>
          <a:p>
            <a:pPr algn="r" rtl="1"/>
            <a:r>
              <a:rPr lang="fa-IR" dirty="0" smtClean="0"/>
              <a:t>عفونت ادراری در بارداری</a:t>
            </a:r>
          </a:p>
          <a:p>
            <a:pPr algn="r" rtl="1"/>
            <a:r>
              <a:rPr lang="fa-IR" dirty="0" smtClean="0"/>
              <a:t>سنگ کلیه و بارداری</a:t>
            </a:r>
          </a:p>
          <a:p>
            <a:pPr algn="r" rt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49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/>
              <a:t>ارتباط بین نارسایی کلیه </a:t>
            </a:r>
            <a:br>
              <a:rPr lang="fa-IR" dirty="0" smtClean="0"/>
            </a:br>
            <a:r>
              <a:rPr lang="fa-IR" dirty="0" smtClean="0"/>
              <a:t>و بارداری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7371190"/>
              </p:ext>
            </p:extLst>
          </p:nvPr>
        </p:nvGraphicFramePr>
        <p:xfrm>
          <a:off x="457200" y="2575560"/>
          <a:ext cx="8229600" cy="22250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اثرات بیماری کلیه بر بارداری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اثرات بارداری بر روی کلیه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نازایی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بدتر شدن پروتیینوری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پره ترم لیبر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بدتر شدن فانکشن کلیه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en-US" dirty="0" smtClean="0"/>
                        <a:t>IUGR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افزایش فشارخون و پره اکلامپسی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کاهش سرویوال جنین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 rtl="1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پره اکلامپسی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 rtl="1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30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9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fa-IR" dirty="0" smtClean="0"/>
          </a:p>
          <a:p>
            <a:pPr algn="r" rtl="1"/>
            <a:r>
              <a:rPr lang="fa-IR" dirty="0" smtClean="0"/>
              <a:t>نارسایی خفیف کلیه: مرحله ی 1و 2 نارسایی مزمن کلیه</a:t>
            </a:r>
          </a:p>
          <a:p>
            <a:pPr lvl="1" algn="r" rtl="1"/>
            <a:r>
              <a:rPr lang="fa-IR" dirty="0" smtClean="0"/>
              <a:t>بارداری با عاقبت خوب و بیماری کلیه بی تغییر</a:t>
            </a:r>
          </a:p>
          <a:p>
            <a:pPr marL="457200" lvl="1" indent="0" algn="r" rtl="1">
              <a:buNone/>
            </a:pPr>
            <a:endParaRPr lang="fa-IR" dirty="0" smtClean="0"/>
          </a:p>
          <a:p>
            <a:pPr algn="r" rtl="1"/>
            <a:r>
              <a:rPr lang="fa-IR" dirty="0"/>
              <a:t>نارسایی </a:t>
            </a:r>
            <a:r>
              <a:rPr lang="fa-IR" dirty="0" smtClean="0"/>
              <a:t>متوسط </a:t>
            </a:r>
            <a:r>
              <a:rPr lang="fa-IR" dirty="0"/>
              <a:t>کلیه: مرحله ی </a:t>
            </a:r>
            <a:r>
              <a:rPr lang="fa-IR" dirty="0" smtClean="0"/>
              <a:t>3و 4 </a:t>
            </a:r>
            <a:r>
              <a:rPr lang="fa-IR" dirty="0"/>
              <a:t>نارسایی مزمن </a:t>
            </a:r>
            <a:r>
              <a:rPr lang="fa-IR" dirty="0" smtClean="0"/>
              <a:t>کلیه</a:t>
            </a:r>
          </a:p>
          <a:p>
            <a:pPr lvl="1" algn="r" rtl="1"/>
            <a:r>
              <a:rPr lang="fa-IR" dirty="0" smtClean="0"/>
              <a:t>خطر پیشرفت بیماری کلیه و افزایش خطرات جنینی</a:t>
            </a:r>
          </a:p>
          <a:p>
            <a:pPr algn="r" rt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31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644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/>
              <a:t>نارسایی شدید کلیه: مرحله ی 4 و 5</a:t>
            </a:r>
          </a:p>
          <a:p>
            <a:pPr lvl="1" algn="r" rtl="1"/>
            <a:r>
              <a:rPr lang="fa-IR" dirty="0"/>
              <a:t>مورتالیتی و موربیدیتی بالای مادر و جنین، احتمال پایان موفقیت آمیز بارداری کم، عدم توصیه به باردار شدن</a:t>
            </a:r>
          </a:p>
          <a:p>
            <a:pPr algn="r" rtl="1"/>
            <a:endParaRPr lang="fa-IR" dirty="0" smtClean="0"/>
          </a:p>
          <a:p>
            <a:pPr algn="r" rtl="1"/>
            <a:r>
              <a:rPr lang="fa-IR" dirty="0" smtClean="0"/>
              <a:t>در پروتیینوری شدید و فشار خون بالای کنترل نشده:</a:t>
            </a:r>
          </a:p>
          <a:p>
            <a:pPr lvl="1" algn="r" rtl="1"/>
            <a:r>
              <a:rPr lang="fa-IR" dirty="0" smtClean="0"/>
              <a:t> افزایش خطر پیشرفت بیماری کلیوی و نتایج ناگوار بارداری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32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880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/>
              <a:t>نارسایی مزمن کلیه و بارداری</a:t>
            </a:r>
            <a:br>
              <a:rPr lang="fa-IR" dirty="0" smtClean="0"/>
            </a:br>
            <a:r>
              <a:rPr lang="fa-IR" dirty="0" smtClean="0"/>
              <a:t>نفروپاتی دیابتی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fa-IR" dirty="0" smtClean="0"/>
          </a:p>
          <a:p>
            <a:pPr algn="r" rtl="1"/>
            <a:r>
              <a:rPr lang="fa-IR" dirty="0" smtClean="0"/>
              <a:t>6% از زنان دیابت تیپ 1 : داشتن نفروپاتی آشکار</a:t>
            </a:r>
          </a:p>
          <a:p>
            <a:pPr algn="r" rtl="1"/>
            <a:r>
              <a:rPr lang="fa-IR" dirty="0" smtClean="0"/>
              <a:t>در میکروآلبومینوری: افزایش عوارض مادری و جنینی</a:t>
            </a:r>
          </a:p>
          <a:p>
            <a:pPr algn="r" rtl="1"/>
            <a:r>
              <a:rPr lang="fa-IR" dirty="0" smtClean="0"/>
              <a:t>عوارض نفروپاتی بر بارداری:</a:t>
            </a:r>
          </a:p>
          <a:p>
            <a:pPr lvl="1" algn="r" rtl="1"/>
            <a:r>
              <a:rPr lang="fa-IR" dirty="0" smtClean="0"/>
              <a:t>پره ماچوریتی: 22%</a:t>
            </a:r>
          </a:p>
          <a:p>
            <a:pPr lvl="1" algn="r" rtl="1"/>
            <a:r>
              <a:rPr lang="en-US" dirty="0" smtClean="0"/>
              <a:t>IUGR</a:t>
            </a:r>
            <a:r>
              <a:rPr lang="fa-IR" dirty="0" smtClean="0"/>
              <a:t>: 15%</a:t>
            </a:r>
          </a:p>
          <a:p>
            <a:pPr lvl="1" algn="r" rtl="1"/>
            <a:r>
              <a:rPr lang="fa-IR" dirty="0" smtClean="0"/>
              <a:t>پره اکلامپسی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33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0"/>
            <a:ext cx="22098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880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اثر بارداری بر نفروپاتی دیابتی:</a:t>
            </a:r>
          </a:p>
          <a:p>
            <a:pPr lvl="1" algn="r" rtl="1"/>
            <a:r>
              <a:rPr lang="fa-IR" dirty="0" smtClean="0"/>
              <a:t>تشدید پروتیینوری و فشار خون بالا</a:t>
            </a:r>
          </a:p>
          <a:p>
            <a:pPr algn="r" rtl="1"/>
            <a:r>
              <a:rPr lang="fa-IR" dirty="0" smtClean="0"/>
              <a:t>برگشت احتمالی به مقادیر اولیه ی نفروپاتی بعد از زایمان</a:t>
            </a:r>
          </a:p>
          <a:p>
            <a:pPr algn="r" rtl="1"/>
            <a:r>
              <a:rPr lang="fa-IR" dirty="0" smtClean="0"/>
              <a:t>مهمترین عارضه ی خطرناک: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34</a:t>
            </a:fld>
            <a:endParaRPr lang="en-US"/>
          </a:p>
        </p:txBody>
      </p:sp>
      <p:sp>
        <p:nvSpPr>
          <p:cNvPr id="7" name="Isosceles Triangle 6"/>
          <p:cNvSpPr/>
          <p:nvPr/>
        </p:nvSpPr>
        <p:spPr>
          <a:xfrm>
            <a:off x="1524000" y="4038600"/>
            <a:ext cx="3124200" cy="1905000"/>
          </a:xfrm>
          <a:prstGeom prst="triangl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400" dirty="0" smtClean="0">
                <a:solidFill>
                  <a:schemeClr val="tx1"/>
                </a:solidFill>
              </a:rPr>
              <a:t>پره اکلامپسی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880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/>
              <a:t>نارسایی مزمن کلیه و بارداری</a:t>
            </a:r>
            <a:br>
              <a:rPr lang="fa-IR" dirty="0" smtClean="0"/>
            </a:br>
            <a:r>
              <a:rPr lang="fa-IR" dirty="0" smtClean="0"/>
              <a:t>لوپوس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میزان عود لوپوس با بارداری: مشابه افراد کنترل</a:t>
            </a:r>
          </a:p>
          <a:p>
            <a:pPr algn="r" rtl="1"/>
            <a:r>
              <a:rPr lang="fa-IR" dirty="0" smtClean="0"/>
              <a:t>مهمترین تعیین کننده ی عارضه ی کلیوی بعد از بارداری:</a:t>
            </a:r>
          </a:p>
          <a:p>
            <a:pPr lvl="1" algn="r" rtl="1"/>
            <a:r>
              <a:rPr lang="fa-IR" dirty="0" smtClean="0"/>
              <a:t>وضعیت کلیه قبل از بارداری</a:t>
            </a:r>
          </a:p>
          <a:p>
            <a:pPr lvl="1" algn="r" rtl="1"/>
            <a:r>
              <a:rPr lang="fa-IR" dirty="0" smtClean="0"/>
              <a:t>اگر سرکوب شدن لوپوس به مدت بیش از 6 ماه قبل از بارداری بوده: کاهش خطر شعله ور شدن لوپوس</a:t>
            </a:r>
          </a:p>
          <a:p>
            <a:pPr lvl="1" algn="r" rt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35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812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88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داشتن لوپوس آنتی کوآگولان مثبت: </a:t>
            </a:r>
          </a:p>
          <a:p>
            <a:pPr lvl="1" algn="r" rtl="1"/>
            <a:r>
              <a:rPr lang="fa-IR" dirty="0" smtClean="0"/>
              <a:t>افزایش خطر از دست رفتن جنین بخصوص در تری مستر دوم</a:t>
            </a:r>
          </a:p>
          <a:p>
            <a:pPr lvl="1" algn="r" rtl="1"/>
            <a:r>
              <a:rPr lang="fa-IR" dirty="0" smtClean="0"/>
              <a:t>افزایش خطر ترومبوز شریانی و وریدی</a:t>
            </a:r>
          </a:p>
          <a:p>
            <a:pPr lvl="1" algn="r" rtl="1"/>
            <a:r>
              <a:rPr lang="fa-IR" dirty="0" smtClean="0"/>
              <a:t>افزایش خطر واسکولیت بخصوص میکروآنژیوپاتی</a:t>
            </a:r>
          </a:p>
          <a:p>
            <a:pPr lvl="1" algn="r" rtl="1"/>
            <a:r>
              <a:rPr lang="fa-IR" dirty="0" smtClean="0"/>
              <a:t>افزایش خطر پره اکلامپسی</a:t>
            </a:r>
          </a:p>
          <a:p>
            <a:pPr algn="r" rt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36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88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/>
              <a:t>بیماری انتهایی کلیه </a:t>
            </a:r>
            <a:br>
              <a:rPr lang="fa-IR" dirty="0" smtClean="0"/>
            </a:br>
            <a:r>
              <a:rPr lang="fa-IR" dirty="0" smtClean="0"/>
              <a:t>و بارداری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کاهش میزان باروری</a:t>
            </a:r>
          </a:p>
          <a:p>
            <a:pPr algn="r" rtl="1"/>
            <a:r>
              <a:rPr lang="fa-IR" dirty="0" smtClean="0"/>
              <a:t>بدتر شدن فشارخون مادر</a:t>
            </a:r>
          </a:p>
          <a:p>
            <a:pPr algn="r" rtl="1"/>
            <a:r>
              <a:rPr lang="fa-IR" dirty="0" smtClean="0"/>
              <a:t>افزایش خطر برای جنین</a:t>
            </a:r>
          </a:p>
          <a:p>
            <a:pPr algn="r" rtl="1"/>
            <a:r>
              <a:rPr lang="fa-IR" dirty="0" smtClean="0"/>
              <a:t>تولید سقط خودبخودی بخصوص در تری مستر دوم</a:t>
            </a:r>
          </a:p>
          <a:p>
            <a:pPr algn="r" rtl="1"/>
            <a:r>
              <a:rPr lang="fa-IR" dirty="0" smtClean="0"/>
              <a:t>85% نوزادان نارس</a:t>
            </a:r>
          </a:p>
          <a:p>
            <a:pPr algn="r" rtl="1"/>
            <a:r>
              <a:rPr lang="fa-IR" dirty="0" smtClean="0"/>
              <a:t>انجام دیالیز مکرر</a:t>
            </a:r>
          </a:p>
          <a:p>
            <a:pPr algn="r" rtl="1"/>
            <a:r>
              <a:rPr lang="fa-IR" dirty="0" smtClean="0"/>
              <a:t>زایمان انتخابی؟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37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880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114300">
                    <a:prstClr val="black"/>
                  </a:innerShdw>
                </a:effectLst>
              </a:rPr>
              <a:t>عفونت ادراری </a:t>
            </a:r>
          </a:p>
          <a:p>
            <a:pPr marL="0" indent="0" algn="ctr" rtl="1">
              <a:buNone/>
            </a:pPr>
            <a:r>
              <a:rPr lang="fa-IR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114300">
                    <a:prstClr val="black"/>
                  </a:innerShdw>
                </a:effectLst>
              </a:rPr>
              <a:t>و بارداری</a:t>
            </a:r>
            <a:endParaRPr lang="en-US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innerShdw blurRad="114300">
                  <a:prstClr val="black"/>
                </a:inn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38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500" y="3467100"/>
            <a:ext cx="1943100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88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شایعترین عفونت دوران بارداری</a:t>
            </a:r>
          </a:p>
          <a:p>
            <a:pPr algn="r" rtl="1"/>
            <a:r>
              <a:rPr lang="fa-IR" dirty="0" smtClean="0"/>
              <a:t>شایعترین ارگانیسم ها:</a:t>
            </a:r>
          </a:p>
          <a:p>
            <a:pPr lvl="1" algn="r" rtl="1"/>
            <a:r>
              <a:rPr lang="en-US" dirty="0" smtClean="0"/>
              <a:t>ECOLI</a:t>
            </a:r>
            <a:endParaRPr lang="fa-IR" dirty="0" smtClean="0"/>
          </a:p>
          <a:p>
            <a:pPr lvl="1" algn="r" rtl="1"/>
            <a:r>
              <a:rPr lang="fa-IR" dirty="0" smtClean="0"/>
              <a:t>کلبسیلا</a:t>
            </a:r>
          </a:p>
          <a:p>
            <a:pPr lvl="1" algn="r" rtl="1"/>
            <a:r>
              <a:rPr lang="fa-IR" dirty="0" smtClean="0"/>
              <a:t>سودوموناس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39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70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 rtl="1">
              <a:buNone/>
            </a:pPr>
            <a:endParaRPr lang="fa-IR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 algn="ctr" rtl="1">
              <a:buNone/>
            </a:pPr>
            <a:r>
              <a:rPr lang="fa-IR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تغییرات فیزیولوژیک بارداری</a:t>
            </a:r>
            <a:endParaRPr lang="en-US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238125"/>
            <a:ext cx="302895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12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باکتریوری بی علامت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dirty="0" smtClean="0"/>
              <a:t>در 5% بارداریها اتفاق می افتد.</a:t>
            </a:r>
          </a:p>
          <a:p>
            <a:pPr algn="r" rtl="1"/>
            <a:r>
              <a:rPr lang="fa-IR" dirty="0" smtClean="0"/>
              <a:t>در صورت عدم درمان: در 30-40% موارد علامتدار شدن</a:t>
            </a:r>
          </a:p>
          <a:p>
            <a:pPr algn="r" rtl="1"/>
            <a:r>
              <a:rPr lang="fa-IR" dirty="0" smtClean="0"/>
              <a:t>فاکتورهای خطر: </a:t>
            </a:r>
          </a:p>
          <a:p>
            <a:pPr lvl="1" algn="r" rtl="1"/>
            <a:r>
              <a:rPr lang="fa-IR" dirty="0" smtClean="0"/>
              <a:t>عفونت ادراری قبلی</a:t>
            </a:r>
          </a:p>
          <a:p>
            <a:pPr lvl="1" algn="r" rtl="1"/>
            <a:r>
              <a:rPr lang="fa-IR" dirty="0" smtClean="0"/>
              <a:t>دیابت ملیتوس</a:t>
            </a:r>
          </a:p>
          <a:p>
            <a:pPr lvl="1" algn="r" rtl="1"/>
            <a:r>
              <a:rPr lang="fa-IR" dirty="0" smtClean="0"/>
              <a:t>افزایش تعداد زایمانها</a:t>
            </a:r>
          </a:p>
          <a:p>
            <a:pPr lvl="1" algn="r" rtl="1"/>
            <a:r>
              <a:rPr lang="fa-IR" dirty="0" smtClean="0"/>
              <a:t>سطح فرهنگی اقتصادی پایین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40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703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باکتریوری بی علامت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خطرات:</a:t>
            </a:r>
          </a:p>
          <a:p>
            <a:pPr lvl="1" algn="r" rtl="1"/>
            <a:r>
              <a:rPr lang="fa-IR" dirty="0" smtClean="0"/>
              <a:t>تولد نوزاد با وزن پایین</a:t>
            </a:r>
          </a:p>
          <a:p>
            <a:pPr lvl="1" algn="r" rtl="1"/>
            <a:r>
              <a:rPr lang="fa-IR" dirty="0" smtClean="0"/>
              <a:t>تولد نوزاد نارس</a:t>
            </a:r>
          </a:p>
          <a:p>
            <a:pPr lvl="1" algn="r" rtl="1"/>
            <a:r>
              <a:rPr lang="fa-IR" dirty="0" smtClean="0"/>
              <a:t>خطر پره اکلامپسی</a:t>
            </a:r>
          </a:p>
          <a:p>
            <a:pPr lvl="1" algn="r" rtl="1"/>
            <a:r>
              <a:rPr lang="fa-IR" dirty="0" smtClean="0"/>
              <a:t>تولید پیلونفریت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41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57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fa-IR" dirty="0" smtClean="0"/>
          </a:p>
          <a:p>
            <a:pPr algn="r" rtl="1"/>
            <a:r>
              <a:rPr lang="fa-IR" dirty="0" smtClean="0"/>
              <a:t>در </a:t>
            </a:r>
            <a:r>
              <a:rPr lang="fa-IR" dirty="0"/>
              <a:t>اولین </a:t>
            </a:r>
            <a:r>
              <a:rPr lang="fa-IR" dirty="0" smtClean="0"/>
              <a:t>ویزیت یا در هفته ی 22-16 </a:t>
            </a:r>
            <a:r>
              <a:rPr lang="fa-IR" dirty="0"/>
              <a:t>باید اسکرین شوند:</a:t>
            </a:r>
          </a:p>
          <a:p>
            <a:pPr algn="r" rtl="1"/>
            <a:r>
              <a:rPr lang="fa-IR" dirty="0"/>
              <a:t>بیش از </a:t>
            </a:r>
            <a:r>
              <a:rPr lang="fa-IR" dirty="0" smtClean="0"/>
              <a:t>100،000 </a:t>
            </a:r>
            <a:r>
              <a:rPr lang="fa-IR" dirty="0"/>
              <a:t>کولونی در کشت ادرار فرد بدون </a:t>
            </a:r>
            <a:r>
              <a:rPr lang="fa-IR" dirty="0" smtClean="0"/>
              <a:t>علامت </a:t>
            </a:r>
          </a:p>
          <a:p>
            <a:pPr algn="r" rtl="1"/>
            <a:r>
              <a:rPr lang="fa-IR" dirty="0" smtClean="0"/>
              <a:t>در دو نوبت متوالی یا یک نوبت؟؟</a:t>
            </a:r>
            <a:endParaRPr lang="en-US" dirty="0"/>
          </a:p>
          <a:p>
            <a:pPr algn="r" rt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42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18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/>
              <a:t>درمان </a:t>
            </a:r>
            <a:br>
              <a:rPr lang="fa-IR" dirty="0" smtClean="0"/>
            </a:br>
            <a:r>
              <a:rPr lang="fa-IR" dirty="0" smtClean="0"/>
              <a:t>باکتریوری بی علامت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بر اساس حساسیت آنتی بیوتیکی</a:t>
            </a:r>
          </a:p>
          <a:p>
            <a:pPr algn="r" rtl="1"/>
            <a:r>
              <a:rPr lang="fa-IR" dirty="0" smtClean="0"/>
              <a:t>اسکرین مجدد: یک هفته بعد از پایان درمان</a:t>
            </a:r>
          </a:p>
          <a:p>
            <a:pPr algn="r" rtl="1"/>
            <a:r>
              <a:rPr lang="fa-IR" dirty="0" smtClean="0"/>
              <a:t>سپس ماهیانه تا پایان بارداری</a:t>
            </a:r>
          </a:p>
          <a:p>
            <a:pPr algn="r" rt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43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88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9738603"/>
              </p:ext>
            </p:extLst>
          </p:nvPr>
        </p:nvGraphicFramePr>
        <p:xfrm>
          <a:off x="457200" y="1874837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44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88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088547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45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07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درمان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4212612"/>
              </p:ext>
            </p:extLst>
          </p:nvPr>
        </p:nvGraphicFramePr>
        <p:xfrm>
          <a:off x="457200" y="2113280"/>
          <a:ext cx="8229600" cy="36779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124200"/>
                <a:gridCol w="1143000"/>
                <a:gridCol w="19050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نکته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مدت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دوز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آنتی بیوتیک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 algn="l" rtl="1">
                        <a:buFont typeface="Arial" pitchFamily="34" charset="0"/>
                        <a:buChar char="•"/>
                      </a:pPr>
                      <a:r>
                        <a:rPr lang="fa-IR" dirty="0" smtClean="0"/>
                        <a:t>در شک به پیلونفریت به کار نرود</a:t>
                      </a:r>
                    </a:p>
                    <a:p>
                      <a:pPr marL="285750" indent="-285750" algn="l" rtl="1">
                        <a:buFont typeface="Arial" pitchFamily="34" charset="0"/>
                        <a:buChar char="•"/>
                      </a:pPr>
                      <a:r>
                        <a:rPr lang="fa-IR" dirty="0" smtClean="0"/>
                        <a:t>در تری مستر اول و نزدیک ترم بهترست استفاده نشود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 7-5 روز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100 mg q12h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نیتروفورانتویین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در گرم</a:t>
                      </a:r>
                      <a:r>
                        <a:rPr lang="fa-IR" baseline="0" dirty="0" smtClean="0"/>
                        <a:t> منفی ها به علت مقاومت کمتر به کار می رود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7-3 روز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500 mg q 8h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آموکسی سیلین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/>
                        <a:t>7-3 روز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875 mg q12h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کوآموکسی کلاو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/>
                        <a:t>7-3 روز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500 mg q6h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سفالکسین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/>
                        <a:t>7-3 روز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100 mg q12 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سفپدوکسیم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در تری مستر اول و نزدیک تر</a:t>
                      </a:r>
                      <a:r>
                        <a:rPr lang="fa-IR" baseline="0" dirty="0" smtClean="0"/>
                        <a:t> به کار نرود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3 روز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800/160 mg q12h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کوتری موکسازول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46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14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سیستیت حاد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علایم: دیزوری، تکرر ادرار، هماچوری و پیوری</a:t>
            </a:r>
          </a:p>
          <a:p>
            <a:pPr algn="r" rtl="1"/>
            <a:r>
              <a:rPr lang="fa-IR" dirty="0" smtClean="0"/>
              <a:t>تشخیص: آیا کشت لازم است؟</a:t>
            </a:r>
          </a:p>
          <a:p>
            <a:pPr algn="r" rtl="1"/>
            <a:r>
              <a:rPr lang="fa-IR" dirty="0" smtClean="0"/>
              <a:t>درمان تجربی قبل از آزمایش؟</a:t>
            </a:r>
          </a:p>
          <a:p>
            <a:pPr algn="r" rtl="1"/>
            <a:r>
              <a:rPr lang="fa-IR" dirty="0" smtClean="0"/>
              <a:t>مثبت شدن آزماش ادرار با کلونی کانت بیش از 1000 در فرد علامتدار</a:t>
            </a:r>
          </a:p>
          <a:p>
            <a:pPr algn="r" rt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47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97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fa-IR" dirty="0" smtClean="0"/>
          </a:p>
          <a:p>
            <a:pPr algn="r" rtl="1"/>
            <a:r>
              <a:rPr lang="fa-IR" dirty="0" smtClean="0"/>
              <a:t>خانم باردار 25 هفته به دلیل سوزش ادرار آزمایش آنالیز و کشت ادرار انجام می دهد که نتایج زیر گزارش می شود:</a:t>
            </a:r>
          </a:p>
          <a:p>
            <a:pPr marL="0" indent="0" rtl="1">
              <a:buNone/>
            </a:pPr>
            <a:r>
              <a:rPr lang="en-US" dirty="0" smtClean="0"/>
              <a:t>U/C: lactobacillus</a:t>
            </a:r>
            <a:endParaRPr lang="fa-IR" dirty="0" smtClean="0"/>
          </a:p>
          <a:p>
            <a:pPr marL="0" indent="0" algn="r" rtl="1">
              <a:buNone/>
            </a:pPr>
            <a:r>
              <a:rPr lang="fa-IR" dirty="0" smtClean="0"/>
              <a:t>آیا بیمار نیاز به درمان دارد؟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48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425" y="76200"/>
            <a:ext cx="2847975" cy="16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37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پیلونفریت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>
            <a:normAutofit/>
          </a:bodyPr>
          <a:lstStyle/>
          <a:p>
            <a:pPr algn="r" rtl="1"/>
            <a:r>
              <a:rPr lang="fa-IR" dirty="0" smtClean="0"/>
              <a:t>علایم: تب بالاتر از 38 درجه، درد پهلو، تهوع، استفراغ </a:t>
            </a:r>
            <a:r>
              <a:rPr lang="fa-IR" smtClean="0"/>
              <a:t>و </a:t>
            </a:r>
            <a:r>
              <a:rPr lang="fa-IR" smtClean="0"/>
              <a:t>تندرنس </a:t>
            </a:r>
            <a:r>
              <a:rPr lang="fa-IR" dirty="0" smtClean="0"/>
              <a:t>زاویه ی دنده و مهره</a:t>
            </a:r>
          </a:p>
          <a:p>
            <a:pPr algn="r" rtl="1"/>
            <a:r>
              <a:rPr lang="fa-IR" dirty="0" smtClean="0"/>
              <a:t>بیشتر موارد تری مستر دوم و سوم</a:t>
            </a:r>
          </a:p>
          <a:p>
            <a:pPr algn="r" rtl="1"/>
            <a:r>
              <a:rPr lang="fa-IR" dirty="0" smtClean="0"/>
              <a:t>انجام </a:t>
            </a:r>
            <a:r>
              <a:rPr lang="en-US" dirty="0" smtClean="0"/>
              <a:t>U/A</a:t>
            </a:r>
            <a:r>
              <a:rPr lang="fa-IR" dirty="0" smtClean="0"/>
              <a:t> و </a:t>
            </a:r>
            <a:r>
              <a:rPr lang="en-US" dirty="0" smtClean="0"/>
              <a:t>U/C</a:t>
            </a:r>
            <a:endParaRPr lang="fa-IR" dirty="0" smtClean="0"/>
          </a:p>
          <a:p>
            <a:pPr algn="r" rtl="1"/>
            <a:r>
              <a:rPr lang="fa-IR" dirty="0" smtClean="0"/>
              <a:t>تصویربرداری: لازم نیست مگر در</a:t>
            </a:r>
          </a:p>
          <a:p>
            <a:pPr algn="r" rtl="1"/>
            <a:endParaRPr lang="fa-IR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49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521027"/>
              </p:ext>
            </p:extLst>
          </p:nvPr>
        </p:nvGraphicFramePr>
        <p:xfrm>
          <a:off x="1524000" y="4714240"/>
          <a:ext cx="6096000" cy="153416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048000"/>
                <a:gridCol w="3048000"/>
              </a:tblGrid>
              <a:tr h="39116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b="1" dirty="0" smtClean="0"/>
                        <a:t>سرکوب ایمنی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ctr" rtl="1"/>
                      <a:r>
                        <a:rPr lang="fa-IR" b="1" dirty="0" smtClean="0"/>
                        <a:t>علایم سنگ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b="1" dirty="0" smtClean="0"/>
                        <a:t>پیلونفریت مکرر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b="1" dirty="0" smtClean="0"/>
                        <a:t>دیابت</a:t>
                      </a:r>
                    </a:p>
                  </a:txBody>
                  <a:tcPr/>
                </a:tc>
              </a:tr>
              <a:tr h="52324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b="1" dirty="0" smtClean="0"/>
                        <a:t>اوروسپسیس</a:t>
                      </a:r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b="1" dirty="0" smtClean="0"/>
                        <a:t>سابقه ی جراحی اورولوژیک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94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سیستم ادراری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افزایش مقدار </a:t>
            </a:r>
            <a:r>
              <a:rPr lang="en-US" dirty="0" smtClean="0"/>
              <a:t>RBF</a:t>
            </a:r>
            <a:r>
              <a:rPr lang="fa-IR" dirty="0" smtClean="0"/>
              <a:t> به میزان 80% </a:t>
            </a:r>
          </a:p>
          <a:p>
            <a:pPr algn="r" rtl="1"/>
            <a:r>
              <a:rPr lang="fa-IR" dirty="0" smtClean="0"/>
              <a:t>افزایش مقدار </a:t>
            </a:r>
            <a:r>
              <a:rPr lang="en-US" dirty="0" smtClean="0"/>
              <a:t>GFR</a:t>
            </a:r>
            <a:r>
              <a:rPr lang="fa-IR" dirty="0" smtClean="0"/>
              <a:t> به میزان 50%</a:t>
            </a:r>
          </a:p>
          <a:p>
            <a:pPr algn="r" rtl="1"/>
            <a:r>
              <a:rPr lang="fa-IR" dirty="0" smtClean="0"/>
              <a:t>مقدار کراتینین خون بیشتر از </a:t>
            </a:r>
            <a:r>
              <a:rPr lang="en-US" dirty="0" smtClean="0"/>
              <a:t>1 mg/</a:t>
            </a:r>
            <a:r>
              <a:rPr lang="en-US" dirty="0" err="1" smtClean="0"/>
              <a:t>dL</a:t>
            </a:r>
            <a:r>
              <a:rPr lang="fa-IR" dirty="0" smtClean="0"/>
              <a:t> : غیر طبیعی</a:t>
            </a:r>
          </a:p>
          <a:p>
            <a:pPr algn="r" rtl="1"/>
            <a:r>
              <a:rPr lang="fa-IR" dirty="0" smtClean="0"/>
              <a:t>احتباس آب و نمک: بدلیل فعالیت </a:t>
            </a:r>
            <a:r>
              <a:rPr lang="en-US" dirty="0" smtClean="0"/>
              <a:t>RAS</a:t>
            </a:r>
            <a:r>
              <a:rPr lang="fa-IR" dirty="0" smtClean="0"/>
              <a:t> سیستم</a:t>
            </a:r>
          </a:p>
          <a:p>
            <a:pPr algn="r" rtl="1"/>
            <a:r>
              <a:rPr lang="fa-IR" dirty="0" smtClean="0"/>
              <a:t>کاهش اسمولاریته ی ادرار</a:t>
            </a:r>
            <a:endParaRPr lang="en-US" dirty="0" smtClean="0"/>
          </a:p>
          <a:p>
            <a:pPr algn="r" rtl="1"/>
            <a:r>
              <a:rPr lang="fa-IR" dirty="0" smtClean="0"/>
              <a:t>کاهش مقدار </a:t>
            </a:r>
            <a:r>
              <a:rPr lang="en-US" dirty="0" smtClean="0"/>
              <a:t>BUN</a:t>
            </a:r>
            <a:r>
              <a:rPr lang="fa-IR" dirty="0" smtClean="0"/>
              <a:t> تا 10-8 میلی گرم در دسی لیتر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996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درمان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بستری در بیمارستان</a:t>
            </a:r>
          </a:p>
          <a:p>
            <a:pPr algn="r" rtl="1"/>
            <a:r>
              <a:rPr lang="fa-IR" dirty="0" smtClean="0"/>
              <a:t>آنتی بیوتیک تزریقی تا زمانی که برای 48-24 ساعت بدون تب باشد و علایم از بین برود</a:t>
            </a:r>
          </a:p>
          <a:p>
            <a:pPr algn="r" rtl="1"/>
            <a:r>
              <a:rPr lang="fa-IR" dirty="0" smtClean="0"/>
              <a:t>تبدیل به آنتی بیوتیک خوراکی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50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758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درمان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027482"/>
              </p:ext>
            </p:extLst>
          </p:nvPr>
        </p:nvGraphicFramePr>
        <p:xfrm>
          <a:off x="457200" y="2214880"/>
          <a:ext cx="8229600" cy="2966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دوز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آنتی بیوتیک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پیلونفریت خفیف تا متوسط</a:t>
                      </a:r>
                      <a:endParaRPr lang="en-US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tint val="40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tint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tint val="4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1g q24h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سفتریاکسون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 g q12h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سفپایم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1-2g q6h +1.5mg/Kg q8h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آمپی سیلین + جنتامایسین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پیلونفریت</a:t>
                      </a:r>
                      <a:r>
                        <a:rPr lang="fa-IR" baseline="0" dirty="0" smtClean="0"/>
                        <a:t> شدید</a:t>
                      </a:r>
                      <a:endParaRPr lang="en-US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tint val="40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tint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tint val="4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3.375</a:t>
                      </a:r>
                      <a:r>
                        <a:rPr lang="en-US" baseline="0" dirty="0" smtClean="0"/>
                        <a:t> g q6h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تازوسین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 g q8h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مروپنم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51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8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ادامه....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آنتی بیوتیک پروفیلاکتیک تا پایان بارداری</a:t>
            </a:r>
          </a:p>
          <a:p>
            <a:pPr algn="r" rtl="1"/>
            <a:r>
              <a:rPr lang="fa-IR" dirty="0" smtClean="0"/>
              <a:t>نیتروفورانتویین (</a:t>
            </a:r>
            <a:r>
              <a:rPr lang="en-US" dirty="0" smtClean="0"/>
              <a:t> 100mg </a:t>
            </a:r>
            <a:r>
              <a:rPr lang="fa-IR" dirty="0" smtClean="0"/>
              <a:t> موقع خواب) یا سفالکسین ( </a:t>
            </a:r>
            <a:r>
              <a:rPr lang="en-US" dirty="0" smtClean="0"/>
              <a:t>250-500 mg</a:t>
            </a:r>
            <a:r>
              <a:rPr lang="fa-IR" dirty="0" smtClean="0"/>
              <a:t> روزی یک بار)</a:t>
            </a:r>
          </a:p>
          <a:p>
            <a:pPr algn="r" rtl="1"/>
            <a:r>
              <a:rPr lang="fa-IR" dirty="0" smtClean="0"/>
              <a:t>اگر درمان </a:t>
            </a:r>
            <a:r>
              <a:rPr lang="fa-IR" dirty="0" smtClean="0"/>
              <a:t>ساپ</a:t>
            </a:r>
            <a:r>
              <a:rPr lang="fa-IR" dirty="0" smtClean="0"/>
              <a:t>رسیو</a:t>
            </a:r>
            <a:r>
              <a:rPr lang="fa-IR" dirty="0" smtClean="0"/>
              <a:t> </a:t>
            </a:r>
            <a:r>
              <a:rPr lang="fa-IR" dirty="0" smtClean="0"/>
              <a:t>شروع شد نیاز به کشت فالوآپ نیست مگر در ابتدای تری مستر سوم</a:t>
            </a:r>
          </a:p>
          <a:p>
            <a:pPr algn="r" rt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52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988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 rtl="1">
              <a:buNone/>
            </a:pPr>
            <a:r>
              <a:rPr lang="fa-IR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سنگ کلیه </a:t>
            </a:r>
          </a:p>
          <a:p>
            <a:pPr marL="0" indent="0" algn="ctr" rtl="1">
              <a:buNone/>
            </a:pPr>
            <a:r>
              <a:rPr lang="fa-IR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در بارداری</a:t>
            </a:r>
            <a:endParaRPr lang="en-US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53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209800"/>
            <a:ext cx="28194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45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dirty="0" smtClean="0"/>
              <a:t>تولید سنگ کلیه ی علامتدار در بارداری: نادر</a:t>
            </a:r>
          </a:p>
          <a:p>
            <a:pPr algn="r" rtl="1"/>
            <a:r>
              <a:rPr lang="fa-IR" dirty="0" smtClean="0"/>
              <a:t>شیوع: </a:t>
            </a:r>
            <a:r>
              <a:rPr lang="en-US" dirty="0" smtClean="0"/>
              <a:t>1/1500-3000</a:t>
            </a:r>
          </a:p>
          <a:p>
            <a:pPr algn="r" rtl="1"/>
            <a:r>
              <a:rPr lang="fa-IR" dirty="0" smtClean="0"/>
              <a:t>بیشتر در تری مستر دوم و سوم</a:t>
            </a:r>
          </a:p>
          <a:p>
            <a:pPr algn="r" rtl="1"/>
            <a:r>
              <a:rPr lang="fa-IR" dirty="0" smtClean="0"/>
              <a:t>علامت: درد پهلو، هماچوری، پیوری</a:t>
            </a:r>
          </a:p>
          <a:p>
            <a:pPr algn="r" rtl="1"/>
            <a:r>
              <a:rPr lang="fa-IR" dirty="0" smtClean="0"/>
              <a:t>عوامل مستعد کننده: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54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52363"/>
              </p:ext>
            </p:extLst>
          </p:nvPr>
        </p:nvGraphicFramePr>
        <p:xfrm>
          <a:off x="1752600" y="4820920"/>
          <a:ext cx="6096000" cy="111252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b="0" dirty="0" smtClean="0"/>
                        <a:t>افزایش </a:t>
                      </a:r>
                      <a:r>
                        <a:rPr lang="en-US" b="0" dirty="0" smtClean="0"/>
                        <a:t>PH</a:t>
                      </a:r>
                      <a:r>
                        <a:rPr lang="fa-IR" b="0" dirty="0" smtClean="0"/>
                        <a:t> ادرار</a:t>
                      </a:r>
                      <a:endParaRPr lang="en-US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b="0" dirty="0" smtClean="0"/>
                        <a:t>افزایش ترشح کلسیم در ادرار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b="0" dirty="0" smtClean="0"/>
                        <a:t>افزایش منیزیوم ادرار به مقدار کم</a:t>
                      </a:r>
                      <a:endParaRPr lang="en-US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b="0" dirty="0" smtClean="0"/>
                        <a:t>افزایش</a:t>
                      </a:r>
                      <a:r>
                        <a:rPr lang="fa-IR" b="0" baseline="0" dirty="0" smtClean="0"/>
                        <a:t> سیترات ادرار به مقدار کم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b="0" dirty="0" smtClean="0"/>
                        <a:t>کاهش حجم ادرار در مثانه</a:t>
                      </a:r>
                      <a:endParaRPr lang="en-US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b="0" dirty="0" smtClean="0"/>
                        <a:t>استاز ادراری</a:t>
                      </a:r>
                      <a:endParaRPr lang="en-US" b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610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fa-IR" dirty="0" smtClean="0"/>
          </a:p>
          <a:p>
            <a:pPr algn="r" rtl="1"/>
            <a:r>
              <a:rPr lang="fa-IR" dirty="0" smtClean="0"/>
              <a:t>تشخیص: سونوگرافی از راه شکم واگر تشخیصی نبود : ترانس واژینال</a:t>
            </a:r>
          </a:p>
          <a:p>
            <a:pPr algn="r" rtl="1"/>
            <a:r>
              <a:rPr lang="fa-IR" dirty="0" smtClean="0"/>
              <a:t>درمان: مسکن ها: بهترین : استامینوفن</a:t>
            </a:r>
          </a:p>
          <a:p>
            <a:pPr algn="r" rtl="1"/>
            <a:r>
              <a:rPr lang="fa-IR" dirty="0" smtClean="0"/>
              <a:t>تامسولوسین</a:t>
            </a:r>
          </a:p>
          <a:p>
            <a:pPr marL="0" indent="0" algn="r" rtl="1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55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775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منابع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Brenner &amp; Rector, </a:t>
            </a:r>
            <a:r>
              <a:rPr lang="en-US" dirty="0"/>
              <a:t>T</a:t>
            </a:r>
            <a:r>
              <a:rPr lang="en-US" dirty="0" smtClean="0"/>
              <a:t>he kidney, 2015</a:t>
            </a:r>
          </a:p>
          <a:p>
            <a:r>
              <a:rPr lang="en-US" dirty="0" err="1" smtClean="0"/>
              <a:t>Uptodate</a:t>
            </a:r>
            <a:r>
              <a:rPr lang="en-US" dirty="0" smtClean="0"/>
              <a:t> V22.1</a:t>
            </a:r>
          </a:p>
          <a:p>
            <a:r>
              <a:rPr lang="en-US" dirty="0" smtClean="0"/>
              <a:t>Harrison principle of internal medicine, 2015 </a:t>
            </a:r>
            <a:r>
              <a:rPr lang="en-US" dirty="0" err="1" smtClean="0"/>
              <a:t>Mc</a:t>
            </a:r>
            <a:r>
              <a:rPr lang="en-US" dirty="0" smtClean="0"/>
              <a:t> </a:t>
            </a:r>
            <a:r>
              <a:rPr lang="en-US" dirty="0" err="1" smtClean="0"/>
              <a:t>GrowHill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بارداری و کلیه                                                                  دکتر فیروزه معین زاده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56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27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سپاس از توجهتان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76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/>
              <a:t>اثرات بارداری بر</a:t>
            </a:r>
            <a:br>
              <a:rPr lang="fa-IR" dirty="0" smtClean="0"/>
            </a:br>
            <a:r>
              <a:rPr lang="en-US" dirty="0" smtClean="0"/>
              <a:t>GFR &amp; RBF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6</a:t>
            </a:fld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905000"/>
            <a:ext cx="5715000" cy="3356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33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en-US" dirty="0" smtClean="0"/>
          </a:p>
          <a:p>
            <a:pPr algn="r" rtl="1"/>
            <a:r>
              <a:rPr lang="fa-IR" dirty="0" smtClean="0"/>
              <a:t>افزایش حجم داخل پلاسما: حدود 8- 6 لیتر: تولید ادم</a:t>
            </a:r>
            <a:endParaRPr lang="en-US" dirty="0" smtClean="0"/>
          </a:p>
          <a:p>
            <a:pPr algn="r" rtl="1"/>
            <a:r>
              <a:rPr lang="fa-IR" dirty="0" smtClean="0"/>
              <a:t>تا تری مستر دوم مقدار متوسط فشار خون شریانی حدود </a:t>
            </a:r>
            <a:r>
              <a:rPr lang="en-US" dirty="0" smtClean="0"/>
              <a:t> 10mmHg</a:t>
            </a:r>
            <a:r>
              <a:rPr lang="fa-IR" dirty="0" smtClean="0"/>
              <a:t> کاهش می یابد.</a:t>
            </a:r>
          </a:p>
          <a:p>
            <a:pPr algn="r" rtl="1"/>
            <a:r>
              <a:rPr lang="fa-IR" dirty="0" smtClean="0"/>
              <a:t>با افزایش فعالیت سیستم سمپاتیک: افزایش ضربان قلب به میزان 20-15 درصد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16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762000"/>
            <a:ext cx="4876799" cy="2182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85800" y="3200400"/>
            <a:ext cx="7848600" cy="213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800" dirty="0" smtClean="0">
                <a:solidFill>
                  <a:schemeClr val="tx1"/>
                </a:solidFill>
              </a:rPr>
              <a:t>در ابتدای بارداری: کاهش مقاومت عروقی و افزایش کومپلیانس شریانی</a:t>
            </a:r>
          </a:p>
          <a:p>
            <a:pPr algn="ctr"/>
            <a:r>
              <a:rPr lang="fa-IR" sz="2800" dirty="0" smtClean="0">
                <a:solidFill>
                  <a:schemeClr val="tx1"/>
                </a:solidFill>
              </a:rPr>
              <a:t>این تغییرات تا هفته ی ششم بارداری و قبل از برقراری جریان خون یوتروپلاسنتال به وجود می آید</a:t>
            </a:r>
            <a:endParaRPr lang="fa-IR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  دکتر فیروزه معین زاده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8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14400" y="5562600"/>
            <a:ext cx="35052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Obstet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Gynecol</a:t>
            </a:r>
            <a:r>
              <a:rPr lang="en-US" sz="1600" dirty="0" smtClean="0">
                <a:solidFill>
                  <a:schemeClr val="tx1"/>
                </a:solidFill>
              </a:rPr>
              <a:t> 97[4]:515–520, 2001.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500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9641027"/>
              </p:ext>
            </p:extLst>
          </p:nvPr>
        </p:nvGraphicFramePr>
        <p:xfrm>
          <a:off x="457200" y="1971040"/>
          <a:ext cx="8229600" cy="3134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4864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تغییرات در بارداری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متغیر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افزایش به</a:t>
                      </a:r>
                      <a:r>
                        <a:rPr lang="fa-IR" baseline="0" dirty="0" smtClean="0"/>
                        <a:t> میزان 50 – 30 درصد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حجم پلاسما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کاهش به میزان </a:t>
                      </a:r>
                      <a:r>
                        <a:rPr lang="fa-IR" baseline="0" dirty="0" smtClean="0"/>
                        <a:t>10 میلی متر جیوه نسبت به قبل از بارداری</a:t>
                      </a:r>
                    </a:p>
                    <a:p>
                      <a:pPr algn="r" rtl="1"/>
                      <a:r>
                        <a:rPr lang="fa-IR" baseline="0" dirty="0" smtClean="0"/>
                        <a:t>تا انتهای بارداری افزایش یافتن تا به قبل از بارداری برسد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فشار خون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افزایش 50 – 30 درصد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برون ده قلبی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افزایش</a:t>
                      </a:r>
                      <a:r>
                        <a:rPr lang="fa-IR" baseline="0" dirty="0" smtClean="0"/>
                        <a:t> 20 – 15 ضربه در دقیقه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تعداد ضربان قلب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افزایش تا 80 درصد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جریان خون کلیه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افزایش  50 – 40 درصدی ( رسیدن به حدود 200</a:t>
                      </a:r>
                      <a:r>
                        <a:rPr lang="fa-IR" baseline="0" dirty="0" smtClean="0"/>
                        <a:t> – 150 سی سی در دقیقه 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/>
                        <a:t>سرعت فیلتراسیون گلومرولی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5/11/1395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بارداری و کلیه                                             دکتر فیروزه معین زاده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A016-BB1A-44FB-B3D7-4CE5CA556ACD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14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1266</TotalTime>
  <Words>2346</Words>
  <Application>Microsoft Office PowerPoint</Application>
  <PresentationFormat>On-screen Show (4:3)</PresentationFormat>
  <Paragraphs>522</Paragraphs>
  <Slides>57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1" baseType="lpstr">
      <vt:lpstr>Arial</vt:lpstr>
      <vt:lpstr>Calibri</vt:lpstr>
      <vt:lpstr>Times New Roman</vt:lpstr>
      <vt:lpstr>Office Theme</vt:lpstr>
      <vt:lpstr>PowerPoint Presentation</vt:lpstr>
      <vt:lpstr>بارداری و کلیه</vt:lpstr>
      <vt:lpstr>اهداف</vt:lpstr>
      <vt:lpstr>PowerPoint Presentation</vt:lpstr>
      <vt:lpstr>سیستم ادراری</vt:lpstr>
      <vt:lpstr>اثرات بارداری بر GFR &amp; RBF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   Gestational hypertension</vt:lpstr>
      <vt:lpstr>فشارخون مزمن</vt:lpstr>
      <vt:lpstr>درمان</vt:lpstr>
      <vt:lpstr>PowerPoint Presentation</vt:lpstr>
      <vt:lpstr>PowerPoint Presentation</vt:lpstr>
      <vt:lpstr>PowerPoint Presentation</vt:lpstr>
      <vt:lpstr>نارسایی حاد کلیه</vt:lpstr>
      <vt:lpstr>ادامه...</vt:lpstr>
      <vt:lpstr>پره اکلامپسی </vt:lpstr>
      <vt:lpstr>ادامه.....</vt:lpstr>
      <vt:lpstr>ادامه....</vt:lpstr>
      <vt:lpstr>کبد چرب حاملگی</vt:lpstr>
      <vt:lpstr>PowerPoint Presentation</vt:lpstr>
      <vt:lpstr>نارسایی حاد کلیه بعد از زایمان</vt:lpstr>
      <vt:lpstr>PowerPoint Presentation</vt:lpstr>
      <vt:lpstr>ارتباط بین نارسایی کلیه  و بارداری</vt:lpstr>
      <vt:lpstr>PowerPoint Presentation</vt:lpstr>
      <vt:lpstr>PowerPoint Presentation</vt:lpstr>
      <vt:lpstr>نارسایی مزمن کلیه و بارداری نفروپاتی دیابتی</vt:lpstr>
      <vt:lpstr>PowerPoint Presentation</vt:lpstr>
      <vt:lpstr>نارسایی مزمن کلیه و بارداری لوپوس</vt:lpstr>
      <vt:lpstr>PowerPoint Presentation</vt:lpstr>
      <vt:lpstr>بیماری انتهایی کلیه  و بارداری</vt:lpstr>
      <vt:lpstr>PowerPoint Presentation</vt:lpstr>
      <vt:lpstr>PowerPoint Presentation</vt:lpstr>
      <vt:lpstr>باکتریوری بی علامت</vt:lpstr>
      <vt:lpstr>باکتریوری بی علامت</vt:lpstr>
      <vt:lpstr>PowerPoint Presentation</vt:lpstr>
      <vt:lpstr>درمان  باکتریوری بی علامت</vt:lpstr>
      <vt:lpstr>PowerPoint Presentation</vt:lpstr>
      <vt:lpstr>PowerPoint Presentation</vt:lpstr>
      <vt:lpstr>درمان</vt:lpstr>
      <vt:lpstr>سیستیت حاد</vt:lpstr>
      <vt:lpstr>PowerPoint Presentation</vt:lpstr>
      <vt:lpstr>پیلونفریت</vt:lpstr>
      <vt:lpstr>درمان</vt:lpstr>
      <vt:lpstr>درمان</vt:lpstr>
      <vt:lpstr>ادامه....</vt:lpstr>
      <vt:lpstr>PowerPoint Presentation</vt:lpstr>
      <vt:lpstr>PowerPoint Presentation</vt:lpstr>
      <vt:lpstr>PowerPoint Presentation</vt:lpstr>
      <vt:lpstr>منابع</vt:lpstr>
      <vt:lpstr>سپاس از توجهتان</vt:lpstr>
    </vt:vector>
  </TitlesOfParts>
  <Company>MRT www.Win2Farsi.com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MRT Pack 24 DVDs</dc:creator>
  <cp:lastModifiedBy>Dabir</cp:lastModifiedBy>
  <cp:revision>47</cp:revision>
  <dcterms:created xsi:type="dcterms:W3CDTF">2016-07-30T04:51:05Z</dcterms:created>
  <dcterms:modified xsi:type="dcterms:W3CDTF">2016-08-01T07:18:10Z</dcterms:modified>
</cp:coreProperties>
</file>