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2"/>
  </p:sldMasterIdLst>
  <p:notesMasterIdLst>
    <p:notesMasterId r:id="rId49"/>
  </p:notesMasterIdLst>
  <p:handoutMasterIdLst>
    <p:handoutMasterId r:id="rId50"/>
  </p:handoutMasterIdLst>
  <p:sldIdLst>
    <p:sldId id="387" r:id="rId3"/>
    <p:sldId id="388" r:id="rId4"/>
    <p:sldId id="274" r:id="rId5"/>
    <p:sldId id="275" r:id="rId6"/>
    <p:sldId id="297" r:id="rId7"/>
    <p:sldId id="298" r:id="rId8"/>
    <p:sldId id="299" r:id="rId9"/>
    <p:sldId id="351" r:id="rId10"/>
    <p:sldId id="300" r:id="rId11"/>
    <p:sldId id="302" r:id="rId12"/>
    <p:sldId id="303" r:id="rId13"/>
    <p:sldId id="284" r:id="rId14"/>
    <p:sldId id="322" r:id="rId15"/>
    <p:sldId id="341" r:id="rId16"/>
    <p:sldId id="389" r:id="rId17"/>
    <p:sldId id="390" r:id="rId18"/>
    <p:sldId id="391" r:id="rId19"/>
    <p:sldId id="392" r:id="rId20"/>
    <p:sldId id="393" r:id="rId21"/>
    <p:sldId id="394" r:id="rId22"/>
    <p:sldId id="395" r:id="rId23"/>
    <p:sldId id="396" r:id="rId24"/>
    <p:sldId id="397" r:id="rId25"/>
    <p:sldId id="398" r:id="rId26"/>
    <p:sldId id="399" r:id="rId27"/>
    <p:sldId id="400" r:id="rId28"/>
    <p:sldId id="401" r:id="rId29"/>
    <p:sldId id="402" r:id="rId30"/>
    <p:sldId id="310" r:id="rId31"/>
    <p:sldId id="285" r:id="rId32"/>
    <p:sldId id="286" r:id="rId33"/>
    <p:sldId id="339" r:id="rId34"/>
    <p:sldId id="343" r:id="rId35"/>
    <p:sldId id="344" r:id="rId36"/>
    <p:sldId id="287" r:id="rId37"/>
    <p:sldId id="289" r:id="rId38"/>
    <p:sldId id="334" r:id="rId39"/>
    <p:sldId id="288" r:id="rId40"/>
    <p:sldId id="307" r:id="rId41"/>
    <p:sldId id="328" r:id="rId42"/>
    <p:sldId id="330" r:id="rId43"/>
    <p:sldId id="304" r:id="rId44"/>
    <p:sldId id="359" r:id="rId45"/>
    <p:sldId id="431" r:id="rId46"/>
    <p:sldId id="357" r:id="rId47"/>
    <p:sldId id="432" r:id="rId4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FF6600"/>
    <a:srgbClr val="B0AC00"/>
    <a:srgbClr val="5E1D10"/>
    <a:srgbClr val="4D4D4D"/>
    <a:srgbClr val="D5E1E7"/>
    <a:srgbClr val="FFCC66"/>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45" autoAdjust="0"/>
    <p:restoredTop sz="94660"/>
  </p:normalViewPr>
  <p:slideViewPr>
    <p:cSldViewPr>
      <p:cViewPr varScale="1">
        <p:scale>
          <a:sx n="53" d="100"/>
          <a:sy n="53" d="100"/>
        </p:scale>
        <p:origin x="552" y="6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97B3B0D-64D0-428B-BA6F-B1A975765344}" type="slidenum">
              <a:rPr lang="en-US"/>
              <a:pPr/>
              <a:t>‹#›</a:t>
            </a:fld>
            <a:endParaRPr lang="en-US"/>
          </a:p>
        </p:txBody>
      </p:sp>
    </p:spTree>
    <p:extLst>
      <p:ext uri="{BB962C8B-B14F-4D97-AF65-F5344CB8AC3E}">
        <p14:creationId xmlns:p14="http://schemas.microsoft.com/office/powerpoint/2010/main" val="33628037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95E4957-468E-49A5-A657-BA7F70598C34}" type="datetimeFigureOut">
              <a:rPr lang="fa-IR" smtClean="0"/>
              <a:pPr/>
              <a:t>05/25/1445</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EB99356-9273-4709-BD7B-F1557E28D7C7}" type="slidenum">
              <a:rPr lang="fa-IR" smtClean="0"/>
              <a:pPr/>
              <a:t>‹#›</a:t>
            </a:fld>
            <a:endParaRPr lang="fa-IR"/>
          </a:p>
        </p:txBody>
      </p:sp>
    </p:spTree>
    <p:extLst>
      <p:ext uri="{BB962C8B-B14F-4D97-AF65-F5344CB8AC3E}">
        <p14:creationId xmlns:p14="http://schemas.microsoft.com/office/powerpoint/2010/main" val="149061028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AEB99356-9273-4709-BD7B-F1557E28D7C7}" type="slidenum">
              <a:rPr lang="fa-IR" smtClean="0"/>
              <a:pPr/>
              <a:t>32</a:t>
            </a:fld>
            <a:endParaRPr lang="fa-IR"/>
          </a:p>
        </p:txBody>
      </p:sp>
    </p:spTree>
    <p:extLst>
      <p:ext uri="{BB962C8B-B14F-4D97-AF65-F5344CB8AC3E}">
        <p14:creationId xmlns:p14="http://schemas.microsoft.com/office/powerpoint/2010/main" val="2298131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152400" y="2895600"/>
            <a:ext cx="2667000" cy="1219200"/>
          </a:xfrm>
        </p:spPr>
        <p:txBody>
          <a:bodyPr anchor="b" anchorCtr="0"/>
          <a:lstStyle>
            <a:lvl1pPr>
              <a:defRPr sz="4000"/>
            </a:lvl1pPr>
          </a:lstStyle>
          <a:p>
            <a:r>
              <a:rPr lang="en-US"/>
              <a:t>Click to edit Master title style</a:t>
            </a:r>
            <a:endParaRPr lang="en-US" dirty="0"/>
          </a:p>
        </p:txBody>
      </p:sp>
      <p:sp>
        <p:nvSpPr>
          <p:cNvPr id="16387" name="Rectangle 3"/>
          <p:cNvSpPr>
            <a:spLocks noGrp="1" noChangeArrowheads="1"/>
          </p:cNvSpPr>
          <p:nvPr>
            <p:ph type="subTitle" idx="1"/>
          </p:nvPr>
        </p:nvSpPr>
        <p:spPr>
          <a:xfrm>
            <a:off x="152400" y="3962400"/>
            <a:ext cx="2667000" cy="609600"/>
          </a:xfrm>
        </p:spPr>
        <p:txBody>
          <a:bodyPr/>
          <a:lstStyle>
            <a:lvl1pPr marL="0" indent="0">
              <a:buFontTx/>
              <a:buNone/>
              <a:defRPr/>
            </a:lvl1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6800" y="4492625"/>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066800" y="3048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066800" y="5059363"/>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457200" y="1295400"/>
            <a:ext cx="7086600" cy="4724400"/>
          </a:xfrm>
        </p:spPr>
        <p:txBody>
          <a:bodyPr vert="eaVert"/>
          <a:lstStyle>
            <a:lvl1pPr>
              <a:defRPr sz="2400" i="1">
                <a:solidFill>
                  <a:schemeClr val="accent4">
                    <a:lumMod val="75000"/>
                  </a:schemeClr>
                </a:solidFill>
                <a:latin typeface="+mn-lt"/>
              </a:defRPr>
            </a:lvl1pPr>
            <a:lvl2pPr>
              <a:defRPr sz="2400" i="1">
                <a:solidFill>
                  <a:schemeClr val="accent4">
                    <a:lumMod val="75000"/>
                  </a:schemeClr>
                </a:solidFill>
                <a:latin typeface="+mn-lt"/>
              </a:defRPr>
            </a:lvl2pPr>
            <a:lvl3pPr>
              <a:defRPr i="1">
                <a:solidFill>
                  <a:schemeClr val="accent4">
                    <a:lumMod val="75000"/>
                  </a:schemeClr>
                </a:solidFill>
                <a:latin typeface="+mn-lt"/>
              </a:defRPr>
            </a:lvl3pPr>
            <a:lvl4pPr>
              <a:defRPr i="1">
                <a:solidFill>
                  <a:schemeClr val="accent4">
                    <a:lumMod val="75000"/>
                  </a:schemeClr>
                </a:solidFill>
                <a:latin typeface="+mn-lt"/>
              </a:defRPr>
            </a:lvl4pPr>
            <a:lvl5pPr>
              <a:defRPr i="1">
                <a:solidFill>
                  <a:schemeClr val="accent4">
                    <a:lumMod val="7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62650" y="838200"/>
            <a:ext cx="1733550" cy="5105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0" y="838200"/>
            <a:ext cx="5048250" cy="5105400"/>
          </a:xfrm>
        </p:spPr>
        <p:txBody>
          <a:bodyPr vert="eaVert"/>
          <a:lstStyle>
            <a:lvl1pPr>
              <a:defRPr sz="2800" i="1">
                <a:solidFill>
                  <a:schemeClr val="accent4">
                    <a:lumMod val="75000"/>
                  </a:schemeClr>
                </a:solidFill>
                <a:latin typeface="+mn-lt"/>
              </a:defRPr>
            </a:lvl1pPr>
            <a:lvl2pPr>
              <a:defRPr i="1">
                <a:solidFill>
                  <a:schemeClr val="accent4">
                    <a:lumMod val="75000"/>
                  </a:schemeClr>
                </a:solidFill>
                <a:latin typeface="+mn-lt"/>
              </a:defRPr>
            </a:lvl2pPr>
            <a:lvl3pPr>
              <a:defRPr i="1">
                <a:solidFill>
                  <a:schemeClr val="accent4">
                    <a:lumMod val="75000"/>
                  </a:schemeClr>
                </a:solidFill>
                <a:latin typeface="+mn-lt"/>
              </a:defRPr>
            </a:lvl3pPr>
            <a:lvl4pPr>
              <a:defRPr i="1">
                <a:solidFill>
                  <a:schemeClr val="accent4">
                    <a:lumMod val="75000"/>
                  </a:schemeClr>
                </a:solidFill>
                <a:latin typeface="+mn-lt"/>
              </a:defRPr>
            </a:lvl4pPr>
            <a:lvl5pPr>
              <a:defRPr i="1">
                <a:solidFill>
                  <a:schemeClr val="accent4">
                    <a:lumMod val="7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sz="2800" i="1">
                <a:solidFill>
                  <a:schemeClr val="accent4">
                    <a:lumMod val="75000"/>
                  </a:schemeClr>
                </a:solidFill>
                <a:latin typeface="+mn-lt"/>
              </a:defRPr>
            </a:lvl1pPr>
            <a:lvl2pPr>
              <a:defRPr i="1">
                <a:solidFill>
                  <a:schemeClr val="accent4">
                    <a:lumMod val="75000"/>
                  </a:schemeClr>
                </a:solidFill>
                <a:latin typeface="+mn-lt"/>
              </a:defRPr>
            </a:lvl2pPr>
            <a:lvl3pPr>
              <a:defRPr i="1">
                <a:solidFill>
                  <a:schemeClr val="accent4">
                    <a:lumMod val="75000"/>
                  </a:schemeClr>
                </a:solidFill>
                <a:latin typeface="+mn-lt"/>
              </a:defRPr>
            </a:lvl3pPr>
            <a:lvl4pPr>
              <a:defRPr i="1">
                <a:solidFill>
                  <a:schemeClr val="accent4">
                    <a:lumMod val="75000"/>
                  </a:schemeClr>
                </a:solidFill>
                <a:latin typeface="+mn-lt"/>
              </a:defRPr>
            </a:lvl4pPr>
            <a:lvl5pPr>
              <a:defRPr i="1">
                <a:solidFill>
                  <a:schemeClr val="accent4">
                    <a:lumMod val="7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sz="2800" i="1">
                <a:solidFill>
                  <a:schemeClr val="tx1"/>
                </a:solidFill>
                <a:latin typeface="+mn-lt"/>
              </a:defRPr>
            </a:lvl1pPr>
            <a:lvl2pPr>
              <a:defRPr i="1">
                <a:solidFill>
                  <a:schemeClr val="tx1"/>
                </a:solidFill>
                <a:latin typeface="+mn-lt"/>
              </a:defRPr>
            </a:lvl2pPr>
            <a:lvl3pPr>
              <a:defRPr i="1">
                <a:solidFill>
                  <a:schemeClr val="tx1"/>
                </a:solidFill>
                <a:latin typeface="+mn-lt"/>
              </a:defRPr>
            </a:lvl3pPr>
            <a:lvl4pPr>
              <a:defRPr i="1">
                <a:solidFill>
                  <a:schemeClr val="tx1"/>
                </a:solidFill>
                <a:latin typeface="+mn-lt"/>
              </a:defRPr>
            </a:lvl4pPr>
            <a:lvl5pPr>
              <a:defRPr i="1">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728787"/>
            <a:ext cx="6858000" cy="1362075"/>
          </a:xfrm>
        </p:spPr>
        <p:txBody>
          <a:bodyPr anchor="t"/>
          <a:lstStyle>
            <a:lvl1pPr algn="l">
              <a:defRPr sz="4000" b="1" cap="all"/>
            </a:lvl1pPr>
          </a:lstStyle>
          <a:p>
            <a:r>
              <a:rPr lang="en-US"/>
              <a:t>Click to edit Master title style</a:t>
            </a:r>
            <a:endParaRPr lang="en-US" dirty="0"/>
          </a:p>
        </p:txBody>
      </p:sp>
      <p:sp>
        <p:nvSpPr>
          <p:cNvPr id="3" name="Text Placeholder 2"/>
          <p:cNvSpPr>
            <a:spLocks noGrp="1"/>
          </p:cNvSpPr>
          <p:nvPr>
            <p:ph type="body" idx="1"/>
          </p:nvPr>
        </p:nvSpPr>
        <p:spPr>
          <a:xfrm>
            <a:off x="685800" y="228600"/>
            <a:ext cx="68580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6400"/>
            <a:ext cx="3505200" cy="4267200"/>
          </a:xfrm>
        </p:spPr>
        <p:txBody>
          <a:bodyPr/>
          <a:lstStyle>
            <a:lvl1pPr>
              <a:defRPr sz="2800" i="1">
                <a:solidFill>
                  <a:schemeClr val="accent4">
                    <a:lumMod val="75000"/>
                  </a:schemeClr>
                </a:solidFill>
                <a:latin typeface="+mn-lt"/>
              </a:defRPr>
            </a:lvl1pPr>
            <a:lvl2pPr>
              <a:defRPr sz="2400" i="1">
                <a:solidFill>
                  <a:schemeClr val="accent4">
                    <a:lumMod val="75000"/>
                  </a:schemeClr>
                </a:solidFill>
                <a:latin typeface="+mn-lt"/>
              </a:defRPr>
            </a:lvl2pPr>
            <a:lvl3pPr>
              <a:defRPr sz="2000" i="1">
                <a:solidFill>
                  <a:schemeClr val="accent4">
                    <a:lumMod val="75000"/>
                  </a:schemeClr>
                </a:solidFill>
                <a:latin typeface="+mn-lt"/>
              </a:defRPr>
            </a:lvl3pPr>
            <a:lvl4pPr>
              <a:defRPr sz="1800" i="1">
                <a:solidFill>
                  <a:schemeClr val="accent4">
                    <a:lumMod val="75000"/>
                  </a:schemeClr>
                </a:solidFill>
                <a:latin typeface="+mn-lt"/>
              </a:defRPr>
            </a:lvl4pPr>
            <a:lvl5pPr>
              <a:defRPr sz="1800" i="1">
                <a:solidFill>
                  <a:schemeClr val="accent4">
                    <a:lumMod val="75000"/>
                  </a:schemeClr>
                </a:solidFill>
                <a:latin typeface="+mn-lt"/>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191000" y="1676400"/>
            <a:ext cx="3429000" cy="4267200"/>
          </a:xfrm>
        </p:spPr>
        <p:txBody>
          <a:bodyPr/>
          <a:lstStyle>
            <a:lvl1pPr>
              <a:defRPr sz="2800" i="1">
                <a:solidFill>
                  <a:schemeClr val="accent4">
                    <a:lumMod val="75000"/>
                  </a:schemeClr>
                </a:solidFill>
                <a:latin typeface="+mn-lt"/>
              </a:defRPr>
            </a:lvl1pPr>
            <a:lvl2pPr>
              <a:defRPr sz="2400" i="1">
                <a:solidFill>
                  <a:schemeClr val="accent4">
                    <a:lumMod val="75000"/>
                  </a:schemeClr>
                </a:solidFill>
                <a:latin typeface="+mn-lt"/>
              </a:defRPr>
            </a:lvl2pPr>
            <a:lvl3pPr>
              <a:defRPr sz="2000" i="1">
                <a:solidFill>
                  <a:schemeClr val="accent4">
                    <a:lumMod val="75000"/>
                  </a:schemeClr>
                </a:solidFill>
                <a:latin typeface="+mn-lt"/>
              </a:defRPr>
            </a:lvl3pPr>
            <a:lvl4pPr>
              <a:defRPr sz="1800" i="1">
                <a:solidFill>
                  <a:schemeClr val="accent4">
                    <a:lumMod val="75000"/>
                  </a:schemeClr>
                </a:solidFill>
                <a:latin typeface="+mn-lt"/>
              </a:defRPr>
            </a:lvl4pPr>
            <a:lvl5pPr>
              <a:defRPr sz="1800" i="1">
                <a:solidFill>
                  <a:schemeClr val="accent4">
                    <a:lumMod val="75000"/>
                  </a:schemeClr>
                </a:solidFill>
                <a:latin typeface="+mn-lt"/>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86600" cy="11430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34290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3429000" cy="3951288"/>
          </a:xfrm>
        </p:spPr>
        <p:txBody>
          <a:bodyPr/>
          <a:lstStyle>
            <a:lvl1pPr>
              <a:defRPr sz="2400" i="1">
                <a:solidFill>
                  <a:schemeClr val="accent4">
                    <a:lumMod val="75000"/>
                  </a:schemeClr>
                </a:solidFill>
                <a:latin typeface="+mn-lt"/>
              </a:defRPr>
            </a:lvl1pPr>
            <a:lvl2pPr>
              <a:defRPr sz="2000" i="1">
                <a:solidFill>
                  <a:schemeClr val="accent4">
                    <a:lumMod val="75000"/>
                  </a:schemeClr>
                </a:solidFill>
                <a:latin typeface="+mn-lt"/>
              </a:defRPr>
            </a:lvl2pPr>
            <a:lvl3pPr>
              <a:defRPr sz="1800" i="1">
                <a:solidFill>
                  <a:schemeClr val="accent4">
                    <a:lumMod val="75000"/>
                  </a:schemeClr>
                </a:solidFill>
                <a:latin typeface="+mn-lt"/>
              </a:defRPr>
            </a:lvl3pPr>
            <a:lvl4pPr>
              <a:defRPr sz="1600" i="1">
                <a:solidFill>
                  <a:schemeClr val="accent4">
                    <a:lumMod val="75000"/>
                  </a:schemeClr>
                </a:solidFill>
                <a:latin typeface="+mn-lt"/>
              </a:defRPr>
            </a:lvl4pPr>
            <a:lvl5pPr>
              <a:defRPr sz="1600" i="1">
                <a:solidFill>
                  <a:schemeClr val="accent4">
                    <a:lumMod val="75000"/>
                  </a:schemeClr>
                </a:solidFill>
                <a:latin typeface="+mn-lt"/>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191000" y="1564524"/>
            <a:ext cx="33528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191000" y="2204286"/>
            <a:ext cx="3352800" cy="3951288"/>
          </a:xfrm>
        </p:spPr>
        <p:txBody>
          <a:bodyPr/>
          <a:lstStyle>
            <a:lvl1pPr>
              <a:defRPr sz="2400" i="1">
                <a:solidFill>
                  <a:schemeClr val="accent4">
                    <a:lumMod val="75000"/>
                  </a:schemeClr>
                </a:solidFill>
                <a:latin typeface="+mn-lt"/>
              </a:defRPr>
            </a:lvl1pPr>
            <a:lvl2pPr>
              <a:defRPr sz="2000" i="1">
                <a:solidFill>
                  <a:schemeClr val="accent4">
                    <a:lumMod val="75000"/>
                  </a:schemeClr>
                </a:solidFill>
                <a:latin typeface="+mn-lt"/>
              </a:defRPr>
            </a:lvl2pPr>
            <a:lvl3pPr>
              <a:defRPr sz="1800" i="1">
                <a:solidFill>
                  <a:schemeClr val="accent4">
                    <a:lumMod val="75000"/>
                  </a:schemeClr>
                </a:solidFill>
                <a:latin typeface="+mn-lt"/>
              </a:defRPr>
            </a:lvl3pPr>
            <a:lvl4pPr>
              <a:defRPr sz="1600" i="1">
                <a:solidFill>
                  <a:schemeClr val="accent4">
                    <a:lumMod val="75000"/>
                  </a:schemeClr>
                </a:solidFill>
                <a:latin typeface="+mn-lt"/>
              </a:defRPr>
            </a:lvl4pPr>
            <a:lvl5pPr>
              <a:defRPr sz="1600" i="1">
                <a:solidFill>
                  <a:schemeClr val="accent4">
                    <a:lumMod val="75000"/>
                  </a:schemeClr>
                </a:solidFill>
                <a:latin typeface="+mn-lt"/>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4044950" cy="5853113"/>
          </a:xfrm>
        </p:spPr>
        <p:txBody>
          <a:bodyPr/>
          <a:lstStyle>
            <a:lvl1pPr>
              <a:defRPr sz="3200" i="1">
                <a:solidFill>
                  <a:schemeClr val="accent4">
                    <a:lumMod val="75000"/>
                  </a:schemeClr>
                </a:solidFill>
                <a:latin typeface="+mn-lt"/>
              </a:defRPr>
            </a:lvl1pPr>
            <a:lvl2pPr>
              <a:defRPr sz="2800" i="1">
                <a:solidFill>
                  <a:schemeClr val="accent4">
                    <a:lumMod val="75000"/>
                  </a:schemeClr>
                </a:solidFill>
                <a:latin typeface="+mn-lt"/>
              </a:defRPr>
            </a:lvl2pPr>
            <a:lvl3pPr>
              <a:defRPr sz="2400" i="1">
                <a:solidFill>
                  <a:schemeClr val="accent4">
                    <a:lumMod val="75000"/>
                  </a:schemeClr>
                </a:solidFill>
                <a:latin typeface="+mn-lt"/>
              </a:defRPr>
            </a:lvl3pPr>
            <a:lvl4pPr>
              <a:defRPr sz="2000" i="1">
                <a:solidFill>
                  <a:schemeClr val="accent4">
                    <a:lumMod val="75000"/>
                  </a:schemeClr>
                </a:solidFill>
                <a:latin typeface="+mn-lt"/>
              </a:defRPr>
            </a:lvl4pPr>
            <a:lvl5pPr>
              <a:defRPr sz="2000" i="1">
                <a:solidFill>
                  <a:schemeClr val="accent4">
                    <a:lumMod val="75000"/>
                  </a:schemeClr>
                </a:solidFill>
                <a:latin typeface="+mn-lt"/>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381000"/>
            <a:ext cx="7086600" cy="990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Your Topic Goes Here</a:t>
            </a:r>
          </a:p>
        </p:txBody>
      </p:sp>
      <p:sp>
        <p:nvSpPr>
          <p:cNvPr id="10243" name="Rectangle 3"/>
          <p:cNvSpPr>
            <a:spLocks noGrp="1" noChangeArrowheads="1"/>
          </p:cNvSpPr>
          <p:nvPr>
            <p:ph type="body" idx="1"/>
          </p:nvPr>
        </p:nvSpPr>
        <p:spPr bwMode="auto">
          <a:xfrm>
            <a:off x="457200" y="1447800"/>
            <a:ext cx="7086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Your Subtopics Go Here</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6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1" eaLnBrk="1" fontAlgn="base" hangingPunct="1">
        <a:spcBef>
          <a:spcPct val="0"/>
        </a:spcBef>
        <a:spcAft>
          <a:spcPct val="0"/>
        </a:spcAft>
        <a:defRPr sz="3200" i="1">
          <a:solidFill>
            <a:schemeClr val="accent5">
              <a:lumMod val="75000"/>
            </a:schemeClr>
          </a:solidFill>
          <a:latin typeface="+mj-lt"/>
          <a:ea typeface="+mj-ea"/>
          <a:cs typeface="+mj-cs"/>
        </a:defRPr>
      </a:lvl1pPr>
      <a:lvl2pPr algn="l" rtl="1" eaLnBrk="1" fontAlgn="base" hangingPunct="1">
        <a:spcBef>
          <a:spcPct val="0"/>
        </a:spcBef>
        <a:spcAft>
          <a:spcPct val="0"/>
        </a:spcAft>
        <a:defRPr sz="3200" i="1">
          <a:solidFill>
            <a:srgbClr val="FF6600"/>
          </a:solidFill>
          <a:latin typeface="Times New Roman" pitchFamily="18" charset="0"/>
        </a:defRPr>
      </a:lvl2pPr>
      <a:lvl3pPr algn="l" rtl="1" eaLnBrk="1" fontAlgn="base" hangingPunct="1">
        <a:spcBef>
          <a:spcPct val="0"/>
        </a:spcBef>
        <a:spcAft>
          <a:spcPct val="0"/>
        </a:spcAft>
        <a:defRPr sz="3200" i="1">
          <a:solidFill>
            <a:srgbClr val="FF6600"/>
          </a:solidFill>
          <a:latin typeface="Times New Roman" pitchFamily="18" charset="0"/>
        </a:defRPr>
      </a:lvl3pPr>
      <a:lvl4pPr algn="l" rtl="1" eaLnBrk="1" fontAlgn="base" hangingPunct="1">
        <a:spcBef>
          <a:spcPct val="0"/>
        </a:spcBef>
        <a:spcAft>
          <a:spcPct val="0"/>
        </a:spcAft>
        <a:defRPr sz="3200" i="1">
          <a:solidFill>
            <a:srgbClr val="FF6600"/>
          </a:solidFill>
          <a:latin typeface="Times New Roman" pitchFamily="18" charset="0"/>
        </a:defRPr>
      </a:lvl4pPr>
      <a:lvl5pPr algn="l" rtl="1" eaLnBrk="1" fontAlgn="base" hangingPunct="1">
        <a:spcBef>
          <a:spcPct val="0"/>
        </a:spcBef>
        <a:spcAft>
          <a:spcPct val="0"/>
        </a:spcAft>
        <a:defRPr sz="3200" i="1">
          <a:solidFill>
            <a:srgbClr val="FF6600"/>
          </a:solidFill>
          <a:latin typeface="Times New Roman" pitchFamily="18" charset="0"/>
        </a:defRPr>
      </a:lvl5pPr>
      <a:lvl6pPr marL="457200" algn="l" rtl="1" eaLnBrk="1" fontAlgn="base" hangingPunct="1">
        <a:spcBef>
          <a:spcPct val="0"/>
        </a:spcBef>
        <a:spcAft>
          <a:spcPct val="0"/>
        </a:spcAft>
        <a:defRPr sz="3200" i="1">
          <a:solidFill>
            <a:srgbClr val="FF6600"/>
          </a:solidFill>
          <a:latin typeface="Times New Roman" pitchFamily="18" charset="0"/>
        </a:defRPr>
      </a:lvl6pPr>
      <a:lvl7pPr marL="914400" algn="l" rtl="1" eaLnBrk="1" fontAlgn="base" hangingPunct="1">
        <a:spcBef>
          <a:spcPct val="0"/>
        </a:spcBef>
        <a:spcAft>
          <a:spcPct val="0"/>
        </a:spcAft>
        <a:defRPr sz="3200" i="1">
          <a:solidFill>
            <a:srgbClr val="FF6600"/>
          </a:solidFill>
          <a:latin typeface="Times New Roman" pitchFamily="18" charset="0"/>
        </a:defRPr>
      </a:lvl7pPr>
      <a:lvl8pPr marL="1371600" algn="l" rtl="1" eaLnBrk="1" fontAlgn="base" hangingPunct="1">
        <a:spcBef>
          <a:spcPct val="0"/>
        </a:spcBef>
        <a:spcAft>
          <a:spcPct val="0"/>
        </a:spcAft>
        <a:defRPr sz="3200" i="1">
          <a:solidFill>
            <a:srgbClr val="FF6600"/>
          </a:solidFill>
          <a:latin typeface="Times New Roman" pitchFamily="18" charset="0"/>
        </a:defRPr>
      </a:lvl8pPr>
      <a:lvl9pPr marL="1828800" algn="l" rtl="1" eaLnBrk="1" fontAlgn="base" hangingPunct="1">
        <a:spcBef>
          <a:spcPct val="0"/>
        </a:spcBef>
        <a:spcAft>
          <a:spcPct val="0"/>
        </a:spcAft>
        <a:defRPr sz="3200" i="1">
          <a:solidFill>
            <a:srgbClr val="FF6600"/>
          </a:solidFill>
          <a:latin typeface="Times New Roman" pitchFamily="18" charset="0"/>
        </a:defRPr>
      </a:lvl9pPr>
    </p:titleStyle>
    <p:bodyStyle>
      <a:lvl1pPr marL="342900" indent="-342900" algn="r" rtl="1" eaLnBrk="1" fontAlgn="base" hangingPunct="1">
        <a:spcBef>
          <a:spcPct val="20000"/>
        </a:spcBef>
        <a:spcAft>
          <a:spcPct val="0"/>
        </a:spcAft>
        <a:buChar char="•"/>
        <a:defRPr sz="2000" i="1">
          <a:solidFill>
            <a:schemeClr val="accent4">
              <a:lumMod val="75000"/>
            </a:schemeClr>
          </a:solidFill>
          <a:latin typeface="+mn-lt"/>
          <a:ea typeface="+mn-ea"/>
          <a:cs typeface="+mn-cs"/>
        </a:defRPr>
      </a:lvl1pPr>
      <a:lvl2pPr marL="742950" indent="-285750" algn="r" rtl="1" eaLnBrk="1" fontAlgn="base" hangingPunct="1">
        <a:spcBef>
          <a:spcPct val="20000"/>
        </a:spcBef>
        <a:spcAft>
          <a:spcPct val="0"/>
        </a:spcAft>
        <a:buChar char="–"/>
        <a:defRPr sz="2800">
          <a:solidFill>
            <a:schemeClr val="tx1"/>
          </a:solidFill>
          <a:latin typeface="Arial" charset="0"/>
        </a:defRPr>
      </a:lvl2pPr>
      <a:lvl3pPr marL="1143000" indent="-228600" algn="r" rtl="1" eaLnBrk="1" fontAlgn="base" hangingPunct="1">
        <a:spcBef>
          <a:spcPct val="20000"/>
        </a:spcBef>
        <a:spcAft>
          <a:spcPct val="0"/>
        </a:spcAft>
        <a:buChar char="•"/>
        <a:defRPr sz="2400">
          <a:solidFill>
            <a:schemeClr val="tx1"/>
          </a:solidFill>
          <a:latin typeface="Arial" charset="0"/>
        </a:defRPr>
      </a:lvl3pPr>
      <a:lvl4pPr marL="1600200" indent="-228600" algn="r" rtl="1" eaLnBrk="1" fontAlgn="base" hangingPunct="1">
        <a:spcBef>
          <a:spcPct val="20000"/>
        </a:spcBef>
        <a:spcAft>
          <a:spcPct val="0"/>
        </a:spcAft>
        <a:buChar char="–"/>
        <a:defRPr sz="2000">
          <a:solidFill>
            <a:schemeClr val="tx1"/>
          </a:solidFill>
          <a:latin typeface="Arial" charset="0"/>
        </a:defRPr>
      </a:lvl4pPr>
      <a:lvl5pPr marL="2057400" indent="-228600" algn="r" rtl="1" eaLnBrk="1" fontAlgn="base" hangingPunct="1">
        <a:spcBef>
          <a:spcPct val="20000"/>
        </a:spcBef>
        <a:spcAft>
          <a:spcPct val="0"/>
        </a:spcAft>
        <a:buChar char="»"/>
        <a:defRPr sz="2000">
          <a:solidFill>
            <a:schemeClr val="tx1"/>
          </a:solidFill>
          <a:latin typeface="Arial" charset="0"/>
        </a:defRPr>
      </a:lvl5pPr>
      <a:lvl6pPr marL="2514600" indent="-228600" algn="r" rtl="1" eaLnBrk="1" fontAlgn="base" hangingPunct="1">
        <a:spcBef>
          <a:spcPct val="20000"/>
        </a:spcBef>
        <a:spcAft>
          <a:spcPct val="0"/>
        </a:spcAft>
        <a:buChar char="»"/>
        <a:defRPr sz="2000">
          <a:solidFill>
            <a:schemeClr val="tx1"/>
          </a:solidFill>
          <a:latin typeface="Arial" charset="0"/>
        </a:defRPr>
      </a:lvl6pPr>
      <a:lvl7pPr marL="2971800" indent="-228600" algn="r" rtl="1" eaLnBrk="1" fontAlgn="base" hangingPunct="1">
        <a:spcBef>
          <a:spcPct val="20000"/>
        </a:spcBef>
        <a:spcAft>
          <a:spcPct val="0"/>
        </a:spcAft>
        <a:buChar char="»"/>
        <a:defRPr sz="2000">
          <a:solidFill>
            <a:schemeClr val="tx1"/>
          </a:solidFill>
          <a:latin typeface="Arial" charset="0"/>
        </a:defRPr>
      </a:lvl7pPr>
      <a:lvl8pPr marL="3429000" indent="-228600" algn="r" rtl="1" eaLnBrk="1" fontAlgn="base" hangingPunct="1">
        <a:spcBef>
          <a:spcPct val="20000"/>
        </a:spcBef>
        <a:spcAft>
          <a:spcPct val="0"/>
        </a:spcAft>
        <a:buChar char="»"/>
        <a:defRPr sz="2000">
          <a:solidFill>
            <a:schemeClr val="tx1"/>
          </a:solidFill>
          <a:latin typeface="Arial" charset="0"/>
        </a:defRPr>
      </a:lvl8pPr>
      <a:lvl9pPr marL="3886200" indent="-228600" algn="r" rtl="1"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pic>
        <p:nvPicPr>
          <p:cNvPr id="4" name="Picture 5" descr="sitegraphic20"/>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b="9623"/>
          <a:stretch/>
        </p:blipFill>
        <p:spPr bwMode="auto">
          <a:xfrm>
            <a:off x="179512" y="188640"/>
            <a:ext cx="7272808" cy="576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2551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107504" y="1124744"/>
            <a:ext cx="7543792" cy="4896544"/>
          </a:xfrm>
        </p:spPr>
        <p:txBody>
          <a:bodyPr>
            <a:normAutofit fontScale="70000" lnSpcReduction="20000"/>
          </a:bodyPr>
          <a:lstStyle/>
          <a:p>
            <a:pPr lvl="0" algn="just">
              <a:lnSpc>
                <a:spcPct val="170000"/>
              </a:lnSpc>
            </a:pPr>
            <a:r>
              <a:rPr lang="fa-IR" b="1" i="0" dirty="0">
                <a:solidFill>
                  <a:schemeClr val="tx1"/>
                </a:solidFill>
                <a:cs typeface="B Mitra" panose="00000400000000000000" pitchFamily="2" charset="-78"/>
              </a:rPr>
              <a:t>بهداشت مواد غذايي </a:t>
            </a:r>
            <a:r>
              <a:rPr lang="fa-IR" b="1" i="0" dirty="0">
                <a:cs typeface="B Mitra" panose="00000400000000000000" pitchFamily="2" charset="-78"/>
              </a:rPr>
              <a:t>: عبارت است از کلیه موازین بهداشتی که رعایت آنها در فرایند تولید ، فرآوری ، حمل و نقل ، نگهداری و عرضه مواد غذایی ضروری است تا ماده غذایی سالم و بهداشتی به دست مصرف کننده برسد .</a:t>
            </a:r>
            <a:endParaRPr lang="en-US" b="1" i="0" dirty="0">
              <a:cs typeface="B Mitra" panose="00000400000000000000" pitchFamily="2" charset="-78"/>
            </a:endParaRPr>
          </a:p>
          <a:p>
            <a:pPr lvl="0" algn="just">
              <a:lnSpc>
                <a:spcPct val="170000"/>
              </a:lnSpc>
            </a:pPr>
            <a:r>
              <a:rPr lang="fa-IR" b="1" i="0" dirty="0">
                <a:solidFill>
                  <a:schemeClr val="tx1"/>
                </a:solidFill>
                <a:cs typeface="B Mitra" panose="00000400000000000000" pitchFamily="2" charset="-78"/>
              </a:rPr>
              <a:t>ایمنی مواد غذایی (</a:t>
            </a:r>
            <a:r>
              <a:rPr lang="en-US" b="1" i="0" dirty="0">
                <a:solidFill>
                  <a:schemeClr val="tx1"/>
                </a:solidFill>
                <a:cs typeface="B Mitra" panose="00000400000000000000" pitchFamily="2" charset="-78"/>
              </a:rPr>
              <a:t>Food safety </a:t>
            </a:r>
            <a:r>
              <a:rPr lang="fa-IR" b="1" i="0" dirty="0">
                <a:solidFill>
                  <a:schemeClr val="tx1"/>
                </a:solidFill>
                <a:cs typeface="B Mitra" panose="00000400000000000000" pitchFamily="2" charset="-78"/>
              </a:rPr>
              <a:t>) </a:t>
            </a:r>
            <a:r>
              <a:rPr lang="fa-IR" b="1" i="0" dirty="0">
                <a:cs typeface="B Mitra" panose="00000400000000000000" pitchFamily="2" charset="-78"/>
              </a:rPr>
              <a:t>: عبارت است از کلیه اصول و موازینی که رعایت آنها در فرایند تولید ، تهیه ، فرآوری ، حمل و نقل ، نگهداری و عرضه ضروری است تا ضمن حفظ سلامت مواد غذایی از نظر آلودگی و مخاطرات شیمیایی ، فیزیکی و میکروبی ، کیفیت و تناسب تغذیه ای آن را نیز حفظ نماید.</a:t>
            </a:r>
            <a:endParaRPr lang="en-US" b="1" i="0" dirty="0">
              <a:cs typeface="B Mitra" panose="00000400000000000000" pitchFamily="2" charset="-78"/>
            </a:endParaRPr>
          </a:p>
          <a:p>
            <a:pPr lvl="0" algn="just">
              <a:lnSpc>
                <a:spcPct val="170000"/>
              </a:lnSpc>
            </a:pPr>
            <a:r>
              <a:rPr lang="fa-IR" b="1" i="0" dirty="0">
                <a:solidFill>
                  <a:schemeClr val="tx1"/>
                </a:solidFill>
                <a:cs typeface="B Mitra" panose="00000400000000000000" pitchFamily="2" charset="-78"/>
              </a:rPr>
              <a:t>فساد ميكروبي مواد غذايي </a:t>
            </a:r>
            <a:r>
              <a:rPr lang="fa-IR" b="1" i="0" dirty="0">
                <a:cs typeface="B Mitra" panose="00000400000000000000" pitchFamily="2" charset="-78"/>
              </a:rPr>
              <a:t>: عبارت از تغییرات ایجاد شده در اثر رشد ، تکثیر و متابولیسم میکروارگانیسم ها در یک ماده غذایی است مانند بوی نامطبوع ، لزج شدن ، تغییر رنگ ، تغییر مزه و...</a:t>
            </a:r>
            <a:r>
              <a:rPr lang="en-US" b="1" i="0" dirty="0">
                <a:cs typeface="B Mitra" panose="00000400000000000000" pitchFamily="2" charset="-78"/>
              </a:rPr>
              <a:t> </a:t>
            </a:r>
          </a:p>
          <a:p>
            <a:endParaRPr lang="fa-IR" dirty="0">
              <a:solidFill>
                <a:schemeClr val="tx1"/>
              </a:solidFill>
            </a:endParaRPr>
          </a:p>
        </p:txBody>
      </p:sp>
      <p:sp>
        <p:nvSpPr>
          <p:cNvPr id="2" name="Rectangle 1"/>
          <p:cNvSpPr/>
          <p:nvPr/>
        </p:nvSpPr>
        <p:spPr>
          <a:xfrm>
            <a:off x="3635896" y="476672"/>
            <a:ext cx="3672408" cy="571695"/>
          </a:xfrm>
          <a:prstGeom prst="rect">
            <a:avLst/>
          </a:prstGeom>
        </p:spPr>
        <p:txBody>
          <a:bodyPr wrap="square">
            <a:spAutoFit/>
          </a:bodyPr>
          <a:lstStyle/>
          <a:p>
            <a:pPr algn="r" rtl="1">
              <a:lnSpc>
                <a:spcPct val="115000"/>
              </a:lnSpc>
              <a:spcAft>
                <a:spcPts val="1000"/>
              </a:spcAft>
            </a:pPr>
            <a:r>
              <a:rPr lang="fa-IR" sz="2800" dirty="0">
                <a:solidFill>
                  <a:srgbClr val="FF0000"/>
                </a:solidFill>
                <a:latin typeface="Calibri" panose="020F0502020204030204" pitchFamily="34" charset="0"/>
                <a:ea typeface="Calibri" panose="020F0502020204030204" pitchFamily="34" charset="0"/>
                <a:cs typeface="B Titr" panose="00000700000000000000" pitchFamily="2" charset="-78"/>
              </a:rPr>
              <a:t>تعاريف  : </a:t>
            </a:r>
            <a:endParaRPr lang="en-US"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transition spd="slow">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7572396" cy="6143644"/>
          </a:xfrm>
        </p:spPr>
        <p:txBody>
          <a:bodyPr>
            <a:normAutofit fontScale="55000" lnSpcReduction="20000"/>
          </a:bodyPr>
          <a:lstStyle/>
          <a:p>
            <a:pPr algn="ctr">
              <a:buNone/>
            </a:pPr>
            <a:endParaRPr lang="fa-IR" sz="2000" b="1" i="0" dirty="0">
              <a:cs typeface="B Mitra" pitchFamily="2" charset="-78"/>
            </a:endParaRPr>
          </a:p>
          <a:p>
            <a:pPr lvl="0" algn="just">
              <a:lnSpc>
                <a:spcPct val="150000"/>
              </a:lnSpc>
            </a:pPr>
            <a:r>
              <a:rPr lang="fa-IR" sz="3600" b="1" i="0" dirty="0">
                <a:solidFill>
                  <a:schemeClr val="tx1"/>
                </a:solidFill>
                <a:cs typeface="B Mitra" panose="00000400000000000000" pitchFamily="2" charset="-78"/>
              </a:rPr>
              <a:t>بيماريهاي منتقله از غذا</a:t>
            </a:r>
            <a:r>
              <a:rPr lang="en-US" sz="3600" b="1" i="0" dirty="0">
                <a:solidFill>
                  <a:schemeClr val="tx1"/>
                </a:solidFill>
                <a:cs typeface="B Mitra" panose="00000400000000000000" pitchFamily="2" charset="-78"/>
              </a:rPr>
              <a:t>(Food borne Disease) </a:t>
            </a:r>
            <a:r>
              <a:rPr lang="fa-IR" sz="3600" b="1" i="0" dirty="0">
                <a:cs typeface="B Mitra" panose="00000400000000000000" pitchFamily="2" charset="-78"/>
              </a:rPr>
              <a:t>: بيماري هايي هستند كه از خوردن و آشاميدن غذاي آلوده ناشي مي شوند . عوامل اين آلودگي ، باكتري ها ،‌ توكسين ها ،‌ ويروس ها و انگلها هستند . بطور كلي بيماريهاي منتقله از غذايي به دو دسته عمده تقسيم مي شوند :</a:t>
            </a:r>
            <a:endParaRPr lang="en-US" sz="3600" b="1" i="0" dirty="0">
              <a:cs typeface="B Mitra" panose="00000400000000000000" pitchFamily="2" charset="-78"/>
            </a:endParaRPr>
          </a:p>
          <a:p>
            <a:pPr marL="0" lvl="0" indent="0" algn="just">
              <a:lnSpc>
                <a:spcPct val="150000"/>
              </a:lnSpc>
              <a:buNone/>
            </a:pPr>
            <a:r>
              <a:rPr lang="fa-IR" sz="3600" b="1" i="0" dirty="0">
                <a:solidFill>
                  <a:schemeClr val="tx1"/>
                </a:solidFill>
                <a:cs typeface="B Mitra" panose="00000400000000000000" pitchFamily="2" charset="-78"/>
              </a:rPr>
              <a:t>1</a:t>
            </a:r>
            <a:r>
              <a:rPr lang="fa-IR" sz="3600" b="1" i="0" dirty="0">
                <a:solidFill>
                  <a:schemeClr val="accent3">
                    <a:lumMod val="75000"/>
                  </a:schemeClr>
                </a:solidFill>
                <a:cs typeface="B Mitra" panose="00000400000000000000" pitchFamily="2" charset="-78"/>
              </a:rPr>
              <a:t>- عفونت هاي منتقله از غذا </a:t>
            </a:r>
            <a:r>
              <a:rPr lang="en-US" sz="3600" b="1" i="0" dirty="0">
                <a:solidFill>
                  <a:schemeClr val="accent3">
                    <a:lumMod val="75000"/>
                  </a:schemeClr>
                </a:solidFill>
                <a:cs typeface="B Mitra" panose="00000400000000000000" pitchFamily="2" charset="-78"/>
              </a:rPr>
              <a:t>(Food borne Infections)  </a:t>
            </a:r>
            <a:r>
              <a:rPr lang="fa-IR" sz="3600" b="1" i="0" dirty="0">
                <a:cs typeface="B Mitra" panose="00000400000000000000" pitchFamily="2" charset="-78"/>
              </a:rPr>
              <a:t>: عفونت هايي هستند كه ناشي از خوردن غذا يا آشاميدني آلوده به باكتري ،‌ ويروس و انگل ايجاد شده و از دو طريق تكثير و تهاجم به مخاط روده و بافت هاي ديگر و تكثير در روده و آزاد كردن توكسين ايجاد بيماري مي كنند. مانند شيگلا ، ويبريوكلرا و اشريشياكلي </a:t>
            </a:r>
          </a:p>
          <a:p>
            <a:pPr marL="0" indent="0" algn="just">
              <a:lnSpc>
                <a:spcPct val="150000"/>
              </a:lnSpc>
              <a:buNone/>
            </a:pPr>
            <a:r>
              <a:rPr lang="fa-IR" sz="3600" b="1" i="0" dirty="0">
                <a:solidFill>
                  <a:schemeClr val="tx1"/>
                </a:solidFill>
                <a:cs typeface="B Mitra" panose="00000400000000000000" pitchFamily="2" charset="-78"/>
              </a:rPr>
              <a:t>2- </a:t>
            </a:r>
            <a:r>
              <a:rPr lang="fa-IR" sz="3600" b="1" i="0" dirty="0">
                <a:solidFill>
                  <a:schemeClr val="accent3">
                    <a:lumMod val="75000"/>
                  </a:schemeClr>
                </a:solidFill>
                <a:cs typeface="B Mitra" panose="00000400000000000000" pitchFamily="2" charset="-78"/>
              </a:rPr>
              <a:t>مسموميت هاي منتقله از غذا </a:t>
            </a:r>
            <a:r>
              <a:rPr lang="en-US" sz="3600" b="1" i="0" dirty="0">
                <a:solidFill>
                  <a:schemeClr val="accent3">
                    <a:lumMod val="75000"/>
                  </a:schemeClr>
                </a:solidFill>
                <a:cs typeface="B Mitra" panose="00000400000000000000" pitchFamily="2" charset="-78"/>
              </a:rPr>
              <a:t>(Food borne Intoxication or Food Poisoning) </a:t>
            </a:r>
            <a:r>
              <a:rPr lang="fa-IR" sz="3600" b="1" i="0" dirty="0">
                <a:solidFill>
                  <a:schemeClr val="accent3">
                    <a:lumMod val="75000"/>
                  </a:schemeClr>
                </a:solidFill>
                <a:cs typeface="B Mitra" panose="00000400000000000000" pitchFamily="2" charset="-78"/>
              </a:rPr>
              <a:t> </a:t>
            </a:r>
            <a:r>
              <a:rPr lang="fa-IR" sz="3600" b="1" i="0" dirty="0">
                <a:cs typeface="B Mitra" panose="00000400000000000000" pitchFamily="2" charset="-78"/>
              </a:rPr>
              <a:t>: مسموميت  غذايي از خوردن غذا يا آشاميدني كه قبلاً با يك سم آلوده شده ايجاد مي شود منبع اين سموم باكتريايي( مانند استافيلوكوك اورئوس، باسيلوس سرئوس وكلستريديوم بوتولينم)، مواد شيميايي سمي(  مانند حشره كشها و هيدروكربن ها ) و سموم طبيعي موجود در بدن حيوانات دريايي ،گياهان و قارچها و  آلودگي با فلزات سنگين مانند مس ،‌ آهن و جيوه باشد . </a:t>
            </a:r>
          </a:p>
          <a:p>
            <a:pPr marL="0" lvl="0" indent="0" algn="just">
              <a:lnSpc>
                <a:spcPct val="150000"/>
              </a:lnSpc>
              <a:buNone/>
            </a:pPr>
            <a:endParaRPr lang="en-US" b="1" i="0" dirty="0">
              <a:cs typeface="B Mitra" panose="00000400000000000000" pitchFamily="2" charset="-78"/>
            </a:endParaRPr>
          </a:p>
        </p:txBody>
      </p:sp>
    </p:spTree>
  </p:cSld>
  <p:clrMapOvr>
    <a:masterClrMapping/>
  </p:clrMapOvr>
  <p:transition spd="slow">
    <p:pull dir="l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0"/>
            <a:ext cx="7596336" cy="5792688"/>
          </a:xfrm>
        </p:spPr>
        <p:txBody>
          <a:bodyPr>
            <a:normAutofit/>
          </a:bodyPr>
          <a:lstStyle/>
          <a:p>
            <a:pPr lvl="0" algn="just">
              <a:lnSpc>
                <a:spcPct val="150000"/>
              </a:lnSpc>
            </a:pPr>
            <a:r>
              <a:rPr lang="fa-IR" sz="2000" b="1" i="0" dirty="0">
                <a:solidFill>
                  <a:schemeClr val="tx1"/>
                </a:solidFill>
                <a:cs typeface="B Mitra" panose="00000400000000000000" pitchFamily="2" charset="-78"/>
              </a:rPr>
              <a:t>طغيان بيماري منتقله از مواد غذايي </a:t>
            </a:r>
            <a:r>
              <a:rPr lang="en-US" sz="2000" b="1" i="0" dirty="0">
                <a:solidFill>
                  <a:schemeClr val="tx1"/>
                </a:solidFill>
                <a:cs typeface="B Mitra" panose="00000400000000000000" pitchFamily="2" charset="-78"/>
              </a:rPr>
              <a:t>(Food borne Disease Outbreak) </a:t>
            </a:r>
            <a:r>
              <a:rPr lang="fa-IR" sz="2000" b="1" i="0" dirty="0">
                <a:cs typeface="B Mitra" panose="00000400000000000000" pitchFamily="2" charset="-78"/>
              </a:rPr>
              <a:t> : در مبحث بيماري منتقله از مواد غذايي به بروز دو يا بيشتر از موارد بيماري در اثر مصرف غذاي مشترك اطلاق مي گردد.</a:t>
            </a:r>
            <a:endParaRPr lang="en-US" sz="2000" b="1" i="0" dirty="0">
              <a:cs typeface="B Mitra" panose="00000400000000000000" pitchFamily="2" charset="-78"/>
            </a:endParaRPr>
          </a:p>
          <a:p>
            <a:pPr lvl="0" algn="just">
              <a:lnSpc>
                <a:spcPct val="150000"/>
              </a:lnSpc>
            </a:pPr>
            <a:r>
              <a:rPr lang="fa-IR" sz="2000" b="1" i="0" dirty="0">
                <a:solidFill>
                  <a:schemeClr val="tx1"/>
                </a:solidFill>
                <a:cs typeface="B Mitra" panose="00000400000000000000" pitchFamily="2" charset="-78"/>
              </a:rPr>
              <a:t>موارد تك گير</a:t>
            </a:r>
            <a:r>
              <a:rPr lang="en-US" sz="2000" b="1" i="0" dirty="0">
                <a:solidFill>
                  <a:schemeClr val="tx1"/>
                </a:solidFill>
                <a:cs typeface="B Mitra" panose="00000400000000000000" pitchFamily="2" charset="-78"/>
              </a:rPr>
              <a:t>(Sporadic case) </a:t>
            </a:r>
            <a:r>
              <a:rPr lang="fa-IR" sz="2000" b="1" i="0" dirty="0">
                <a:cs typeface="B Mitra" panose="00000400000000000000" pitchFamily="2" charset="-78"/>
              </a:rPr>
              <a:t> : موردي كه نمي توان بر اساس شواهد اپيدميولوژيك با موارد ديگر از همان بيماري ارتباط داده شود.</a:t>
            </a:r>
            <a:endParaRPr lang="en-US" sz="2000" b="1" i="0" dirty="0">
              <a:cs typeface="B Mitra" panose="00000400000000000000" pitchFamily="2" charset="-78"/>
            </a:endParaRPr>
          </a:p>
          <a:p>
            <a:pPr lvl="0" algn="just">
              <a:lnSpc>
                <a:spcPct val="150000"/>
              </a:lnSpc>
            </a:pPr>
            <a:r>
              <a:rPr lang="fa-IR" sz="2000" b="1" i="0" dirty="0">
                <a:solidFill>
                  <a:schemeClr val="tx1"/>
                </a:solidFill>
                <a:cs typeface="B Mitra" panose="00000400000000000000" pitchFamily="2" charset="-78"/>
              </a:rPr>
              <a:t>اپيدمي</a:t>
            </a:r>
            <a:r>
              <a:rPr lang="en-US" sz="2000" b="1" i="0" dirty="0">
                <a:solidFill>
                  <a:schemeClr val="tx1"/>
                </a:solidFill>
                <a:cs typeface="B Mitra" panose="00000400000000000000" pitchFamily="2" charset="-78"/>
              </a:rPr>
              <a:t>(Epidemic) </a:t>
            </a:r>
            <a:r>
              <a:rPr lang="fa-IR" sz="2000" b="1" i="0" dirty="0">
                <a:cs typeface="B Mitra" panose="00000400000000000000" pitchFamily="2" charset="-78"/>
              </a:rPr>
              <a:t> : وقوع مواردی از یک بیماری خاص مرتبط با سلامت رفتار و یا سایر وقایع مرتبط با سلامت ، در یک دوره زمانی در یک جامعه و یا منطقه که به وضوح بیش از حد انتظار طبیعی است. </a:t>
            </a:r>
            <a:endParaRPr lang="en-US" sz="2000" b="1" i="0" dirty="0">
              <a:cs typeface="B Mitra" panose="00000400000000000000" pitchFamily="2" charset="-78"/>
            </a:endParaRPr>
          </a:p>
          <a:p>
            <a:pPr marL="0" indent="0" algn="just">
              <a:lnSpc>
                <a:spcPct val="150000"/>
              </a:lnSpc>
              <a:buNone/>
            </a:pPr>
            <a:r>
              <a:rPr lang="fa-IR" sz="2000" b="1" i="0" dirty="0">
                <a:cs typeface="B Mitra" panose="00000400000000000000" pitchFamily="2" charset="-78"/>
              </a:rPr>
              <a:t>تعداد موارد بیماری همه گیر با توجه به عوامل بیماری ، اندازه و نوع جمعیت در معرض خطر ، تجارب قبلی و عدم قرار گرفتن در معرض بیماری و زمان و مکان وقوع متفاوت است.</a:t>
            </a:r>
            <a:endParaRPr lang="fa-IR" sz="2000" b="1" i="0" dirty="0">
              <a:solidFill>
                <a:schemeClr val="accent1"/>
              </a:solidFill>
              <a:cs typeface="B Mitra" panose="00000400000000000000" pitchFamily="2" charset="-78"/>
            </a:endParaRPr>
          </a:p>
        </p:txBody>
      </p:sp>
    </p:spTree>
  </p:cSld>
  <p:clrMapOvr>
    <a:masterClrMapping/>
  </p:clrMapOvr>
  <p:transition spd="slow">
    <p:wedg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714356"/>
            <a:ext cx="7186642" cy="5090908"/>
          </a:xfrm>
        </p:spPr>
        <p:txBody>
          <a:bodyPr/>
          <a:lstStyle/>
          <a:p>
            <a:pPr lvl="0" algn="just">
              <a:lnSpc>
                <a:spcPct val="150000"/>
              </a:lnSpc>
            </a:pPr>
            <a:r>
              <a:rPr lang="fa-IR" sz="2400" b="1" i="0" dirty="0">
                <a:solidFill>
                  <a:schemeClr val="tx1"/>
                </a:solidFill>
                <a:cs typeface="B Mitra" panose="00000400000000000000" pitchFamily="2" charset="-78"/>
              </a:rPr>
              <a:t>مديريت طغیان </a:t>
            </a:r>
            <a:r>
              <a:rPr lang="fa-IR" sz="2400" b="1" i="0" dirty="0">
                <a:cs typeface="B Mitra" panose="00000400000000000000" pitchFamily="2" charset="-78"/>
              </a:rPr>
              <a:t>: تلاش نظام‌يافته توسط اعضاي سازمان همراه با ذينفعان خارج از سازمان ، بمنظور پيشگيري از طغیان و یا مدیریت اثربخش آن در زمان وقوع .</a:t>
            </a:r>
            <a:endParaRPr lang="en-US" sz="2400" b="1" i="0" dirty="0">
              <a:cs typeface="B Mitra" panose="00000400000000000000" pitchFamily="2" charset="-78"/>
            </a:endParaRPr>
          </a:p>
          <a:p>
            <a:pPr lvl="0" algn="just">
              <a:lnSpc>
                <a:spcPct val="150000"/>
              </a:lnSpc>
            </a:pPr>
            <a:r>
              <a:rPr lang="fa-IR" sz="2400" b="1" i="0" dirty="0">
                <a:solidFill>
                  <a:schemeClr val="tx1"/>
                </a:solidFill>
                <a:cs typeface="B Mitra" panose="00000400000000000000" pitchFamily="2" charset="-78"/>
              </a:rPr>
              <a:t>نظام مراقبت</a:t>
            </a:r>
            <a:r>
              <a:rPr lang="en-US" sz="2400" b="1" i="0" dirty="0">
                <a:solidFill>
                  <a:schemeClr val="tx1"/>
                </a:solidFill>
                <a:cs typeface="B Mitra" panose="00000400000000000000" pitchFamily="2" charset="-78"/>
              </a:rPr>
              <a:t>(Surveillance) </a:t>
            </a:r>
            <a:r>
              <a:rPr lang="fa-IR" sz="2400" b="1" i="0" dirty="0">
                <a:solidFill>
                  <a:schemeClr val="tx1"/>
                </a:solidFill>
                <a:cs typeface="B Mitra" panose="00000400000000000000" pitchFamily="2" charset="-78"/>
              </a:rPr>
              <a:t>: </a:t>
            </a:r>
            <a:r>
              <a:rPr lang="fa-IR" sz="2400" b="1" i="0" dirty="0">
                <a:cs typeface="B Mitra" panose="00000400000000000000" pitchFamily="2" charset="-78"/>
              </a:rPr>
              <a:t>فرآيند سيستماتيك جمع آوري ، آناليز و تفسير داده هايي كه اساساً جهت برنامه ريزي ،‌ اجرا و پايش فعاليت هاي بهداشتي و انتشار به موقع اطلاعات جهت رفتارها و فعاليت هاي بهداشتي مي باشد . </a:t>
            </a:r>
            <a:endParaRPr lang="en-US" sz="2400" b="1" i="0" dirty="0">
              <a:cs typeface="B Mitra" panose="00000400000000000000" pitchFamily="2" charset="-78"/>
            </a:endParaRPr>
          </a:p>
        </p:txBody>
      </p:sp>
    </p:spTree>
  </p:cSld>
  <p:clrMapOvr>
    <a:masterClrMapping/>
  </p:clrMapOvr>
  <p:transition spd="slow">
    <p:pull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285728"/>
            <a:ext cx="7310616" cy="5591544"/>
          </a:xfrm>
        </p:spPr>
        <p:txBody>
          <a:bodyPr/>
          <a:lstStyle/>
          <a:p>
            <a:pPr lvl="0" algn="just">
              <a:lnSpc>
                <a:spcPct val="150000"/>
              </a:lnSpc>
            </a:pPr>
            <a:r>
              <a:rPr lang="fa-IR" sz="2100" b="1" i="0" dirty="0">
                <a:solidFill>
                  <a:schemeClr val="tx1"/>
                </a:solidFill>
                <a:cs typeface="B Mitra" panose="00000400000000000000" pitchFamily="2" charset="-78"/>
              </a:rPr>
              <a:t>اماكن و مراكز حساس </a:t>
            </a:r>
            <a:r>
              <a:rPr lang="fa-IR" sz="2100" b="1" i="0" dirty="0">
                <a:cs typeface="B Mitra" panose="00000400000000000000" pitchFamily="2" charset="-78"/>
              </a:rPr>
              <a:t>: اماكنی هستند که در آن مراحل پخت و پز ، تهیه ، توزیع و نگهداری مواد غذایی صورت پذیرد از جمله پادگانها ، بوفه مدارس ، بوفه بيمارستانها ، مدارس شبانه روزي ، سلف سرويسهاي مراكز آموزشي و اداري ، آسايشگاه سالمندان،مساجد و تكايا ،كترينگ ها ، اماكن زيارتي ، اماكن بين راهي ، كافه قنادي ، آبميوه بستني، حليم، آش،كبابي و جگركي ، اغذيه فروشي، تالار پذيرايي ، رستوران ، مهدكودك ، زندان ، ترمينال ، اردوگاهها ، هتل و... اطلاق مي گردد.</a:t>
            </a:r>
            <a:endParaRPr lang="en-US" sz="2100" b="1" i="0" dirty="0">
              <a:cs typeface="B Mitra" panose="00000400000000000000" pitchFamily="2" charset="-78"/>
            </a:endParaRPr>
          </a:p>
          <a:p>
            <a:pPr lvl="0" algn="just">
              <a:lnSpc>
                <a:spcPct val="150000"/>
              </a:lnSpc>
            </a:pPr>
            <a:r>
              <a:rPr lang="fa-IR" sz="2100" b="1" i="0" dirty="0">
                <a:solidFill>
                  <a:schemeClr val="tx1"/>
                </a:solidFill>
                <a:cs typeface="B Mitra" panose="00000400000000000000" pitchFamily="2" charset="-78"/>
              </a:rPr>
              <a:t>مواد غذايي حساس </a:t>
            </a:r>
            <a:r>
              <a:rPr lang="fa-IR" sz="2100" b="1" i="0" dirty="0">
                <a:cs typeface="B Mitra" panose="00000400000000000000" pitchFamily="2" charset="-78"/>
              </a:rPr>
              <a:t>: به مواد غذايي فسادپذیر و پرخطر مانند سالاد ، سبزي خام ، شير و فراورده هاي لبني ، تخم مرغ ، كباب كوبيده ، كليه فراورده هاي سنتي و دست ساز و ... اطلاق مي گردد .</a:t>
            </a:r>
            <a:endParaRPr lang="en-US" sz="2100" b="1" i="0" dirty="0">
              <a:cs typeface="B Mitra" panose="00000400000000000000" pitchFamily="2" charset="-78"/>
            </a:endParaRPr>
          </a:p>
        </p:txBody>
      </p:sp>
    </p:spTree>
  </p:cSld>
  <p:clrMapOvr>
    <a:masterClrMapping/>
  </p:clrMapOvr>
  <p:transition spd="slow">
    <p:strips dir="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1800" i="0" dirty="0">
                <a:cs typeface="B Titr" panose="00000700000000000000" pitchFamily="2" charset="-78"/>
              </a:rPr>
              <a:t>اقدامات بهداشت محيطي به منظور پيشگيري و كنترل  طغیان بيماريهاي منتقله از غذا</a:t>
            </a:r>
            <a:r>
              <a:rPr lang="fa-IR" dirty="0">
                <a:cs typeface="B Titr" pitchFamily="2" charset="-78"/>
              </a:rPr>
              <a:t/>
            </a:r>
            <a:br>
              <a:rPr lang="fa-IR" dirty="0">
                <a:cs typeface="B Titr" pitchFamily="2" charset="-78"/>
              </a:rPr>
            </a:br>
            <a:endParaRPr lang="fa-IR" dirty="0"/>
          </a:p>
        </p:txBody>
      </p:sp>
      <p:sp>
        <p:nvSpPr>
          <p:cNvPr id="4" name="Rectangle 3"/>
          <p:cNvSpPr>
            <a:spLocks noGrp="1" noChangeArrowheads="1"/>
          </p:cNvSpPr>
          <p:nvPr>
            <p:ph idx="1"/>
          </p:nvPr>
        </p:nvSpPr>
        <p:spPr>
          <a:xfrm>
            <a:off x="214282" y="1124744"/>
            <a:ext cx="7329518" cy="4590272"/>
          </a:xfrm>
        </p:spPr>
        <p:txBody>
          <a:bodyPr/>
          <a:lstStyle/>
          <a:p>
            <a:pPr marL="0" indent="0" algn="just">
              <a:lnSpc>
                <a:spcPct val="150000"/>
              </a:lnSpc>
              <a:buNone/>
            </a:pPr>
            <a:r>
              <a:rPr lang="fa-IR" sz="2000" b="1" i="0" dirty="0">
                <a:cs typeface="B Mitra" panose="00000400000000000000" pitchFamily="2" charset="-78"/>
              </a:rPr>
              <a:t>در واقع موفقيت در بررسي و كنترل يك طغيان ناشي از غذا كاملاً بستگي به اقدام مسئولانه و عكس العمل به موقع دارد . هنگامي كه يك طغيان رخ مي دهد افرادي كه در بررسي و كنترل طغيان نقش دارند بايد كاملا با وظايف خود آشنا بوده به طوريكه اقدامات لازم بدون اتلاف وقت انجام گردد . لذا به منظور مديريت و برنامه ريزي صحيح جهت كنترل و پيشگيري از طغيان بيماريهاي منتقله از غذا اقدامات بهداشت محيطي بايد در سه مرحله انجام شود : </a:t>
            </a:r>
            <a:endParaRPr lang="en-US" sz="2000" b="1" i="0" dirty="0">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مرحله اول : اقدامات پيش از بروز طغیان</a:t>
            </a:r>
            <a:endParaRPr lang="en-US" sz="2000" b="1" i="0" dirty="0">
              <a:solidFill>
                <a:schemeClr val="accent3">
                  <a:lumMod val="75000"/>
                </a:schemeClr>
              </a:solidFill>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مرحله دوم : اقدامات در هنگام بروز طغیان</a:t>
            </a:r>
            <a:endParaRPr lang="en-US" sz="2000" b="1" i="0" dirty="0">
              <a:solidFill>
                <a:schemeClr val="accent3">
                  <a:lumMod val="75000"/>
                </a:schemeClr>
              </a:solidFill>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مرحله سوم : اقدامات تكميلي پس از پايان طغیان</a:t>
            </a:r>
            <a:endParaRPr lang="en-US" sz="2000" b="1" i="0" dirty="0">
              <a:solidFill>
                <a:schemeClr val="accent3">
                  <a:lumMod val="75000"/>
                </a:schemeClr>
              </a:solidFill>
              <a:cs typeface="B Mitra" panose="00000400000000000000" pitchFamily="2"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332656"/>
            <a:ext cx="7086600" cy="833422"/>
          </a:xfrm>
        </p:spPr>
        <p:txBody>
          <a:bodyPr/>
          <a:lstStyle/>
          <a:p>
            <a:pPr algn="ctr"/>
            <a:r>
              <a:rPr lang="fa-IR" sz="2800" b="1" i="0" dirty="0">
                <a:cs typeface="B Titr" panose="00000700000000000000" pitchFamily="2" charset="-78"/>
              </a:rPr>
              <a:t>اقدامات پيش از بروز طغیان</a:t>
            </a:r>
            <a:endParaRPr lang="en-US" sz="2800" b="1" i="0" dirty="0">
              <a:cs typeface="B Titr" panose="00000700000000000000" pitchFamily="2" charset="-78"/>
            </a:endParaRPr>
          </a:p>
        </p:txBody>
      </p:sp>
      <p:sp>
        <p:nvSpPr>
          <p:cNvPr id="5" name="Rectangle 3"/>
          <p:cNvSpPr>
            <a:spLocks noGrp="1" noChangeArrowheads="1"/>
          </p:cNvSpPr>
          <p:nvPr>
            <p:ph idx="1"/>
          </p:nvPr>
        </p:nvSpPr>
        <p:spPr>
          <a:xfrm>
            <a:off x="214313" y="1285875"/>
            <a:ext cx="7329487" cy="4657725"/>
          </a:xfrm>
        </p:spPr>
        <p:txBody>
          <a:bodyPr/>
          <a:lstStyle/>
          <a:p>
            <a:pPr lvl="0">
              <a:lnSpc>
                <a:spcPct val="150000"/>
              </a:lnSpc>
            </a:pPr>
            <a:r>
              <a:rPr lang="fa-IR" sz="2400" b="1" i="0" dirty="0">
                <a:cs typeface="B Mitra" panose="00000400000000000000" pitchFamily="2" charset="-78"/>
              </a:rPr>
              <a:t>هماهنگي هاي درون بخشي و برون بخشي </a:t>
            </a:r>
          </a:p>
          <a:p>
            <a:pPr lvl="0">
              <a:lnSpc>
                <a:spcPct val="150000"/>
              </a:lnSpc>
            </a:pPr>
            <a:r>
              <a:rPr lang="fa-IR" sz="2400" b="1" i="0" dirty="0">
                <a:cs typeface="B Mitra" panose="00000400000000000000" pitchFamily="2" charset="-78"/>
              </a:rPr>
              <a:t>حضور فعال در تيم واکنش سریع در دانشگاهها</a:t>
            </a:r>
            <a:endParaRPr lang="en-US" sz="2400" b="1" i="0" dirty="0">
              <a:cs typeface="B Mitra" panose="00000400000000000000" pitchFamily="2" charset="-78"/>
            </a:endParaRPr>
          </a:p>
          <a:p>
            <a:pPr lvl="0">
              <a:lnSpc>
                <a:spcPct val="150000"/>
              </a:lnSpc>
            </a:pPr>
            <a:r>
              <a:rPr lang="fa-IR" sz="2400" b="1" i="0" dirty="0">
                <a:cs typeface="B Mitra" panose="00000400000000000000" pitchFamily="2" charset="-78"/>
              </a:rPr>
              <a:t>اطلاع رساني و آموزش </a:t>
            </a:r>
          </a:p>
          <a:p>
            <a:pPr lvl="0">
              <a:lnSpc>
                <a:spcPct val="150000"/>
              </a:lnSpc>
            </a:pPr>
            <a:r>
              <a:rPr lang="fa-IR" sz="2400" b="1" i="0" dirty="0">
                <a:cs typeface="B Mitra" panose="00000400000000000000" pitchFamily="2" charset="-78"/>
              </a:rPr>
              <a:t>پيش بيني و تامين تجهيزات ، منابع و ابزار مورد نياز</a:t>
            </a:r>
          </a:p>
          <a:p>
            <a:pPr lvl="0">
              <a:lnSpc>
                <a:spcPct val="150000"/>
              </a:lnSpc>
            </a:pPr>
            <a:r>
              <a:rPr lang="fa-IR" sz="2400" b="1" i="0" dirty="0">
                <a:cs typeface="B Mitra" panose="00000400000000000000" pitchFamily="2" charset="-78"/>
              </a:rPr>
              <a:t>نظارت و بازرسيهاي بهداشت محيطي </a:t>
            </a:r>
          </a:p>
          <a:p>
            <a:pPr lvl="0">
              <a:lnSpc>
                <a:spcPct val="150000"/>
              </a:lnSpc>
            </a:pPr>
            <a:r>
              <a:rPr lang="fa-IR" sz="2400" b="1" i="0" dirty="0">
                <a:cs typeface="B Mitra" panose="00000400000000000000" pitchFamily="2" charset="-78"/>
              </a:rPr>
              <a:t>مستند سازي و گزارش دهي </a:t>
            </a:r>
            <a:endParaRPr lang="en-US" sz="2400" b="1" i="0" dirty="0">
              <a:cs typeface="B Mitra" panose="00000400000000000000"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592" y="548680"/>
            <a:ext cx="7086600" cy="671736"/>
          </a:xfrm>
        </p:spPr>
        <p:txBody>
          <a:bodyPr/>
          <a:lstStyle/>
          <a:p>
            <a:pPr algn="ctr"/>
            <a:r>
              <a:rPr lang="fa-IR" sz="2800" b="1" i="0" dirty="0">
                <a:cs typeface="B Titr" panose="00000700000000000000" pitchFamily="2" charset="-78"/>
              </a:rPr>
              <a:t>اقدامات بهداشتی در هنگام بروز طغیان</a:t>
            </a:r>
            <a:r>
              <a:rPr lang="en-US" b="1" i="0" dirty="0">
                <a:cs typeface="B Titr" panose="00000700000000000000" pitchFamily="2" charset="-78"/>
              </a:rPr>
              <a:t/>
            </a:r>
            <a:br>
              <a:rPr lang="en-US" b="1" i="0" dirty="0">
                <a:cs typeface="B Titr" panose="00000700000000000000" pitchFamily="2" charset="-78"/>
              </a:rPr>
            </a:br>
            <a:endParaRPr lang="fa-IR" dirty="0"/>
          </a:p>
        </p:txBody>
      </p:sp>
      <p:sp>
        <p:nvSpPr>
          <p:cNvPr id="4" name="Rectangle 3"/>
          <p:cNvSpPr>
            <a:spLocks noGrp="1" noChangeArrowheads="1"/>
          </p:cNvSpPr>
          <p:nvPr>
            <p:ph idx="1"/>
          </p:nvPr>
        </p:nvSpPr>
        <p:spPr>
          <a:xfrm>
            <a:off x="338852" y="1124744"/>
            <a:ext cx="7258080" cy="4920208"/>
          </a:xfrm>
        </p:spPr>
        <p:txBody>
          <a:bodyPr/>
          <a:lstStyle/>
          <a:p>
            <a:pPr lvl="0">
              <a:lnSpc>
                <a:spcPct val="150000"/>
              </a:lnSpc>
            </a:pPr>
            <a:r>
              <a:rPr lang="fa-IR" sz="2000" b="1" i="0" dirty="0">
                <a:cs typeface="B Mitra" panose="00000400000000000000" pitchFamily="2" charset="-78"/>
              </a:rPr>
              <a:t>شناسايي ، سالم سازی و حذف مواد غذايي عامل بروز طغيان</a:t>
            </a:r>
            <a:endParaRPr lang="en-US" sz="2000" b="1" i="0" dirty="0">
              <a:cs typeface="B Mitra" panose="00000400000000000000" pitchFamily="2" charset="-78"/>
            </a:endParaRPr>
          </a:p>
          <a:p>
            <a:pPr lvl="0">
              <a:lnSpc>
                <a:spcPct val="150000"/>
              </a:lnSpc>
            </a:pPr>
            <a:r>
              <a:rPr lang="fa-IR" sz="2000" b="1" i="0" dirty="0">
                <a:cs typeface="B Mitra" panose="00000400000000000000" pitchFamily="2" charset="-78"/>
              </a:rPr>
              <a:t>شناسايي عوامل خطر مرتبط با ميزبان ،‌ عامل بيماري و محيط</a:t>
            </a:r>
            <a:endParaRPr lang="en-US" sz="2000" b="1" i="0" dirty="0">
              <a:cs typeface="B Mitra" panose="00000400000000000000" pitchFamily="2" charset="-78"/>
            </a:endParaRPr>
          </a:p>
          <a:p>
            <a:pPr lvl="0">
              <a:lnSpc>
                <a:spcPct val="150000"/>
              </a:lnSpc>
            </a:pPr>
            <a:r>
              <a:rPr lang="fa-IR" sz="2000" b="1" i="0" dirty="0">
                <a:cs typeface="B Mitra" panose="00000400000000000000" pitchFamily="2" charset="-78"/>
              </a:rPr>
              <a:t>تعيين عوامل مؤثر در آلودگي ،‌ رشد ، بقاء و انتشار عوامل بيماريزاي مشكوك</a:t>
            </a:r>
            <a:endParaRPr lang="en-US" sz="2000" b="1" i="0" dirty="0">
              <a:cs typeface="B Mitra" panose="00000400000000000000" pitchFamily="2" charset="-78"/>
            </a:endParaRPr>
          </a:p>
          <a:p>
            <a:pPr lvl="0">
              <a:lnSpc>
                <a:spcPct val="150000"/>
              </a:lnSpc>
            </a:pPr>
            <a:r>
              <a:rPr lang="fa-IR" sz="2000" b="1" i="0" dirty="0">
                <a:cs typeface="B Mitra" panose="00000400000000000000" pitchFamily="2" charset="-78"/>
              </a:rPr>
              <a:t>ارزيابي ميزان بروز خطر و نقش عوامل بيماريزاي مؤثر در بيماريهاي منتقله از مواد غذايي با استفاده از جمع آوري داده هاي اپيدميولوژيكي </a:t>
            </a:r>
            <a:endParaRPr lang="en-US" sz="2000" b="1" i="0" dirty="0">
              <a:cs typeface="B Mitra" panose="00000400000000000000" pitchFamily="2" charset="-78"/>
            </a:endParaRPr>
          </a:p>
          <a:p>
            <a:pPr lvl="0">
              <a:lnSpc>
                <a:spcPct val="150000"/>
              </a:lnSpc>
            </a:pPr>
            <a:r>
              <a:rPr lang="fa-IR" sz="2000" b="1" i="0" dirty="0">
                <a:cs typeface="B Mitra" panose="00000400000000000000" pitchFamily="2" charset="-78"/>
              </a:rPr>
              <a:t>ايجاد بسترهاي تحقيقاتي لازم بمنظور كمك به پيشگيري از طغيان هاي مشابه </a:t>
            </a:r>
            <a:endParaRPr lang="en-US" sz="2000" b="1" i="0" dirty="0">
              <a:cs typeface="B Mitra" panose="00000400000000000000" pitchFamily="2" charset="-78"/>
            </a:endParaRPr>
          </a:p>
          <a:p>
            <a:pPr lvl="0">
              <a:lnSpc>
                <a:spcPct val="150000"/>
              </a:lnSpc>
            </a:pPr>
            <a:r>
              <a:rPr lang="fa-IR" sz="2000" b="1" i="0" dirty="0">
                <a:cs typeface="B Mitra" panose="00000400000000000000" pitchFamily="2" charset="-78"/>
              </a:rPr>
              <a:t>كنترل طغيان </a:t>
            </a:r>
            <a:endParaRPr lang="en-US" sz="2000" b="1" i="0" dirty="0">
              <a:cs typeface="B Mitra" panose="00000400000000000000" pitchFamily="2" charset="-78"/>
            </a:endParaRPr>
          </a:p>
          <a:p>
            <a:pPr lvl="0">
              <a:lnSpc>
                <a:spcPct val="150000"/>
              </a:lnSpc>
            </a:pPr>
            <a:r>
              <a:rPr lang="fa-IR" sz="2000" b="1" i="0" dirty="0">
                <a:cs typeface="B Mitra" panose="00000400000000000000" pitchFamily="2" charset="-78"/>
              </a:rPr>
              <a:t>پيشگيري از بروز طغيان هاي آينده و تقويت سياستهاي برنامه ايمني غذا</a:t>
            </a:r>
            <a:endParaRPr lang="en-US" sz="2000" b="1" i="0" dirty="0">
              <a:cs typeface="B Mitra" panose="00000400000000000000" pitchFamily="2" charset="-7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7086600" cy="792088"/>
          </a:xfrm>
        </p:spPr>
        <p:txBody>
          <a:bodyPr/>
          <a:lstStyle/>
          <a:p>
            <a:pPr algn="r">
              <a:lnSpc>
                <a:spcPct val="150000"/>
              </a:lnSpc>
            </a:pPr>
            <a:r>
              <a:rPr lang="fa-IR" sz="1800" b="1" i="0" dirty="0">
                <a:solidFill>
                  <a:srgbClr val="FF0000"/>
                </a:solidFill>
                <a:cs typeface="B Titr" panose="00000700000000000000" pitchFamily="2" charset="-78"/>
              </a:rPr>
              <a:t/>
            </a:r>
            <a:br>
              <a:rPr lang="fa-IR" sz="1800" b="1" i="0" dirty="0">
                <a:solidFill>
                  <a:srgbClr val="FF0000"/>
                </a:solidFill>
                <a:cs typeface="B Titr" panose="00000700000000000000" pitchFamily="2" charset="-78"/>
              </a:rPr>
            </a:br>
            <a:r>
              <a:rPr lang="fa-IR" sz="2800" i="0" dirty="0">
                <a:cs typeface="B Titr" panose="00000700000000000000" pitchFamily="2" charset="-78"/>
              </a:rPr>
              <a:t>به منظور دستیابی به اهداف فوق اقدامات در این مرحله در سه گام انجام می گیرد :</a:t>
            </a:r>
            <a:endParaRPr lang="fa-IR" sz="2800" i="0" dirty="0"/>
          </a:p>
        </p:txBody>
      </p:sp>
      <p:sp>
        <p:nvSpPr>
          <p:cNvPr id="4" name="Rectangle 3"/>
          <p:cNvSpPr>
            <a:spLocks noGrp="1" noChangeArrowheads="1"/>
          </p:cNvSpPr>
          <p:nvPr>
            <p:ph idx="1"/>
          </p:nvPr>
        </p:nvSpPr>
        <p:spPr>
          <a:xfrm>
            <a:off x="457200" y="2132856"/>
            <a:ext cx="7086600" cy="3096344"/>
          </a:xfrm>
        </p:spPr>
        <p:txBody>
          <a:bodyPr/>
          <a:lstStyle/>
          <a:p>
            <a:pPr algn="just">
              <a:lnSpc>
                <a:spcPct val="150000"/>
              </a:lnSpc>
            </a:pPr>
            <a:r>
              <a:rPr lang="fa-IR" b="1" i="0" dirty="0">
                <a:solidFill>
                  <a:schemeClr val="accent3">
                    <a:lumMod val="75000"/>
                  </a:schemeClr>
                </a:solidFill>
                <a:cs typeface="B Mitra" panose="00000400000000000000" pitchFamily="2" charset="-78"/>
              </a:rPr>
              <a:t>گام اول : تاييد یا رد گزارش وقوع طغیان</a:t>
            </a:r>
            <a:endParaRPr lang="en-US" b="1" i="0" dirty="0">
              <a:solidFill>
                <a:schemeClr val="accent3">
                  <a:lumMod val="75000"/>
                </a:schemeClr>
              </a:solidFill>
              <a:cs typeface="B Mitra" panose="00000400000000000000" pitchFamily="2" charset="-78"/>
            </a:endParaRPr>
          </a:p>
          <a:p>
            <a:pPr marL="0" indent="0" algn="just">
              <a:lnSpc>
                <a:spcPct val="150000"/>
              </a:lnSpc>
              <a:buNone/>
            </a:pPr>
            <a:r>
              <a:rPr lang="fa-IR" sz="2400" b="1" i="0" dirty="0">
                <a:cs typeface="B Mitra" panose="00000400000000000000" pitchFamily="2" charset="-78"/>
              </a:rPr>
              <a:t>در ابتدا پس از گزارش تلفنی ( یا هر وسیله ارتباطی سریع ) مبنی بر بروز طغیان ، با انجام بررسیهای لازم وقوع طغیان را تایید یا رد می نماییم .</a:t>
            </a:r>
            <a:endParaRPr lang="en-US" sz="2400" b="1" i="0" dirty="0">
              <a:cs typeface="B Mitra" panose="00000400000000000000" pitchFamily="2" charset="-7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548680"/>
            <a:ext cx="7329518" cy="5394920"/>
          </a:xfrm>
        </p:spPr>
        <p:txBody>
          <a:bodyPr/>
          <a:lstStyle/>
          <a:p>
            <a:r>
              <a:rPr lang="fa-IR" b="1" i="0" dirty="0">
                <a:solidFill>
                  <a:schemeClr val="accent3">
                    <a:lumMod val="75000"/>
                  </a:schemeClr>
                </a:solidFill>
                <a:cs typeface="B Mitra" panose="00000400000000000000" pitchFamily="2" charset="-78"/>
              </a:rPr>
              <a:t>گام دوم : ارزیابی اولیه</a:t>
            </a:r>
            <a:endParaRPr lang="en-US" b="1" i="0" dirty="0">
              <a:solidFill>
                <a:schemeClr val="accent3">
                  <a:lumMod val="75000"/>
                </a:schemeClr>
              </a:solidFill>
              <a:cs typeface="B Mitra" panose="00000400000000000000" pitchFamily="2" charset="-78"/>
            </a:endParaRPr>
          </a:p>
          <a:p>
            <a:pPr marL="0" indent="0" algn="just">
              <a:lnSpc>
                <a:spcPct val="150000"/>
              </a:lnSpc>
              <a:buNone/>
            </a:pPr>
            <a:r>
              <a:rPr lang="fa-IR" sz="2200" b="1" i="0" dirty="0">
                <a:cs typeface="B Mitra" panose="00000400000000000000" pitchFamily="2" charset="-78"/>
              </a:rPr>
              <a:t>در این راستا پس از تاييد گزارش وقوع طغیان ، تيم كنترل طغيان به محل وقوع مراجعه نموده و پرسنل بهداشت محیط موظف است طبق چک لیست مربوطه نسبت به انجام ارزيابي اوليه و بررسيهاي محيطي و نمونه برداری مواد غذايي مشکوک و ارسال سریع آن به آزمایشگاههای کنترل کیفی تحت شرایط خاص (حفظ زنجیره سرما در انتقال) اقدام نماید . از آنجاییکه ارزیابی اولیه  بمنظور پيشگيري از گسترش طغيان ، باید بسیار سریع انجام گيرد چک لیست ارزیابی اولیه و بررسیهای محیطی در شرایط بحران ابزار مناسبی محسوب می گردد . </a:t>
            </a:r>
            <a:endParaRPr lang="en-US" sz="2200" b="1" i="0" dirty="0">
              <a:cs typeface="B Mitra" panose="00000400000000000000" pitchFamily="2" charset="-78"/>
            </a:endParaRPr>
          </a:p>
          <a:p>
            <a:pPr marL="0" indent="0">
              <a:buNone/>
            </a:pPr>
            <a:endParaRPr lang="fa-IR"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772816"/>
            <a:ext cx="7416824" cy="3816424"/>
          </a:xfrm>
        </p:spPr>
        <p:txBody>
          <a:bodyPr>
            <a:normAutofit fontScale="90000"/>
          </a:bodyPr>
          <a:lstStyle/>
          <a:p>
            <a:pPr algn="ctr">
              <a:lnSpc>
                <a:spcPct val="200000"/>
              </a:lnSpc>
            </a:pP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r>
            <a:br>
              <a:rPr lang="fa-IR" sz="2400" dirty="0">
                <a:solidFill>
                  <a:srgbClr val="FF0000"/>
                </a:solidFill>
                <a:cs typeface="B Titr" pitchFamily="2" charset="-78"/>
              </a:rPr>
            </a:br>
            <a:r>
              <a:rPr lang="fa-IR" sz="2400" dirty="0">
                <a:solidFill>
                  <a:srgbClr val="FF0000"/>
                </a:solidFill>
                <a:cs typeface="B Titr" pitchFamily="2" charset="-78"/>
              </a:rPr>
              <a:t> </a:t>
            </a:r>
            <a:r>
              <a:rPr lang="fa-IR" b="1" i="0" dirty="0">
                <a:solidFill>
                  <a:schemeClr val="accent3">
                    <a:lumMod val="75000"/>
                  </a:schemeClr>
                </a:solidFill>
                <a:latin typeface="2  Titr"/>
                <a:cs typeface="B Titr" panose="00000700000000000000" pitchFamily="2" charset="-78"/>
              </a:rPr>
              <a:t>اقدامات بهداشت محيطي به منظور پيشگيري و كنترل طغیانهای منتقله از غذا</a:t>
            </a:r>
            <a:br>
              <a:rPr lang="fa-IR" b="1" i="0" dirty="0">
                <a:solidFill>
                  <a:schemeClr val="accent3">
                    <a:lumMod val="75000"/>
                  </a:schemeClr>
                </a:solidFill>
                <a:latin typeface="2  Titr"/>
                <a:cs typeface="B Titr" panose="00000700000000000000" pitchFamily="2" charset="-78"/>
              </a:rPr>
            </a:br>
            <a:r>
              <a:rPr lang="fa-IR" b="1" i="0" dirty="0">
                <a:solidFill>
                  <a:schemeClr val="accent3">
                    <a:lumMod val="75000"/>
                  </a:schemeClr>
                </a:solidFill>
                <a:latin typeface="2  Titr"/>
                <a:cs typeface="B Titr" panose="00000700000000000000" pitchFamily="2" charset="-78"/>
              </a:rPr>
              <a:t>باتکیه برروشهای نمونه برداری موادغذائی</a:t>
            </a:r>
            <a:r>
              <a:rPr lang="fa-IR" sz="2000" i="0" dirty="0">
                <a:solidFill>
                  <a:schemeClr val="accent1"/>
                </a:solidFill>
                <a:cs typeface="B Titr" pitchFamily="2" charset="-78"/>
              </a:rPr>
              <a:t/>
            </a:r>
            <a:br>
              <a:rPr lang="fa-IR" sz="2000" i="0" dirty="0">
                <a:solidFill>
                  <a:schemeClr val="accent1"/>
                </a:solidFill>
                <a:cs typeface="B Titr" pitchFamily="2" charset="-78"/>
              </a:rPr>
            </a:br>
            <a:r>
              <a:rPr lang="fa-IR" sz="1800" i="0" dirty="0">
                <a:solidFill>
                  <a:srgbClr val="00B0F0"/>
                </a:solidFill>
                <a:cs typeface="B Titr" pitchFamily="2" charset="-78"/>
              </a:rPr>
              <a:t/>
            </a:r>
            <a:br>
              <a:rPr lang="fa-IR" sz="1800" i="0" dirty="0">
                <a:solidFill>
                  <a:srgbClr val="00B0F0"/>
                </a:solidFill>
                <a:cs typeface="B Titr" pitchFamily="2" charset="-78"/>
              </a:rPr>
            </a:br>
            <a:r>
              <a:rPr lang="fa-IR" sz="1800" i="0" dirty="0">
                <a:solidFill>
                  <a:schemeClr val="accent2">
                    <a:lumMod val="50000"/>
                  </a:schemeClr>
                </a:solidFill>
                <a:cs typeface="B Titr" pitchFamily="2" charset="-78"/>
              </a:rPr>
              <a:t/>
            </a:r>
            <a:br>
              <a:rPr lang="fa-IR" sz="1800" i="0" dirty="0">
                <a:solidFill>
                  <a:schemeClr val="accent2">
                    <a:lumMod val="50000"/>
                  </a:schemeClr>
                </a:solidFill>
                <a:cs typeface="B Titr" pitchFamily="2" charset="-78"/>
              </a:rPr>
            </a:br>
            <a:r>
              <a:rPr lang="fa-IR" sz="1800" dirty="0">
                <a:solidFill>
                  <a:schemeClr val="accent2">
                    <a:lumMod val="50000"/>
                  </a:schemeClr>
                </a:solidFill>
                <a:cs typeface="B Titr" pitchFamily="2" charset="-78"/>
              </a:rPr>
              <a:t/>
            </a:r>
            <a:br>
              <a:rPr lang="fa-IR" sz="1800" dirty="0">
                <a:solidFill>
                  <a:schemeClr val="accent2">
                    <a:lumMod val="50000"/>
                  </a:schemeClr>
                </a:solidFill>
                <a:cs typeface="B Titr" pitchFamily="2" charset="-78"/>
              </a:rPr>
            </a:br>
            <a:endParaRPr lang="fa-IR" sz="1800" dirty="0">
              <a:solidFill>
                <a:schemeClr val="accent2">
                  <a:lumMod val="50000"/>
                </a:schemeClr>
              </a:solidFill>
              <a:cs typeface="B Titr" pitchFamily="2" charset="-78"/>
            </a:endParaRPr>
          </a:p>
        </p:txBody>
      </p:sp>
    </p:spTree>
    <p:extLst>
      <p:ext uri="{BB962C8B-B14F-4D97-AF65-F5344CB8AC3E}">
        <p14:creationId xmlns:p14="http://schemas.microsoft.com/office/powerpoint/2010/main" val="1654094934"/>
      </p:ext>
    </p:extLst>
  </p:cSld>
  <p:clrMapOvr>
    <a:masterClrMapping/>
  </p:clrMapOvr>
  <p:transition spd="med">
    <p:dissolv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476672"/>
            <a:ext cx="7292280" cy="5455777"/>
          </a:xfrm>
        </p:spPr>
        <p:txBody>
          <a:bodyPr/>
          <a:lstStyle/>
          <a:p>
            <a:pPr marL="0" indent="0" algn="just">
              <a:lnSpc>
                <a:spcPct val="150000"/>
              </a:lnSpc>
              <a:buNone/>
            </a:pPr>
            <a:r>
              <a:rPr lang="fa-IR" sz="2200" b="1" i="0" dirty="0">
                <a:cs typeface="B Mitra" panose="00000400000000000000" pitchFamily="2" charset="-78"/>
              </a:rPr>
              <a:t>در ادامه کارشناس بهداشت محیط موظف است فرم گزارش فوري وقوع طغیان را در اسرع وقت (حداکثر در 24 ساعت اولیه ) تکمیل و برای مدیران مافوق ارسال و کلیه اقدامات انجام گرفته از ابتدای عملیات تا کنترل کامل اپیدمی باید مرحله به مرحله ثبت و مستند گشته و به مقامات مافوق گزارش شود.</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7086600" cy="476232"/>
          </a:xfrm>
        </p:spPr>
        <p:txBody>
          <a:bodyPr/>
          <a:lstStyle/>
          <a:p>
            <a:pPr algn="ctr"/>
            <a:r>
              <a:rPr lang="fa-IR" sz="2400" b="1" dirty="0">
                <a:cs typeface="B Titr" panose="00000700000000000000" pitchFamily="2" charset="-78"/>
              </a:rPr>
              <a:t>شرح اقدامات بهداشت محیطی</a:t>
            </a:r>
            <a:endParaRPr lang="en-US" sz="2400" dirty="0">
              <a:cs typeface="B Titr" panose="00000700000000000000" pitchFamily="2" charset="-78"/>
            </a:endParaRPr>
          </a:p>
        </p:txBody>
      </p:sp>
      <p:sp>
        <p:nvSpPr>
          <p:cNvPr id="4" name="Rectangle 3"/>
          <p:cNvSpPr>
            <a:spLocks noGrp="1" noChangeArrowheads="1"/>
          </p:cNvSpPr>
          <p:nvPr>
            <p:ph idx="1"/>
          </p:nvPr>
        </p:nvSpPr>
        <p:spPr>
          <a:xfrm>
            <a:off x="457200" y="692696"/>
            <a:ext cx="7086600" cy="4824536"/>
          </a:xfrm>
        </p:spPr>
        <p:txBody>
          <a:bodyPr/>
          <a:lstStyle/>
          <a:p>
            <a:pPr marL="0" lvl="0" indent="0" algn="just">
              <a:lnSpc>
                <a:spcPct val="150000"/>
              </a:lnSpc>
              <a:buNone/>
            </a:pPr>
            <a:r>
              <a:rPr lang="fa-IR" sz="1600" b="1" i="0" dirty="0">
                <a:cs typeface="B Mitra" panose="00000400000000000000" pitchFamily="2" charset="-78"/>
              </a:rPr>
              <a:t>1- </a:t>
            </a:r>
            <a:r>
              <a:rPr lang="fa-IR" sz="1800" b="1" i="0" dirty="0">
                <a:cs typeface="B Mitra" panose="00000400000000000000" pitchFamily="2" charset="-78"/>
              </a:rPr>
              <a:t>بازديد محيطي از محل وقوع و شناسايي نقاط پر خطر و بررسي آنها</a:t>
            </a:r>
            <a:endParaRPr lang="en-US" sz="1800" b="1" i="0" dirty="0">
              <a:cs typeface="B Mitra" panose="00000400000000000000" pitchFamily="2" charset="-78"/>
            </a:endParaRPr>
          </a:p>
          <a:p>
            <a:pPr marL="0" indent="0" algn="just">
              <a:lnSpc>
                <a:spcPct val="150000"/>
              </a:lnSpc>
              <a:buNone/>
            </a:pPr>
            <a:r>
              <a:rPr lang="fa-IR" sz="1800" b="1" i="0" dirty="0">
                <a:solidFill>
                  <a:schemeClr val="accent3">
                    <a:lumMod val="75000"/>
                  </a:schemeClr>
                </a:solidFill>
                <a:cs typeface="B Mitra" panose="00000400000000000000" pitchFamily="2" charset="-78"/>
              </a:rPr>
              <a:t>از اقدامات اولیه بهداشت محیطی در شرایط بروز طغیان انجام بازدیدهای محیطی از محل و شناسایی نقاط پرخطر و انجام اقدامات کنترلی مربوطه</a:t>
            </a:r>
            <a:endParaRPr lang="en-US" sz="1800" b="1" i="0" dirty="0">
              <a:solidFill>
                <a:schemeClr val="accent3">
                  <a:lumMod val="75000"/>
                </a:schemeClr>
              </a:solidFill>
              <a:cs typeface="B Mitra" panose="00000400000000000000" pitchFamily="2" charset="-78"/>
            </a:endParaRPr>
          </a:p>
          <a:p>
            <a:pPr marL="0" lvl="0" indent="0" algn="just">
              <a:lnSpc>
                <a:spcPct val="150000"/>
              </a:lnSpc>
              <a:buNone/>
            </a:pPr>
            <a:r>
              <a:rPr lang="fa-IR" sz="1800" b="1" i="0" dirty="0">
                <a:cs typeface="B Mitra" panose="00000400000000000000" pitchFamily="2" charset="-78"/>
              </a:rPr>
              <a:t>2- بررسی عوامل مربوط به فاکتورهای محیطی و مواد غذایی</a:t>
            </a:r>
            <a:endParaRPr lang="en-US" sz="1800" b="1" i="0" dirty="0">
              <a:cs typeface="B Mitra" panose="00000400000000000000" pitchFamily="2" charset="-78"/>
            </a:endParaRPr>
          </a:p>
          <a:p>
            <a:pPr marL="0" indent="0" algn="just">
              <a:lnSpc>
                <a:spcPct val="150000"/>
              </a:lnSpc>
              <a:buNone/>
            </a:pPr>
            <a:r>
              <a:rPr lang="fa-IR" sz="1800" b="1" i="0" dirty="0">
                <a:solidFill>
                  <a:schemeClr val="accent3">
                    <a:lumMod val="75000"/>
                  </a:schemeClr>
                </a:solidFill>
                <a:cs typeface="B Mitra" panose="00000400000000000000" pitchFamily="2" charset="-78"/>
              </a:rPr>
              <a:t>بررسیهای محیطی ( بررسیهای مربوط به شرایط بهداشتی مکان تهیه ، نگهداری و توزیع مواد غذایی یا کنترل مواد غذایی دارد ) به موازات بررسیهای اپیدمیولوژیکی و آزمایشگاهی برای یافتن چگونگی و نحوه بروز طغیان لازم الاجراست . اهداف اختصاصی مربوط به یک بررسی محیطی در یک طغیان منتقله از غذا شامل :</a:t>
            </a:r>
            <a:endParaRPr lang="en-US" sz="1800" b="1" i="0" dirty="0">
              <a:solidFill>
                <a:schemeClr val="accent3">
                  <a:lumMod val="75000"/>
                </a:schemeClr>
              </a:solidFill>
              <a:cs typeface="B Mitra" panose="00000400000000000000" pitchFamily="2" charset="-78"/>
            </a:endParaRPr>
          </a:p>
          <a:p>
            <a:pPr lvl="0" algn="just">
              <a:lnSpc>
                <a:spcPct val="150000"/>
              </a:lnSpc>
            </a:pPr>
            <a:r>
              <a:rPr lang="fa-IR" sz="1800" b="1" i="0" dirty="0">
                <a:solidFill>
                  <a:schemeClr val="accent3">
                    <a:lumMod val="75000"/>
                  </a:schemeClr>
                </a:solidFill>
                <a:cs typeface="B Mitra" panose="00000400000000000000" pitchFamily="2" charset="-78"/>
              </a:rPr>
              <a:t>شناسایی منبع ، نحوه انتقال و وسعت آلودگی مواد غذایی</a:t>
            </a:r>
            <a:endParaRPr lang="en-US" sz="1800" b="1" i="0" dirty="0">
              <a:solidFill>
                <a:schemeClr val="accent3">
                  <a:lumMod val="75000"/>
                </a:schemeClr>
              </a:solidFill>
              <a:cs typeface="B Mitra" panose="00000400000000000000" pitchFamily="2" charset="-78"/>
            </a:endParaRPr>
          </a:p>
          <a:p>
            <a:pPr lvl="0" algn="just">
              <a:lnSpc>
                <a:spcPct val="150000"/>
              </a:lnSpc>
            </a:pPr>
            <a:r>
              <a:rPr lang="fa-IR" sz="1800" b="1" i="0" dirty="0">
                <a:solidFill>
                  <a:schemeClr val="accent3">
                    <a:lumMod val="75000"/>
                  </a:schemeClr>
                </a:solidFill>
                <a:cs typeface="B Mitra" panose="00000400000000000000" pitchFamily="2" charset="-78"/>
              </a:rPr>
              <a:t>ارزیابی احتمال بقاء ، رشد و انتقال عوامل بیماریزا در طی آماده سازی ، حمل و نقل و نگهداری غذا</a:t>
            </a:r>
            <a:endParaRPr lang="en-US" sz="1800" b="1" i="0" dirty="0">
              <a:solidFill>
                <a:schemeClr val="accent3">
                  <a:lumMod val="75000"/>
                </a:schemeClr>
              </a:solidFill>
              <a:cs typeface="B Mitra" panose="00000400000000000000" pitchFamily="2" charset="-78"/>
            </a:endParaRPr>
          </a:p>
          <a:p>
            <a:pPr lvl="0" algn="just">
              <a:lnSpc>
                <a:spcPct val="150000"/>
              </a:lnSpc>
            </a:pPr>
            <a:r>
              <a:rPr lang="fa-IR" sz="1800" b="1" i="0" dirty="0">
                <a:solidFill>
                  <a:schemeClr val="accent3">
                    <a:lumMod val="75000"/>
                  </a:schemeClr>
                </a:solidFill>
                <a:cs typeface="B Mitra" panose="00000400000000000000" pitchFamily="2" charset="-78"/>
              </a:rPr>
              <a:t>تعیین و اجرای مداخلات اصلاحی</a:t>
            </a:r>
            <a:endParaRPr lang="en-US" sz="1800" b="1" i="0" dirty="0">
              <a:solidFill>
                <a:schemeClr val="accent3">
                  <a:lumMod val="75000"/>
                </a:schemeClr>
              </a:solidFill>
              <a:cs typeface="B Mitra" panose="00000400000000000000" pitchFamily="2" charset="-7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7086600" cy="690546"/>
          </a:xfrm>
        </p:spPr>
        <p:txBody>
          <a:bodyPr/>
          <a:lstStyle/>
          <a:p>
            <a:pPr algn="r"/>
            <a:r>
              <a:rPr lang="fa-IR" sz="2400" i="0" dirty="0">
                <a:cs typeface="B Titr" panose="00000700000000000000" pitchFamily="2" charset="-78"/>
              </a:rPr>
              <a:t>گزارشهایی که در یک بررسی محیطی می تواند مفید باشد:</a:t>
            </a:r>
          </a:p>
        </p:txBody>
      </p:sp>
      <p:sp>
        <p:nvSpPr>
          <p:cNvPr id="3" name="Content Placeholder 2"/>
          <p:cNvSpPr>
            <a:spLocks noGrp="1"/>
          </p:cNvSpPr>
          <p:nvPr>
            <p:ph idx="1"/>
          </p:nvPr>
        </p:nvSpPr>
        <p:spPr>
          <a:xfrm>
            <a:off x="251520" y="836712"/>
            <a:ext cx="7292280" cy="5112568"/>
          </a:xfrm>
        </p:spPr>
        <p:txBody>
          <a:bodyPr/>
          <a:lstStyle/>
          <a:p>
            <a:pPr lvl="0"/>
            <a:r>
              <a:rPr lang="fa-IR" sz="1800" b="1" i="0" dirty="0">
                <a:cs typeface="B Mitra" panose="00000400000000000000" pitchFamily="2" charset="-78"/>
              </a:rPr>
              <a:t>مشخصات بهداشتی محصول (بویژه سری ساخت )</a:t>
            </a:r>
            <a:endParaRPr lang="en-US" sz="1800" b="1" i="0" dirty="0">
              <a:cs typeface="B Mitra" panose="00000400000000000000" pitchFamily="2" charset="-78"/>
            </a:endParaRPr>
          </a:p>
          <a:p>
            <a:pPr lvl="0"/>
            <a:r>
              <a:rPr lang="fa-IR" sz="1800" b="1" i="0" dirty="0">
                <a:cs typeface="B Mitra" panose="00000400000000000000" pitchFamily="2" charset="-78"/>
              </a:rPr>
              <a:t>جمع آوری اطلاعات مربوط به فراوری محصول</a:t>
            </a:r>
            <a:endParaRPr lang="en-US" sz="1800" b="1" i="0" dirty="0">
              <a:cs typeface="B Mitra" panose="00000400000000000000" pitchFamily="2" charset="-78"/>
            </a:endParaRPr>
          </a:p>
          <a:p>
            <a:pPr lvl="0"/>
            <a:r>
              <a:rPr lang="fa-IR" sz="1800" b="1" i="0" dirty="0">
                <a:cs typeface="B Mitra" panose="00000400000000000000" pitchFamily="2" charset="-78"/>
              </a:rPr>
              <a:t>مستندات خرید محصول</a:t>
            </a:r>
            <a:endParaRPr lang="en-US" sz="1800" b="1" i="0" dirty="0">
              <a:cs typeface="B Mitra" panose="00000400000000000000" pitchFamily="2" charset="-78"/>
            </a:endParaRPr>
          </a:p>
          <a:p>
            <a:pPr lvl="0"/>
            <a:r>
              <a:rPr lang="fa-IR" sz="1800" b="1" i="0" dirty="0">
                <a:cs typeface="B Mitra" panose="00000400000000000000" pitchFamily="2" charset="-78"/>
              </a:rPr>
              <a:t>دفتر ثبت اقلام خرید فروشگاهی ( در صورت وجود ) و سایر مستندات مرتبط با منبع یک محصول مشکوک برای پیگیریهای بعدی</a:t>
            </a:r>
            <a:endParaRPr lang="en-US" sz="1800" b="1" i="0" dirty="0">
              <a:cs typeface="B Mitra" panose="00000400000000000000" pitchFamily="2" charset="-78"/>
            </a:endParaRPr>
          </a:p>
          <a:p>
            <a:pPr lvl="0"/>
            <a:r>
              <a:rPr lang="fa-IR" sz="1800" b="1" i="0" dirty="0">
                <a:cs typeface="B Mitra" panose="00000400000000000000" pitchFamily="2" charset="-78"/>
              </a:rPr>
              <a:t>توجه به کنترل آنالیز خطر و کنترل نقاط بحرانی (</a:t>
            </a:r>
            <a:r>
              <a:rPr lang="en-US" sz="1800" b="1" i="0" dirty="0">
                <a:cs typeface="B Mitra" panose="00000400000000000000" pitchFamily="2" charset="-78"/>
              </a:rPr>
              <a:t>HACCP</a:t>
            </a:r>
            <a:r>
              <a:rPr lang="fa-IR" sz="1800" b="1" i="0" dirty="0">
                <a:cs typeface="B Mitra" panose="00000400000000000000" pitchFamily="2" charset="-78"/>
              </a:rPr>
              <a:t>) </a:t>
            </a:r>
            <a:endParaRPr lang="en-US" sz="1800" b="1" i="0" dirty="0">
              <a:cs typeface="B Mitra" panose="00000400000000000000" pitchFamily="2" charset="-78"/>
            </a:endParaRPr>
          </a:p>
          <a:p>
            <a:pPr lvl="0"/>
            <a:r>
              <a:rPr lang="fa-IR" sz="1800" b="1" i="0" dirty="0">
                <a:cs typeface="B Mitra" panose="00000400000000000000" pitchFamily="2" charset="-78"/>
              </a:rPr>
              <a:t>ثبت اقدامات اصلاحی </a:t>
            </a:r>
            <a:endParaRPr lang="en-US" sz="1800" b="1" i="0" dirty="0">
              <a:cs typeface="B Mitra" panose="00000400000000000000" pitchFamily="2" charset="-78"/>
            </a:endParaRPr>
          </a:p>
          <a:p>
            <a:pPr lvl="0"/>
            <a:r>
              <a:rPr lang="fa-IR" sz="1800" b="1" i="0" dirty="0">
                <a:cs typeface="B Mitra" panose="00000400000000000000" pitchFamily="2" charset="-78"/>
              </a:rPr>
              <a:t>ترسیم نمودار جریان</a:t>
            </a:r>
            <a:endParaRPr lang="en-US" sz="1800" b="1" i="0" dirty="0">
              <a:cs typeface="B Mitra" panose="00000400000000000000" pitchFamily="2" charset="-78"/>
            </a:endParaRPr>
          </a:p>
          <a:p>
            <a:pPr lvl="0"/>
            <a:r>
              <a:rPr lang="fa-IR" sz="1800" b="1" i="0" dirty="0">
                <a:cs typeface="B Mitra" panose="00000400000000000000" pitchFamily="2" charset="-78"/>
              </a:rPr>
              <a:t>تهیه نقشه یا کروکی مرکز</a:t>
            </a:r>
            <a:endParaRPr lang="en-US" sz="1800" b="1" i="0" dirty="0">
              <a:cs typeface="B Mitra" panose="00000400000000000000" pitchFamily="2" charset="-78"/>
            </a:endParaRPr>
          </a:p>
          <a:p>
            <a:pPr lvl="0"/>
            <a:r>
              <a:rPr lang="fa-IR" sz="1800" b="1" i="0" dirty="0">
                <a:cs typeface="B Mitra" panose="00000400000000000000" pitchFamily="2" charset="-78"/>
              </a:rPr>
              <a:t>بررسی سابقه شکایات قبلی</a:t>
            </a:r>
            <a:endParaRPr lang="en-US" sz="1800" b="1" i="0" dirty="0">
              <a:cs typeface="B Mitra" panose="00000400000000000000" pitchFamily="2" charset="-78"/>
            </a:endParaRPr>
          </a:p>
          <a:p>
            <a:pPr lvl="0"/>
            <a:r>
              <a:rPr lang="fa-IR" sz="1800" b="1" i="0" dirty="0">
                <a:cs typeface="B Mitra" panose="00000400000000000000" pitchFamily="2" charset="-78"/>
              </a:rPr>
              <a:t>ثبت و مستندات فرایند نظافت ( درصورت وجود )</a:t>
            </a:r>
            <a:endParaRPr lang="en-US" sz="1800" b="1" i="0" dirty="0">
              <a:cs typeface="B Mitra" panose="00000400000000000000" pitchFamily="2" charset="-78"/>
            </a:endParaRPr>
          </a:p>
          <a:p>
            <a:pPr lvl="0"/>
            <a:r>
              <a:rPr lang="fa-IR" sz="1800" b="1" i="0" dirty="0">
                <a:cs typeface="B Mitra" panose="00000400000000000000" pitchFamily="2" charset="-78"/>
              </a:rPr>
              <a:t>گزارش نتایج آزمایشگاهی مواد غذایی</a:t>
            </a:r>
            <a:endParaRPr lang="en-US" sz="1800" b="1" i="0" dirty="0">
              <a:cs typeface="B Mitra" panose="00000400000000000000" pitchFamily="2" charset="-78"/>
            </a:endParaRPr>
          </a:p>
          <a:p>
            <a:pPr lvl="0"/>
            <a:r>
              <a:rPr lang="fa-IR" sz="1800" b="1" i="0" dirty="0">
                <a:cs typeface="B Mitra" panose="00000400000000000000" pitchFamily="2" charset="-78"/>
              </a:rPr>
              <a:t>گزارش بازدیدهای بهداشتی قبلی</a:t>
            </a:r>
            <a:endParaRPr lang="en-US" sz="1800" b="1" i="0" dirty="0">
              <a:cs typeface="B Mitra" panose="00000400000000000000" pitchFamily="2" charset="-78"/>
            </a:endParaRPr>
          </a:p>
          <a:p>
            <a:pPr lvl="0"/>
            <a:r>
              <a:rPr lang="fa-IR" sz="1800" b="1" i="0" dirty="0">
                <a:cs typeface="B Mitra" panose="00000400000000000000" pitchFamily="2" charset="-78"/>
              </a:rPr>
              <a:t>گزارش وضعیت کارکنان ( افرادی که در حال کار بوده و افراد غایب )</a:t>
            </a:r>
            <a:endParaRPr lang="en-US" sz="1800" b="1" i="0" dirty="0">
              <a:cs typeface="B Mitra" panose="00000400000000000000" pitchFamily="2" charset="-78"/>
            </a:endParaRPr>
          </a:p>
          <a:p>
            <a:pPr lvl="0"/>
            <a:r>
              <a:rPr lang="fa-IR" sz="1800" b="1" i="0" dirty="0">
                <a:cs typeface="B Mitra" panose="00000400000000000000" pitchFamily="2" charset="-78"/>
              </a:rPr>
              <a:t>وضعیت بهداشت مکانی ، ابزار و تجهیزات </a:t>
            </a:r>
            <a:endParaRPr lang="en-US" sz="1800" b="1" i="0" dirty="0">
              <a:cs typeface="B Mitra" panose="00000400000000000000" pitchFamily="2" charset="-78"/>
            </a:endParaRPr>
          </a:p>
          <a:p>
            <a:pPr algn="just">
              <a:lnSpc>
                <a:spcPct val="80000"/>
              </a:lnSpc>
              <a:buNone/>
            </a:pPr>
            <a:endParaRPr lang="fa-IR" sz="1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0545" y="404664"/>
            <a:ext cx="7086600" cy="576064"/>
          </a:xfrm>
        </p:spPr>
        <p:txBody>
          <a:bodyPr/>
          <a:lstStyle/>
          <a:p>
            <a:pPr lvl="1" algn="r"/>
            <a:r>
              <a:rPr lang="fa-IR" sz="1800" i="0" dirty="0">
                <a:cs typeface="B Titr" panose="00000700000000000000" pitchFamily="2" charset="-78"/>
              </a:rPr>
              <a:t>1-</a:t>
            </a:r>
            <a:r>
              <a:rPr lang="fa-IR" sz="2400" i="0" dirty="0">
                <a:cs typeface="B Titr" panose="00000700000000000000" pitchFamily="2" charset="-78"/>
              </a:rPr>
              <a:t> بررسی یک ماده غذایی مشکوک:</a:t>
            </a:r>
            <a:endParaRPr lang="fa-IR" sz="2400" i="0" dirty="0">
              <a:solidFill>
                <a:srgbClr val="FF0000"/>
              </a:solidFill>
            </a:endParaRPr>
          </a:p>
        </p:txBody>
      </p:sp>
      <p:sp>
        <p:nvSpPr>
          <p:cNvPr id="4" name="Rectangle 3"/>
          <p:cNvSpPr>
            <a:spLocks noGrp="1" noChangeArrowheads="1"/>
          </p:cNvSpPr>
          <p:nvPr>
            <p:ph idx="1"/>
          </p:nvPr>
        </p:nvSpPr>
        <p:spPr>
          <a:xfrm>
            <a:off x="309086" y="1124744"/>
            <a:ext cx="7208059" cy="5157806"/>
          </a:xfrm>
        </p:spPr>
        <p:txBody>
          <a:bodyPr/>
          <a:lstStyle/>
          <a:p>
            <a:pPr marL="0" indent="0">
              <a:lnSpc>
                <a:spcPct val="150000"/>
              </a:lnSpc>
              <a:buNone/>
            </a:pPr>
            <a:r>
              <a:rPr lang="fa-IR" sz="2000" b="1" i="0" dirty="0">
                <a:cs typeface="B Mitra" panose="00000400000000000000" pitchFamily="2" charset="-78"/>
              </a:rPr>
              <a:t>در زمانی که یک ماده غذایی مشکوک مورد بررسی قرار می گیرد باید  :</a:t>
            </a:r>
            <a:endParaRPr lang="en-US" sz="2000" b="1" i="0" dirty="0">
              <a:cs typeface="B Mitra" panose="00000400000000000000" pitchFamily="2" charset="-78"/>
            </a:endParaRPr>
          </a:p>
          <a:p>
            <a:pPr lvl="0">
              <a:lnSpc>
                <a:spcPct val="150000"/>
              </a:lnSpc>
            </a:pPr>
            <a:r>
              <a:rPr lang="fa-IR" sz="2000" b="1" i="0" dirty="0">
                <a:solidFill>
                  <a:schemeClr val="accent3">
                    <a:lumMod val="75000"/>
                  </a:schemeClr>
                </a:solidFill>
                <a:cs typeface="B Mitra" panose="00000400000000000000" pitchFamily="2" charset="-78"/>
              </a:rPr>
              <a:t>نحوه حمل و نقل ، نگهداری ، فرآوری و آماده سازی آن از نظر منابع و اجزاء ماده غذایی </a:t>
            </a:r>
            <a:endParaRPr lang="en-US" sz="2000" b="1" i="0" dirty="0">
              <a:solidFill>
                <a:schemeClr val="accent3">
                  <a:lumMod val="75000"/>
                </a:schemeClr>
              </a:solidFill>
              <a:cs typeface="B Mitra" panose="00000400000000000000" pitchFamily="2" charset="-78"/>
            </a:endParaRPr>
          </a:p>
          <a:p>
            <a:pPr lvl="0">
              <a:lnSpc>
                <a:spcPct val="150000"/>
              </a:lnSpc>
            </a:pPr>
            <a:r>
              <a:rPr lang="fa-IR" sz="2000" b="1" i="0" dirty="0">
                <a:solidFill>
                  <a:schemeClr val="accent3">
                    <a:lumMod val="75000"/>
                  </a:schemeClr>
                </a:solidFill>
                <a:cs typeface="B Mitra" panose="00000400000000000000" pitchFamily="2" charset="-78"/>
              </a:rPr>
              <a:t>اشخاصی که در تهیه و توزیع ماده غذایی مشارکت داشته اند </a:t>
            </a:r>
            <a:endParaRPr lang="en-US" sz="2000" b="1" i="0" dirty="0">
              <a:solidFill>
                <a:schemeClr val="accent3">
                  <a:lumMod val="75000"/>
                </a:schemeClr>
              </a:solidFill>
              <a:cs typeface="B Mitra" panose="00000400000000000000" pitchFamily="2" charset="-78"/>
            </a:endParaRPr>
          </a:p>
          <a:p>
            <a:pPr lvl="0">
              <a:lnSpc>
                <a:spcPct val="150000"/>
              </a:lnSpc>
            </a:pPr>
            <a:r>
              <a:rPr lang="fa-IR" sz="2000" b="1" i="0" dirty="0">
                <a:solidFill>
                  <a:schemeClr val="accent3">
                    <a:lumMod val="75000"/>
                  </a:schemeClr>
                </a:solidFill>
                <a:cs typeface="B Mitra" panose="00000400000000000000" pitchFamily="2" charset="-78"/>
              </a:rPr>
              <a:t>روشها و تجهیزات مصرفی </a:t>
            </a:r>
            <a:endParaRPr lang="en-US" sz="2000" b="1" i="0" dirty="0">
              <a:solidFill>
                <a:schemeClr val="accent3">
                  <a:lumMod val="75000"/>
                </a:schemeClr>
              </a:solidFill>
              <a:cs typeface="B Mitra" panose="00000400000000000000" pitchFamily="2" charset="-78"/>
            </a:endParaRPr>
          </a:p>
          <a:p>
            <a:pPr lvl="0">
              <a:lnSpc>
                <a:spcPct val="150000"/>
              </a:lnSpc>
            </a:pPr>
            <a:r>
              <a:rPr lang="fa-IR" sz="2000" b="1" i="0" dirty="0">
                <a:solidFill>
                  <a:schemeClr val="accent3">
                    <a:lumMod val="75000"/>
                  </a:schemeClr>
                </a:solidFill>
                <a:cs typeface="B Mitra" panose="00000400000000000000" pitchFamily="2" charset="-78"/>
              </a:rPr>
              <a:t>منابع احتمالی آلودگی </a:t>
            </a:r>
            <a:endParaRPr lang="en-US" sz="2000" b="1" i="0" dirty="0">
              <a:solidFill>
                <a:schemeClr val="accent3">
                  <a:lumMod val="75000"/>
                </a:schemeClr>
              </a:solidFill>
              <a:cs typeface="B Mitra" panose="00000400000000000000" pitchFamily="2" charset="-78"/>
            </a:endParaRPr>
          </a:p>
          <a:p>
            <a:pPr lvl="0">
              <a:lnSpc>
                <a:spcPct val="150000"/>
              </a:lnSpc>
            </a:pPr>
            <a:r>
              <a:rPr lang="fa-IR" sz="2000" b="1" i="0" dirty="0">
                <a:solidFill>
                  <a:schemeClr val="accent3">
                    <a:lumMod val="75000"/>
                  </a:schemeClr>
                </a:solidFill>
                <a:cs typeface="B Mitra" panose="00000400000000000000" pitchFamily="2" charset="-78"/>
              </a:rPr>
              <a:t>شرایط دمایی و طول مدت قرارگیری در آن دما </a:t>
            </a:r>
            <a:endParaRPr lang="en-US" sz="2000" b="1" i="0" dirty="0">
              <a:solidFill>
                <a:schemeClr val="accent3">
                  <a:lumMod val="75000"/>
                </a:schemeClr>
              </a:solidFill>
              <a:cs typeface="B Mitra" panose="00000400000000000000" pitchFamily="2" charset="-78"/>
            </a:endParaRPr>
          </a:p>
          <a:p>
            <a:pPr>
              <a:lnSpc>
                <a:spcPct val="150000"/>
              </a:lnSpc>
            </a:pPr>
            <a:r>
              <a:rPr lang="fa-IR" sz="2000" b="1" i="0" dirty="0">
                <a:solidFill>
                  <a:schemeClr val="accent3">
                    <a:lumMod val="75000"/>
                  </a:schemeClr>
                </a:solidFill>
                <a:cs typeface="B Mitra" panose="00000400000000000000" pitchFamily="2" charset="-78"/>
              </a:rPr>
              <a:t>توصیف محصول </a:t>
            </a:r>
            <a:r>
              <a:rPr lang="fa-IR" sz="2000" b="1" i="0" dirty="0">
                <a:cs typeface="B Mitra" panose="00000400000000000000" pitchFamily="2" charset="-78"/>
              </a:rPr>
              <a:t>مورد بررسی قرار گیرد .</a:t>
            </a:r>
            <a:endParaRPr lang="en-US" sz="2000" b="1" i="0" dirty="0">
              <a:cs typeface="B Mitra" panose="00000400000000000000" pitchFamily="2" charset="-78"/>
            </a:endParaRPr>
          </a:p>
          <a:p>
            <a:pPr lvl="0">
              <a:lnSpc>
                <a:spcPct val="150000"/>
              </a:lnSpc>
            </a:pPr>
            <a:endParaRPr lang="en-US" sz="2000" b="1" i="0" dirty="0">
              <a:solidFill>
                <a:schemeClr val="accent3">
                  <a:lumMod val="75000"/>
                </a:schemeClr>
              </a:solidFill>
              <a:cs typeface="B Mitra" panose="00000400000000000000" pitchFamily="2" charset="-78"/>
            </a:endParaRPr>
          </a:p>
          <a:p>
            <a:pPr eaLnBrk="1" hangingPunct="1">
              <a:lnSpc>
                <a:spcPct val="150000"/>
              </a:lnSpc>
              <a:buFont typeface="Wingdings" pitchFamily="2" charset="2"/>
              <a:buNone/>
            </a:pPr>
            <a:endParaRPr lang="fa-IR" sz="1600" dirty="0">
              <a:cs typeface="B Titr" panose="00000700000000000000" pitchFamily="2" charset="-7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476672"/>
            <a:ext cx="7238038" cy="5466928"/>
          </a:xfrm>
        </p:spPr>
        <p:txBody>
          <a:bodyPr/>
          <a:lstStyle/>
          <a:p>
            <a:pPr marL="0" indent="0" algn="just">
              <a:lnSpc>
                <a:spcPct val="150000"/>
              </a:lnSpc>
              <a:buNone/>
            </a:pPr>
            <a:r>
              <a:rPr lang="fa-IR" sz="2400" b="1" i="0" dirty="0">
                <a:cs typeface="B Mitra" panose="00000400000000000000" pitchFamily="2" charset="-78"/>
              </a:rPr>
              <a:t>مشخصات مواد غذایی مشکوک باید از نظر موارد ذیل تعیین گردد</a:t>
            </a:r>
            <a:endParaRPr lang="en-US" sz="2400" b="1" i="0" dirty="0">
              <a:cs typeface="B Mitra" panose="00000400000000000000" pitchFamily="2" charset="-78"/>
            </a:endParaRPr>
          </a:p>
          <a:p>
            <a:pPr lvl="0">
              <a:lnSpc>
                <a:spcPct val="150000"/>
              </a:lnSpc>
            </a:pPr>
            <a:r>
              <a:rPr lang="fa-IR" sz="2400" b="1" i="0" dirty="0">
                <a:solidFill>
                  <a:schemeClr val="accent3">
                    <a:lumMod val="75000"/>
                  </a:schemeClr>
                </a:solidFill>
                <a:cs typeface="B Mitra" panose="00000400000000000000" pitchFamily="2" charset="-78"/>
              </a:rPr>
              <a:t>همه مواد خام اولیه و اجزاء تشکیل دهنده بکار رفته</a:t>
            </a:r>
            <a:endParaRPr lang="en-US" sz="2400" b="1" i="0" dirty="0">
              <a:solidFill>
                <a:schemeClr val="accent3">
                  <a:lumMod val="75000"/>
                </a:schemeClr>
              </a:solidFill>
              <a:cs typeface="B Mitra" panose="00000400000000000000" pitchFamily="2" charset="-78"/>
            </a:endParaRPr>
          </a:p>
          <a:p>
            <a:pPr lvl="0">
              <a:lnSpc>
                <a:spcPct val="150000"/>
              </a:lnSpc>
            </a:pPr>
            <a:r>
              <a:rPr lang="fa-IR" sz="2400" b="1" i="0" dirty="0">
                <a:solidFill>
                  <a:schemeClr val="accent3">
                    <a:lumMod val="75000"/>
                  </a:schemeClr>
                </a:solidFill>
                <a:cs typeface="B Mitra" panose="00000400000000000000" pitchFamily="2" charset="-78"/>
              </a:rPr>
              <a:t>منابع تامین مواد اولیه</a:t>
            </a:r>
            <a:endParaRPr lang="en-US" sz="2400" b="1" i="0" dirty="0">
              <a:solidFill>
                <a:schemeClr val="accent3">
                  <a:lumMod val="75000"/>
                </a:schemeClr>
              </a:solidFill>
              <a:cs typeface="B Mitra" panose="00000400000000000000" pitchFamily="2" charset="-78"/>
            </a:endParaRPr>
          </a:p>
          <a:p>
            <a:pPr lvl="0">
              <a:lnSpc>
                <a:spcPct val="150000"/>
              </a:lnSpc>
            </a:pPr>
            <a:r>
              <a:rPr lang="fa-IR" sz="2400" b="1" i="0" dirty="0">
                <a:solidFill>
                  <a:schemeClr val="accent3">
                    <a:lumMod val="75000"/>
                  </a:schemeClr>
                </a:solidFill>
                <a:cs typeface="B Mitra" panose="00000400000000000000" pitchFamily="2" charset="-78"/>
              </a:rPr>
              <a:t>مشخصه های فیزیکی و شیمیایی شامل </a:t>
            </a:r>
            <a:r>
              <a:rPr lang="en-US" sz="2400" b="1" i="0" dirty="0">
                <a:solidFill>
                  <a:schemeClr val="accent3">
                    <a:lumMod val="75000"/>
                  </a:schemeClr>
                </a:solidFill>
                <a:cs typeface="B Mitra" panose="00000400000000000000" pitchFamily="2" charset="-78"/>
              </a:rPr>
              <a:t>PH</a:t>
            </a:r>
            <a:r>
              <a:rPr lang="fa-IR" sz="2400" b="1" i="0" dirty="0">
                <a:solidFill>
                  <a:schemeClr val="accent3">
                    <a:lumMod val="75000"/>
                  </a:schemeClr>
                </a:solidFill>
                <a:cs typeface="B Mitra" panose="00000400000000000000" pitchFamily="2" charset="-78"/>
              </a:rPr>
              <a:t> و میزان آب فعال ( بر اساس نتایج آزمایشگاهی )</a:t>
            </a:r>
            <a:endParaRPr lang="en-US" sz="2400" b="1" i="0" dirty="0">
              <a:solidFill>
                <a:schemeClr val="accent3">
                  <a:lumMod val="75000"/>
                </a:schemeClr>
              </a:solidFill>
              <a:cs typeface="B Mitra" panose="00000400000000000000" pitchFamily="2" charset="-78"/>
            </a:endParaRPr>
          </a:p>
          <a:p>
            <a:pPr lvl="0">
              <a:lnSpc>
                <a:spcPct val="150000"/>
              </a:lnSpc>
            </a:pPr>
            <a:r>
              <a:rPr lang="fa-IR" sz="2400" b="1" i="0" dirty="0">
                <a:solidFill>
                  <a:schemeClr val="accent3">
                    <a:lumMod val="75000"/>
                  </a:schemeClr>
                </a:solidFill>
                <a:cs typeface="B Mitra" panose="00000400000000000000" pitchFamily="2" charset="-78"/>
              </a:rPr>
              <a:t>نحوه و شکل مصرف ( مصرف خانگی ، بسته بندی و آماده مصرف ، بعنوان غذای آماده طبخ ، برای گروههای آسیب پذیر و حساس )</a:t>
            </a:r>
            <a:endParaRPr lang="en-US" sz="2400" b="1" i="0" dirty="0">
              <a:solidFill>
                <a:schemeClr val="accent3">
                  <a:lumMod val="75000"/>
                </a:schemeClr>
              </a:solidFill>
              <a:cs typeface="B Mitra" panose="00000400000000000000" pitchFamily="2" charset="-78"/>
            </a:endParaRPr>
          </a:p>
          <a:p>
            <a:pPr marL="0" indent="0" algn="just">
              <a:buNone/>
            </a:pPr>
            <a:endParaRPr lang="fa-IR" dirty="0">
              <a:cs typeface="2  Titr" pitchFamily="2" charset="-7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7086600" cy="648073"/>
          </a:xfrm>
        </p:spPr>
        <p:txBody>
          <a:bodyPr/>
          <a:lstStyle/>
          <a:p>
            <a:pPr lvl="1" algn="r"/>
            <a:r>
              <a:rPr lang="fa-IR" sz="1800" i="0" dirty="0">
                <a:cs typeface="B Titr" panose="00000700000000000000" pitchFamily="2" charset="-78"/>
              </a:rPr>
              <a:t>2-</a:t>
            </a:r>
            <a:r>
              <a:rPr lang="fa-IR" sz="2400" i="0" dirty="0">
                <a:cs typeface="B Titr" panose="00000700000000000000" pitchFamily="2" charset="-78"/>
              </a:rPr>
              <a:t> ثبت برخي مشخصات ماده غذايي:</a:t>
            </a:r>
          </a:p>
        </p:txBody>
      </p:sp>
      <p:sp>
        <p:nvSpPr>
          <p:cNvPr id="4" name="Rectangle 3"/>
          <p:cNvSpPr>
            <a:spLocks noGrp="1" noChangeArrowheads="1"/>
          </p:cNvSpPr>
          <p:nvPr>
            <p:ph idx="1"/>
          </p:nvPr>
        </p:nvSpPr>
        <p:spPr>
          <a:xfrm>
            <a:off x="214282" y="1268760"/>
            <a:ext cx="7329518" cy="4104456"/>
          </a:xfrm>
        </p:spPr>
        <p:txBody>
          <a:bodyPr/>
          <a:lstStyle/>
          <a:p>
            <a:pPr marL="0" indent="0">
              <a:lnSpc>
                <a:spcPct val="150000"/>
              </a:lnSpc>
              <a:buNone/>
            </a:pPr>
            <a:r>
              <a:rPr lang="fa-IR" sz="2400" b="1" i="0" dirty="0">
                <a:cs typeface="B Mitra" panose="00000400000000000000" pitchFamily="2" charset="-78"/>
              </a:rPr>
              <a:t>دماي محصول در طي فرآوري و نگهداري مي بايست بررسي و بطور مناسب با جزئيات ذيل ثبت گردد :</a:t>
            </a:r>
            <a:endParaRPr lang="en-US" sz="2400" b="1" i="0" dirty="0">
              <a:cs typeface="B Mitra" panose="00000400000000000000" pitchFamily="2" charset="-78"/>
            </a:endParaRPr>
          </a:p>
          <a:p>
            <a:pPr lvl="0">
              <a:lnSpc>
                <a:spcPct val="150000"/>
              </a:lnSpc>
            </a:pPr>
            <a:r>
              <a:rPr lang="fa-IR" sz="2400" b="1" i="0" dirty="0">
                <a:solidFill>
                  <a:schemeClr val="accent3">
                    <a:lumMod val="75000"/>
                  </a:schemeClr>
                </a:solidFill>
                <a:cs typeface="B Mitra" panose="00000400000000000000" pitchFamily="2" charset="-78"/>
              </a:rPr>
              <a:t>ميزان آب فعال </a:t>
            </a:r>
            <a:r>
              <a:rPr lang="en-US" sz="2400" b="1" i="0" dirty="0">
                <a:solidFill>
                  <a:schemeClr val="accent3">
                    <a:lumMod val="75000"/>
                  </a:schemeClr>
                </a:solidFill>
                <a:cs typeface="B Mitra" panose="00000400000000000000" pitchFamily="2" charset="-78"/>
              </a:rPr>
              <a:t>(aw)</a:t>
            </a:r>
            <a:r>
              <a:rPr lang="fa-IR" sz="2400" b="1" i="0" dirty="0">
                <a:solidFill>
                  <a:schemeClr val="accent3">
                    <a:lumMod val="75000"/>
                  </a:schemeClr>
                </a:solidFill>
                <a:cs typeface="B Mitra" panose="00000400000000000000" pitchFamily="2" charset="-78"/>
              </a:rPr>
              <a:t> ، درصد آب و </a:t>
            </a:r>
            <a:r>
              <a:rPr lang="en-US" sz="2400" b="1" i="0" dirty="0">
                <a:solidFill>
                  <a:schemeClr val="accent3">
                    <a:lumMod val="75000"/>
                  </a:schemeClr>
                </a:solidFill>
                <a:cs typeface="B Mitra" panose="00000400000000000000" pitchFamily="2" charset="-78"/>
              </a:rPr>
              <a:t>pH</a:t>
            </a:r>
            <a:r>
              <a:rPr lang="fa-IR" sz="2400" b="1" i="0" dirty="0">
                <a:solidFill>
                  <a:schemeClr val="accent3">
                    <a:lumMod val="75000"/>
                  </a:schemeClr>
                </a:solidFill>
                <a:cs typeface="B Mitra" panose="00000400000000000000" pitchFamily="2" charset="-78"/>
              </a:rPr>
              <a:t> ماده غذايي </a:t>
            </a:r>
            <a:endParaRPr lang="en-US" sz="2400" b="1" i="0" dirty="0">
              <a:solidFill>
                <a:schemeClr val="accent3">
                  <a:lumMod val="75000"/>
                </a:schemeClr>
              </a:solidFill>
              <a:cs typeface="B Mitra" panose="00000400000000000000" pitchFamily="2" charset="-78"/>
            </a:endParaRPr>
          </a:p>
          <a:p>
            <a:pPr lvl="0">
              <a:lnSpc>
                <a:spcPct val="150000"/>
              </a:lnSpc>
            </a:pPr>
            <a:r>
              <a:rPr lang="fa-IR" sz="2400" b="1" i="0" dirty="0">
                <a:solidFill>
                  <a:schemeClr val="accent3">
                    <a:lumMod val="75000"/>
                  </a:schemeClr>
                </a:solidFill>
                <a:cs typeface="B Mitra" panose="00000400000000000000" pitchFamily="2" charset="-78"/>
              </a:rPr>
              <a:t>ابعاد ظروف مورد استفاده در توليد ماده غذايي و عمق ماده غذايي موجود در آن</a:t>
            </a:r>
            <a:endParaRPr lang="en-US" sz="2400" b="1" i="0" dirty="0">
              <a:solidFill>
                <a:schemeClr val="accent3">
                  <a:lumMod val="75000"/>
                </a:schemeClr>
              </a:solidFill>
              <a:cs typeface="B Mitra" panose="00000400000000000000" pitchFamily="2" charset="-78"/>
            </a:endParaRPr>
          </a:p>
          <a:p>
            <a:pPr lvl="0">
              <a:lnSpc>
                <a:spcPct val="150000"/>
              </a:lnSpc>
            </a:pPr>
            <a:r>
              <a:rPr lang="fa-IR" sz="2400" b="1" i="0" dirty="0">
                <a:solidFill>
                  <a:schemeClr val="accent3">
                    <a:lumMod val="75000"/>
                  </a:schemeClr>
                </a:solidFill>
                <a:cs typeface="B Mitra" panose="00000400000000000000" pitchFamily="2" charset="-78"/>
              </a:rPr>
              <a:t>شرایط انتقال مواد غذایی آماده مصرف</a:t>
            </a:r>
            <a:endParaRPr lang="en-US" sz="2800" dirty="0">
              <a:cs typeface="2  Titr" pitchFamily="2" charset="-7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764704"/>
            <a:ext cx="7086600" cy="547670"/>
          </a:xfrm>
        </p:spPr>
        <p:txBody>
          <a:bodyPr/>
          <a:lstStyle/>
          <a:p>
            <a:pPr lvl="1" algn="r"/>
            <a:r>
              <a:rPr lang="fa-IR" sz="1800" i="0" dirty="0">
                <a:cs typeface="B Titr" panose="00000700000000000000" pitchFamily="2" charset="-78"/>
              </a:rPr>
              <a:t>3-</a:t>
            </a:r>
            <a:r>
              <a:rPr lang="fa-IR" sz="2400" i="0" dirty="0">
                <a:cs typeface="B Titr" panose="00000700000000000000" pitchFamily="2" charset="-78"/>
              </a:rPr>
              <a:t> بازدید از مراحل مختلف تهیه و توزیع مواد غذایی</a:t>
            </a:r>
            <a:endParaRPr lang="fa-IR" dirty="0"/>
          </a:p>
        </p:txBody>
      </p:sp>
      <p:sp>
        <p:nvSpPr>
          <p:cNvPr id="4" name="Rectangle 3"/>
          <p:cNvSpPr>
            <a:spLocks noGrp="1" noChangeArrowheads="1"/>
          </p:cNvSpPr>
          <p:nvPr>
            <p:ph idx="1"/>
          </p:nvPr>
        </p:nvSpPr>
        <p:spPr>
          <a:xfrm>
            <a:off x="251520" y="1556792"/>
            <a:ext cx="7344816" cy="2592288"/>
          </a:xfrm>
        </p:spPr>
        <p:txBody>
          <a:bodyPr/>
          <a:lstStyle/>
          <a:p>
            <a:pPr algn="justLow">
              <a:lnSpc>
                <a:spcPct val="150000"/>
              </a:lnSpc>
              <a:buNone/>
            </a:pPr>
            <a:r>
              <a:rPr lang="fa-IR" sz="2400" b="1" i="0" dirty="0">
                <a:cs typeface="B Mitra" panose="00000400000000000000" pitchFamily="2" charset="-78"/>
              </a:rPr>
              <a:t>اين بازديد بايد تمامي مراحل كار را ،‌از نظر روش هاي نظافت ،‌ برنامه ريزي ها ،‌ وضعيت بهداشتي كاركنان و ساير اطلاعات مرتبط در برگيرد. زمان و نحوه طبخ و نگهداري ،‌آماده سازي ،‌ حمل و نقل و گرم كردن مجدد ماده غذايي بايد بررسي گردد . </a:t>
            </a:r>
            <a:endParaRPr lang="en-US" sz="2400" b="1" i="0" dirty="0">
              <a:cs typeface="B Mitra" panose="00000400000000000000" pitchFamily="2" charset="-78"/>
            </a:endParaRPr>
          </a:p>
          <a:p>
            <a:pPr algn="just" eaLnBrk="1" hangingPunct="1">
              <a:buFont typeface="Wingdings" pitchFamily="2" charset="2"/>
              <a:buNone/>
            </a:pPr>
            <a:endParaRPr lang="en-US" sz="2800" dirty="0">
              <a:cs typeface="2  Titr" pitchFamily="2" charset="-7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086600" cy="690546"/>
          </a:xfrm>
        </p:spPr>
        <p:txBody>
          <a:bodyPr/>
          <a:lstStyle/>
          <a:p>
            <a:pPr lvl="1" algn="r"/>
            <a:r>
              <a:rPr lang="fa-IR" sz="1800" i="0" dirty="0">
                <a:cs typeface="B Titr" panose="00000700000000000000" pitchFamily="2" charset="-78"/>
              </a:rPr>
              <a:t>4-</a:t>
            </a:r>
            <a:r>
              <a:rPr lang="fa-IR" sz="2400" i="0" dirty="0">
                <a:cs typeface="B Titr" panose="00000700000000000000" pitchFamily="2" charset="-78"/>
              </a:rPr>
              <a:t> </a:t>
            </a:r>
            <a:r>
              <a:rPr lang="fa-IR" sz="2000" i="0" dirty="0">
                <a:cs typeface="B Titr" panose="00000700000000000000" pitchFamily="2" charset="-78"/>
              </a:rPr>
              <a:t>مصاحبه با كاركنان دست اندركار تهيه و توزيع مواد غذايي</a:t>
            </a:r>
          </a:p>
        </p:txBody>
      </p:sp>
      <p:sp>
        <p:nvSpPr>
          <p:cNvPr id="4" name="Rectangle 3"/>
          <p:cNvSpPr>
            <a:spLocks noGrp="1" noChangeArrowheads="1"/>
          </p:cNvSpPr>
          <p:nvPr>
            <p:ph idx="1"/>
          </p:nvPr>
        </p:nvSpPr>
        <p:spPr>
          <a:xfrm>
            <a:off x="107504" y="980728"/>
            <a:ext cx="7507734" cy="4800616"/>
          </a:xfrm>
        </p:spPr>
        <p:txBody>
          <a:bodyPr/>
          <a:lstStyle/>
          <a:p>
            <a:pPr lvl="0">
              <a:lnSpc>
                <a:spcPct val="150000"/>
              </a:lnSpc>
            </a:pPr>
            <a:r>
              <a:rPr lang="fa-IR" sz="1800" b="1" i="0" dirty="0">
                <a:cs typeface="B Mitra" panose="00000400000000000000" pitchFamily="2" charset="-78"/>
              </a:rPr>
              <a:t>با كليه افراد و كاركنان دخيل در تهيه و توزيع مواد غذايي بايد مصاحبه انجام شود . جمع آوري اطلاعات لازم از افراد در خصوص تمامي مراحل تهيه و توزيع مواد غذايي و اقدامات انجام شده ، بيماريهايي كه اخيراً اين افراد داشته اند ( قبل ، در طول يا بعد از زمان طغيان ) و گزارشات موارد غيبت از كار كاركنان . پس از جمع آوری این اطلاعات در صورت نیاز از کارکنان دست اندر کار تهیه غذایی که عامل طغیان بوده است نیز نمونه هاي ميكروبي اخذ گردد .  ضمن اين كه به سوالات ذيل پاسخ داده میشود : </a:t>
            </a:r>
          </a:p>
          <a:p>
            <a:pPr lvl="0">
              <a:lnSpc>
                <a:spcPct val="150000"/>
              </a:lnSpc>
            </a:pPr>
            <a:r>
              <a:rPr lang="fa-IR" sz="1800" b="1" i="0" dirty="0">
                <a:solidFill>
                  <a:schemeClr val="accent3">
                    <a:lumMod val="75000"/>
                  </a:schemeClr>
                </a:solidFill>
                <a:cs typeface="B Mitra" panose="00000400000000000000" pitchFamily="2" charset="-78"/>
              </a:rPr>
              <a:t>آیا از باقیمانده غذاهای وعده های قبل استفاده شده است ؟</a:t>
            </a:r>
            <a:endParaRPr lang="en-US" sz="1800" b="1" i="0" dirty="0">
              <a:solidFill>
                <a:schemeClr val="accent3">
                  <a:lumMod val="75000"/>
                </a:schemeClr>
              </a:solidFill>
              <a:cs typeface="B Mitra" panose="00000400000000000000" pitchFamily="2" charset="-78"/>
            </a:endParaRPr>
          </a:p>
          <a:p>
            <a:pPr lvl="0">
              <a:lnSpc>
                <a:spcPct val="150000"/>
              </a:lnSpc>
            </a:pPr>
            <a:r>
              <a:rPr lang="fa-IR" sz="1800" b="1" i="0" dirty="0">
                <a:solidFill>
                  <a:schemeClr val="accent3">
                    <a:lumMod val="75000"/>
                  </a:schemeClr>
                </a:solidFill>
                <a:cs typeface="B Mitra" panose="00000400000000000000" pitchFamily="2" charset="-78"/>
              </a:rPr>
              <a:t>دقيقاً هر يك از كاركنان در روزهاي قبل از بروز طغيان ، چه وظيفه اي بر عهده داشته اند ؟</a:t>
            </a:r>
            <a:endParaRPr lang="en-US" sz="1800" b="1" i="0" dirty="0">
              <a:solidFill>
                <a:schemeClr val="accent3">
                  <a:lumMod val="75000"/>
                </a:schemeClr>
              </a:solidFill>
              <a:cs typeface="B Mitra" panose="00000400000000000000" pitchFamily="2" charset="-78"/>
            </a:endParaRPr>
          </a:p>
          <a:p>
            <a:pPr lvl="0">
              <a:lnSpc>
                <a:spcPct val="150000"/>
              </a:lnSpc>
            </a:pPr>
            <a:r>
              <a:rPr lang="fa-IR" sz="1800" b="1" i="0" dirty="0">
                <a:solidFill>
                  <a:schemeClr val="accent3">
                    <a:lumMod val="75000"/>
                  </a:schemeClr>
                </a:solidFill>
                <a:cs typeface="B Mitra" panose="00000400000000000000" pitchFamily="2" charset="-78"/>
              </a:rPr>
              <a:t>آيا شرايط غير معمول در روزهاي قبل از طغيان وجود داشته است ؟</a:t>
            </a:r>
            <a:endParaRPr lang="en-US" sz="1800" b="1" i="0" dirty="0">
              <a:solidFill>
                <a:schemeClr val="accent3">
                  <a:lumMod val="75000"/>
                </a:schemeClr>
              </a:solidFill>
              <a:cs typeface="B Mitra" panose="00000400000000000000" pitchFamily="2" charset="-78"/>
            </a:endParaRPr>
          </a:p>
          <a:p>
            <a:pPr lvl="0">
              <a:lnSpc>
                <a:spcPct val="150000"/>
              </a:lnSpc>
            </a:pPr>
            <a:r>
              <a:rPr lang="fa-IR" sz="1800" b="1" i="0" dirty="0">
                <a:solidFill>
                  <a:schemeClr val="accent3">
                    <a:lumMod val="75000"/>
                  </a:schemeClr>
                </a:solidFill>
                <a:cs typeface="B Mitra" panose="00000400000000000000" pitchFamily="2" charset="-78"/>
              </a:rPr>
              <a:t>آيا تحويل دهندگان غذا به موقع رسيده اند ؟( حداکثر 2-4 ساعت )</a:t>
            </a:r>
            <a:endParaRPr lang="en-US" sz="1800" b="1" i="0" dirty="0">
              <a:solidFill>
                <a:schemeClr val="accent3">
                  <a:lumMod val="75000"/>
                </a:schemeClr>
              </a:solidFill>
              <a:cs typeface="B Mitra" panose="00000400000000000000" pitchFamily="2" charset="-78"/>
            </a:endParaRPr>
          </a:p>
          <a:p>
            <a:pPr lvl="0">
              <a:lnSpc>
                <a:spcPct val="150000"/>
              </a:lnSpc>
            </a:pPr>
            <a:r>
              <a:rPr lang="fa-IR" sz="1800" b="1" i="0" dirty="0">
                <a:solidFill>
                  <a:schemeClr val="accent3">
                    <a:lumMod val="75000"/>
                  </a:schemeClr>
                </a:solidFill>
                <a:cs typeface="B Mitra" panose="00000400000000000000" pitchFamily="2" charset="-78"/>
              </a:rPr>
              <a:t>آيا همه تجهيزات و ابزار و لوازم به طور صحيح و مناسب مورد استفاده واقع شده اند ؟</a:t>
            </a:r>
            <a:endParaRPr lang="en-US" sz="1800" b="1" i="0" dirty="0">
              <a:solidFill>
                <a:schemeClr val="accent3">
                  <a:lumMod val="75000"/>
                </a:schemeClr>
              </a:solidFill>
              <a:cs typeface="B Mitra" panose="00000400000000000000" pitchFamily="2" charset="-78"/>
            </a:endParaRPr>
          </a:p>
          <a:p>
            <a:pPr algn="just">
              <a:lnSpc>
                <a:spcPct val="150000"/>
              </a:lnSpc>
            </a:pPr>
            <a:endParaRPr lang="en-US" sz="2000" b="1" i="0" dirty="0">
              <a:cs typeface="B Mitra" panose="00000400000000000000" pitchFamily="2" charset="-7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7086600" cy="462880"/>
          </a:xfrm>
        </p:spPr>
        <p:txBody>
          <a:bodyPr/>
          <a:lstStyle/>
          <a:p>
            <a:pPr lvl="1" algn="r"/>
            <a:r>
              <a:rPr lang="fa-IR" sz="1800" i="0" dirty="0">
                <a:cs typeface="B Titr" panose="00000700000000000000" pitchFamily="2" charset="-78"/>
              </a:rPr>
              <a:t>5-</a:t>
            </a:r>
            <a:r>
              <a:rPr lang="fa-IR" sz="2000" i="0" dirty="0">
                <a:cs typeface="B Titr" panose="00000700000000000000" pitchFamily="2" charset="-78"/>
              </a:rPr>
              <a:t> طراحي فلوچارت گردش كار اقدامات انجام شده</a:t>
            </a:r>
          </a:p>
        </p:txBody>
      </p:sp>
      <p:sp>
        <p:nvSpPr>
          <p:cNvPr id="3" name="Content Placeholder 2"/>
          <p:cNvSpPr>
            <a:spLocks noGrp="1"/>
          </p:cNvSpPr>
          <p:nvPr>
            <p:ph idx="1"/>
          </p:nvPr>
        </p:nvSpPr>
        <p:spPr>
          <a:xfrm>
            <a:off x="457200" y="980728"/>
            <a:ext cx="7086600" cy="4495800"/>
          </a:xfrm>
        </p:spPr>
        <p:txBody>
          <a:bodyPr/>
          <a:lstStyle/>
          <a:p>
            <a:pPr algn="just">
              <a:lnSpc>
                <a:spcPct val="150000"/>
              </a:lnSpc>
            </a:pPr>
            <a:r>
              <a:rPr lang="fa-IR" sz="2000" b="1" i="0" dirty="0">
                <a:cs typeface="B Mitra" panose="00000400000000000000" pitchFamily="2" charset="-78"/>
              </a:rPr>
              <a:t>لازم است تمامي اطلاعات و نتايج اندازه گيري هاي انجام شده در يك فلوچارت قرار گرفته تا امكان ارزيابي آنها در طغيان وجود داشته باشد . فلوچارت بايد بر اساس اقداماتي كه در زمان طغيان رخ داده تنظيم شده و نكات زير را نمايش دهد : </a:t>
            </a:r>
            <a:endParaRPr lang="en-US" sz="2000" b="1" i="0" dirty="0">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روند دقيق اقدامات صورت گرفته </a:t>
            </a:r>
            <a:endParaRPr lang="en-US" sz="2000" b="1" i="0" dirty="0">
              <a:solidFill>
                <a:schemeClr val="accent3">
                  <a:lumMod val="75000"/>
                </a:schemeClr>
              </a:solidFill>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تمامي افرادي كه در اين اقدامات دخيل بوده اند </a:t>
            </a:r>
            <a:endParaRPr lang="en-US" sz="2000" b="1" i="0" dirty="0">
              <a:solidFill>
                <a:schemeClr val="accent3">
                  <a:lumMod val="75000"/>
                </a:schemeClr>
              </a:solidFill>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تجهيزات و ابزارهاي بكار رفته</a:t>
            </a:r>
            <a:endParaRPr lang="en-US" sz="2000" b="1" i="0" dirty="0">
              <a:solidFill>
                <a:schemeClr val="accent3">
                  <a:lumMod val="75000"/>
                </a:schemeClr>
              </a:solidFill>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نتايج اندازه گيري ها و آزمايشات انجام شده</a:t>
            </a:r>
            <a:endParaRPr lang="en-US" sz="2000" b="1" i="0" dirty="0">
              <a:solidFill>
                <a:schemeClr val="accent3">
                  <a:lumMod val="75000"/>
                </a:schemeClr>
              </a:solidFill>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ساير اطلاعات بدست آمده </a:t>
            </a:r>
            <a:endParaRPr lang="en-US" sz="2000" b="1" i="0" dirty="0">
              <a:solidFill>
                <a:schemeClr val="accent3">
                  <a:lumMod val="75000"/>
                </a:schemeClr>
              </a:solidFill>
              <a:cs typeface="B Mitra" panose="00000400000000000000" pitchFamily="2" charset="-78"/>
            </a:endParaRPr>
          </a:p>
          <a:p>
            <a:pPr>
              <a:lnSpc>
                <a:spcPct val="150000"/>
              </a:lnSpc>
            </a:pPr>
            <a:endParaRPr lang="fa-IR" sz="2000" b="1" i="0" dirty="0">
              <a:cs typeface="B Mitra" panose="00000400000000000000" pitchFamily="2" charset="-7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7086600" cy="588398"/>
          </a:xfrm>
        </p:spPr>
        <p:txBody>
          <a:bodyPr/>
          <a:lstStyle/>
          <a:p>
            <a:pPr lvl="1" algn="r"/>
            <a:r>
              <a:rPr lang="fa-IR" sz="1800" i="0" dirty="0">
                <a:cs typeface="B Titr" panose="00000700000000000000" pitchFamily="2" charset="-78"/>
              </a:rPr>
              <a:t>6-</a:t>
            </a:r>
            <a:r>
              <a:rPr lang="fa-IR" sz="2000" i="0" dirty="0">
                <a:cs typeface="B Titr" panose="00000700000000000000" pitchFamily="2" charset="-78"/>
              </a:rPr>
              <a:t> انجام آناليز خطر طغيان</a:t>
            </a:r>
            <a:endParaRPr lang="fa-IR" dirty="0"/>
          </a:p>
        </p:txBody>
      </p:sp>
      <p:sp>
        <p:nvSpPr>
          <p:cNvPr id="3" name="Content Placeholder 2"/>
          <p:cNvSpPr>
            <a:spLocks noGrp="1"/>
          </p:cNvSpPr>
          <p:nvPr>
            <p:ph idx="1"/>
          </p:nvPr>
        </p:nvSpPr>
        <p:spPr>
          <a:xfrm>
            <a:off x="107504" y="921054"/>
            <a:ext cx="7543800" cy="4456536"/>
          </a:xfrm>
        </p:spPr>
        <p:txBody>
          <a:bodyPr/>
          <a:lstStyle/>
          <a:p>
            <a:pPr marL="0" indent="0" algn="just">
              <a:lnSpc>
                <a:spcPct val="150000"/>
              </a:lnSpc>
              <a:buNone/>
            </a:pPr>
            <a:r>
              <a:rPr lang="fa-IR" sz="2000" b="1" i="0" dirty="0">
                <a:cs typeface="B Mitra" panose="00000400000000000000" pitchFamily="2" charset="-78"/>
              </a:rPr>
              <a:t>آناليز خطر در يك طغيان بايد پاسخگوي سوالات زير در خصوص ماده غذايي مشكوك به عنوان عامل طغيان باشد : </a:t>
            </a:r>
            <a:endParaRPr lang="en-US" sz="1600" b="1" i="0" dirty="0">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آيا امكان اينكه عوامل بيماري زا در هر مرحله اي وارد گرديده باشند وجود داشته است ؟</a:t>
            </a:r>
            <a:endParaRPr lang="en-US" sz="1600" b="1" i="0" dirty="0">
              <a:solidFill>
                <a:schemeClr val="accent3">
                  <a:lumMod val="75000"/>
                </a:schemeClr>
              </a:solidFill>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آيا عامل بيماريزايي كه از قبل وجود داشته است در مراحل آماده سازي و توزيع ، امكان رشد پيدا نموده است ؟</a:t>
            </a:r>
            <a:endParaRPr lang="en-US" sz="1600" b="1" i="0" dirty="0">
              <a:solidFill>
                <a:schemeClr val="accent3">
                  <a:lumMod val="75000"/>
                </a:schemeClr>
              </a:solidFill>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آيا نوع فرآوري و فرآيند اعمال شده قادر به از بين بردن پاتوژن ها بوده است ؟</a:t>
            </a:r>
            <a:endParaRPr lang="en-US" sz="1600" b="1" i="0" dirty="0">
              <a:solidFill>
                <a:schemeClr val="accent3">
                  <a:lumMod val="75000"/>
                </a:schemeClr>
              </a:solidFill>
              <a:cs typeface="B Mitra" panose="00000400000000000000" pitchFamily="2" charset="-78"/>
            </a:endParaRPr>
          </a:p>
          <a:p>
            <a:pPr marL="0" indent="0" algn="just">
              <a:lnSpc>
                <a:spcPct val="150000"/>
              </a:lnSpc>
              <a:buNone/>
            </a:pPr>
            <a:r>
              <a:rPr lang="fa-IR" sz="2000" b="1" i="0" dirty="0">
                <a:cs typeface="B Mitra" panose="00000400000000000000" pitchFamily="2" charset="-78"/>
              </a:rPr>
              <a:t>ضمناً آناليز خطر مي بايست موارد ديگري نيز شامل محل توليد و انتقال مواد غذايي ، ارزيابي فاكتورهاي مرتبط با تجهيزات شستشوي ظروف ، شستشوي دست ها ،‌ جدا سازي مواد غذايي خام و پخته و غيره را نيز در برگيرد .</a:t>
            </a:r>
            <a:endParaRPr lang="en-US" sz="1600" b="1" i="0" dirty="0">
              <a:cs typeface="B Mitra" panose="00000400000000000000" pitchFamily="2" charset="-78"/>
            </a:endParaRPr>
          </a:p>
          <a:p>
            <a:pPr marL="92075" lvl="2" indent="0" algn="just">
              <a:lnSpc>
                <a:spcPct val="150000"/>
              </a:lnSpc>
              <a:buNone/>
            </a:pPr>
            <a:endParaRPr lang="en-US" sz="1600" b="1" i="0" dirty="0">
              <a:solidFill>
                <a:schemeClr val="tx1"/>
              </a:solidFill>
              <a:ea typeface="+mn-ea"/>
              <a:cs typeface="B Mitra" pitchFamily="2" charset="-78"/>
            </a:endParaRPr>
          </a:p>
        </p:txBody>
      </p:sp>
    </p:spTree>
  </p:cSld>
  <p:clrMapOvr>
    <a:masterClrMapping/>
  </p:clrMapOvr>
  <p:transition spd="slow">
    <p:strips dir="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eaLnBrk="1" hangingPunct="1">
              <a:defRPr/>
            </a:pPr>
            <a:r>
              <a:rPr lang="fa-IR" sz="4800" b="1" i="0" cap="all" dirty="0">
                <a:solidFill>
                  <a:schemeClr val="accent1"/>
                </a:solidFill>
                <a:effectLst>
                  <a:outerShdw blurRad="38100" dist="38100" dir="2700000" algn="tl">
                    <a:srgbClr val="000000">
                      <a:alpha val="43137"/>
                    </a:srgbClr>
                  </a:outerShdw>
                </a:effectLst>
                <a:latin typeface="+mn-lt"/>
                <a:ea typeface="+mn-ea"/>
                <a:cs typeface="B Titr" panose="00000700000000000000" pitchFamily="2" charset="-78"/>
              </a:rPr>
              <a:t>مقدمه</a:t>
            </a:r>
            <a:endParaRPr lang="en-US" sz="4800" b="1" dirty="0">
              <a:solidFill>
                <a:srgbClr val="FF3300"/>
              </a:solidFill>
              <a:effectLst>
                <a:outerShdw blurRad="38100" dist="38100" dir="2700000" algn="tl">
                  <a:srgbClr val="000000">
                    <a:alpha val="43137"/>
                  </a:srgbClr>
                </a:outerShdw>
              </a:effectLst>
              <a:cs typeface="B Titr" pitchFamily="2" charset="-78"/>
            </a:endParaRPr>
          </a:p>
        </p:txBody>
      </p:sp>
      <p:sp>
        <p:nvSpPr>
          <p:cNvPr id="6147" name="Rectangle 3"/>
          <p:cNvSpPr>
            <a:spLocks noGrp="1" noChangeArrowheads="1"/>
          </p:cNvSpPr>
          <p:nvPr>
            <p:ph idx="1"/>
          </p:nvPr>
        </p:nvSpPr>
        <p:spPr/>
        <p:txBody>
          <a:bodyPr>
            <a:normAutofit/>
          </a:bodyPr>
          <a:lstStyle/>
          <a:p>
            <a:pPr algn="justLow">
              <a:lnSpc>
                <a:spcPct val="150000"/>
              </a:lnSpc>
              <a:buNone/>
              <a:defRPr/>
            </a:pPr>
            <a:r>
              <a:rPr lang="fa-IR" sz="2400" b="1" i="0" dirty="0">
                <a:cs typeface="B Mitra" panose="00000400000000000000" pitchFamily="2" charset="-78"/>
              </a:rPr>
              <a:t>پديده جهاني شدن ، افزايش مسافرت ها ، توسعه گردشگري و همچنين افزايش مصرف غذا در خارج از منزل در جوامع مختلف ، بيماريهاي منتقله از غذا را به عنوان يك مشكل بهداشتي جهاني مطرح كرده است . در كشور ما نيز هنوز شاهد بروز طغيانهاي متعددي از بيماريهاي واگير از جمله بيماريهاي ناشي از غذا هستيم كه ضمن متأثر ساختن بعد جسمي ، رواني و اقتصادي مردم منابع مالي زيادي از حوزه سلامت را به خود اختصاص مي دهد </a:t>
            </a:r>
            <a:endParaRPr lang="en-US" sz="2000" b="1" i="0" dirty="0">
              <a:solidFill>
                <a:schemeClr val="tx1"/>
              </a:solidFill>
              <a:cs typeface="B Mitra" panose="00000400000000000000" pitchFamily="2" charset="-78"/>
            </a:endParaRPr>
          </a:p>
        </p:txBody>
      </p:sp>
    </p:spTree>
  </p:cSld>
  <p:clrMapOvr>
    <a:masterClrMapping/>
  </p:clrMapOvr>
  <p:transition spd="slow">
    <p:wheel spokes="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70373"/>
            <a:ext cx="7423815" cy="3723896"/>
          </a:xfrm>
        </p:spPr>
        <p:txBody>
          <a:bodyPr>
            <a:normAutofit/>
          </a:bodyPr>
          <a:lstStyle/>
          <a:p>
            <a:pPr algn="just">
              <a:lnSpc>
                <a:spcPct val="150000"/>
              </a:lnSpc>
              <a:buNone/>
            </a:pPr>
            <a:r>
              <a:rPr lang="fa-IR" sz="2400" b="1" i="0" dirty="0">
                <a:cs typeface="B Mitra" panose="00000400000000000000" pitchFamily="2" charset="-78"/>
              </a:rPr>
              <a:t>چنانچه امكانات آزمايشگاهي در دسترس باشد نمونه هاي مناسب محيطي و مواد غذايي بايد درسريعترين زمان اخذ وبه آزمايشگاه ارسال گردد.لازم است كارشناس مربوطه در آزمايشگاه درخصوص نوع و ويژگي هاي كمي نمونه ها ، نحوه ذخيره سازي ، بسته بندي و انتقال نمونه ها ، كاملاً آگاه و اطلاعات مربوطه را به تيم طغيان ارائه بدهد .</a:t>
            </a:r>
            <a:endParaRPr lang="en-US" sz="2400" b="1" i="0" dirty="0">
              <a:cs typeface="B Mitra" panose="00000400000000000000" pitchFamily="2" charset="-78"/>
            </a:endParaRPr>
          </a:p>
          <a:p>
            <a:pPr algn="just">
              <a:lnSpc>
                <a:spcPct val="150000"/>
              </a:lnSpc>
              <a:buNone/>
            </a:pPr>
            <a:endParaRPr lang="fa-IR" sz="1800" b="1" i="0" dirty="0">
              <a:solidFill>
                <a:schemeClr val="accent4">
                  <a:lumMod val="50000"/>
                </a:schemeClr>
              </a:solidFill>
              <a:cs typeface="B Mitra" panose="00000400000000000000" pitchFamily="2" charset="-78"/>
            </a:endParaRPr>
          </a:p>
        </p:txBody>
      </p:sp>
      <p:sp>
        <p:nvSpPr>
          <p:cNvPr id="2" name="Rectangle 1"/>
          <p:cNvSpPr/>
          <p:nvPr/>
        </p:nvSpPr>
        <p:spPr>
          <a:xfrm>
            <a:off x="3419872" y="404664"/>
            <a:ext cx="4275529" cy="434734"/>
          </a:xfrm>
          <a:prstGeom prst="rect">
            <a:avLst/>
          </a:prstGeom>
        </p:spPr>
        <p:txBody>
          <a:bodyPr wrap="none">
            <a:spAutoFit/>
          </a:bodyPr>
          <a:lstStyle/>
          <a:p>
            <a:pPr lvl="1" algn="just" rtl="1">
              <a:lnSpc>
                <a:spcPct val="115000"/>
              </a:lnSpc>
            </a:pPr>
            <a:r>
              <a:rPr lang="fa-IR" dirty="0">
                <a:solidFill>
                  <a:srgbClr val="FF6600"/>
                </a:solidFill>
                <a:latin typeface="Times New Roman" pitchFamily="18" charset="0"/>
                <a:cs typeface="B Titr" panose="00000700000000000000" pitchFamily="2" charset="-78"/>
              </a:rPr>
              <a:t>7-</a:t>
            </a:r>
            <a:r>
              <a:rPr lang="fa-IR" sz="2000" dirty="0">
                <a:solidFill>
                  <a:srgbClr val="FF6600"/>
                </a:solidFill>
                <a:latin typeface="Times New Roman" pitchFamily="18" charset="0"/>
                <a:cs typeface="B Titr" panose="00000700000000000000" pitchFamily="2" charset="-78"/>
              </a:rPr>
              <a:t> نمونه برداري مواد غذايي و محيطي </a:t>
            </a:r>
            <a:endParaRPr lang="en-US" sz="2000" dirty="0">
              <a:solidFill>
                <a:srgbClr val="FF6600"/>
              </a:solidFill>
              <a:latin typeface="Times New Roman" pitchFamily="18" charset="0"/>
              <a:cs typeface="B Titr" panose="00000700000000000000" pitchFamily="2" charset="-78"/>
            </a:endParaRPr>
          </a:p>
        </p:txBody>
      </p:sp>
    </p:spTree>
  </p:cSld>
  <p:clrMapOvr>
    <a:masterClrMapping/>
  </p:clrMapOvr>
  <p:transition spd="slow">
    <p:strips/>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052736"/>
            <a:ext cx="7347475" cy="4085052"/>
          </a:xfrm>
        </p:spPr>
        <p:txBody>
          <a:bodyPr/>
          <a:lstStyle/>
          <a:p>
            <a:pPr algn="just">
              <a:lnSpc>
                <a:spcPct val="150000"/>
              </a:lnSpc>
            </a:pPr>
            <a:r>
              <a:rPr lang="fa-IR" sz="2400" b="1" i="0" dirty="0">
                <a:cs typeface="B Mitra" panose="00000400000000000000" pitchFamily="2" charset="-78"/>
              </a:rPr>
              <a:t>تحليل آزمايشگاهي مواد غذايي براي آلودگي ميكروبي يا شيميايي مستلزم صرف منابع و زمان و مشمول برخي خطاها در طي نمونه برداري ، انتقال و آماده سازي است . لذا براي نتيجه گيري بهتر بايد تحليل آزمايشگاهي مواد غذايي همسو با بررسي محيطي و شواهد اپيدميولوژيكي انجام پذيرد . در صورتي كه در زمان نمونه برداري هيچ ماده غذايي مشكوكي شناسايي نگردد ، نمونه ها ی با تنوع بيشتري به منظور دستيابي به اطلاعات كاملتر نياز مي باشد . نمونه هايی كه براي جمع آوري و آزمايش مناسب مي باشند شامل :</a:t>
            </a:r>
            <a:endParaRPr lang="en-US" sz="2400" b="1" i="0" dirty="0">
              <a:cs typeface="B Mitra" panose="00000400000000000000" pitchFamily="2" charset="-78"/>
            </a:endParaRPr>
          </a:p>
          <a:p>
            <a:pPr algn="just">
              <a:lnSpc>
                <a:spcPct val="150000"/>
              </a:lnSpc>
            </a:pPr>
            <a:endParaRPr lang="fa-IR" dirty="0">
              <a:cs typeface="B Mitra" panose="00000400000000000000" pitchFamily="2" charset="-78"/>
            </a:endParaRPr>
          </a:p>
        </p:txBody>
      </p:sp>
      <p:sp>
        <p:nvSpPr>
          <p:cNvPr id="2" name="Rectangle 1"/>
          <p:cNvSpPr/>
          <p:nvPr/>
        </p:nvSpPr>
        <p:spPr>
          <a:xfrm>
            <a:off x="4246922" y="476672"/>
            <a:ext cx="3280065" cy="461665"/>
          </a:xfrm>
          <a:prstGeom prst="rect">
            <a:avLst/>
          </a:prstGeom>
        </p:spPr>
        <p:txBody>
          <a:bodyPr wrap="none">
            <a:spAutoFit/>
          </a:bodyPr>
          <a:lstStyle/>
          <a:p>
            <a:pPr algn="r" rtl="1"/>
            <a:r>
              <a:rPr lang="fa-IR" dirty="0">
                <a:solidFill>
                  <a:srgbClr val="FF6600"/>
                </a:solidFill>
                <a:latin typeface="Times New Roman" pitchFamily="18" charset="0"/>
                <a:cs typeface="B Titr" panose="00000700000000000000" pitchFamily="2" charset="-78"/>
              </a:rPr>
              <a:t>7-1-</a:t>
            </a:r>
            <a:r>
              <a:rPr lang="fa-IR" sz="2000" dirty="0">
                <a:solidFill>
                  <a:srgbClr val="FF6600"/>
                </a:solidFill>
                <a:latin typeface="Times New Roman" pitchFamily="18" charset="0"/>
                <a:cs typeface="B Titr" panose="00000700000000000000" pitchFamily="2" charset="-78"/>
              </a:rPr>
              <a:t> </a:t>
            </a:r>
            <a:r>
              <a:rPr lang="fa-IR" sz="2400" dirty="0">
                <a:solidFill>
                  <a:srgbClr val="FF6600"/>
                </a:solidFill>
                <a:latin typeface="Times New Roman" pitchFamily="18" charset="0"/>
                <a:cs typeface="B Titr" panose="00000700000000000000" pitchFamily="2" charset="-78"/>
              </a:rPr>
              <a:t>نمونه هاي مواد غذايي </a:t>
            </a:r>
            <a:endParaRPr lang="fa-IR" sz="2000" dirty="0">
              <a:solidFill>
                <a:srgbClr val="FF6600"/>
              </a:solidFill>
              <a:latin typeface="Times New Roman" pitchFamily="18" charset="0"/>
              <a:cs typeface="B Titr" panose="00000700000000000000" pitchFamily="2" charset="-78"/>
            </a:endParaRPr>
          </a:p>
        </p:txBody>
      </p:sp>
    </p:spTree>
  </p:cSld>
  <p:clrMapOvr>
    <a:masterClrMapping/>
  </p:clrMapOvr>
  <p:transition spd="slow">
    <p:split dir="in"/>
  </p:transition>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76672"/>
            <a:ext cx="8929718" cy="6048672"/>
          </a:xfrm>
        </p:spPr>
        <p:txBody>
          <a:bodyPr/>
          <a:lstStyle/>
          <a:p>
            <a:pPr lvl="0" algn="just">
              <a:lnSpc>
                <a:spcPct val="150000"/>
              </a:lnSpc>
            </a:pPr>
            <a:r>
              <a:rPr lang="fa-IR" sz="2000" b="1" i="0" dirty="0">
                <a:solidFill>
                  <a:schemeClr val="accent3">
                    <a:lumMod val="75000"/>
                  </a:schemeClr>
                </a:solidFill>
                <a:cs typeface="B Mitra" panose="00000400000000000000" pitchFamily="2" charset="-78"/>
              </a:rPr>
              <a:t>اجزاء مصرفي براي آماده سازي مواد غذايي مشكوك</a:t>
            </a:r>
            <a:endParaRPr lang="en-US" sz="2000" b="1" i="0" dirty="0">
              <a:solidFill>
                <a:schemeClr val="accent3">
                  <a:lumMod val="75000"/>
                </a:schemeClr>
              </a:solidFill>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مواد غذايي باقيمانده از يك خوراك مشكوك</a:t>
            </a:r>
            <a:endParaRPr lang="en-US" sz="2000" b="1" i="0" dirty="0">
              <a:solidFill>
                <a:schemeClr val="accent3">
                  <a:lumMod val="75000"/>
                </a:schemeClr>
              </a:solidFill>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ساير مواد غذايي موجود در ليستي كه مي تواند از نظر اپيدميولوژيكي مشكوك شناخته شود</a:t>
            </a:r>
            <a:endParaRPr lang="en-US" sz="2000" b="1" i="0" dirty="0">
              <a:solidFill>
                <a:schemeClr val="accent3">
                  <a:lumMod val="75000"/>
                </a:schemeClr>
              </a:solidFill>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ساير مواد غذايي كه مرتبط با نوع عامل بيماريزاي مظنون مي باشند</a:t>
            </a:r>
            <a:endParaRPr lang="en-US" sz="2000" b="1" i="0" dirty="0">
              <a:solidFill>
                <a:schemeClr val="accent3">
                  <a:lumMod val="75000"/>
                </a:schemeClr>
              </a:solidFill>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مواد غذايي كه ممكن است محيطي مناسب براي بقاء و رشد ميكروارگانيسم ها را فراهم كند .</a:t>
            </a:r>
            <a:endParaRPr lang="en-US" sz="2000" b="1" i="0" dirty="0">
              <a:solidFill>
                <a:schemeClr val="accent3">
                  <a:lumMod val="75000"/>
                </a:schemeClr>
              </a:solidFill>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آب مصرفی در شستشو و فرایند تولید .</a:t>
            </a:r>
            <a:endParaRPr lang="en-US" sz="2000" b="1" i="0" dirty="0">
              <a:solidFill>
                <a:schemeClr val="accent3">
                  <a:lumMod val="75000"/>
                </a:schemeClr>
              </a:solidFill>
              <a:cs typeface="B Mitra" panose="00000400000000000000" pitchFamily="2" charset="-78"/>
            </a:endParaRPr>
          </a:p>
          <a:p>
            <a:pPr marL="0" indent="0" algn="just">
              <a:lnSpc>
                <a:spcPct val="150000"/>
              </a:lnSpc>
              <a:buNone/>
            </a:pPr>
            <a:r>
              <a:rPr lang="fa-IR" sz="2000" b="1" i="0" dirty="0">
                <a:cs typeface="B Mitra" panose="00000400000000000000" pitchFamily="2" charset="-78"/>
              </a:rPr>
              <a:t>اگر ماده غذايي بسته بندي شده در يك طغيان به عنوان عامل مشكوك شناخته شود ، لازم است نمونه هايي از مواد غذايي بسته بندي شده باز نشده ( ترجيحاً با همان تاريخ ، مشخصات و سری ساخت ) جمع آوري گردد . در واقع اين مسئله كمك مي كند به اين كه برآورد نمود به چه ميزان مواد غذايي قبل از اينكه به مكان آماده سازي برسند ، آلوده شده اند . </a:t>
            </a:r>
            <a:endParaRPr lang="en-US" sz="2000" b="1" i="0" dirty="0">
              <a:cs typeface="B Mitra" panose="00000400000000000000" pitchFamily="2" charset="-78"/>
            </a:endParaRPr>
          </a:p>
          <a:p>
            <a:pPr algn="just">
              <a:lnSpc>
                <a:spcPct val="150000"/>
              </a:lnSpc>
            </a:pPr>
            <a:endParaRPr lang="fa-IR" sz="1400" b="1" i="0" dirty="0">
              <a:cs typeface="B Mitra" panose="00000400000000000000" pitchFamily="2" charset="-78"/>
            </a:endParaRPr>
          </a:p>
        </p:txBody>
      </p:sp>
    </p:spTree>
  </p:cSld>
  <p:clrMapOvr>
    <a:masterClrMapping/>
  </p:clrMapOvr>
  <p:transition spd="slow">
    <p:wheel spokes="8"/>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404664"/>
            <a:ext cx="7374062" cy="4143404"/>
          </a:xfrm>
        </p:spPr>
        <p:txBody>
          <a:bodyPr/>
          <a:lstStyle/>
          <a:p>
            <a:pPr algn="just">
              <a:lnSpc>
                <a:spcPct val="150000"/>
              </a:lnSpc>
            </a:pPr>
            <a:r>
              <a:rPr lang="fa-IR" sz="2000" b="1" i="0" dirty="0">
                <a:cs typeface="B Mitra" panose="00000400000000000000" pitchFamily="2" charset="-78"/>
              </a:rPr>
              <a:t>چنانچه هيچ نوع باقيمانده اي از خوراك مشكوك نباشد ،‌ هر نوع اجزاء و محصولات خام كه هنوز موجود مي باشد مي تواند نمونه برداري شود ( انبار ذخيره مواد غذايي مي بايست بررسي گردد ) ، حتي مواد غذايي كه امكان بازيابي و جمع آوري آنها از مخزن پسماندها نيز وجود دارد ، چنانچه جمع آوري و نمونه برداري گردند ، ممكن است اطلاعات مفيدي را در شناسايي و كشف عامل طغيان ارائه دهند . شرايط جمع آوري نمونه ، نام مالك و تهيه كننده و توزيع كننده غذا ، اطلاعات برچسب و شناسه مواد غذايي بسته بندي شده ، بايد ثبت گردد ،‌ بطوري كه مسيرهاي توزيع محصول در صورت لزوم مشخص باشد . </a:t>
            </a:r>
            <a:endParaRPr lang="en-US" sz="2000" b="1" i="0" dirty="0">
              <a:cs typeface="B Mitra" panose="00000400000000000000" pitchFamily="2" charset="-78"/>
            </a:endParaRPr>
          </a:p>
          <a:p>
            <a:endParaRPr lang="fa-IR" dirty="0"/>
          </a:p>
        </p:txBody>
      </p:sp>
    </p:spTree>
  </p:cSld>
  <p:clrMapOvr>
    <a:masterClrMapping/>
  </p:clrMapOvr>
  <p:transition spd="slow">
    <p:plus/>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66328"/>
            <a:ext cx="7300914" cy="5082951"/>
          </a:xfrm>
        </p:spPr>
        <p:txBody>
          <a:bodyPr/>
          <a:lstStyle/>
          <a:p>
            <a:pPr algn="just">
              <a:lnSpc>
                <a:spcPct val="150000"/>
              </a:lnSpc>
            </a:pPr>
            <a:r>
              <a:rPr lang="fa-IR" sz="1600" b="1" i="0" dirty="0">
                <a:cs typeface="B Mitra" panose="00000400000000000000" pitchFamily="2" charset="-78"/>
              </a:rPr>
              <a:t>هدف از جمع آوري نمونه هاي محيطي </a:t>
            </a:r>
            <a:r>
              <a:rPr lang="fa-IR" sz="1600" b="1" i="0" u="sng" dirty="0">
                <a:solidFill>
                  <a:schemeClr val="accent3">
                    <a:lumMod val="75000"/>
                  </a:schemeClr>
                </a:solidFill>
                <a:cs typeface="B Mitra" panose="00000400000000000000" pitchFamily="2" charset="-78"/>
              </a:rPr>
              <a:t>شناسايي و ارزيابي ميزان وسعت مقادير حتي جزئي از آلودگي است كه منجر به وقوع طغيان </a:t>
            </a:r>
            <a:r>
              <a:rPr lang="fa-IR" sz="1600" b="1" i="0" dirty="0">
                <a:cs typeface="B Mitra" panose="00000400000000000000" pitchFamily="2" charset="-78"/>
              </a:rPr>
              <a:t>گرديده است . نمونه هاي محيطي ممكن است از </a:t>
            </a:r>
            <a:r>
              <a:rPr lang="fa-IR" sz="1600" b="1" i="0" dirty="0">
                <a:solidFill>
                  <a:schemeClr val="accent3">
                    <a:lumMod val="75000"/>
                  </a:schemeClr>
                </a:solidFill>
                <a:cs typeface="B Mitra" panose="00000400000000000000" pitchFamily="2" charset="-78"/>
              </a:rPr>
              <a:t>سطوح كاري ، سطوح تماس تجهيزات با مواد غذايي ، ظروف و ساير سطوح از قبيل سردخانه و فريزر </a:t>
            </a:r>
            <a:r>
              <a:rPr lang="fa-IR" sz="1600" b="1" i="0" dirty="0">
                <a:cs typeface="B Mitra" panose="00000400000000000000" pitchFamily="2" charset="-78"/>
              </a:rPr>
              <a:t>باشد . </a:t>
            </a:r>
            <a:endParaRPr lang="en-US" sz="1600" b="1" i="0" dirty="0">
              <a:cs typeface="B Mitra" panose="00000400000000000000" pitchFamily="2" charset="-78"/>
            </a:endParaRPr>
          </a:p>
          <a:p>
            <a:pPr algn="just">
              <a:lnSpc>
                <a:spcPct val="150000"/>
              </a:lnSpc>
            </a:pPr>
            <a:r>
              <a:rPr lang="fa-IR" sz="1600" b="1" i="0" dirty="0">
                <a:cs typeface="B Mitra" panose="00000400000000000000" pitchFamily="2" charset="-78"/>
              </a:rPr>
              <a:t>نمونه هاي محيطي ممكن است شامل نمونه هايي از كاركنان دست اندركار تهيه و توزيع مواد غذايي شامل  </a:t>
            </a:r>
            <a:r>
              <a:rPr lang="fa-IR" sz="1600" b="1" i="0" dirty="0">
                <a:solidFill>
                  <a:schemeClr val="accent3">
                    <a:lumMod val="75000"/>
                  </a:schemeClr>
                </a:solidFill>
                <a:cs typeface="B Mitra" panose="00000400000000000000" pitchFamily="2" charset="-78"/>
              </a:rPr>
              <a:t>نمونه هاي مدفوعي ، خون يا سوآپ ترشحات بيني و زخمهای موجود در دستها </a:t>
            </a:r>
            <a:r>
              <a:rPr lang="fa-IR" sz="1600" b="1" i="0" dirty="0">
                <a:cs typeface="B Mitra" panose="00000400000000000000" pitchFamily="2" charset="-78"/>
              </a:rPr>
              <a:t>باشد که توسط کاردان یا کارشناس بیماریها انجام می شود .</a:t>
            </a:r>
            <a:endParaRPr lang="en-US" sz="1600" b="1" i="0" dirty="0">
              <a:cs typeface="B Mitra" panose="00000400000000000000" pitchFamily="2" charset="-78"/>
            </a:endParaRPr>
          </a:p>
          <a:p>
            <a:pPr algn="just">
              <a:lnSpc>
                <a:spcPct val="150000"/>
              </a:lnSpc>
            </a:pPr>
            <a:r>
              <a:rPr lang="fa-IR" sz="1600" b="1" i="0" dirty="0">
                <a:solidFill>
                  <a:schemeClr val="accent3">
                    <a:lumMod val="75000"/>
                  </a:schemeClr>
                </a:solidFill>
                <a:cs typeface="B Mitra" panose="00000400000000000000" pitchFamily="2" charset="-78"/>
              </a:rPr>
              <a:t>گوشت خام مرغ و خروس ، گاو  و يا ساير محصولات گوشتي </a:t>
            </a:r>
            <a:r>
              <a:rPr lang="fa-IR" sz="1600" b="1" i="0" dirty="0">
                <a:cs typeface="B Mitra" panose="00000400000000000000" pitchFamily="2" charset="-78"/>
              </a:rPr>
              <a:t>اغلب آلوده به سالمونلا ، كامپيوباكتر ججوني ، يرسينيا انتروكوليتيكا ، كلوستريديوم پرفرنژنس ، استافيلوكوك اورئوس ، اشرشيا كلي </a:t>
            </a:r>
            <a:r>
              <a:rPr lang="fa-IR" sz="1600" b="1" i="0" baseline="-25000" dirty="0">
                <a:cs typeface="B Mitra" panose="00000400000000000000" pitchFamily="2" charset="-78"/>
              </a:rPr>
              <a:t>157</a:t>
            </a:r>
            <a:r>
              <a:rPr lang="en-US" sz="1600" b="1" i="0" dirty="0">
                <a:cs typeface="B Mitra" panose="00000400000000000000" pitchFamily="2" charset="-78"/>
              </a:rPr>
              <a:t> o</a:t>
            </a:r>
            <a:r>
              <a:rPr lang="en-US" sz="1600" b="1" i="0" baseline="-25000" dirty="0">
                <a:cs typeface="B Mitra" panose="00000400000000000000" pitchFamily="2" charset="-78"/>
              </a:rPr>
              <a:t> </a:t>
            </a:r>
            <a:r>
              <a:rPr lang="fa-IR" sz="1600" b="1" i="0" baseline="-25000" dirty="0">
                <a:cs typeface="B Mitra" panose="00000400000000000000" pitchFamily="2" charset="-78"/>
              </a:rPr>
              <a:t> </a:t>
            </a:r>
            <a:r>
              <a:rPr lang="fa-IR" sz="1600" b="1" i="0" dirty="0">
                <a:cs typeface="B Mitra" panose="00000400000000000000" pitchFamily="2" charset="-78"/>
              </a:rPr>
              <a:t>و ساير پاتوژنهايي است كه به ترتيب زماني در يك محيط آشپزخانه ممكن است ظاهر شوند . </a:t>
            </a:r>
          </a:p>
          <a:p>
            <a:pPr marL="0" indent="0" algn="just">
              <a:lnSpc>
                <a:spcPct val="150000"/>
              </a:lnSpc>
              <a:buNone/>
            </a:pPr>
            <a:r>
              <a:rPr lang="fa-IR" sz="1600" b="1" i="0" dirty="0">
                <a:cs typeface="B Mitra" panose="00000400000000000000" pitchFamily="2" charset="-78"/>
              </a:rPr>
              <a:t>حال چنانچه هر يك از اين عوامل در بروز يك طغيان مظنون باشند ، </a:t>
            </a:r>
            <a:r>
              <a:rPr lang="fa-IR" sz="1600" b="1" i="0" dirty="0">
                <a:solidFill>
                  <a:schemeClr val="accent3">
                    <a:lumMod val="75000"/>
                  </a:schemeClr>
                </a:solidFill>
                <a:cs typeface="B Mitra" panose="00000400000000000000" pitchFamily="2" charset="-78"/>
              </a:rPr>
              <a:t>تكه هاي باقيمانده از گوشت در سطوح يخچال و سردخانه و باقيمانده ذرات آن روي رنده يا تيغه هاي برش يا ساير ابزار و لوازم شامل دستمال نظافت ميز ، تخته هاي برش ، خردكن و ... مي تواند </a:t>
            </a:r>
            <a:r>
              <a:rPr lang="fa-IR" sz="1600" b="1" i="0" dirty="0">
                <a:cs typeface="B Mitra" panose="00000400000000000000" pitchFamily="2" charset="-78"/>
              </a:rPr>
              <a:t>در شناسايي مقادير حتي جزئي از منابع آلودگي مفيد باشد . </a:t>
            </a:r>
            <a:endParaRPr lang="en-US" sz="1600" b="1" i="0" dirty="0">
              <a:cs typeface="B Mitra" panose="00000400000000000000" pitchFamily="2" charset="-78"/>
            </a:endParaRPr>
          </a:p>
          <a:p>
            <a:pPr algn="just">
              <a:lnSpc>
                <a:spcPct val="150000"/>
              </a:lnSpc>
            </a:pPr>
            <a:endParaRPr lang="en-US" sz="1200" b="1" i="0" dirty="0">
              <a:solidFill>
                <a:schemeClr val="tx1"/>
              </a:solidFill>
              <a:cs typeface="B Mitra" pitchFamily="2" charset="-78"/>
            </a:endParaRPr>
          </a:p>
        </p:txBody>
      </p:sp>
      <p:sp>
        <p:nvSpPr>
          <p:cNvPr id="2" name="Rectangle 1"/>
          <p:cNvSpPr/>
          <p:nvPr/>
        </p:nvSpPr>
        <p:spPr>
          <a:xfrm>
            <a:off x="4486803" y="404664"/>
            <a:ext cx="2893741" cy="461665"/>
          </a:xfrm>
          <a:prstGeom prst="rect">
            <a:avLst/>
          </a:prstGeom>
        </p:spPr>
        <p:txBody>
          <a:bodyPr wrap="none">
            <a:spAutoFit/>
          </a:bodyPr>
          <a:lstStyle/>
          <a:p>
            <a:r>
              <a:rPr lang="fa-IR" dirty="0">
                <a:solidFill>
                  <a:srgbClr val="FF6600"/>
                </a:solidFill>
                <a:latin typeface="Times New Roman" pitchFamily="18" charset="0"/>
                <a:cs typeface="B Titr" panose="00000700000000000000" pitchFamily="2" charset="-78"/>
              </a:rPr>
              <a:t>7-2- </a:t>
            </a:r>
            <a:r>
              <a:rPr lang="fa-IR" sz="2400" dirty="0">
                <a:solidFill>
                  <a:srgbClr val="FF6600"/>
                </a:solidFill>
                <a:latin typeface="Times New Roman" pitchFamily="18" charset="0"/>
                <a:cs typeface="B Titr" panose="00000700000000000000" pitchFamily="2" charset="-78"/>
              </a:rPr>
              <a:t>نمونه هاي محيطي </a:t>
            </a:r>
          </a:p>
        </p:txBody>
      </p:sp>
    </p:spTree>
  </p:cSld>
  <p:clrMapOvr>
    <a:masterClrMapping/>
  </p:clrMapOvr>
  <p:transition spd="slow">
    <p:diamon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999710"/>
            <a:ext cx="7686668" cy="4805554"/>
          </a:xfrm>
        </p:spPr>
        <p:txBody>
          <a:bodyPr>
            <a:normAutofit/>
          </a:bodyPr>
          <a:lstStyle/>
          <a:p>
            <a:pPr algn="just">
              <a:lnSpc>
                <a:spcPct val="160000"/>
              </a:lnSpc>
            </a:pPr>
            <a:r>
              <a:rPr lang="fa-IR" sz="1600" b="1" i="0" dirty="0">
                <a:solidFill>
                  <a:schemeClr val="accent3">
                    <a:lumMod val="75000"/>
                  </a:schemeClr>
                </a:solidFill>
                <a:cs typeface="B Mitra" panose="00000400000000000000" pitchFamily="2" charset="-78"/>
              </a:rPr>
              <a:t>كاركنان</a:t>
            </a:r>
            <a:r>
              <a:rPr lang="fa-IR" sz="1600" b="1" i="0" dirty="0">
                <a:cs typeface="B Mitra" panose="00000400000000000000" pitchFamily="2" charset="-78"/>
              </a:rPr>
              <a:t> دخيل در امر تهيه و توزيع مواد غذايي خود مي توانند به عنوان منبع آلودگي مواد غذايي باشند . نمونه هاي مدفوع يا ركتال سوآپ اين افراد جهت بررسي هاي آزمايشگاهي براي تعيين افراد ناقل يا منبع آلودگي مفيد مي باشند . سوشي از باكتري استافيلوكوك اورئوس توليد كننده سم از </a:t>
            </a:r>
            <a:r>
              <a:rPr lang="fa-IR" sz="1600" b="1" i="0" dirty="0">
                <a:solidFill>
                  <a:schemeClr val="accent3">
                    <a:lumMod val="75000"/>
                  </a:schemeClr>
                </a:solidFill>
                <a:cs typeface="B Mitra" panose="00000400000000000000" pitchFamily="2" charset="-78"/>
              </a:rPr>
              <a:t>طريق بيني و پوست افراد ناقل</a:t>
            </a:r>
            <a:r>
              <a:rPr lang="fa-IR" sz="1600" b="1" i="0" dirty="0">
                <a:cs typeface="B Mitra" panose="00000400000000000000" pitchFamily="2" charset="-78"/>
              </a:rPr>
              <a:t> قابليت انتقال دارد . اگر به مسموميت با سم استافيلوكوك اورئوس مظنون هستيم از حلق كاركنان مي توانيم سوآپ تهيه كنيم . </a:t>
            </a:r>
            <a:endParaRPr lang="en-US" sz="1600" b="1" i="0" dirty="0">
              <a:cs typeface="B Mitra" panose="00000400000000000000" pitchFamily="2" charset="-78"/>
            </a:endParaRPr>
          </a:p>
          <a:p>
            <a:pPr algn="just">
              <a:lnSpc>
                <a:spcPct val="160000"/>
              </a:lnSpc>
            </a:pPr>
            <a:r>
              <a:rPr lang="fa-IR" sz="1600" b="1" i="0" dirty="0">
                <a:cs typeface="B Mitra" panose="00000400000000000000" pitchFamily="2" charset="-78"/>
              </a:rPr>
              <a:t>سوآپ همچنين بايد از ضايعات پوستي بدن </a:t>
            </a:r>
            <a:r>
              <a:rPr lang="fa-IR" sz="1600" b="1" i="0" dirty="0">
                <a:solidFill>
                  <a:schemeClr val="accent3">
                    <a:lumMod val="75000"/>
                  </a:schemeClr>
                </a:solidFill>
                <a:cs typeface="B Mitra" panose="00000400000000000000" pitchFamily="2" charset="-78"/>
              </a:rPr>
              <a:t>( كورك ، جوش ها ،‌ زخم هاي عفوني و سوختگي ها ) </a:t>
            </a:r>
            <a:r>
              <a:rPr lang="fa-IR" sz="1600" b="1" i="0" dirty="0">
                <a:cs typeface="B Mitra" panose="00000400000000000000" pitchFamily="2" charset="-78"/>
              </a:rPr>
              <a:t>از نقاط غيرپوشيده بدن گرفته شود . </a:t>
            </a:r>
          </a:p>
          <a:p>
            <a:pPr algn="just">
              <a:lnSpc>
                <a:spcPct val="160000"/>
              </a:lnSpc>
            </a:pPr>
            <a:r>
              <a:rPr lang="fa-IR" sz="1600" b="1" i="0" dirty="0">
                <a:cs typeface="B Mitra" panose="00000400000000000000" pitchFamily="2" charset="-78"/>
              </a:rPr>
              <a:t>لازم است برنامه اي تدوين شود كه كليه افراد توسط يك </a:t>
            </a:r>
            <a:r>
              <a:rPr lang="fa-IR" sz="1600" b="1" i="0" dirty="0">
                <a:solidFill>
                  <a:schemeClr val="accent3">
                    <a:lumMod val="75000"/>
                  </a:schemeClr>
                </a:solidFill>
                <a:cs typeface="B Mitra" panose="00000400000000000000" pitchFamily="2" charset="-78"/>
              </a:rPr>
              <a:t>پزشك ويزيت </a:t>
            </a:r>
            <a:r>
              <a:rPr lang="fa-IR" sz="1600" b="1" i="0" dirty="0">
                <a:cs typeface="B Mitra" panose="00000400000000000000" pitchFamily="2" charset="-78"/>
              </a:rPr>
              <a:t>گردند . چنانچه احتمال آلودگي به ويروس هپاتيت </a:t>
            </a:r>
            <a:r>
              <a:rPr lang="en-US" sz="1600" b="1" i="0" dirty="0">
                <a:cs typeface="B Mitra" panose="00000400000000000000" pitchFamily="2" charset="-78"/>
              </a:rPr>
              <a:t>A </a:t>
            </a:r>
            <a:r>
              <a:rPr lang="fa-IR" sz="1600" b="1" i="0" dirty="0">
                <a:cs typeface="B Mitra" panose="00000400000000000000" pitchFamily="2" charset="-78"/>
              </a:rPr>
              <a:t> وجود دارد ، انجام تست خون افراد براي يافتن آنتي بادي </a:t>
            </a:r>
            <a:r>
              <a:rPr lang="en-US" sz="1600" b="1" i="0" dirty="0">
                <a:cs typeface="B Mitra" panose="00000400000000000000" pitchFamily="2" charset="-78"/>
              </a:rPr>
              <a:t>IgM</a:t>
            </a:r>
            <a:r>
              <a:rPr lang="fa-IR" sz="1600" b="1" i="0" dirty="0">
                <a:cs typeface="B Mitra" panose="00000400000000000000" pitchFamily="2" charset="-78"/>
              </a:rPr>
              <a:t> اين ويروس ضروري است و چنانچه نتيجه آزمون مثبت باشد فرد يا افراد مي بايست تا زمان از بين رفتن علائم و ساير بررسي هاي بعدي از فعاليت در مكان تهيه و توزيع مواد غذايي منع شوند </a:t>
            </a:r>
            <a:r>
              <a:rPr lang="fa-IR" sz="1800" b="1" i="0" dirty="0">
                <a:cs typeface="B Mitra" panose="00000400000000000000" pitchFamily="2" charset="-78"/>
              </a:rPr>
              <a:t>. </a:t>
            </a:r>
            <a:endParaRPr lang="en-US" sz="1800" b="1" i="0" dirty="0">
              <a:cs typeface="B Mitra" panose="00000400000000000000" pitchFamily="2" charset="-78"/>
            </a:endParaRPr>
          </a:p>
          <a:p>
            <a:pPr>
              <a:lnSpc>
                <a:spcPct val="160000"/>
              </a:lnSpc>
            </a:pPr>
            <a:endParaRPr lang="fa-IR" sz="1800" b="1" i="0" dirty="0">
              <a:cs typeface="B Mitra" panose="00000400000000000000" pitchFamily="2" charset="-78"/>
            </a:endParaRPr>
          </a:p>
        </p:txBody>
      </p:sp>
      <p:sp>
        <p:nvSpPr>
          <p:cNvPr id="2" name="Rectangle 1"/>
          <p:cNvSpPr/>
          <p:nvPr/>
        </p:nvSpPr>
        <p:spPr>
          <a:xfrm>
            <a:off x="2363416" y="476672"/>
            <a:ext cx="5615640" cy="503215"/>
          </a:xfrm>
          <a:prstGeom prst="rect">
            <a:avLst/>
          </a:prstGeom>
        </p:spPr>
        <p:txBody>
          <a:bodyPr wrap="none">
            <a:spAutoFit/>
          </a:bodyPr>
          <a:lstStyle/>
          <a:p>
            <a:pPr lvl="1" algn="just" rtl="1">
              <a:lnSpc>
                <a:spcPct val="115000"/>
              </a:lnSpc>
            </a:pPr>
            <a:r>
              <a:rPr lang="fa-IR" dirty="0">
                <a:solidFill>
                  <a:srgbClr val="FF6600"/>
                </a:solidFill>
                <a:latin typeface="Times New Roman" pitchFamily="18" charset="0"/>
                <a:cs typeface="B Titr" panose="00000700000000000000" pitchFamily="2" charset="-78"/>
              </a:rPr>
              <a:t>7-3- </a:t>
            </a:r>
            <a:r>
              <a:rPr lang="fa-IR" sz="2400" dirty="0">
                <a:solidFill>
                  <a:srgbClr val="FF6600"/>
                </a:solidFill>
                <a:latin typeface="Times New Roman" pitchFamily="18" charset="0"/>
                <a:cs typeface="B Titr" panose="00000700000000000000" pitchFamily="2" charset="-78"/>
              </a:rPr>
              <a:t>كاركنان مراكز تهيه و توزيع مواد غذايي </a:t>
            </a:r>
            <a:endParaRPr lang="en-US" sz="2400" dirty="0">
              <a:solidFill>
                <a:srgbClr val="FF6600"/>
              </a:solidFill>
              <a:latin typeface="Times New Roman" pitchFamily="18" charset="0"/>
              <a:cs typeface="B Titr" panose="00000700000000000000" pitchFamily="2" charset="-78"/>
            </a:endParaRPr>
          </a:p>
        </p:txBody>
      </p:sp>
    </p:spTree>
  </p:cSld>
  <p:clrMapOvr>
    <a:masterClrMapping/>
  </p:clrMapOvr>
  <p:transition spd="slow">
    <p:wheel/>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052736"/>
            <a:ext cx="7500990" cy="4248472"/>
          </a:xfrm>
        </p:spPr>
        <p:txBody>
          <a:bodyPr>
            <a:normAutofit fontScale="70000" lnSpcReduction="20000"/>
          </a:bodyPr>
          <a:lstStyle/>
          <a:p>
            <a:pPr algn="just">
              <a:lnSpc>
                <a:spcPct val="160000"/>
              </a:lnSpc>
            </a:pPr>
            <a:r>
              <a:rPr lang="fa-IR" b="1" i="0" dirty="0">
                <a:cs typeface="B Mitra" panose="00000400000000000000" pitchFamily="2" charset="-78"/>
              </a:rPr>
              <a:t>اگر چنانچه در بررسي يك طغيان بيماريهاي منتقله از مواد غذايي ، منبع آلودگي در محل تهيه و آماده سازي غذا نباشد ، بايد احتمال وقوع آلودگي مواد غذايي </a:t>
            </a:r>
            <a:r>
              <a:rPr lang="fa-IR" b="1" i="0" dirty="0">
                <a:solidFill>
                  <a:schemeClr val="accent3">
                    <a:lumMod val="75000"/>
                  </a:schemeClr>
                </a:solidFill>
                <a:cs typeface="B Mitra" panose="00000400000000000000" pitchFamily="2" charset="-78"/>
              </a:rPr>
              <a:t>قبل از ورود به محل آماده سازي و طبخ</a:t>
            </a:r>
            <a:r>
              <a:rPr lang="fa-IR" b="1" i="0" dirty="0">
                <a:cs typeface="B Mitra" panose="00000400000000000000" pitchFamily="2" charset="-78"/>
              </a:rPr>
              <a:t> مطرح شود . </a:t>
            </a:r>
            <a:r>
              <a:rPr lang="fa-IR" b="1" i="0" dirty="0">
                <a:solidFill>
                  <a:schemeClr val="accent3">
                    <a:lumMod val="75000"/>
                  </a:schemeClr>
                </a:solidFill>
                <a:cs typeface="B Mitra" panose="00000400000000000000" pitchFamily="2" charset="-78"/>
              </a:rPr>
              <a:t>بروز طغيانهاي متعدد و همزمان </a:t>
            </a:r>
            <a:r>
              <a:rPr lang="fa-IR" b="1" i="0" dirty="0">
                <a:cs typeface="B Mitra" panose="00000400000000000000" pitchFamily="2" charset="-78"/>
              </a:rPr>
              <a:t>از يك بيماري منتقله از مواد غذايي در نقاط مختلف اغلب حاكي از</a:t>
            </a:r>
            <a:r>
              <a:rPr lang="fa-IR" b="1" i="0" dirty="0">
                <a:solidFill>
                  <a:schemeClr val="accent3">
                    <a:lumMod val="75000"/>
                  </a:schemeClr>
                </a:solidFill>
                <a:cs typeface="B Mitra" panose="00000400000000000000" pitchFamily="2" charset="-78"/>
              </a:rPr>
              <a:t> آلودگي اوليه در مواد خام است </a:t>
            </a:r>
            <a:r>
              <a:rPr lang="fa-IR" b="1" i="0" dirty="0">
                <a:cs typeface="B Mitra" panose="00000400000000000000" pitchFamily="2" charset="-78"/>
              </a:rPr>
              <a:t>. آلودگي هايي كه كم و بيش در مواد خام اوليه مي تواند وجود داشته باشد شامل ( باسيلوس سرئوس در غلات ) يا شكل متداول تر آن باكتري سالمونلا در ماكيان است كه به لحاظ حفظ ايمني مواد غذايي ، لازم است اين مواد به صورت كامل پخته شوند . در اين گونه موارد بررسي هاي مكاني بروز آلودگي اوليه بستگي به منابع موجود ، اولويت ها و موقعيت هاي اپيدميولوژيكي منطقه بروز طغيان دارد . </a:t>
            </a:r>
            <a:endParaRPr lang="en-US" b="1" i="0" dirty="0">
              <a:cs typeface="B Mitra" panose="00000400000000000000" pitchFamily="2" charset="-78"/>
            </a:endParaRPr>
          </a:p>
          <a:p>
            <a:pPr marL="0" indent="0">
              <a:lnSpc>
                <a:spcPct val="160000"/>
              </a:lnSpc>
              <a:buNone/>
            </a:pPr>
            <a:endParaRPr lang="en-US" dirty="0">
              <a:cs typeface="B Mitra" panose="00000400000000000000" pitchFamily="2" charset="-78"/>
            </a:endParaRPr>
          </a:p>
        </p:txBody>
      </p:sp>
      <p:sp>
        <p:nvSpPr>
          <p:cNvPr id="2" name="Rectangle 1"/>
          <p:cNvSpPr/>
          <p:nvPr/>
        </p:nvSpPr>
        <p:spPr>
          <a:xfrm>
            <a:off x="3419872" y="332656"/>
            <a:ext cx="4341253" cy="503215"/>
          </a:xfrm>
          <a:prstGeom prst="rect">
            <a:avLst/>
          </a:prstGeom>
        </p:spPr>
        <p:txBody>
          <a:bodyPr wrap="none">
            <a:spAutoFit/>
          </a:bodyPr>
          <a:lstStyle/>
          <a:p>
            <a:pPr lvl="1" algn="just" rtl="1">
              <a:lnSpc>
                <a:spcPct val="115000"/>
              </a:lnSpc>
            </a:pPr>
            <a:r>
              <a:rPr lang="fa-IR" sz="2000" dirty="0">
                <a:solidFill>
                  <a:srgbClr val="FF6600"/>
                </a:solidFill>
                <a:latin typeface="Times New Roman" pitchFamily="18" charset="0"/>
                <a:cs typeface="B Titr" panose="00000700000000000000" pitchFamily="2" charset="-78"/>
              </a:rPr>
              <a:t>7-4-</a:t>
            </a:r>
            <a:r>
              <a:rPr lang="fa-IR" sz="2400" dirty="0">
                <a:solidFill>
                  <a:srgbClr val="FF6600"/>
                </a:solidFill>
                <a:latin typeface="Times New Roman" pitchFamily="18" charset="0"/>
                <a:cs typeface="B Titr" panose="00000700000000000000" pitchFamily="2" charset="-78"/>
              </a:rPr>
              <a:t> بررسي ردپاي مواد غذايي</a:t>
            </a:r>
            <a:endParaRPr lang="en-US" sz="2400" dirty="0">
              <a:solidFill>
                <a:srgbClr val="FF6600"/>
              </a:solidFill>
              <a:latin typeface="Times New Roman" pitchFamily="18" charset="0"/>
              <a:cs typeface="B Titr" panose="00000700000000000000" pitchFamily="2" charset="-78"/>
            </a:endParaRPr>
          </a:p>
        </p:txBody>
      </p:sp>
    </p:spTree>
  </p:cSld>
  <p:clrMapOvr>
    <a:masterClrMapping/>
  </p:clrMapOvr>
  <p:transition spd="slow">
    <p:circl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43123"/>
            <a:ext cx="7391400" cy="4934149"/>
          </a:xfrm>
        </p:spPr>
        <p:txBody>
          <a:bodyPr/>
          <a:lstStyle/>
          <a:p>
            <a:pPr lvl="0" algn="just">
              <a:lnSpc>
                <a:spcPct val="150000"/>
              </a:lnSpc>
            </a:pPr>
            <a:r>
              <a:rPr lang="fa-IR" sz="1700" b="1" i="0" dirty="0">
                <a:cs typeface="B Mitra" panose="00000400000000000000" pitchFamily="2" charset="-78"/>
              </a:rPr>
              <a:t>مواد غذايي خام ممكن است در منبع توليد از طريق </a:t>
            </a:r>
            <a:r>
              <a:rPr lang="fa-IR" sz="1700" b="1" i="0" dirty="0">
                <a:solidFill>
                  <a:schemeClr val="accent3">
                    <a:lumMod val="75000"/>
                  </a:schemeClr>
                </a:solidFill>
                <a:cs typeface="B Mitra" panose="00000400000000000000" pitchFamily="2" charset="-78"/>
              </a:rPr>
              <a:t>سالمونلا ، كامپيلوباكتر ، كلوستريديوم پروفرژنس، يرسينيا انتروكوليتيكا ، لستريامونوسيتوژنز ، استافيلوكوكوس ارئوس يا ساير پاتوژن ها </a:t>
            </a:r>
            <a:r>
              <a:rPr lang="fa-IR" sz="1700" b="1" i="0" dirty="0">
                <a:cs typeface="B Mitra" panose="00000400000000000000" pitchFamily="2" charset="-78"/>
              </a:rPr>
              <a:t>آلوده گردد. در بعضي مناطق ماهي خام اغلب آلوده به ويبريوپاراهموليتيكوس و ويبريوكلرا </a:t>
            </a:r>
            <a:r>
              <a:rPr lang="en-US" sz="1700" b="1" i="0" dirty="0">
                <a:cs typeface="B Mitra" panose="00000400000000000000" pitchFamily="2" charset="-78"/>
              </a:rPr>
              <a:t>non</a:t>
            </a:r>
            <a:r>
              <a:rPr lang="fa-IR" sz="1700" b="1" i="0" dirty="0">
                <a:cs typeface="B Mitra" panose="00000400000000000000" pitchFamily="2" charset="-78"/>
              </a:rPr>
              <a:t>-01  مي باشد . </a:t>
            </a:r>
            <a:r>
              <a:rPr lang="fa-IR" sz="1700" b="1" i="0" dirty="0">
                <a:solidFill>
                  <a:schemeClr val="accent3">
                    <a:lumMod val="75000"/>
                  </a:schemeClr>
                </a:solidFill>
                <a:cs typeface="B Mitra" panose="00000400000000000000" pitchFamily="2" charset="-78"/>
              </a:rPr>
              <a:t>برنج و ساير حبوبات</a:t>
            </a:r>
            <a:r>
              <a:rPr lang="fa-IR" sz="1700" b="1" i="0" dirty="0">
                <a:cs typeface="B Mitra" panose="00000400000000000000" pitchFamily="2" charset="-78"/>
              </a:rPr>
              <a:t> اغلب حامل </a:t>
            </a:r>
            <a:r>
              <a:rPr lang="fa-IR" sz="1700" b="1" i="0" dirty="0">
                <a:solidFill>
                  <a:schemeClr val="accent3">
                    <a:lumMod val="75000"/>
                  </a:schemeClr>
                </a:solidFill>
                <a:cs typeface="B Mitra" panose="00000400000000000000" pitchFamily="2" charset="-78"/>
              </a:rPr>
              <a:t>باسيلوس سرئوس </a:t>
            </a:r>
            <a:r>
              <a:rPr lang="fa-IR" sz="1700" b="1" i="0" dirty="0">
                <a:cs typeface="B Mitra" panose="00000400000000000000" pitchFamily="2" charset="-78"/>
              </a:rPr>
              <a:t>مي باشند و گونه هاي گياهي مواد غذايي نيز ممكن است حامل كلستريديوم پرفرژنس باشند .</a:t>
            </a:r>
            <a:endParaRPr lang="en-US" sz="1700" b="1" i="0" dirty="0">
              <a:cs typeface="B Mitra" panose="00000400000000000000" pitchFamily="2" charset="-78"/>
            </a:endParaRPr>
          </a:p>
          <a:p>
            <a:pPr lvl="0" algn="just">
              <a:lnSpc>
                <a:spcPct val="150000"/>
              </a:lnSpc>
            </a:pPr>
            <a:r>
              <a:rPr lang="fa-IR" sz="1700" b="1" i="0" dirty="0">
                <a:cs typeface="B Mitra" panose="00000400000000000000" pitchFamily="2" charset="-78"/>
              </a:rPr>
              <a:t>مواد غذايي بدست آمده از </a:t>
            </a:r>
            <a:r>
              <a:rPr lang="fa-IR" sz="1700" b="1" i="0" dirty="0">
                <a:solidFill>
                  <a:schemeClr val="accent3">
                    <a:lumMod val="75000"/>
                  </a:schemeClr>
                </a:solidFill>
                <a:cs typeface="B Mitra" panose="00000400000000000000" pitchFamily="2" charset="-78"/>
              </a:rPr>
              <a:t>منابع غير ايمن </a:t>
            </a:r>
            <a:r>
              <a:rPr lang="fa-IR" sz="1700" b="1" i="0" dirty="0">
                <a:cs typeface="B Mitra" panose="00000400000000000000" pitchFamily="2" charset="-78"/>
              </a:rPr>
              <a:t>( صدف ، ماهي ، شيرخام ، تخم مرغ خام ، قارچ ها)</a:t>
            </a:r>
            <a:endParaRPr lang="en-US" sz="1700" b="1" i="0" dirty="0">
              <a:cs typeface="B Mitra" panose="00000400000000000000" pitchFamily="2" charset="-78"/>
            </a:endParaRPr>
          </a:p>
          <a:p>
            <a:pPr lvl="0" algn="just">
              <a:lnSpc>
                <a:spcPct val="150000"/>
              </a:lnSpc>
            </a:pPr>
            <a:r>
              <a:rPr lang="fa-IR" sz="1700" b="1" i="0" dirty="0">
                <a:solidFill>
                  <a:schemeClr val="accent3">
                    <a:lumMod val="75000"/>
                  </a:schemeClr>
                </a:solidFill>
                <a:cs typeface="B Mitra" panose="00000400000000000000" pitchFamily="2" charset="-78"/>
              </a:rPr>
              <a:t>آب غير قابل شربي </a:t>
            </a:r>
            <a:r>
              <a:rPr lang="fa-IR" sz="1700" b="1" i="0" dirty="0">
                <a:cs typeface="B Mitra" panose="00000400000000000000" pitchFamily="2" charset="-78"/>
              </a:rPr>
              <a:t>كه جهت آماده سازي مواد غذايي مورد استفاده قرار مي گيرد.</a:t>
            </a:r>
            <a:endParaRPr lang="en-US" sz="1700" b="1" i="0" dirty="0">
              <a:cs typeface="B Mitra" panose="00000400000000000000" pitchFamily="2" charset="-78"/>
            </a:endParaRPr>
          </a:p>
          <a:p>
            <a:pPr lvl="0" algn="just">
              <a:lnSpc>
                <a:spcPct val="150000"/>
              </a:lnSpc>
            </a:pPr>
            <a:r>
              <a:rPr lang="fa-IR" sz="1700" b="1" i="0" dirty="0">
                <a:solidFill>
                  <a:schemeClr val="accent3">
                    <a:lumMod val="75000"/>
                  </a:schemeClr>
                </a:solidFill>
                <a:cs typeface="B Mitra" panose="00000400000000000000" pitchFamily="2" charset="-78"/>
              </a:rPr>
              <a:t>افراد آلوده </a:t>
            </a:r>
            <a:r>
              <a:rPr lang="fa-IR" sz="1700" b="1" i="0" dirty="0">
                <a:cs typeface="B Mitra" panose="00000400000000000000" pitchFamily="2" charset="-78"/>
              </a:rPr>
              <a:t>( حاملين استافيلوكوك ارئوس ، افرادي كه در دوره يا فاز كمون هپاتيت </a:t>
            </a:r>
            <a:r>
              <a:rPr lang="en-US" sz="1700" b="1" i="0" dirty="0">
                <a:cs typeface="B Mitra" panose="00000400000000000000" pitchFamily="2" charset="-78"/>
              </a:rPr>
              <a:t>A</a:t>
            </a:r>
            <a:r>
              <a:rPr lang="fa-IR" sz="1700" b="1" i="0" dirty="0">
                <a:cs typeface="B Mitra" panose="00000400000000000000" pitchFamily="2" charset="-78"/>
              </a:rPr>
              <a:t> قرار دارند ، افراد آلوده به نورد ويروس و حاملين روده اي شيگلا ) و همچنين مواد غذايي آلوده اي كه بعداً تحت فرآوري گرمايي مناسب قرار نگرفته اند .</a:t>
            </a:r>
            <a:endParaRPr lang="en-US" sz="1700" b="1" i="0" dirty="0">
              <a:cs typeface="B Mitra" panose="00000400000000000000" pitchFamily="2" charset="-78"/>
            </a:endParaRPr>
          </a:p>
          <a:p>
            <a:pPr lvl="0" algn="just">
              <a:lnSpc>
                <a:spcPct val="150000"/>
              </a:lnSpc>
            </a:pPr>
            <a:r>
              <a:rPr lang="fa-IR" sz="1700" b="1" i="0" dirty="0">
                <a:solidFill>
                  <a:schemeClr val="accent3">
                    <a:lumMod val="75000"/>
                  </a:schemeClr>
                </a:solidFill>
                <a:cs typeface="B Mitra" panose="00000400000000000000" pitchFamily="2" charset="-78"/>
              </a:rPr>
              <a:t>آلاينده هايي كه از طريق دست اندركاران ، لباس يا تجهيزات ، مواد اوليه خام </a:t>
            </a:r>
            <a:r>
              <a:rPr lang="fa-IR" sz="1700" b="1" i="0" dirty="0">
                <a:cs typeface="B Mitra" panose="00000400000000000000" pitchFamily="2" charset="-78"/>
              </a:rPr>
              <a:t>با منشاء حيواني منتشر گرديده اند .</a:t>
            </a:r>
            <a:endParaRPr lang="en-US" sz="1700" b="1" i="0" dirty="0">
              <a:cs typeface="B Mitra" panose="00000400000000000000" pitchFamily="2" charset="-78"/>
            </a:endParaRPr>
          </a:p>
        </p:txBody>
      </p:sp>
      <p:sp>
        <p:nvSpPr>
          <p:cNvPr id="2" name="Rectangle 1"/>
          <p:cNvSpPr/>
          <p:nvPr/>
        </p:nvSpPr>
        <p:spPr>
          <a:xfrm>
            <a:off x="2627784" y="404664"/>
            <a:ext cx="4777270" cy="446276"/>
          </a:xfrm>
          <a:prstGeom prst="rect">
            <a:avLst/>
          </a:prstGeom>
        </p:spPr>
        <p:txBody>
          <a:bodyPr wrap="none">
            <a:spAutoFit/>
          </a:bodyPr>
          <a:lstStyle/>
          <a:p>
            <a:pPr algn="r" rtl="1">
              <a:lnSpc>
                <a:spcPct val="115000"/>
              </a:lnSpc>
            </a:pPr>
            <a:r>
              <a:rPr lang="fa-IR" sz="2000" dirty="0">
                <a:solidFill>
                  <a:srgbClr val="FF6600"/>
                </a:solidFill>
                <a:latin typeface="Times New Roman" pitchFamily="18" charset="0"/>
                <a:cs typeface="B Titr" panose="00000700000000000000" pitchFamily="2" charset="-78"/>
              </a:rPr>
              <a:t>فاكتورهايي كه در آلودگي مواد غذايي نقش دارند :</a:t>
            </a:r>
            <a:endParaRPr lang="en-US" sz="2000" dirty="0">
              <a:solidFill>
                <a:srgbClr val="FF6600"/>
              </a:solidFill>
              <a:latin typeface="Times New Roman" pitchFamily="18" charset="0"/>
              <a:cs typeface="B Titr" panose="00000700000000000000" pitchFamily="2" charset="-78"/>
            </a:endParaRPr>
          </a:p>
        </p:txBody>
      </p:sp>
    </p:spTree>
  </p:cSld>
  <p:clrMapOvr>
    <a:masterClrMapping/>
  </p:clrMapOvr>
  <p:transition spd="slow">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214290"/>
            <a:ext cx="7238038" cy="5662982"/>
          </a:xfrm>
        </p:spPr>
        <p:txBody>
          <a:bodyPr>
            <a:noAutofit/>
          </a:bodyPr>
          <a:lstStyle/>
          <a:p>
            <a:pPr lvl="0" algn="just">
              <a:lnSpc>
                <a:spcPct val="150000"/>
              </a:lnSpc>
            </a:pPr>
            <a:r>
              <a:rPr lang="fa-IR" sz="1800" b="1" i="0" dirty="0">
                <a:solidFill>
                  <a:schemeClr val="accent3">
                    <a:lumMod val="75000"/>
                  </a:schemeClr>
                </a:solidFill>
                <a:cs typeface="B Mitra" panose="00000400000000000000" pitchFamily="2" charset="-78"/>
              </a:rPr>
              <a:t>تجهيزات</a:t>
            </a:r>
            <a:r>
              <a:rPr lang="fa-IR" sz="1800" b="1" i="0" dirty="0">
                <a:cs typeface="B Mitra" panose="00000400000000000000" pitchFamily="2" charset="-78"/>
              </a:rPr>
              <a:t> ( قاشق و كف گير ، خردكن ، تخته كار ،‌چاقو و ظروف نگهداري مواد غذايي ) كه بطور صحيح تميز نگرديده اند . </a:t>
            </a:r>
            <a:endParaRPr lang="en-US" sz="1800" b="1" i="0" dirty="0">
              <a:cs typeface="B Mitra" panose="00000400000000000000" pitchFamily="2" charset="-78"/>
            </a:endParaRPr>
          </a:p>
          <a:p>
            <a:pPr lvl="0" algn="just">
              <a:lnSpc>
                <a:spcPct val="150000"/>
              </a:lnSpc>
            </a:pPr>
            <a:r>
              <a:rPr lang="fa-IR" sz="1800" b="1" i="0" dirty="0">
                <a:solidFill>
                  <a:schemeClr val="accent3">
                    <a:lumMod val="75000"/>
                  </a:schemeClr>
                </a:solidFill>
                <a:cs typeface="B Mitra" panose="00000400000000000000" pitchFamily="2" charset="-78"/>
              </a:rPr>
              <a:t>مواد غذايي با اسيديته بالا </a:t>
            </a:r>
            <a:r>
              <a:rPr lang="fa-IR" sz="1800" b="1" i="0" dirty="0">
                <a:cs typeface="B Mitra" panose="00000400000000000000" pitchFamily="2" charset="-78"/>
              </a:rPr>
              <a:t>كه در ظروفي ذخيره شده يا از طريق خط لوله اي انتقال يافته اند كه حاوي فلزات سمي ( آنتيموان ، مس ، كادميم ، سرب و روي ) بوده و باعث نشت يا مهاجرت فلز سمي به ماده غذايي شده اند .</a:t>
            </a:r>
            <a:endParaRPr lang="en-US" sz="1800" b="1" i="0" dirty="0">
              <a:cs typeface="B Mitra" panose="00000400000000000000" pitchFamily="2" charset="-78"/>
            </a:endParaRPr>
          </a:p>
          <a:p>
            <a:pPr lvl="0" algn="just">
              <a:lnSpc>
                <a:spcPct val="150000"/>
              </a:lnSpc>
            </a:pPr>
            <a:r>
              <a:rPr lang="fa-IR" sz="1800" b="1" i="0" dirty="0">
                <a:solidFill>
                  <a:schemeClr val="accent3">
                    <a:lumMod val="75000"/>
                  </a:schemeClr>
                </a:solidFill>
                <a:cs typeface="B Mitra" panose="00000400000000000000" pitchFamily="2" charset="-78"/>
              </a:rPr>
              <a:t>مواد سمي از قبيل آفت كش ها </a:t>
            </a:r>
            <a:r>
              <a:rPr lang="fa-IR" sz="1800" b="1" i="0" dirty="0">
                <a:cs typeface="B Mitra" panose="00000400000000000000" pitchFamily="2" charset="-78"/>
              </a:rPr>
              <a:t>كه بدليل بي توجهي حوادث يا ذخيره سازي غير اصولي با مواد غذايي تماس پيدا مي كنند . </a:t>
            </a:r>
            <a:endParaRPr lang="en-US" sz="1800" b="1" i="0" dirty="0">
              <a:cs typeface="B Mitra" panose="00000400000000000000" pitchFamily="2" charset="-78"/>
            </a:endParaRPr>
          </a:p>
          <a:p>
            <a:pPr lvl="0" algn="just">
              <a:lnSpc>
                <a:spcPct val="150000"/>
              </a:lnSpc>
            </a:pPr>
            <a:r>
              <a:rPr lang="fa-IR" sz="1800" b="1" i="0" dirty="0">
                <a:solidFill>
                  <a:schemeClr val="accent3">
                    <a:lumMod val="75000"/>
                  </a:schemeClr>
                </a:solidFill>
                <a:cs typeface="B Mitra" panose="00000400000000000000" pitchFamily="2" charset="-78"/>
              </a:rPr>
              <a:t>افزودني هاي مواد غذايي </a:t>
            </a:r>
            <a:r>
              <a:rPr lang="fa-IR" sz="1800" b="1" i="0" dirty="0">
                <a:cs typeface="B Mitra" panose="00000400000000000000" pitchFamily="2" charset="-78"/>
              </a:rPr>
              <a:t>در مقادير بيش از ميزان نياز ( مونوسديم گلوتامات ) يا فرآوري مورد نياز ( نيترات سديم)</a:t>
            </a:r>
            <a:endParaRPr lang="en-US" sz="1800" b="1" i="0" dirty="0">
              <a:cs typeface="B Mitra" panose="00000400000000000000" pitchFamily="2" charset="-78"/>
            </a:endParaRPr>
          </a:p>
          <a:p>
            <a:pPr lvl="0" algn="just">
              <a:lnSpc>
                <a:spcPct val="150000"/>
              </a:lnSpc>
            </a:pPr>
            <a:r>
              <a:rPr lang="fa-IR" sz="1800" b="1" i="0" dirty="0">
                <a:cs typeface="B Mitra" panose="00000400000000000000" pitchFamily="2" charset="-78"/>
              </a:rPr>
              <a:t>مواد غذايي كه در حين ذخيره سازي از طريق </a:t>
            </a:r>
            <a:r>
              <a:rPr lang="fa-IR" sz="1800" b="1" i="0" dirty="0">
                <a:solidFill>
                  <a:schemeClr val="accent3">
                    <a:lumMod val="75000"/>
                  </a:schemeClr>
                </a:solidFill>
                <a:cs typeface="B Mitra" panose="00000400000000000000" pitchFamily="2" charset="-78"/>
              </a:rPr>
              <a:t>تماس با فاضلاب </a:t>
            </a:r>
            <a:r>
              <a:rPr lang="fa-IR" sz="1800" b="1" i="0" dirty="0">
                <a:cs typeface="B Mitra" panose="00000400000000000000" pitchFamily="2" charset="-78"/>
              </a:rPr>
              <a:t>آلوده شده اند </a:t>
            </a:r>
            <a:endParaRPr lang="en-US" sz="1800" b="1" i="0" dirty="0">
              <a:cs typeface="B Mitra" panose="00000400000000000000" pitchFamily="2" charset="-78"/>
            </a:endParaRPr>
          </a:p>
          <a:p>
            <a:pPr lvl="0" algn="just">
              <a:lnSpc>
                <a:spcPct val="150000"/>
              </a:lnSpc>
            </a:pPr>
            <a:r>
              <a:rPr lang="fa-IR" sz="1800" b="1" i="0" dirty="0">
                <a:solidFill>
                  <a:schemeClr val="accent3">
                    <a:lumMod val="75000"/>
                  </a:schemeClr>
                </a:solidFill>
                <a:cs typeface="B Mitra" panose="00000400000000000000" pitchFamily="2" charset="-78"/>
              </a:rPr>
              <a:t>آلاينده هايي </a:t>
            </a:r>
            <a:r>
              <a:rPr lang="fa-IR" sz="1800" b="1" i="0" dirty="0">
                <a:cs typeface="B Mitra" panose="00000400000000000000" pitchFamily="2" charset="-78"/>
              </a:rPr>
              <a:t>كه از طريق جذب سطحي ظروف بسته بندي توسط </a:t>
            </a:r>
            <a:r>
              <a:rPr lang="fa-IR" sz="1800" b="1" i="0" dirty="0">
                <a:solidFill>
                  <a:schemeClr val="accent3">
                    <a:lumMod val="75000"/>
                  </a:schemeClr>
                </a:solidFill>
                <a:cs typeface="B Mitra" panose="00000400000000000000" pitchFamily="2" charset="-78"/>
              </a:rPr>
              <a:t>نقص در فشار بخار </a:t>
            </a:r>
            <a:r>
              <a:rPr lang="fa-IR" sz="1800" b="1" i="0" dirty="0">
                <a:cs typeface="B Mitra" panose="00000400000000000000" pitchFamily="2" charset="-78"/>
              </a:rPr>
              <a:t>يا شكستگي ها وارد مواد غذايي مي گردند </a:t>
            </a:r>
            <a:r>
              <a:rPr lang="fa-IR" sz="2000" b="1" i="0" dirty="0">
                <a:cs typeface="B Mitra" panose="00000400000000000000" pitchFamily="2" charset="-78"/>
              </a:rPr>
              <a:t>. </a:t>
            </a:r>
            <a:endParaRPr lang="en-US" sz="2000" b="1" i="0" dirty="0">
              <a:cs typeface="B Mitra" panose="00000400000000000000" pitchFamily="2" charset="-78"/>
            </a:endParaRPr>
          </a:p>
        </p:txBody>
      </p:sp>
    </p:spTree>
  </p:cSld>
  <p:clrMapOvr>
    <a:masterClrMapping/>
  </p:clrMapOvr>
  <p:transition spd="slow">
    <p:wedg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7086600" cy="743744"/>
          </a:xfrm>
        </p:spPr>
        <p:txBody>
          <a:bodyPr/>
          <a:lstStyle/>
          <a:p>
            <a:pPr algn="r"/>
            <a:r>
              <a:rPr lang="fa-IR" sz="2000" i="0" kern="1200" dirty="0">
                <a:solidFill>
                  <a:srgbClr val="FF6600"/>
                </a:solidFill>
                <a:latin typeface="Times New Roman" pitchFamily="18" charset="0"/>
                <a:ea typeface="+mn-ea"/>
                <a:cs typeface="B Titr" panose="00000700000000000000" pitchFamily="2" charset="-78"/>
              </a:rPr>
              <a:t>فاكتورهايي كه در ميزان بقا عوامل پاتوژن تاثير گذارند :</a:t>
            </a:r>
            <a:endParaRPr lang="en-US" sz="2000" i="0" kern="1200" dirty="0">
              <a:solidFill>
                <a:srgbClr val="FF6600"/>
              </a:solidFill>
              <a:latin typeface="Times New Roman" pitchFamily="18" charset="0"/>
              <a:ea typeface="+mn-ea"/>
              <a:cs typeface="B Titr" panose="00000700000000000000" pitchFamily="2" charset="-78"/>
            </a:endParaRPr>
          </a:p>
        </p:txBody>
      </p:sp>
      <p:sp>
        <p:nvSpPr>
          <p:cNvPr id="3" name="Content Placeholder 2"/>
          <p:cNvSpPr>
            <a:spLocks noGrp="1"/>
          </p:cNvSpPr>
          <p:nvPr>
            <p:ph idx="1"/>
          </p:nvPr>
        </p:nvSpPr>
        <p:spPr>
          <a:xfrm>
            <a:off x="214282" y="1196752"/>
            <a:ext cx="7329518" cy="4303950"/>
          </a:xfrm>
        </p:spPr>
        <p:txBody>
          <a:bodyPr/>
          <a:lstStyle/>
          <a:p>
            <a:pPr lvl="0">
              <a:lnSpc>
                <a:spcPct val="150000"/>
              </a:lnSpc>
            </a:pPr>
            <a:r>
              <a:rPr lang="fa-IR" sz="2400" b="1" i="0" dirty="0">
                <a:cs typeface="B Mitra" panose="00000400000000000000" pitchFamily="2" charset="-78"/>
              </a:rPr>
              <a:t>مواد غذايي كه در </a:t>
            </a:r>
            <a:r>
              <a:rPr lang="fa-IR" sz="2400" b="1" i="0" dirty="0">
                <a:solidFill>
                  <a:schemeClr val="accent3">
                    <a:lumMod val="75000"/>
                  </a:schemeClr>
                </a:solidFill>
                <a:cs typeface="B Mitra" panose="00000400000000000000" pitchFamily="2" charset="-78"/>
              </a:rPr>
              <a:t>دما و زمان ناكافي </a:t>
            </a:r>
            <a:r>
              <a:rPr lang="fa-IR" sz="2400" b="1" i="0" dirty="0">
                <a:cs typeface="B Mitra" panose="00000400000000000000" pitchFamily="2" charset="-78"/>
              </a:rPr>
              <a:t>طبخ يا فرآوري گرمايي شده اند . </a:t>
            </a:r>
            <a:endParaRPr lang="en-US" sz="2400" b="1" i="0" dirty="0">
              <a:cs typeface="B Mitra" panose="00000400000000000000" pitchFamily="2" charset="-78"/>
            </a:endParaRPr>
          </a:p>
          <a:p>
            <a:pPr lvl="0">
              <a:lnSpc>
                <a:spcPct val="150000"/>
              </a:lnSpc>
            </a:pPr>
            <a:r>
              <a:rPr lang="fa-IR" sz="2400" b="1" i="0" dirty="0">
                <a:solidFill>
                  <a:schemeClr val="accent3">
                    <a:lumMod val="75000"/>
                  </a:schemeClr>
                </a:solidFill>
                <a:cs typeface="B Mitra" panose="00000400000000000000" pitchFamily="2" charset="-78"/>
              </a:rPr>
              <a:t>مواد غذايي پخته شده </a:t>
            </a:r>
            <a:r>
              <a:rPr lang="fa-IR" sz="2400" b="1" i="0" dirty="0">
                <a:cs typeface="B Mitra" panose="00000400000000000000" pitchFamily="2" charset="-78"/>
              </a:rPr>
              <a:t>كه مجدداً طي </a:t>
            </a:r>
            <a:r>
              <a:rPr lang="fa-IR" sz="2400" b="1" i="0" dirty="0">
                <a:solidFill>
                  <a:schemeClr val="accent3">
                    <a:lumMod val="75000"/>
                  </a:schemeClr>
                </a:solidFill>
                <a:cs typeface="B Mitra" panose="00000400000000000000" pitchFamily="2" charset="-78"/>
              </a:rPr>
              <a:t>زمان و دماي ناكافي </a:t>
            </a:r>
            <a:r>
              <a:rPr lang="fa-IR" sz="2400" b="1" i="0" dirty="0">
                <a:cs typeface="B Mitra" panose="00000400000000000000" pitchFamily="2" charset="-78"/>
              </a:rPr>
              <a:t>حرارت مي بينند . </a:t>
            </a:r>
            <a:endParaRPr lang="en-US" sz="2400" b="1" i="0" dirty="0">
              <a:cs typeface="B Mitra" panose="00000400000000000000" pitchFamily="2" charset="-78"/>
            </a:endParaRPr>
          </a:p>
          <a:p>
            <a:pPr lvl="0">
              <a:lnSpc>
                <a:spcPct val="150000"/>
              </a:lnSpc>
            </a:pPr>
            <a:r>
              <a:rPr lang="fa-IR" sz="2400" b="1" i="0" dirty="0">
                <a:cs typeface="B Mitra" panose="00000400000000000000" pitchFamily="2" charset="-78"/>
              </a:rPr>
              <a:t>مواد غذايي كه بطور </a:t>
            </a:r>
            <a:r>
              <a:rPr lang="fa-IR" sz="2400" b="1" i="0" dirty="0">
                <a:solidFill>
                  <a:schemeClr val="accent3">
                    <a:lumMod val="75000"/>
                  </a:schemeClr>
                </a:solidFill>
                <a:cs typeface="B Mitra" panose="00000400000000000000" pitchFamily="2" charset="-78"/>
              </a:rPr>
              <a:t>كامل اسيدي </a:t>
            </a:r>
            <a:r>
              <a:rPr lang="fa-IR" sz="2400" b="1" i="0" dirty="0">
                <a:cs typeface="B Mitra" panose="00000400000000000000" pitchFamily="2" charset="-78"/>
              </a:rPr>
              <a:t>نمي باشند.</a:t>
            </a:r>
            <a:endParaRPr lang="fa-IR" sz="1800" b="1" i="0" dirty="0">
              <a:solidFill>
                <a:schemeClr val="accent1"/>
              </a:solidFill>
              <a:cs typeface="B Mitra" panose="00000400000000000000" pitchFamily="2" charset="-78"/>
            </a:endParaRPr>
          </a:p>
        </p:txBody>
      </p:sp>
    </p:spTree>
  </p:cSld>
  <p:clrMapOvr>
    <a:masterClrMapping/>
  </p:clrMapOvr>
  <p:transition spd="slow">
    <p:pull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algn="ctr" eaLnBrk="1" hangingPunct="1">
              <a:defRPr/>
            </a:pPr>
            <a:r>
              <a:rPr lang="fa-IR" sz="2800" dirty="0">
                <a:solidFill>
                  <a:schemeClr val="accent1"/>
                </a:solidFill>
                <a:effectLst>
                  <a:outerShdw blurRad="38100" dist="38100" dir="2700000" algn="tl">
                    <a:srgbClr val="000000">
                      <a:alpha val="43137"/>
                    </a:srgbClr>
                  </a:outerShdw>
                </a:effectLst>
                <a:cs typeface="B Titr" pitchFamily="2" charset="-78"/>
              </a:rPr>
              <a:t>اهمیت مسئله</a:t>
            </a:r>
            <a:endParaRPr lang="en-US" sz="2800" dirty="0">
              <a:solidFill>
                <a:schemeClr val="accent1"/>
              </a:solidFill>
              <a:effectLst>
                <a:outerShdw blurRad="38100" dist="38100" dir="2700000" algn="tl">
                  <a:srgbClr val="000000">
                    <a:alpha val="43137"/>
                  </a:srgbClr>
                </a:outerShdw>
              </a:effectLst>
              <a:cs typeface="B Titr" pitchFamily="2" charset="-78"/>
            </a:endParaRPr>
          </a:p>
        </p:txBody>
      </p:sp>
      <p:sp>
        <p:nvSpPr>
          <p:cNvPr id="7171" name="Rectangle 3"/>
          <p:cNvSpPr>
            <a:spLocks noGrp="1" noChangeArrowheads="1"/>
          </p:cNvSpPr>
          <p:nvPr>
            <p:ph idx="1"/>
          </p:nvPr>
        </p:nvSpPr>
        <p:spPr/>
        <p:txBody>
          <a:bodyPr/>
          <a:lstStyle/>
          <a:p>
            <a:pPr algn="just">
              <a:lnSpc>
                <a:spcPct val="150000"/>
              </a:lnSpc>
            </a:pPr>
            <a:r>
              <a:rPr lang="fa-IR" sz="2000" b="1" i="0" dirty="0">
                <a:cs typeface="B Mitra" panose="00000400000000000000" pitchFamily="2" charset="-78"/>
              </a:rPr>
              <a:t>مروري بر آمارها نشان مي دهد آلودگي غذا ، مرگ سالانه 35 هزار نفر در کشور را منجر مي‌شود و با توجه به اینکه حدود 30 درصد کل موارد بیماری منجر به مرگ می گردد حداقل موارد بیماری ، حدود 117000 نفر است و اگر میانگین هزینه هر مورد از این بیماریها ( درمان و ضرر ناشی از غیبت کاری افراد شاغل ) را 50000 تومان در نظر بگیریم ، هزينه صرف شده براي موارد بیماری سالانه حدود 000</a:t>
            </a:r>
            <a:r>
              <a:rPr lang="en-US" sz="2000" b="1" i="0" dirty="0">
                <a:cs typeface="B Mitra" panose="00000400000000000000" pitchFamily="2" charset="-78"/>
              </a:rPr>
              <a:t>,</a:t>
            </a:r>
            <a:r>
              <a:rPr lang="fa-IR" sz="2000" b="1" i="0" dirty="0">
                <a:cs typeface="B Mitra" panose="00000400000000000000" pitchFamily="2" charset="-78"/>
              </a:rPr>
              <a:t>000</a:t>
            </a:r>
            <a:r>
              <a:rPr lang="en-US" sz="2000" b="1" i="0" dirty="0">
                <a:cs typeface="B Mitra" panose="00000400000000000000" pitchFamily="2" charset="-78"/>
              </a:rPr>
              <a:t>,</a:t>
            </a:r>
            <a:r>
              <a:rPr lang="fa-IR" sz="2000" b="1" i="0" dirty="0">
                <a:cs typeface="B Mitra" panose="00000400000000000000" pitchFamily="2" charset="-78"/>
              </a:rPr>
              <a:t>850</a:t>
            </a:r>
            <a:r>
              <a:rPr lang="en-US" sz="2000" b="1" i="0" dirty="0">
                <a:cs typeface="B Mitra" panose="00000400000000000000" pitchFamily="2" charset="-78"/>
              </a:rPr>
              <a:t>,</a:t>
            </a:r>
            <a:r>
              <a:rPr lang="fa-IR" sz="2000" b="1" i="0" dirty="0">
                <a:cs typeface="B Mitra" panose="00000400000000000000" pitchFamily="2" charset="-78"/>
              </a:rPr>
              <a:t>5 ( 117000*50000 ) تومان تخمين زده مي شود . </a:t>
            </a:r>
            <a:endParaRPr lang="en-US" sz="2000" b="1" i="0" dirty="0">
              <a:cs typeface="B Mitra" panose="00000400000000000000" pitchFamily="2" charset="-78"/>
            </a:endParaRPr>
          </a:p>
          <a:p>
            <a:pPr algn="just">
              <a:lnSpc>
                <a:spcPct val="150000"/>
              </a:lnSpc>
            </a:pPr>
            <a:r>
              <a:rPr lang="fa-IR" sz="2000" b="1" i="0" dirty="0">
                <a:cs typeface="B Mitra" panose="00000400000000000000" pitchFamily="2" charset="-78"/>
              </a:rPr>
              <a:t>در ایران آمار امید به زندگی 72 سال (این متوسط در ایران 6 درصد بیشتر از سطح جهانی 67 سال می باشد ) </a:t>
            </a:r>
            <a:endParaRPr lang="en-US" sz="2000" b="1" i="0" dirty="0">
              <a:cs typeface="B Mitra" panose="00000400000000000000" pitchFamily="2" charset="-78"/>
            </a:endParaRPr>
          </a:p>
          <a:p>
            <a:pPr marL="0" indent="0" algn="just" eaLnBrk="1" hangingPunct="1">
              <a:lnSpc>
                <a:spcPct val="150000"/>
              </a:lnSpc>
              <a:buFontTx/>
              <a:buNone/>
              <a:defRPr/>
            </a:pPr>
            <a:r>
              <a:rPr lang="fa-IR" sz="1800" b="1" i="0" dirty="0">
                <a:solidFill>
                  <a:schemeClr val="tx1"/>
                </a:solidFill>
                <a:cs typeface="B Mitra" pitchFamily="2" charset="-78"/>
              </a:rPr>
              <a:t>.</a:t>
            </a:r>
          </a:p>
          <a:p>
            <a:pPr marL="609600" indent="-609600" algn="just" eaLnBrk="1" hangingPunct="1">
              <a:lnSpc>
                <a:spcPct val="150000"/>
              </a:lnSpc>
              <a:buFontTx/>
              <a:buNone/>
              <a:defRPr/>
            </a:pPr>
            <a:endParaRPr lang="en-US" sz="2000" b="1" dirty="0">
              <a:cs typeface="B Mitra" panose="00000400000000000000" pitchFamily="2" charset="-78"/>
            </a:endParaRPr>
          </a:p>
        </p:txBody>
      </p:sp>
    </p:spTree>
  </p:cSld>
  <p:clrMapOvr>
    <a:masterClrMapping/>
  </p:clrMapOvr>
  <p:transition spd="slow">
    <p:circle/>
  </p:transition>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19672" y="476672"/>
            <a:ext cx="7125113" cy="576064"/>
          </a:xfrm>
        </p:spPr>
        <p:txBody>
          <a:bodyPr/>
          <a:lstStyle/>
          <a:p>
            <a:pPr algn="r"/>
            <a:r>
              <a:rPr lang="fa-IR" sz="2000" i="0" kern="1200" dirty="0">
                <a:solidFill>
                  <a:srgbClr val="FF6600"/>
                </a:solidFill>
                <a:latin typeface="Times New Roman" pitchFamily="18" charset="0"/>
                <a:ea typeface="+mn-ea"/>
                <a:cs typeface="B Titr" panose="00000700000000000000" pitchFamily="2" charset="-78"/>
              </a:rPr>
              <a:t>فاكتورهايي كه بر رشد ميكروبي تاثير گذارند :</a:t>
            </a:r>
            <a:endParaRPr lang="en-US" sz="2000" i="0" kern="1200" dirty="0">
              <a:solidFill>
                <a:srgbClr val="FF6600"/>
              </a:solidFill>
              <a:latin typeface="Times New Roman" pitchFamily="18" charset="0"/>
              <a:ea typeface="+mn-ea"/>
              <a:cs typeface="B Titr" panose="00000700000000000000" pitchFamily="2" charset="-78"/>
            </a:endParaRPr>
          </a:p>
        </p:txBody>
      </p:sp>
      <p:sp>
        <p:nvSpPr>
          <p:cNvPr id="3" name="Content Placeholder 2"/>
          <p:cNvSpPr>
            <a:spLocks noGrp="1"/>
          </p:cNvSpPr>
          <p:nvPr>
            <p:ph idx="1"/>
          </p:nvPr>
        </p:nvSpPr>
        <p:spPr>
          <a:xfrm>
            <a:off x="395536" y="1185123"/>
            <a:ext cx="8496944" cy="5299751"/>
          </a:xfrm>
        </p:spPr>
        <p:txBody>
          <a:bodyPr>
            <a:noAutofit/>
          </a:bodyPr>
          <a:lstStyle/>
          <a:p>
            <a:pPr lvl="0" algn="just">
              <a:lnSpc>
                <a:spcPct val="150000"/>
              </a:lnSpc>
            </a:pPr>
            <a:r>
              <a:rPr lang="fa-IR" sz="2000" b="1" i="0" dirty="0">
                <a:cs typeface="B Mitra" panose="00000400000000000000" pitchFamily="2" charset="-78"/>
              </a:rPr>
              <a:t>مواد غذايي طبخ شده كه در </a:t>
            </a:r>
            <a:r>
              <a:rPr lang="fa-IR" sz="2000" b="1" i="0" dirty="0">
                <a:solidFill>
                  <a:schemeClr val="accent3">
                    <a:lumMod val="75000"/>
                  </a:schemeClr>
                </a:solidFill>
                <a:cs typeface="B Mitra" panose="00000400000000000000" pitchFamily="2" charset="-78"/>
              </a:rPr>
              <a:t>دماي اتاق در مدت زمان زيادي </a:t>
            </a:r>
            <a:r>
              <a:rPr lang="fa-IR" sz="2000" b="1" i="0" dirty="0">
                <a:cs typeface="B Mitra" panose="00000400000000000000" pitchFamily="2" charset="-78"/>
              </a:rPr>
              <a:t>نگهداري شده اند. </a:t>
            </a:r>
            <a:endParaRPr lang="en-US" sz="2000" b="1" i="0" dirty="0">
              <a:cs typeface="B Mitra" panose="00000400000000000000" pitchFamily="2" charset="-78"/>
            </a:endParaRPr>
          </a:p>
          <a:p>
            <a:pPr lvl="0" algn="just">
              <a:lnSpc>
                <a:spcPct val="150000"/>
              </a:lnSpc>
            </a:pPr>
            <a:r>
              <a:rPr lang="fa-IR" sz="2000" b="1" i="0" dirty="0">
                <a:cs typeface="B Mitra" panose="00000400000000000000" pitchFamily="2" charset="-78"/>
              </a:rPr>
              <a:t>مواد غذايي كه بطور </a:t>
            </a:r>
            <a:r>
              <a:rPr lang="fa-IR" sz="2000" b="1" i="0" dirty="0">
                <a:solidFill>
                  <a:schemeClr val="accent3">
                    <a:lumMod val="75000"/>
                  </a:schemeClr>
                </a:solidFill>
                <a:cs typeface="B Mitra" panose="00000400000000000000" pitchFamily="2" charset="-78"/>
              </a:rPr>
              <a:t>غير صحيح سرد </a:t>
            </a:r>
            <a:r>
              <a:rPr lang="fa-IR" sz="2000" b="1" i="0" dirty="0">
                <a:cs typeface="B Mitra" panose="00000400000000000000" pitchFamily="2" charset="-78"/>
              </a:rPr>
              <a:t>شده اند ( نگهداري در كوزه هاي بزرگ يا ساير ظروف بزرگ در سرد كننده )</a:t>
            </a:r>
            <a:endParaRPr lang="en-US" sz="2000" b="1" i="0" dirty="0">
              <a:cs typeface="B Mitra" panose="00000400000000000000" pitchFamily="2" charset="-78"/>
            </a:endParaRPr>
          </a:p>
          <a:p>
            <a:pPr lvl="0" algn="just">
              <a:lnSpc>
                <a:spcPct val="150000"/>
              </a:lnSpc>
            </a:pPr>
            <a:r>
              <a:rPr lang="fa-IR" sz="2000" b="1" i="0" dirty="0">
                <a:cs typeface="B Mitra" panose="00000400000000000000" pitchFamily="2" charset="-78"/>
              </a:rPr>
              <a:t>غذاهاي گرمي كه در </a:t>
            </a:r>
            <a:r>
              <a:rPr lang="fa-IR" sz="2000" b="1" i="0" dirty="0">
                <a:solidFill>
                  <a:schemeClr val="accent3">
                    <a:lumMod val="75000"/>
                  </a:schemeClr>
                </a:solidFill>
                <a:cs typeface="B Mitra" panose="00000400000000000000" pitchFamily="2" charset="-78"/>
              </a:rPr>
              <a:t>دماي اتاق ذخيره شده اند </a:t>
            </a:r>
            <a:r>
              <a:rPr lang="fa-IR" sz="2000" b="1" i="0" dirty="0">
                <a:cs typeface="B Mitra" panose="00000400000000000000" pitchFamily="2" charset="-78"/>
              </a:rPr>
              <a:t>كه تكثير باكتريها را به همراه دارد .</a:t>
            </a:r>
            <a:endParaRPr lang="en-US" sz="2000" b="1" i="0" dirty="0">
              <a:cs typeface="B Mitra" panose="00000400000000000000" pitchFamily="2" charset="-78"/>
            </a:endParaRPr>
          </a:p>
          <a:p>
            <a:pPr lvl="0" algn="just">
              <a:lnSpc>
                <a:spcPct val="150000"/>
              </a:lnSpc>
            </a:pPr>
            <a:r>
              <a:rPr lang="fa-IR" sz="2000" b="1" i="0" dirty="0">
                <a:cs typeface="B Mitra" panose="00000400000000000000" pitchFamily="2" charset="-78"/>
              </a:rPr>
              <a:t>در جايي كه </a:t>
            </a:r>
            <a:r>
              <a:rPr lang="fa-IR" sz="2000" b="1" i="0" dirty="0">
                <a:solidFill>
                  <a:schemeClr val="accent3">
                    <a:lumMod val="75000"/>
                  </a:schemeClr>
                </a:solidFill>
                <a:cs typeface="B Mitra" panose="00000400000000000000" pitchFamily="2" charset="-78"/>
              </a:rPr>
              <a:t>فرآيند تخمير ( تخمير اسيدي ) ناكافي يا آهسته </a:t>
            </a:r>
            <a:r>
              <a:rPr lang="fa-IR" sz="2000" b="1" i="0" dirty="0">
                <a:cs typeface="B Mitra" panose="00000400000000000000" pitchFamily="2" charset="-78"/>
              </a:rPr>
              <a:t>صورت گيرد .</a:t>
            </a:r>
            <a:endParaRPr lang="en-US" sz="2000" b="1" i="0" dirty="0">
              <a:cs typeface="B Mitra" panose="00000400000000000000" pitchFamily="2" charset="-78"/>
            </a:endParaRPr>
          </a:p>
          <a:p>
            <a:pPr lvl="0" algn="just">
              <a:lnSpc>
                <a:spcPct val="150000"/>
              </a:lnSpc>
            </a:pPr>
            <a:r>
              <a:rPr lang="fa-IR" sz="2000" b="1" i="0" dirty="0">
                <a:cs typeface="B Mitra" panose="00000400000000000000" pitchFamily="2" charset="-78"/>
              </a:rPr>
              <a:t>مواد غذايي داراي </a:t>
            </a:r>
            <a:r>
              <a:rPr lang="fa-IR" sz="2000" b="1" i="0" dirty="0">
                <a:solidFill>
                  <a:schemeClr val="accent3">
                    <a:lumMod val="75000"/>
                  </a:schemeClr>
                </a:solidFill>
                <a:cs typeface="B Mitra" panose="00000400000000000000" pitchFamily="2" charset="-78"/>
              </a:rPr>
              <a:t>رطوبت پايين و متوسط كه ميزان آب فعال آنها افزايش </a:t>
            </a:r>
            <a:r>
              <a:rPr lang="fa-IR" sz="2000" b="1" i="0" dirty="0">
                <a:cs typeface="B Mitra" panose="00000400000000000000" pitchFamily="2" charset="-78"/>
              </a:rPr>
              <a:t>مي يابد .</a:t>
            </a:r>
            <a:endParaRPr lang="en-US" sz="2000" b="1" i="0" dirty="0">
              <a:cs typeface="B Mitra" panose="00000400000000000000" pitchFamily="2" charset="-78"/>
            </a:endParaRPr>
          </a:p>
          <a:p>
            <a:pPr lvl="0" algn="just">
              <a:lnSpc>
                <a:spcPct val="150000"/>
              </a:lnSpc>
            </a:pPr>
            <a:r>
              <a:rPr lang="fa-IR" sz="2000" b="1" i="0" dirty="0">
                <a:cs typeface="B Mitra" panose="00000400000000000000" pitchFamily="2" charset="-78"/>
              </a:rPr>
              <a:t>از فعاليت باكتري هاي رقيب جلوگيري و </a:t>
            </a:r>
            <a:r>
              <a:rPr lang="fa-IR" sz="2000" b="1" i="0" dirty="0">
                <a:solidFill>
                  <a:schemeClr val="accent3">
                    <a:lumMod val="75000"/>
                  </a:schemeClr>
                </a:solidFill>
                <a:cs typeface="B Mitra" panose="00000400000000000000" pitchFamily="2" charset="-78"/>
              </a:rPr>
              <a:t>شرايط مناسبي براي رشد باكترهاي بيماريزا </a:t>
            </a:r>
            <a:r>
              <a:rPr lang="fa-IR" sz="2000" b="1" i="0" dirty="0">
                <a:cs typeface="B Mitra" panose="00000400000000000000" pitchFamily="2" charset="-78"/>
              </a:rPr>
              <a:t>بدست آيد ( بسته بندي خلاء) </a:t>
            </a:r>
            <a:endParaRPr lang="en-US" sz="2000" b="1" i="0" dirty="0">
              <a:cs typeface="B Mitra" panose="00000400000000000000" pitchFamily="2" charset="-78"/>
            </a:endParaRPr>
          </a:p>
          <a:p>
            <a:pPr lvl="0" algn="just">
              <a:lnSpc>
                <a:spcPct val="150000"/>
              </a:lnSpc>
            </a:pPr>
            <a:r>
              <a:rPr lang="fa-IR" sz="2000" b="1" i="0" dirty="0">
                <a:solidFill>
                  <a:schemeClr val="accent3">
                    <a:lumMod val="75000"/>
                  </a:schemeClr>
                </a:solidFill>
                <a:cs typeface="B Mitra" panose="00000400000000000000" pitchFamily="2" charset="-78"/>
              </a:rPr>
              <a:t>غلظت ناكافي نمك افزودني </a:t>
            </a:r>
            <a:r>
              <a:rPr lang="fa-IR" sz="2000" b="1" i="0" dirty="0">
                <a:cs typeface="B Mitra" panose="00000400000000000000" pitchFamily="2" charset="-78"/>
              </a:rPr>
              <a:t>براي آن دسته از مواد غذايي كه نياز به رسيدگي دارند .</a:t>
            </a:r>
            <a:endParaRPr lang="en-US" sz="2000" b="1" i="0" dirty="0">
              <a:cs typeface="B Mitra" panose="00000400000000000000" pitchFamily="2" charset="-78"/>
            </a:endParaRPr>
          </a:p>
        </p:txBody>
      </p:sp>
    </p:spTree>
    <p:extLst>
      <p:ext uri="{BB962C8B-B14F-4D97-AF65-F5344CB8AC3E}">
        <p14:creationId xmlns:p14="http://schemas.microsoft.com/office/powerpoint/2010/main" val="1730124342"/>
      </p:ext>
    </p:extLst>
  </p:cSld>
  <p:clrMapOvr>
    <a:masterClrMapping/>
  </p:clrMapOvr>
  <p:transition spd="slow">
    <p:wheel spokes="8"/>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2068" y="404664"/>
            <a:ext cx="7431732" cy="1477328"/>
          </a:xfrm>
          <a:prstGeom prst="rect">
            <a:avLst/>
          </a:prstGeom>
          <a:noFill/>
        </p:spPr>
        <p:txBody>
          <a:bodyPr wrap="square" rtlCol="1">
            <a:spAutoFit/>
          </a:bodyPr>
          <a:lstStyle/>
          <a:p>
            <a:pPr algn="r" rtl="1">
              <a:lnSpc>
                <a:spcPct val="150000"/>
              </a:lnSpc>
            </a:pPr>
            <a:r>
              <a:rPr lang="fa-IR" sz="2400" b="1" dirty="0">
                <a:solidFill>
                  <a:schemeClr val="accent3">
                    <a:lumMod val="75000"/>
                  </a:schemeClr>
                </a:solidFill>
                <a:latin typeface="+mn-lt"/>
                <a:cs typeface="B Mitra" panose="00000400000000000000" pitchFamily="2" charset="-78"/>
              </a:rPr>
              <a:t>گام سوم : اعمال ضوابط قانوني مرتبط و مستند سازي وگزارش دهي به مقامات ما فوق</a:t>
            </a:r>
            <a:r>
              <a:rPr lang="fa-IR" sz="1600" b="1" dirty="0"/>
              <a:t> </a:t>
            </a:r>
            <a:endParaRPr lang="en-US" sz="1600" dirty="0"/>
          </a:p>
          <a:p>
            <a:pPr algn="ctr"/>
            <a:endParaRPr lang="fa-IR" dirty="0"/>
          </a:p>
        </p:txBody>
      </p:sp>
      <p:sp>
        <p:nvSpPr>
          <p:cNvPr id="2" name="Content Placeholder 1"/>
          <p:cNvSpPr>
            <a:spLocks noGrp="1"/>
          </p:cNvSpPr>
          <p:nvPr>
            <p:ph idx="1"/>
          </p:nvPr>
        </p:nvSpPr>
        <p:spPr>
          <a:xfrm>
            <a:off x="323528" y="1772816"/>
            <a:ext cx="7220272" cy="3312368"/>
          </a:xfrm>
        </p:spPr>
        <p:txBody>
          <a:bodyPr/>
          <a:lstStyle/>
          <a:p>
            <a:pPr algn="just">
              <a:lnSpc>
                <a:spcPct val="150000"/>
              </a:lnSpc>
            </a:pPr>
            <a:r>
              <a:rPr lang="fa-IR" sz="2400" b="1" i="0" dirty="0">
                <a:cs typeface="B Mitra" panose="00000400000000000000" pitchFamily="2" charset="-78"/>
              </a:rPr>
              <a:t>در این گام پس از دریافت نتايج تستهاي آزمايشگاهي انجام گرفته بر روی نمونه های مواد غذایی با آنالیز و تحلیل این نتایج علت بروز طغیان تشریح می گردد و آموزشهای بهداشتی لازم جهت جلوگیری از ادامه و یا تکرار طغیان به افراد داده می شود . </a:t>
            </a:r>
            <a:endParaRPr lang="en-US" sz="2400" b="1" i="0" dirty="0">
              <a:cs typeface="B Mitra" panose="00000400000000000000" pitchFamily="2" charset="-78"/>
            </a:endParaRPr>
          </a:p>
          <a:p>
            <a:pPr marL="0" indent="0">
              <a:buNone/>
            </a:pPr>
            <a:endParaRPr lang="fa-IR" dirty="0"/>
          </a:p>
        </p:txBody>
      </p:sp>
    </p:spTree>
    <p:extLst>
      <p:ext uri="{BB962C8B-B14F-4D97-AF65-F5344CB8AC3E}">
        <p14:creationId xmlns:p14="http://schemas.microsoft.com/office/powerpoint/2010/main" val="130784925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checkerboard(across)">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124744"/>
            <a:ext cx="7393642" cy="4968552"/>
          </a:xfrm>
        </p:spPr>
        <p:txBody>
          <a:bodyPr>
            <a:noAutofit/>
          </a:bodyPr>
          <a:lstStyle/>
          <a:p>
            <a:pPr marL="0" indent="0" algn="just">
              <a:lnSpc>
                <a:spcPct val="170000"/>
              </a:lnSpc>
              <a:buNone/>
            </a:pPr>
            <a:r>
              <a:rPr lang="fa-IR" sz="1900" b="1" i="0" dirty="0">
                <a:cs typeface="B Mitra" panose="00000400000000000000" pitchFamily="2" charset="-78"/>
              </a:rPr>
              <a:t>در این مرحله پس از پایان طغیان بیماریهای منتقله از غذا اقدامات تکمیلی زیر انجام می پذیرد :</a:t>
            </a:r>
            <a:endParaRPr lang="en-US" sz="1900" b="1" i="0" dirty="0">
              <a:cs typeface="B Mitra" panose="00000400000000000000" pitchFamily="2" charset="-78"/>
            </a:endParaRPr>
          </a:p>
          <a:p>
            <a:pPr lvl="0" algn="just">
              <a:lnSpc>
                <a:spcPct val="170000"/>
              </a:lnSpc>
            </a:pPr>
            <a:r>
              <a:rPr lang="fa-IR" sz="1900" b="1" i="0" dirty="0">
                <a:solidFill>
                  <a:schemeClr val="accent3">
                    <a:lumMod val="75000"/>
                  </a:schemeClr>
                </a:solidFill>
                <a:cs typeface="B Mitra" panose="00000400000000000000" pitchFamily="2" charset="-78"/>
              </a:rPr>
              <a:t>تداوم آموزشها و اطلاع رساني</a:t>
            </a:r>
            <a:endParaRPr lang="en-US" sz="1900" b="1" i="0" dirty="0">
              <a:solidFill>
                <a:schemeClr val="accent3">
                  <a:lumMod val="75000"/>
                </a:schemeClr>
              </a:solidFill>
              <a:cs typeface="B Mitra" panose="00000400000000000000" pitchFamily="2" charset="-78"/>
            </a:endParaRPr>
          </a:p>
          <a:p>
            <a:pPr lvl="0" algn="just">
              <a:lnSpc>
                <a:spcPct val="170000"/>
              </a:lnSpc>
            </a:pPr>
            <a:r>
              <a:rPr lang="fa-IR" sz="1900" b="1" i="0" dirty="0">
                <a:solidFill>
                  <a:schemeClr val="accent3">
                    <a:lumMod val="75000"/>
                  </a:schemeClr>
                </a:solidFill>
                <a:cs typeface="B Mitra" panose="00000400000000000000" pitchFamily="2" charset="-78"/>
              </a:rPr>
              <a:t>برنامه ريزي به منظور حفظ شرايط موجود و جلوگيري از بازگشت شرايط اپيدمي</a:t>
            </a:r>
            <a:endParaRPr lang="en-US" sz="1900" b="1" i="0" dirty="0">
              <a:solidFill>
                <a:schemeClr val="accent3">
                  <a:lumMod val="75000"/>
                </a:schemeClr>
              </a:solidFill>
              <a:cs typeface="B Mitra" panose="00000400000000000000" pitchFamily="2" charset="-78"/>
            </a:endParaRPr>
          </a:p>
          <a:p>
            <a:pPr lvl="0" algn="just">
              <a:lnSpc>
                <a:spcPct val="170000"/>
              </a:lnSpc>
            </a:pPr>
            <a:r>
              <a:rPr lang="fa-IR" sz="1900" b="1" i="0" dirty="0">
                <a:solidFill>
                  <a:schemeClr val="accent3">
                    <a:lumMod val="75000"/>
                  </a:schemeClr>
                </a:solidFill>
                <a:cs typeface="B Mitra" panose="00000400000000000000" pitchFamily="2" charset="-78"/>
              </a:rPr>
              <a:t>تهيه گزارش نهايي و نتايج به دست آمده طبق فرمت گزارش دهي ( پيوست 5 ) </a:t>
            </a:r>
            <a:endParaRPr lang="en-US" sz="1900" b="1" i="0" dirty="0">
              <a:solidFill>
                <a:schemeClr val="accent3">
                  <a:lumMod val="75000"/>
                </a:schemeClr>
              </a:solidFill>
              <a:cs typeface="B Mitra" panose="00000400000000000000" pitchFamily="2" charset="-78"/>
            </a:endParaRPr>
          </a:p>
          <a:p>
            <a:pPr lvl="0" algn="just">
              <a:lnSpc>
                <a:spcPct val="170000"/>
              </a:lnSpc>
            </a:pPr>
            <a:r>
              <a:rPr lang="fa-IR" sz="1900" b="1" i="0" dirty="0">
                <a:solidFill>
                  <a:schemeClr val="accent3">
                    <a:lumMod val="75000"/>
                  </a:schemeClr>
                </a:solidFill>
                <a:cs typeface="B Mitra" panose="00000400000000000000" pitchFamily="2" charset="-78"/>
              </a:rPr>
              <a:t>جایگزینی اقلام مصرفی در طی فعالیتهای کنترل طغیان برای موارد بروز احتمالی طغیان آتی</a:t>
            </a:r>
            <a:endParaRPr lang="en-US" sz="1900" b="1" i="0" dirty="0">
              <a:solidFill>
                <a:schemeClr val="accent3">
                  <a:lumMod val="75000"/>
                </a:schemeClr>
              </a:solidFill>
              <a:cs typeface="B Mitra" panose="00000400000000000000" pitchFamily="2" charset="-78"/>
            </a:endParaRPr>
          </a:p>
          <a:p>
            <a:pPr lvl="0" algn="just">
              <a:lnSpc>
                <a:spcPct val="170000"/>
              </a:lnSpc>
            </a:pPr>
            <a:r>
              <a:rPr lang="fa-IR" sz="1900" b="1" i="0" dirty="0">
                <a:solidFill>
                  <a:schemeClr val="accent3">
                    <a:lumMod val="75000"/>
                  </a:schemeClr>
                </a:solidFill>
                <a:cs typeface="B Mitra" panose="00000400000000000000" pitchFamily="2" charset="-78"/>
              </a:rPr>
              <a:t>بررسی ، تجزیه و تحلیل طغیان ( نقاط قوت و نقاط ضعف )</a:t>
            </a:r>
            <a:endParaRPr lang="en-US" sz="1900" b="1" i="0" dirty="0">
              <a:solidFill>
                <a:schemeClr val="accent3">
                  <a:lumMod val="75000"/>
                </a:schemeClr>
              </a:solidFill>
              <a:cs typeface="B Mitra" panose="00000400000000000000" pitchFamily="2" charset="-78"/>
            </a:endParaRPr>
          </a:p>
          <a:p>
            <a:pPr lvl="0" algn="just">
              <a:lnSpc>
                <a:spcPct val="170000"/>
              </a:lnSpc>
            </a:pPr>
            <a:r>
              <a:rPr lang="fa-IR" sz="1900" b="1" i="0" dirty="0">
                <a:solidFill>
                  <a:schemeClr val="accent3">
                    <a:lumMod val="75000"/>
                  </a:schemeClr>
                </a:solidFill>
                <a:cs typeface="B Mitra" panose="00000400000000000000" pitchFamily="2" charset="-78"/>
              </a:rPr>
              <a:t>انتقال تجربه بدست آمده از طغیان به همکاران درگیر</a:t>
            </a:r>
            <a:endParaRPr lang="en-US" sz="1900" b="1" i="0" dirty="0">
              <a:solidFill>
                <a:schemeClr val="accent3">
                  <a:lumMod val="75000"/>
                </a:schemeClr>
              </a:solidFill>
              <a:cs typeface="B Mitra" panose="00000400000000000000" pitchFamily="2" charset="-78"/>
            </a:endParaRPr>
          </a:p>
        </p:txBody>
      </p:sp>
      <p:sp>
        <p:nvSpPr>
          <p:cNvPr id="2" name="Rectangle 1"/>
          <p:cNvSpPr/>
          <p:nvPr/>
        </p:nvSpPr>
        <p:spPr>
          <a:xfrm>
            <a:off x="3381691" y="425830"/>
            <a:ext cx="3962944" cy="503215"/>
          </a:xfrm>
          <a:prstGeom prst="rect">
            <a:avLst/>
          </a:prstGeom>
        </p:spPr>
        <p:txBody>
          <a:bodyPr wrap="none">
            <a:spAutoFit/>
          </a:bodyPr>
          <a:lstStyle/>
          <a:p>
            <a:pPr algn="just" rtl="1">
              <a:lnSpc>
                <a:spcPct val="115000"/>
              </a:lnSpc>
              <a:spcAft>
                <a:spcPts val="1000"/>
              </a:spcAft>
            </a:pPr>
            <a:r>
              <a:rPr lang="fa-IR" sz="2400" dirty="0">
                <a:solidFill>
                  <a:srgbClr val="FF6600"/>
                </a:solidFill>
                <a:latin typeface="Times New Roman" pitchFamily="18" charset="0"/>
                <a:cs typeface="B Titr" panose="00000700000000000000" pitchFamily="2" charset="-78"/>
              </a:rPr>
              <a:t>اقدامات تكميلي پس از پايان طغیان</a:t>
            </a:r>
            <a:endParaRPr lang="en-US" sz="2400" dirty="0">
              <a:solidFill>
                <a:srgbClr val="FF6600"/>
              </a:solidFill>
              <a:latin typeface="Times New Roman" pitchFamily="18" charset="0"/>
              <a:cs typeface="B Titr" panose="00000700000000000000" pitchFamily="2" charset="-78"/>
            </a:endParaRPr>
          </a:p>
        </p:txBody>
      </p:sp>
    </p:spTree>
  </p:cSld>
  <p:clrMapOvr>
    <a:masterClrMapping/>
  </p:clrMapOvr>
  <p:transition spd="slow">
    <p:push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0" descr="flochar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3" y="4764"/>
            <a:ext cx="7735589" cy="6853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4" name="Rectangle 2"/>
          <p:cNvSpPr>
            <a:spLocks noGrp="1" noChangeArrowheads="1"/>
          </p:cNvSpPr>
          <p:nvPr>
            <p:ph type="title"/>
          </p:nvPr>
        </p:nvSpPr>
        <p:spPr>
          <a:xfrm>
            <a:off x="5580112" y="116632"/>
            <a:ext cx="2088232" cy="1381188"/>
          </a:xfrm>
        </p:spPr>
        <p:txBody>
          <a:bodyPr/>
          <a:lstStyle/>
          <a:p>
            <a:pPr algn="ctr">
              <a:lnSpc>
                <a:spcPct val="150000"/>
              </a:lnSpc>
            </a:pPr>
            <a:r>
              <a:rPr lang="fa-IR" sz="1600" i="0" dirty="0">
                <a:solidFill>
                  <a:schemeClr val="tx1"/>
                </a:solidFill>
                <a:cs typeface="B Titr" panose="00000700000000000000" pitchFamily="2" charset="-78"/>
              </a:rPr>
              <a:t>فلوچارت اقدامات بهداشت محیطی در هنگام بروز طغیان </a:t>
            </a:r>
            <a:endParaRPr lang="en-US" sz="1600" b="1" i="0" dirty="0">
              <a:solidFill>
                <a:schemeClr val="tx1"/>
              </a:solidFill>
              <a:cs typeface="B Titr" panose="00000700000000000000" pitchFamily="2" charset="-78"/>
            </a:endParaRPr>
          </a:p>
        </p:txBody>
      </p:sp>
    </p:spTree>
    <p:extLst>
      <p:ext uri="{BB962C8B-B14F-4D97-AF65-F5344CB8AC3E}">
        <p14:creationId xmlns:p14="http://schemas.microsoft.com/office/powerpoint/2010/main" val="36880775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340768"/>
            <a:ext cx="6851104" cy="2952328"/>
          </a:xfrm>
        </p:spPr>
        <p:txBody>
          <a:bodyPr/>
          <a:lstStyle/>
          <a:p>
            <a:pPr marL="0" indent="0" algn="ctr">
              <a:lnSpc>
                <a:spcPct val="150000"/>
              </a:lnSpc>
              <a:buNone/>
            </a:pPr>
            <a:r>
              <a:rPr lang="fa-IR" sz="3200" i="0" kern="1200" dirty="0">
                <a:solidFill>
                  <a:srgbClr val="FF6600"/>
                </a:solidFill>
                <a:latin typeface="Times New Roman" pitchFamily="18" charset="0"/>
                <a:cs typeface="B Titr" panose="00000700000000000000" pitchFamily="2" charset="-78"/>
              </a:rPr>
              <a:t>لیست تجهیزات مورد نیاز برای مقابله و کنترل طغیانهای مواد غذایی </a:t>
            </a:r>
          </a:p>
        </p:txBody>
      </p:sp>
      <p:sp>
        <p:nvSpPr>
          <p:cNvPr id="4" name="Down Arrow 3"/>
          <p:cNvSpPr/>
          <p:nvPr/>
        </p:nvSpPr>
        <p:spPr>
          <a:xfrm>
            <a:off x="2987824" y="3068960"/>
            <a:ext cx="833264" cy="1800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extLst>
      <p:ext uri="{BB962C8B-B14F-4D97-AF65-F5344CB8AC3E}">
        <p14:creationId xmlns:p14="http://schemas.microsoft.com/office/powerpoint/2010/main" val="11940220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fa-IR"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0252648"/>
              </p:ext>
            </p:extLst>
          </p:nvPr>
        </p:nvGraphicFramePr>
        <p:xfrm>
          <a:off x="5806" y="0"/>
          <a:ext cx="9138194" cy="6971838"/>
        </p:xfrm>
        <a:graphic>
          <a:graphicData uri="http://schemas.openxmlformats.org/drawingml/2006/table">
            <a:tbl>
              <a:tblPr rtl="1" firstRow="1" firstCol="1" bandRow="1">
                <a:tableStyleId>{5C22544A-7EE6-4342-B048-85BDC9FD1C3A}</a:tableStyleId>
              </a:tblPr>
              <a:tblGrid>
                <a:gridCol w="719214">
                  <a:extLst>
                    <a:ext uri="{9D8B030D-6E8A-4147-A177-3AD203B41FA5}">
                      <a16:colId xmlns:a16="http://schemas.microsoft.com/office/drawing/2014/main" val="2448157742"/>
                    </a:ext>
                  </a:extLst>
                </a:gridCol>
                <a:gridCol w="2049181">
                  <a:extLst>
                    <a:ext uri="{9D8B030D-6E8A-4147-A177-3AD203B41FA5}">
                      <a16:colId xmlns:a16="http://schemas.microsoft.com/office/drawing/2014/main" val="1820158956"/>
                    </a:ext>
                  </a:extLst>
                </a:gridCol>
                <a:gridCol w="1637566">
                  <a:extLst>
                    <a:ext uri="{9D8B030D-6E8A-4147-A177-3AD203B41FA5}">
                      <a16:colId xmlns:a16="http://schemas.microsoft.com/office/drawing/2014/main" val="1262753763"/>
                    </a:ext>
                  </a:extLst>
                </a:gridCol>
                <a:gridCol w="687208">
                  <a:extLst>
                    <a:ext uri="{9D8B030D-6E8A-4147-A177-3AD203B41FA5}">
                      <a16:colId xmlns:a16="http://schemas.microsoft.com/office/drawing/2014/main" val="3839534941"/>
                    </a:ext>
                  </a:extLst>
                </a:gridCol>
                <a:gridCol w="2510583">
                  <a:extLst>
                    <a:ext uri="{9D8B030D-6E8A-4147-A177-3AD203B41FA5}">
                      <a16:colId xmlns:a16="http://schemas.microsoft.com/office/drawing/2014/main" val="2957198881"/>
                    </a:ext>
                  </a:extLst>
                </a:gridCol>
                <a:gridCol w="1534442">
                  <a:extLst>
                    <a:ext uri="{9D8B030D-6E8A-4147-A177-3AD203B41FA5}">
                      <a16:colId xmlns:a16="http://schemas.microsoft.com/office/drawing/2014/main" val="3969918240"/>
                    </a:ext>
                  </a:extLst>
                </a:gridCol>
              </a:tblGrid>
              <a:tr h="622251">
                <a:tc>
                  <a:txBody>
                    <a:bodyPr/>
                    <a:lstStyle/>
                    <a:p>
                      <a:pPr algn="ctr" rtl="1">
                        <a:lnSpc>
                          <a:spcPct val="115000"/>
                        </a:lnSpc>
                        <a:spcAft>
                          <a:spcPts val="0"/>
                        </a:spcAft>
                      </a:pPr>
                      <a:r>
                        <a:rPr lang="fa-IR" sz="1400">
                          <a:effectLst/>
                          <a:cs typeface="B Mitra" panose="00000400000000000000" pitchFamily="2" charset="-78"/>
                        </a:rPr>
                        <a:t>ردیف</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ابزار یا مواد مورد نیاز</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مقدار / تعداد پیشنهادی</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ردیف</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ابزار یا مواد مورد نیاز</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مقدار / تعداد پیشنهادی</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extLst>
                  <a:ext uri="{0D108BD9-81ED-4DB2-BD59-A6C34878D82A}">
                    <a16:rowId xmlns:a16="http://schemas.microsoft.com/office/drawing/2014/main" val="2823164504"/>
                  </a:ext>
                </a:extLst>
              </a:tr>
              <a:tr h="414834">
                <a:tc>
                  <a:txBody>
                    <a:bodyPr/>
                    <a:lstStyle/>
                    <a:p>
                      <a:pPr algn="ctr" rtl="1">
                        <a:lnSpc>
                          <a:spcPct val="115000"/>
                        </a:lnSpc>
                        <a:spcAft>
                          <a:spcPts val="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ظرف استریل نمونه برداری غذا</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10</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16</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صافی</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extLst>
                  <a:ext uri="{0D108BD9-81ED-4DB2-BD59-A6C34878D82A}">
                    <a16:rowId xmlns:a16="http://schemas.microsoft.com/office/drawing/2014/main" val="702667011"/>
                  </a:ext>
                </a:extLst>
              </a:tr>
              <a:tr h="207417">
                <a:tc>
                  <a:txBody>
                    <a:bodyPr/>
                    <a:lstStyle/>
                    <a:p>
                      <a:pPr algn="ctr" rtl="1">
                        <a:lnSpc>
                          <a:spcPct val="115000"/>
                        </a:lnSpc>
                        <a:spcAft>
                          <a:spcPts val="0"/>
                        </a:spcAft>
                      </a:pPr>
                      <a:r>
                        <a:rPr lang="fa-IR" sz="1400">
                          <a:effectLst/>
                          <a:cs typeface="B Mitra" panose="00000400000000000000" pitchFamily="2" charset="-78"/>
                        </a:rPr>
                        <a:t>2</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انبر</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17</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ماسک</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2</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extLst>
                  <a:ext uri="{0D108BD9-81ED-4DB2-BD59-A6C34878D82A}">
                    <a16:rowId xmlns:a16="http://schemas.microsoft.com/office/drawing/2014/main" val="3948600161"/>
                  </a:ext>
                </a:extLst>
              </a:tr>
              <a:tr h="414834">
                <a:tc>
                  <a:txBody>
                    <a:bodyPr/>
                    <a:lstStyle/>
                    <a:p>
                      <a:pPr algn="ctr" rtl="1">
                        <a:lnSpc>
                          <a:spcPct val="115000"/>
                        </a:lnSpc>
                        <a:spcAft>
                          <a:spcPts val="0"/>
                        </a:spcAft>
                      </a:pPr>
                      <a:r>
                        <a:rPr lang="fa-IR" sz="1400">
                          <a:effectLst/>
                          <a:cs typeface="B Mitra" panose="00000400000000000000" pitchFamily="2" charset="-78"/>
                        </a:rPr>
                        <a:t>3</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چراغ الکلی</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18</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ابزار پلمپ( انبر و سیم و سرب . مهر و موم)</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extLst>
                  <a:ext uri="{0D108BD9-81ED-4DB2-BD59-A6C34878D82A}">
                    <a16:rowId xmlns:a16="http://schemas.microsoft.com/office/drawing/2014/main" val="3326120451"/>
                  </a:ext>
                </a:extLst>
              </a:tr>
              <a:tr h="414834">
                <a:tc>
                  <a:txBody>
                    <a:bodyPr/>
                    <a:lstStyle/>
                    <a:p>
                      <a:pPr algn="ctr" rtl="1">
                        <a:lnSpc>
                          <a:spcPct val="115000"/>
                        </a:lnSpc>
                        <a:spcAft>
                          <a:spcPts val="0"/>
                        </a:spcAft>
                      </a:pPr>
                      <a:r>
                        <a:rPr lang="fa-IR" sz="1400">
                          <a:effectLst/>
                          <a:cs typeface="B Mitra" panose="00000400000000000000" pitchFamily="2" charset="-78"/>
                        </a:rPr>
                        <a:t>4</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دستکش یکبار مصرف</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50</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19</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وسیله نقلیه مناسب</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extLst>
                  <a:ext uri="{0D108BD9-81ED-4DB2-BD59-A6C34878D82A}">
                    <a16:rowId xmlns:a16="http://schemas.microsoft.com/office/drawing/2014/main" val="3824571487"/>
                  </a:ext>
                </a:extLst>
              </a:tr>
              <a:tr h="414834">
                <a:tc>
                  <a:txBody>
                    <a:bodyPr/>
                    <a:lstStyle/>
                    <a:p>
                      <a:pPr algn="ctr" rtl="1">
                        <a:lnSpc>
                          <a:spcPct val="115000"/>
                        </a:lnSpc>
                        <a:spcAft>
                          <a:spcPts val="0"/>
                        </a:spcAft>
                      </a:pPr>
                      <a:r>
                        <a:rPr lang="fa-IR" sz="1400">
                          <a:effectLst/>
                          <a:cs typeface="B Mitra" panose="00000400000000000000" pitchFamily="2" charset="-78"/>
                        </a:rPr>
                        <a:t>5</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کلدباکس حمل نمونه غذا</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dirty="0">
                          <a:effectLst/>
                          <a:cs typeface="B Mitra" panose="00000400000000000000" pitchFamily="2" charset="-78"/>
                        </a:rPr>
                        <a:t>1</a:t>
                      </a:r>
                      <a:endParaRPr lang="en-US" sz="1050" dirty="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dirty="0">
                          <a:effectLst/>
                          <a:cs typeface="B Mitra" panose="00000400000000000000" pitchFamily="2" charset="-78"/>
                        </a:rPr>
                        <a:t>20</a:t>
                      </a:r>
                      <a:endParaRPr lang="en-US" sz="1050" dirty="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dirty="0">
                          <a:effectLst/>
                          <a:cs typeface="B Mitra" panose="00000400000000000000" pitchFamily="2" charset="-78"/>
                        </a:rPr>
                        <a:t>پی – اچ متر</a:t>
                      </a:r>
                      <a:endParaRPr lang="en-US" sz="1050" dirty="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extLst>
                  <a:ext uri="{0D108BD9-81ED-4DB2-BD59-A6C34878D82A}">
                    <a16:rowId xmlns:a16="http://schemas.microsoft.com/office/drawing/2014/main" val="303003114"/>
                  </a:ext>
                </a:extLst>
              </a:tr>
              <a:tr h="414834">
                <a:tc>
                  <a:txBody>
                    <a:bodyPr/>
                    <a:lstStyle/>
                    <a:p>
                      <a:pPr algn="ctr" rtl="1">
                        <a:lnSpc>
                          <a:spcPct val="115000"/>
                        </a:lnSpc>
                        <a:spcAft>
                          <a:spcPts val="0"/>
                        </a:spcAft>
                      </a:pPr>
                      <a:r>
                        <a:rPr lang="fa-IR" sz="1400">
                          <a:effectLst/>
                          <a:cs typeface="B Mitra" panose="00000400000000000000" pitchFamily="2" charset="-78"/>
                        </a:rPr>
                        <a:t>6</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شیشه و ظروف نمونه برداری اب</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10</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21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ترمومتر دیجیتالی</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extLst>
                  <a:ext uri="{0D108BD9-81ED-4DB2-BD59-A6C34878D82A}">
                    <a16:rowId xmlns:a16="http://schemas.microsoft.com/office/drawing/2014/main" val="46432481"/>
                  </a:ext>
                </a:extLst>
              </a:tr>
              <a:tr h="207417">
                <a:tc>
                  <a:txBody>
                    <a:bodyPr/>
                    <a:lstStyle/>
                    <a:p>
                      <a:pPr algn="ctr" rtl="1">
                        <a:lnSpc>
                          <a:spcPct val="115000"/>
                        </a:lnSpc>
                        <a:spcAft>
                          <a:spcPts val="0"/>
                        </a:spcAft>
                      </a:pPr>
                      <a:r>
                        <a:rPr lang="fa-IR" sz="1400">
                          <a:effectLst/>
                          <a:cs typeface="B Mitra" panose="00000400000000000000" pitchFamily="2" charset="-78"/>
                        </a:rPr>
                        <a:t>7</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کیت کلر سنج</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22</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ذره بین</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extLst>
                  <a:ext uri="{0D108BD9-81ED-4DB2-BD59-A6C34878D82A}">
                    <a16:rowId xmlns:a16="http://schemas.microsoft.com/office/drawing/2014/main" val="329519148"/>
                  </a:ext>
                </a:extLst>
              </a:tr>
              <a:tr h="414834">
                <a:tc>
                  <a:txBody>
                    <a:bodyPr/>
                    <a:lstStyle/>
                    <a:p>
                      <a:pPr algn="ctr" rtl="1">
                        <a:lnSpc>
                          <a:spcPct val="115000"/>
                        </a:lnSpc>
                        <a:spcAft>
                          <a:spcPts val="0"/>
                        </a:spcAft>
                      </a:pPr>
                      <a:r>
                        <a:rPr lang="fa-IR" sz="1400">
                          <a:effectLst/>
                          <a:cs typeface="B Mitra" panose="00000400000000000000" pitchFamily="2" charset="-78"/>
                        </a:rPr>
                        <a:t>8</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قرص یا معرف کلر سنجی</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به میزان / تعداد لازم</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23</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فندک یا کبریت</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extLst>
                  <a:ext uri="{0D108BD9-81ED-4DB2-BD59-A6C34878D82A}">
                    <a16:rowId xmlns:a16="http://schemas.microsoft.com/office/drawing/2014/main" val="2038331371"/>
                  </a:ext>
                </a:extLst>
              </a:tr>
              <a:tr h="414834">
                <a:tc>
                  <a:txBody>
                    <a:bodyPr/>
                    <a:lstStyle/>
                    <a:p>
                      <a:pPr algn="ctr" rtl="1">
                        <a:lnSpc>
                          <a:spcPct val="115000"/>
                        </a:lnSpc>
                        <a:spcAft>
                          <a:spcPts val="0"/>
                        </a:spcAft>
                      </a:pPr>
                      <a:r>
                        <a:rPr lang="fa-IR" sz="1400">
                          <a:effectLst/>
                          <a:cs typeface="B Mitra" panose="00000400000000000000" pitchFamily="2" charset="-78"/>
                        </a:rPr>
                        <a:t>9</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کلدباکس حمل نمونه اب</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24</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سمپاش فاگینگ</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extLst>
                  <a:ext uri="{0D108BD9-81ED-4DB2-BD59-A6C34878D82A}">
                    <a16:rowId xmlns:a16="http://schemas.microsoft.com/office/drawing/2014/main" val="3555884315"/>
                  </a:ext>
                </a:extLst>
              </a:tr>
              <a:tr h="207417">
                <a:tc>
                  <a:txBody>
                    <a:bodyPr/>
                    <a:lstStyle/>
                    <a:p>
                      <a:pPr algn="ctr" rtl="1">
                        <a:lnSpc>
                          <a:spcPct val="115000"/>
                        </a:lnSpc>
                        <a:spcAft>
                          <a:spcPts val="0"/>
                        </a:spcAft>
                      </a:pPr>
                      <a:r>
                        <a:rPr lang="fa-IR" sz="1400">
                          <a:effectLst/>
                          <a:cs typeface="B Mitra" panose="00000400000000000000" pitchFamily="2" charset="-78"/>
                        </a:rPr>
                        <a:t>10</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یخ خشک</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4</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25</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ماژیک</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2</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extLst>
                  <a:ext uri="{0D108BD9-81ED-4DB2-BD59-A6C34878D82A}">
                    <a16:rowId xmlns:a16="http://schemas.microsoft.com/office/drawing/2014/main" val="2411995455"/>
                  </a:ext>
                </a:extLst>
              </a:tr>
              <a:tr h="414834">
                <a:tc>
                  <a:txBody>
                    <a:bodyPr/>
                    <a:lstStyle/>
                    <a:p>
                      <a:pPr algn="ctr" rtl="1">
                        <a:lnSpc>
                          <a:spcPct val="115000"/>
                        </a:lnSpc>
                        <a:spcAft>
                          <a:spcPts val="0"/>
                        </a:spcAft>
                      </a:pPr>
                      <a:r>
                        <a:rPr lang="fa-IR" sz="1400">
                          <a:effectLst/>
                          <a:cs typeface="B Mitra" panose="00000400000000000000" pitchFamily="2" charset="-78"/>
                        </a:rPr>
                        <a:t>11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سمپاش دستی</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26</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چسب شیشه ای و کاغذی</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extLst>
                  <a:ext uri="{0D108BD9-81ED-4DB2-BD59-A6C34878D82A}">
                    <a16:rowId xmlns:a16="http://schemas.microsoft.com/office/drawing/2014/main" val="2206284718"/>
                  </a:ext>
                </a:extLst>
              </a:tr>
              <a:tr h="414834">
                <a:tc>
                  <a:txBody>
                    <a:bodyPr/>
                    <a:lstStyle/>
                    <a:p>
                      <a:pPr algn="ctr" rtl="1">
                        <a:lnSpc>
                          <a:spcPct val="115000"/>
                        </a:lnSpc>
                        <a:spcAft>
                          <a:spcPts val="0"/>
                        </a:spcAft>
                      </a:pPr>
                      <a:r>
                        <a:rPr lang="fa-IR" sz="1400">
                          <a:effectLst/>
                          <a:cs typeface="B Mitra" panose="00000400000000000000" pitchFamily="2" charset="-78"/>
                        </a:rPr>
                        <a:t>12</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سمپاش پشتی موتوری</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27</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dirty="0">
                          <a:effectLst/>
                          <a:cs typeface="B Mitra" panose="00000400000000000000" pitchFamily="2" charset="-78"/>
                        </a:rPr>
                        <a:t>کاغذ در سایزهای مختلف</a:t>
                      </a:r>
                      <a:endParaRPr lang="en-US" sz="1050" dirty="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به میزان / تعداد لازم</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extLst>
                  <a:ext uri="{0D108BD9-81ED-4DB2-BD59-A6C34878D82A}">
                    <a16:rowId xmlns:a16="http://schemas.microsoft.com/office/drawing/2014/main" val="4238772122"/>
                  </a:ext>
                </a:extLst>
              </a:tr>
              <a:tr h="626663">
                <a:tc>
                  <a:txBody>
                    <a:bodyPr/>
                    <a:lstStyle/>
                    <a:p>
                      <a:pPr algn="ctr" rtl="1">
                        <a:lnSpc>
                          <a:spcPct val="115000"/>
                        </a:lnSpc>
                        <a:spcAft>
                          <a:spcPts val="0"/>
                        </a:spcAft>
                      </a:pPr>
                      <a:r>
                        <a:rPr lang="fa-IR" sz="1400">
                          <a:effectLst/>
                          <a:cs typeface="B Mitra" panose="00000400000000000000" pitchFamily="2" charset="-78"/>
                        </a:rPr>
                        <a:t>13</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سموم مورد نیاز (فایکام – سالفاک – سیمپراتور و..)</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به میزان / تعداد لازم</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28</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برچسب نمونه برداری</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به میزان / تعداد لازم</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extLst>
                  <a:ext uri="{0D108BD9-81ED-4DB2-BD59-A6C34878D82A}">
                    <a16:rowId xmlns:a16="http://schemas.microsoft.com/office/drawing/2014/main" val="2572266436"/>
                  </a:ext>
                </a:extLst>
              </a:tr>
              <a:tr h="626663">
                <a:tc>
                  <a:txBody>
                    <a:bodyPr/>
                    <a:lstStyle/>
                    <a:p>
                      <a:pPr algn="ctr" rtl="1">
                        <a:lnSpc>
                          <a:spcPct val="115000"/>
                        </a:lnSpc>
                        <a:spcAft>
                          <a:spcPts val="0"/>
                        </a:spcAft>
                      </a:pPr>
                      <a:r>
                        <a:rPr lang="fa-IR" sz="1400">
                          <a:effectLst/>
                          <a:cs typeface="B Mitra" panose="00000400000000000000" pitchFamily="2" charset="-78"/>
                        </a:rPr>
                        <a:t>14</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مواد گند زدا (پرکلرین – دکونکس و... )</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به میزان / تعداد لازم</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29</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فرمهای قانونی مورد نیاز ( توقیف و..)</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به میزان / تعداد لازم</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extLst>
                  <a:ext uri="{0D108BD9-81ED-4DB2-BD59-A6C34878D82A}">
                    <a16:rowId xmlns:a16="http://schemas.microsoft.com/office/drawing/2014/main" val="1792219747"/>
                  </a:ext>
                </a:extLst>
              </a:tr>
              <a:tr h="626663">
                <a:tc>
                  <a:txBody>
                    <a:bodyPr/>
                    <a:lstStyle/>
                    <a:p>
                      <a:pPr algn="ctr" rtl="1">
                        <a:lnSpc>
                          <a:spcPct val="115000"/>
                        </a:lnSpc>
                        <a:spcAft>
                          <a:spcPts val="0"/>
                        </a:spcAft>
                      </a:pPr>
                      <a:r>
                        <a:rPr lang="fa-IR" sz="1400">
                          <a:effectLst/>
                          <a:cs typeface="B Mitra" panose="00000400000000000000" pitchFamily="2" charset="-78"/>
                        </a:rPr>
                        <a:t>15</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همزن</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1</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0"/>
                        </a:spcAft>
                      </a:pPr>
                      <a:r>
                        <a:rPr lang="fa-IR" sz="1400">
                          <a:effectLst/>
                          <a:cs typeface="B Mitra" panose="00000400000000000000" pitchFamily="2" charset="-78"/>
                        </a:rPr>
                        <a:t>30</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a:effectLst/>
                          <a:cs typeface="B Mitra" panose="00000400000000000000" pitchFamily="2" charset="-78"/>
                        </a:rPr>
                        <a:t>کیت تشخیص سریع آلودگی میکروبی مواد غذایی</a:t>
                      </a:r>
                      <a:endParaRPr lang="en-US" sz="105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tc>
                  <a:txBody>
                    <a:bodyPr/>
                    <a:lstStyle/>
                    <a:p>
                      <a:pPr algn="ctr" rtl="1">
                        <a:lnSpc>
                          <a:spcPct val="115000"/>
                        </a:lnSpc>
                        <a:spcAft>
                          <a:spcPts val="1000"/>
                        </a:spcAft>
                      </a:pPr>
                      <a:r>
                        <a:rPr lang="fa-IR" sz="1400" dirty="0">
                          <a:effectLst/>
                          <a:cs typeface="B Mitra" panose="00000400000000000000" pitchFamily="2" charset="-78"/>
                        </a:rPr>
                        <a:t>به میزان / تعداد لازم</a:t>
                      </a:r>
                      <a:endParaRPr lang="en-US" sz="1050" dirty="0">
                        <a:effectLst/>
                        <a:latin typeface="Calibri" panose="020F0502020204030204" pitchFamily="34" charset="0"/>
                        <a:ea typeface="Calibri" panose="020F0502020204030204" pitchFamily="34" charset="0"/>
                        <a:cs typeface="B Mitra" panose="00000400000000000000" pitchFamily="2" charset="-78"/>
                      </a:endParaRPr>
                    </a:p>
                  </a:txBody>
                  <a:tcPr marL="33319" marR="33319" marT="0" marB="0" anchor="ctr"/>
                </a:tc>
                <a:extLst>
                  <a:ext uri="{0D108BD9-81ED-4DB2-BD59-A6C34878D82A}">
                    <a16:rowId xmlns:a16="http://schemas.microsoft.com/office/drawing/2014/main" val="667895656"/>
                  </a:ext>
                </a:extLst>
              </a:tr>
            </a:tbl>
          </a:graphicData>
        </a:graphic>
      </p:graphicFrame>
    </p:spTree>
    <p:extLst>
      <p:ext uri="{BB962C8B-B14F-4D97-AF65-F5344CB8AC3E}">
        <p14:creationId xmlns:p14="http://schemas.microsoft.com/office/powerpoint/2010/main" val="21992832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71472" y="1000108"/>
            <a:ext cx="6858000" cy="1362075"/>
          </a:xfrm>
        </p:spPr>
        <p:txBody>
          <a:bodyPr/>
          <a:lstStyle/>
          <a:p>
            <a:pPr algn="ctr"/>
            <a:r>
              <a:rPr lang="fa-IR" i="0" dirty="0">
                <a:solidFill>
                  <a:schemeClr val="accent4">
                    <a:lumMod val="50000"/>
                  </a:schemeClr>
                </a:solidFill>
              </a:rPr>
              <a:t>با تشکر از حضور و توجه شما</a:t>
            </a:r>
          </a:p>
        </p:txBody>
      </p:sp>
      <p:pic>
        <p:nvPicPr>
          <p:cNvPr id="3" name="Picture 2" descr="food-safety-audit.jpg"/>
          <p:cNvPicPr>
            <a:picLocks noChangeAspect="1"/>
          </p:cNvPicPr>
          <p:nvPr/>
        </p:nvPicPr>
        <p:blipFill>
          <a:blip r:embed="rId2" cstate="print"/>
          <a:stretch>
            <a:fillRect/>
          </a:stretch>
        </p:blipFill>
        <p:spPr>
          <a:xfrm>
            <a:off x="2214546" y="1857364"/>
            <a:ext cx="3405198" cy="3677614"/>
          </a:xfrm>
          <a:prstGeom prst="rect">
            <a:avLst/>
          </a:prstGeom>
          <a:ln>
            <a:noFill/>
          </a:ln>
          <a:effectLst>
            <a:softEdge rad="112500"/>
          </a:effectLst>
        </p:spPr>
      </p:pic>
      <p:pic>
        <p:nvPicPr>
          <p:cNvPr id="5" name="Picture 2" descr="C:\Documents and Settings\fdo\My Documents\My Pictures\vetton_ru_51.jpg"/>
          <p:cNvPicPr>
            <a:picLocks noChangeAspect="1" noChangeArrowheads="1"/>
          </p:cNvPicPr>
          <p:nvPr/>
        </p:nvPicPr>
        <p:blipFill>
          <a:blip r:embed="rId3" cstate="print"/>
          <a:srcRect/>
          <a:stretch>
            <a:fillRect/>
          </a:stretch>
        </p:blipFill>
        <p:spPr bwMode="auto">
          <a:xfrm>
            <a:off x="0" y="1"/>
            <a:ext cx="9144000" cy="6858000"/>
          </a:xfrm>
          <a:prstGeom prst="rect">
            <a:avLst/>
          </a:prstGeom>
          <a:noFill/>
        </p:spPr>
      </p:pic>
      <p:sp>
        <p:nvSpPr>
          <p:cNvPr id="6" name="Rectangle 5"/>
          <p:cNvSpPr/>
          <p:nvPr/>
        </p:nvSpPr>
        <p:spPr>
          <a:xfrm>
            <a:off x="5004048" y="980728"/>
            <a:ext cx="3505991" cy="1015663"/>
          </a:xfrm>
          <a:prstGeom prst="rect">
            <a:avLst/>
          </a:prstGeom>
        </p:spPr>
        <p:txBody>
          <a:bodyPr wrap="square">
            <a:spAutoFit/>
          </a:bodyPr>
          <a:lstStyle/>
          <a:p>
            <a:r>
              <a:rPr lang="fa-IR" sz="6000" b="1" dirty="0">
                <a:cs typeface="B Nazanin" pitchFamily="2" charset="-78"/>
              </a:rPr>
              <a:t>با تشکر</a:t>
            </a:r>
          </a:p>
        </p:txBody>
      </p:sp>
    </p:spTree>
    <p:extLst>
      <p:ext uri="{BB962C8B-B14F-4D97-AF65-F5344CB8AC3E}">
        <p14:creationId xmlns:p14="http://schemas.microsoft.com/office/powerpoint/2010/main" val="1922540429"/>
      </p:ext>
    </p:extLst>
  </p:cSld>
  <p:clrMapOvr>
    <a:masterClrMapping/>
  </p:clrMapOvr>
  <p:transition>
    <p:wheel spokes="8"/>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0"/>
            <a:ext cx="7500990" cy="6154842"/>
          </a:xfrm>
        </p:spPr>
        <p:txBody>
          <a:bodyPr>
            <a:normAutofit/>
          </a:bodyPr>
          <a:lstStyle/>
          <a:p>
            <a:pPr algn="ctr">
              <a:buNone/>
            </a:pPr>
            <a:endParaRPr lang="fa-IR" sz="2000" b="1" i="0" dirty="0">
              <a:solidFill>
                <a:schemeClr val="accent1"/>
              </a:solidFill>
              <a:cs typeface="B Mitra" pitchFamily="2" charset="-78"/>
            </a:endParaRPr>
          </a:p>
          <a:p>
            <a:pPr indent="-160338" algn="just">
              <a:lnSpc>
                <a:spcPct val="150000"/>
              </a:lnSpc>
              <a:buNone/>
              <a:tabLst>
                <a:tab pos="7527925" algn="l"/>
              </a:tabLst>
            </a:pPr>
            <a:r>
              <a:rPr lang="fa-IR" b="1" i="0" dirty="0">
                <a:cs typeface="B Mitra" panose="00000400000000000000" pitchFamily="2" charset="-78"/>
              </a:rPr>
              <a:t>اطلاعات حاصل از تجزيه و تحليل وضعيت بيماريهاي منتقله از غذا در نهايت در اختيار بخشهاي مختلف از جمله مسئولين حفظ سلامت غذا </a:t>
            </a:r>
            <a:r>
              <a:rPr lang="fa-IR" b="1" i="0" dirty="0">
                <a:solidFill>
                  <a:srgbClr val="FF0000"/>
                </a:solidFill>
                <a:cs typeface="B Mitra" panose="00000400000000000000" pitchFamily="2" charset="-78"/>
              </a:rPr>
              <a:t>( </a:t>
            </a:r>
            <a:r>
              <a:rPr lang="en-US" b="1" i="0" dirty="0">
                <a:solidFill>
                  <a:srgbClr val="FF0000"/>
                </a:solidFill>
                <a:cs typeface="B Mitra" panose="00000400000000000000" pitchFamily="2" charset="-78"/>
              </a:rPr>
              <a:t>Food safety</a:t>
            </a:r>
            <a:r>
              <a:rPr lang="fa-IR" b="1" i="0" dirty="0">
                <a:solidFill>
                  <a:srgbClr val="FF0000"/>
                </a:solidFill>
                <a:cs typeface="B Mitra" panose="00000400000000000000" pitchFamily="2" charset="-78"/>
              </a:rPr>
              <a:t> ) از مزرعه تا سفره </a:t>
            </a:r>
            <a:r>
              <a:rPr lang="fa-IR" b="1" i="0" dirty="0">
                <a:cs typeface="B Mitra" panose="00000400000000000000" pitchFamily="2" charset="-78"/>
              </a:rPr>
              <a:t>قرار گرفته تا با بكارگيري اقدامات مداخله اي لازم از بروز بيماري در زنجيره غذايي مردم پيشگيري شود .</a:t>
            </a:r>
          </a:p>
          <a:p>
            <a:pPr indent="-160338" algn="just">
              <a:lnSpc>
                <a:spcPct val="150000"/>
              </a:lnSpc>
              <a:buNone/>
              <a:tabLst>
                <a:tab pos="7527925" algn="l"/>
              </a:tabLst>
            </a:pPr>
            <a:r>
              <a:rPr lang="fa-IR" b="1" i="0" dirty="0">
                <a:cs typeface="B Mitra" panose="00000400000000000000" pitchFamily="2" charset="-78"/>
              </a:rPr>
              <a:t> (شکل زیر)</a:t>
            </a:r>
            <a:endParaRPr lang="fa-IR" sz="1800" b="1" i="0" dirty="0">
              <a:cs typeface="B Mitra" pitchFamily="2" charset="-78"/>
            </a:endParaRPr>
          </a:p>
          <a:p>
            <a:endParaRPr lang="fa-IR" sz="1800" dirty="0">
              <a:solidFill>
                <a:schemeClr val="tx1"/>
              </a:solidFill>
            </a:endParaRPr>
          </a:p>
        </p:txBody>
      </p:sp>
    </p:spTree>
  </p:cSld>
  <p:clrMapOvr>
    <a:masterClrMapping/>
  </p:clrMapOvr>
  <p:transition spd="slow">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ChangeArrowheads="1"/>
          </p:cNvSpPr>
          <p:nvPr/>
        </p:nvSpPr>
        <p:spPr bwMode="auto">
          <a:xfrm>
            <a:off x="2771800" y="1289099"/>
            <a:ext cx="1828800" cy="3148013"/>
          </a:xfrm>
          <a:prstGeom prst="cube">
            <a:avLst>
              <a:gd name="adj" fmla="val 66319"/>
            </a:avLst>
          </a:prstGeom>
          <a:gradFill rotWithShape="1">
            <a:gsLst>
              <a:gs pos="0">
                <a:srgbClr val="C6D9F1"/>
              </a:gs>
              <a:gs pos="100000">
                <a:srgbClr val="707070"/>
              </a:gs>
            </a:gsLst>
            <a:path path="rect">
              <a:fillToRect t="100000" r="100000"/>
            </a:path>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6" name="AutoShape 4"/>
          <p:cNvSpPr>
            <a:spLocks noChangeArrowheads="1"/>
          </p:cNvSpPr>
          <p:nvPr/>
        </p:nvSpPr>
        <p:spPr bwMode="auto">
          <a:xfrm>
            <a:off x="2051720" y="2852936"/>
            <a:ext cx="520700" cy="341312"/>
          </a:xfrm>
          <a:prstGeom prst="curvedLeftArrow">
            <a:avLst>
              <a:gd name="adj1" fmla="val 20000"/>
              <a:gd name="adj2" fmla="val 40000"/>
              <a:gd name="adj3" fmla="val 67076"/>
            </a:avLst>
          </a:prstGeom>
          <a:solidFill>
            <a:srgbClr val="FF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7" name="AutoShape 5"/>
          <p:cNvSpPr>
            <a:spLocks noChangeArrowheads="1"/>
          </p:cNvSpPr>
          <p:nvPr/>
        </p:nvSpPr>
        <p:spPr bwMode="auto">
          <a:xfrm>
            <a:off x="2107084" y="3360502"/>
            <a:ext cx="520700" cy="349249"/>
          </a:xfrm>
          <a:prstGeom prst="curvedLeftArrow">
            <a:avLst>
              <a:gd name="adj1" fmla="val 20000"/>
              <a:gd name="adj2" fmla="val 40000"/>
              <a:gd name="adj3" fmla="val 67076"/>
            </a:avLst>
          </a:prstGeom>
          <a:solidFill>
            <a:srgbClr val="FF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8" name="AutoShape 6"/>
          <p:cNvSpPr>
            <a:spLocks noChangeArrowheads="1"/>
          </p:cNvSpPr>
          <p:nvPr/>
        </p:nvSpPr>
        <p:spPr bwMode="auto">
          <a:xfrm>
            <a:off x="1979712" y="2276872"/>
            <a:ext cx="520700" cy="485617"/>
          </a:xfrm>
          <a:prstGeom prst="curvedLeftArrow">
            <a:avLst>
              <a:gd name="adj1" fmla="val 20000"/>
              <a:gd name="adj2" fmla="val 40000"/>
              <a:gd name="adj3" fmla="val 67076"/>
            </a:avLst>
          </a:prstGeom>
          <a:solidFill>
            <a:srgbClr val="FF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a-IR"/>
          </a:p>
        </p:txBody>
      </p:sp>
      <p:sp>
        <p:nvSpPr>
          <p:cNvPr id="9" name="Text Box 7"/>
          <p:cNvSpPr txBox="1">
            <a:spLocks noChangeArrowheads="1"/>
          </p:cNvSpPr>
          <p:nvPr/>
        </p:nvSpPr>
        <p:spPr bwMode="auto">
          <a:xfrm>
            <a:off x="298250" y="2732770"/>
            <a:ext cx="1566687" cy="6277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800"/>
              </a:spcAft>
              <a:buClrTx/>
              <a:buSzTx/>
              <a:buFontTx/>
              <a:buNone/>
              <a:tabLst/>
            </a:pPr>
            <a:r>
              <a:rPr kumimoji="0" lang="fa-IR" altLang="fa-IR" sz="1600" b="1" i="0" u="none" strike="noStrike" cap="none" normalizeH="0" baseline="0" dirty="0">
                <a:ln>
                  <a:noFill/>
                </a:ln>
                <a:solidFill>
                  <a:schemeClr val="tx1"/>
                </a:solidFill>
                <a:effectLst/>
                <a:latin typeface="Calibri" panose="020F0502020204030204" pitchFamily="34" charset="0"/>
                <a:ea typeface="Arial" panose="020B0604020202020204" pitchFamily="34" charset="0"/>
                <a:cs typeface="B Nazanin" panose="00000400000000000000" pitchFamily="2" charset="-78"/>
              </a:rPr>
              <a:t>عامل آلودگی یا بیماری</a:t>
            </a:r>
            <a:endParaRPr kumimoji="0" lang="fa-IR" altLang="fa-IR" sz="1800" b="0" i="0" u="none" strike="noStrike" cap="none" normalizeH="0" baseline="0" dirty="0">
              <a:ln>
                <a:noFill/>
              </a:ln>
              <a:solidFill>
                <a:schemeClr val="tx1"/>
              </a:solidFill>
              <a:effectLst/>
              <a:latin typeface="Arial" panose="020B0604020202020204" pitchFamily="34" charset="0"/>
            </a:endParaRPr>
          </a:p>
        </p:txBody>
      </p:sp>
      <p:sp>
        <p:nvSpPr>
          <p:cNvPr id="10" name="Text Box 8"/>
          <p:cNvSpPr txBox="1">
            <a:spLocks noChangeArrowheads="1"/>
          </p:cNvSpPr>
          <p:nvPr/>
        </p:nvSpPr>
        <p:spPr bwMode="auto">
          <a:xfrm>
            <a:off x="2771800" y="3048620"/>
            <a:ext cx="621310" cy="2160240"/>
          </a:xfrm>
          <a:prstGeom prst="rect">
            <a:avLst/>
          </a:prstGeom>
          <a:solidFill>
            <a:srgbClr val="C6D9F1"/>
          </a:solidFill>
          <a:ln w="9525">
            <a:solidFill>
              <a:srgbClr val="000000"/>
            </a:solidFill>
            <a:miter lim="800000"/>
            <a:headEnd/>
            <a:tailEnd/>
          </a:ln>
        </p:spPr>
        <p:txBody>
          <a:bodyPr vert="vert"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800"/>
              </a:spcAft>
              <a:buClrTx/>
              <a:buSzTx/>
              <a:buFontTx/>
              <a:buNone/>
              <a:tabLst/>
            </a:pPr>
            <a:r>
              <a:rPr kumimoji="0" lang="fa-IR" altLang="fa-IR" sz="2000" b="0" i="0" u="none" strike="noStrike" cap="none" normalizeH="0" baseline="0" dirty="0">
                <a:ln>
                  <a:noFill/>
                </a:ln>
                <a:solidFill>
                  <a:srgbClr val="17365D"/>
                </a:solidFill>
                <a:effectLst/>
                <a:latin typeface="Calibri" panose="020F0502020204030204" pitchFamily="34" charset="0"/>
                <a:ea typeface="Arial" panose="020B0604020202020204" pitchFamily="34" charset="0"/>
                <a:cs typeface="B Titr" panose="00000700000000000000" pitchFamily="2" charset="-78"/>
              </a:rPr>
              <a:t>بهداشت محیط</a:t>
            </a:r>
            <a:endParaRPr kumimoji="0" lang="fa-IR" altLang="fa-IR" sz="2800" b="0" i="0" u="none" strike="noStrike" cap="none" normalizeH="0" baseline="0" dirty="0">
              <a:ln>
                <a:noFill/>
              </a:ln>
              <a:solidFill>
                <a:schemeClr val="tx1"/>
              </a:solidFill>
              <a:effectLst/>
              <a:latin typeface="Arial" panose="020B0604020202020204" pitchFamily="34" charset="0"/>
            </a:endParaRPr>
          </a:p>
        </p:txBody>
      </p:sp>
      <p:sp>
        <p:nvSpPr>
          <p:cNvPr id="11" name="Text Box 9"/>
          <p:cNvSpPr txBox="1">
            <a:spLocks noChangeArrowheads="1"/>
          </p:cNvSpPr>
          <p:nvPr/>
        </p:nvSpPr>
        <p:spPr bwMode="auto">
          <a:xfrm>
            <a:off x="5148064" y="2878720"/>
            <a:ext cx="2160240" cy="63105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800"/>
              </a:spcAft>
              <a:buClrTx/>
              <a:buSzTx/>
              <a:buFontTx/>
              <a:buNone/>
              <a:tabLst/>
            </a:pPr>
            <a:r>
              <a:rPr kumimoji="0" lang="fa-IR" altLang="fa-IR" sz="1600" b="1" i="0" u="none" strike="noStrike" cap="none" normalizeH="0" baseline="0">
                <a:ln>
                  <a:noFill/>
                </a:ln>
                <a:solidFill>
                  <a:schemeClr val="tx1"/>
                </a:solidFill>
                <a:effectLst/>
                <a:latin typeface="Calibri" panose="020F0502020204030204" pitchFamily="34" charset="0"/>
                <a:ea typeface="Arial" panose="020B0604020202020204" pitchFamily="34" charset="0"/>
                <a:cs typeface="B Nazanin" panose="00000400000000000000" pitchFamily="2" charset="-78"/>
              </a:rPr>
              <a:t>مشتری یا مصرف کننده مواد غذایی </a:t>
            </a:r>
            <a:endParaRPr kumimoji="0" lang="fa-IR" altLang="fa-IR" sz="1800" b="0" i="0" u="none" strike="noStrike" cap="none" normalizeH="0" baseline="0">
              <a:ln>
                <a:noFill/>
              </a:ln>
              <a:solidFill>
                <a:schemeClr val="tx1"/>
              </a:solidFill>
              <a:effectLst/>
              <a:latin typeface="Arial" panose="020B0604020202020204" pitchFamily="34" charset="0"/>
            </a:endParaRPr>
          </a:p>
        </p:txBody>
      </p:sp>
      <p:sp>
        <p:nvSpPr>
          <p:cNvPr id="12" name="Text Box 10"/>
          <p:cNvSpPr txBox="1">
            <a:spLocks noChangeArrowheads="1"/>
          </p:cNvSpPr>
          <p:nvPr/>
        </p:nvSpPr>
        <p:spPr bwMode="auto">
          <a:xfrm>
            <a:off x="3635896" y="2852936"/>
            <a:ext cx="1198168" cy="341312"/>
          </a:xfrm>
          <a:prstGeom prst="rect">
            <a:avLst/>
          </a:prstGeom>
          <a:solidFill>
            <a:srgbClr val="C6D9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800"/>
              </a:spcAft>
              <a:buClrTx/>
              <a:buSzTx/>
              <a:buFontTx/>
              <a:buNone/>
              <a:tabLst/>
            </a:pPr>
            <a:r>
              <a:rPr kumimoji="0" lang="fa-IR" altLang="fa-IR" sz="1200" b="1" i="0" u="none" strike="noStrike" cap="none" normalizeH="0" baseline="0">
                <a:ln>
                  <a:noFill/>
                </a:ln>
                <a:solidFill>
                  <a:schemeClr val="tx1"/>
                </a:solidFill>
                <a:effectLst/>
                <a:latin typeface="Calibri" panose="020F0502020204030204" pitchFamily="34" charset="0"/>
                <a:ea typeface="Arial" panose="020B0604020202020204" pitchFamily="34" charset="0"/>
                <a:cs typeface="B Nazanin" panose="00000400000000000000" pitchFamily="2" charset="-78"/>
              </a:rPr>
              <a:t>بهداشت فردی</a:t>
            </a:r>
            <a:endParaRPr kumimoji="0" lang="fa-IR" altLang="fa-IR" sz="1800" b="0" i="0" u="none" strike="noStrike" cap="none" normalizeH="0" baseline="0">
              <a:ln>
                <a:noFill/>
              </a:ln>
              <a:solidFill>
                <a:schemeClr val="tx1"/>
              </a:solidFill>
              <a:effectLst/>
              <a:latin typeface="Arial" panose="020B0604020202020204" pitchFamily="34" charset="0"/>
            </a:endParaRPr>
          </a:p>
        </p:txBody>
      </p:sp>
      <p:sp>
        <p:nvSpPr>
          <p:cNvPr id="13" name="Text Box 11"/>
          <p:cNvSpPr txBox="1">
            <a:spLocks noChangeArrowheads="1"/>
          </p:cNvSpPr>
          <p:nvPr/>
        </p:nvSpPr>
        <p:spPr bwMode="auto">
          <a:xfrm>
            <a:off x="3649440" y="3293603"/>
            <a:ext cx="1184623" cy="351421"/>
          </a:xfrm>
          <a:prstGeom prst="rect">
            <a:avLst/>
          </a:prstGeom>
          <a:solidFill>
            <a:srgbClr val="C6D9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800"/>
              </a:spcAft>
              <a:buClrTx/>
              <a:buSzTx/>
              <a:buFontTx/>
              <a:buNone/>
              <a:tabLst/>
            </a:pPr>
            <a:r>
              <a:rPr kumimoji="0" lang="fa-IR" altLang="fa-IR" sz="1200" b="1" i="0" u="none" strike="noStrike" cap="none" normalizeH="0" baseline="0" dirty="0">
                <a:ln>
                  <a:noFill/>
                </a:ln>
                <a:solidFill>
                  <a:schemeClr val="tx1"/>
                </a:solidFill>
                <a:effectLst/>
                <a:latin typeface="Calibri" panose="020F0502020204030204" pitchFamily="34" charset="0"/>
                <a:ea typeface="Arial" panose="020B0604020202020204" pitchFamily="34" charset="0"/>
                <a:cs typeface="B Nazanin" panose="00000400000000000000" pitchFamily="2" charset="-78"/>
              </a:rPr>
              <a:t>بهداشت ابزار</a:t>
            </a:r>
            <a:endParaRPr kumimoji="0" lang="fa-IR" altLang="fa-IR" sz="1800" b="0" i="0" u="none" strike="noStrike" cap="none" normalizeH="0" baseline="0" dirty="0">
              <a:ln>
                <a:noFill/>
              </a:ln>
              <a:solidFill>
                <a:schemeClr val="tx1"/>
              </a:solidFill>
              <a:effectLst/>
              <a:latin typeface="Arial" panose="020B0604020202020204" pitchFamily="34" charset="0"/>
            </a:endParaRPr>
          </a:p>
        </p:txBody>
      </p:sp>
      <p:sp>
        <p:nvSpPr>
          <p:cNvPr id="14" name="Text Box 12"/>
          <p:cNvSpPr txBox="1">
            <a:spLocks noChangeArrowheads="1"/>
          </p:cNvSpPr>
          <p:nvPr/>
        </p:nvSpPr>
        <p:spPr bwMode="auto">
          <a:xfrm>
            <a:off x="3635896" y="3744379"/>
            <a:ext cx="1195808" cy="476709"/>
          </a:xfrm>
          <a:prstGeom prst="rect">
            <a:avLst/>
          </a:prstGeom>
          <a:solidFill>
            <a:srgbClr val="C6D9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800"/>
              </a:spcAft>
              <a:buClrTx/>
              <a:buSzTx/>
              <a:buFontTx/>
              <a:buNone/>
              <a:tabLst/>
            </a:pPr>
            <a:r>
              <a:rPr kumimoji="0" lang="fa-IR" altLang="fa-IR" sz="1200" b="1" i="0" u="none" strike="noStrike" cap="none" normalizeH="0" baseline="0" dirty="0">
                <a:ln>
                  <a:noFill/>
                </a:ln>
                <a:solidFill>
                  <a:schemeClr val="tx1"/>
                </a:solidFill>
                <a:effectLst/>
                <a:latin typeface="Calibri" panose="020F0502020204030204" pitchFamily="34" charset="0"/>
                <a:ea typeface="Arial" panose="020B0604020202020204" pitchFamily="34" charset="0"/>
                <a:cs typeface="B Nazanin" panose="00000400000000000000" pitchFamily="2" charset="-78"/>
              </a:rPr>
              <a:t>بهداشت مواد غذایی</a:t>
            </a:r>
            <a:endParaRPr kumimoji="0" lang="fa-IR" altLang="fa-IR" sz="1200" b="0" i="0" u="none" strike="noStrike" cap="none" normalizeH="0" baseline="0" dirty="0">
              <a:ln>
                <a:noFill/>
              </a:ln>
              <a:solidFill>
                <a:schemeClr val="tx1"/>
              </a:solidFill>
              <a:effectLst/>
              <a:latin typeface="Arial" panose="020B0604020202020204" pitchFamily="34" charset="0"/>
            </a:endParaRPr>
          </a:p>
        </p:txBody>
      </p:sp>
      <p:sp>
        <p:nvSpPr>
          <p:cNvPr id="15" name="Text Box 13"/>
          <p:cNvSpPr txBox="1">
            <a:spLocks noChangeArrowheads="1"/>
          </p:cNvSpPr>
          <p:nvPr/>
        </p:nvSpPr>
        <p:spPr bwMode="auto">
          <a:xfrm>
            <a:off x="3649440" y="4292203"/>
            <a:ext cx="1210592" cy="288925"/>
          </a:xfrm>
          <a:prstGeom prst="rect">
            <a:avLst/>
          </a:prstGeom>
          <a:solidFill>
            <a:srgbClr val="C6D9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1" eaLnBrk="0" fontAlgn="base" latinLnBrk="0" hangingPunct="0">
              <a:lnSpc>
                <a:spcPct val="100000"/>
              </a:lnSpc>
              <a:spcBef>
                <a:spcPct val="0"/>
              </a:spcBef>
              <a:spcAft>
                <a:spcPts val="800"/>
              </a:spcAft>
              <a:buClrTx/>
              <a:buSzTx/>
              <a:buFontTx/>
              <a:buNone/>
              <a:tabLst/>
            </a:pPr>
            <a:r>
              <a:rPr kumimoji="0" lang="fa-IR" altLang="fa-IR" sz="1200" b="1" i="0" u="none" strike="noStrike" cap="none" normalizeH="0" baseline="0" dirty="0">
                <a:ln>
                  <a:noFill/>
                </a:ln>
                <a:solidFill>
                  <a:schemeClr val="tx1"/>
                </a:solidFill>
                <a:effectLst/>
                <a:latin typeface="Calibri" panose="020F0502020204030204" pitchFamily="34" charset="0"/>
                <a:ea typeface="Arial" panose="020B0604020202020204" pitchFamily="34" charset="0"/>
                <a:cs typeface="B Nazanin" panose="00000400000000000000" pitchFamily="2" charset="-78"/>
              </a:rPr>
              <a:t>بهداشت محل</a:t>
            </a:r>
            <a:endParaRPr kumimoji="0" lang="fa-IR" altLang="fa-IR" sz="1800" b="0" i="0" u="none" strike="noStrike" cap="none" normalizeH="0" baseline="0" dirty="0">
              <a:ln>
                <a:noFill/>
              </a:ln>
              <a:solidFill>
                <a:schemeClr val="tx1"/>
              </a:solidFill>
              <a:effectLst/>
              <a:latin typeface="Arial" panose="020B0604020202020204" pitchFamily="34" charset="0"/>
            </a:endParaRPr>
          </a:p>
        </p:txBody>
      </p:sp>
      <p:sp>
        <p:nvSpPr>
          <p:cNvPr id="16" name="Rectangle 15"/>
          <p:cNvSpPr/>
          <p:nvPr/>
        </p:nvSpPr>
        <p:spPr>
          <a:xfrm>
            <a:off x="298250" y="388004"/>
            <a:ext cx="6939347" cy="507831"/>
          </a:xfrm>
          <a:prstGeom prst="rect">
            <a:avLst/>
          </a:prstGeom>
        </p:spPr>
        <p:txBody>
          <a:bodyPr wrap="square">
            <a:spAutoFit/>
          </a:bodyPr>
          <a:lstStyle/>
          <a:p>
            <a:pPr algn="ctr">
              <a:lnSpc>
                <a:spcPct val="150000"/>
              </a:lnSpc>
            </a:pPr>
            <a:r>
              <a:rPr lang="fa-IR" dirty="0">
                <a:solidFill>
                  <a:srgbClr val="000000"/>
                </a:solidFill>
                <a:latin typeface="Calibri" panose="020F0502020204030204" pitchFamily="34" charset="0"/>
                <a:ea typeface="Calibri" panose="020F0502020204030204" pitchFamily="34" charset="0"/>
                <a:cs typeface="B Titr" panose="00000700000000000000" pitchFamily="2" charset="-78"/>
              </a:rPr>
              <a:t>" شکل شماره 1: عوامل موثر بهداشت محیطی در پیشگیری از بیماریهای منتقله از غذا "</a:t>
            </a:r>
            <a:endParaRPr lang="fa-IR" dirty="0">
              <a:cs typeface="B Titr" panose="00000700000000000000" pitchFamily="2" charset="-78"/>
            </a:endParaRPr>
          </a:p>
        </p:txBody>
      </p:sp>
    </p:spTree>
  </p:cSld>
  <p:clrMapOvr>
    <a:masterClrMapping/>
  </p:clrMapOvr>
  <p:transition spd="slow">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76672"/>
            <a:ext cx="7643834" cy="5040560"/>
          </a:xfrm>
        </p:spPr>
        <p:txBody>
          <a:bodyPr/>
          <a:lstStyle/>
          <a:p>
            <a:pPr algn="just">
              <a:lnSpc>
                <a:spcPct val="150000"/>
              </a:lnSpc>
            </a:pPr>
            <a:r>
              <a:rPr lang="fa-IR" sz="2400" b="1" i="0" dirty="0">
                <a:cs typeface="B Mitra" panose="00000400000000000000" pitchFamily="2" charset="-78"/>
              </a:rPr>
              <a:t>در فرايند ابتلاي انسان به بيماريهايي كه محيط در بروز آنها نقش دارد مي توان سه ركن اساسي </a:t>
            </a:r>
            <a:r>
              <a:rPr lang="fa-IR" sz="2400" b="1" i="0" u="sng" dirty="0">
                <a:solidFill>
                  <a:srgbClr val="FF00FF"/>
                </a:solidFill>
                <a:cs typeface="B Mitra" panose="00000400000000000000" pitchFamily="2" charset="-78"/>
              </a:rPr>
              <a:t>منبع</a:t>
            </a:r>
            <a:r>
              <a:rPr lang="fa-IR" sz="2400" b="1" i="0" dirty="0">
                <a:solidFill>
                  <a:srgbClr val="FF00FF"/>
                </a:solidFill>
                <a:cs typeface="B Mitra" panose="00000400000000000000" pitchFamily="2" charset="-78"/>
              </a:rPr>
              <a:t> ، </a:t>
            </a:r>
            <a:r>
              <a:rPr lang="fa-IR" sz="2400" b="1" i="0" u="sng" dirty="0">
                <a:solidFill>
                  <a:srgbClr val="FF00FF"/>
                </a:solidFill>
                <a:cs typeface="B Mitra" panose="00000400000000000000" pitchFamily="2" charset="-78"/>
              </a:rPr>
              <a:t>نحوه</a:t>
            </a:r>
            <a:r>
              <a:rPr lang="fa-IR" sz="2400" b="1" i="0" dirty="0">
                <a:solidFill>
                  <a:srgbClr val="FF00FF"/>
                </a:solidFill>
                <a:cs typeface="B Mitra" panose="00000400000000000000" pitchFamily="2" charset="-78"/>
              </a:rPr>
              <a:t> </a:t>
            </a:r>
            <a:r>
              <a:rPr lang="fa-IR" sz="2400" b="1" i="0" u="sng" dirty="0">
                <a:solidFill>
                  <a:srgbClr val="FF00FF"/>
                </a:solidFill>
                <a:cs typeface="B Mitra" panose="00000400000000000000" pitchFamily="2" charset="-78"/>
              </a:rPr>
              <a:t>انتقال</a:t>
            </a:r>
            <a:r>
              <a:rPr lang="fa-IR" sz="2400" b="1" i="0" dirty="0">
                <a:solidFill>
                  <a:srgbClr val="FF00FF"/>
                </a:solidFill>
                <a:cs typeface="B Mitra" panose="00000400000000000000" pitchFamily="2" charset="-78"/>
              </a:rPr>
              <a:t> و </a:t>
            </a:r>
            <a:r>
              <a:rPr lang="fa-IR" sz="2400" b="1" i="0" u="sng" dirty="0">
                <a:solidFill>
                  <a:srgbClr val="FF00FF"/>
                </a:solidFill>
                <a:cs typeface="B Mitra" panose="00000400000000000000" pitchFamily="2" charset="-78"/>
              </a:rPr>
              <a:t>حساسيت</a:t>
            </a:r>
            <a:r>
              <a:rPr lang="fa-IR" sz="2400" b="1" i="0" dirty="0">
                <a:solidFill>
                  <a:srgbClr val="FF00FF"/>
                </a:solidFill>
                <a:cs typeface="B Mitra" panose="00000400000000000000" pitchFamily="2" charset="-78"/>
              </a:rPr>
              <a:t> فرد </a:t>
            </a:r>
            <a:r>
              <a:rPr lang="fa-IR" sz="2400" b="1" i="0" dirty="0">
                <a:cs typeface="B Mitra" panose="00000400000000000000" pitchFamily="2" charset="-78"/>
              </a:rPr>
              <a:t>را مورد تجزيه و تحليل قرار داد . ( شکل شماره 2 ) ديدگاه راهبردي بهداشت محيط در كنترل بيماريها ، ايجاد و گسترش موانع متعدد (کنترل عوامل محیطی ) در مسير يك بيماري است . در برقراري اين موانع چندگانه همواره ملاحظات </a:t>
            </a:r>
            <a:r>
              <a:rPr lang="fa-IR" sz="2400" b="1" i="0" dirty="0">
                <a:solidFill>
                  <a:srgbClr val="FF00FF"/>
                </a:solidFill>
                <a:cs typeface="B Mitra" panose="00000400000000000000" pitchFamily="2" charset="-78"/>
              </a:rPr>
              <a:t>اقتصادي و هزينه - اثربخشي </a:t>
            </a:r>
            <a:r>
              <a:rPr lang="fa-IR" sz="2400" b="1" i="0" dirty="0">
                <a:cs typeface="B Mitra" panose="00000400000000000000" pitchFamily="2" charset="-78"/>
              </a:rPr>
              <a:t>مهمترين عامل خواهد بود . </a:t>
            </a:r>
            <a:endParaRPr lang="en-US" sz="2400" b="1" i="0" dirty="0">
              <a:cs typeface="B Mitra" panose="00000400000000000000" pitchFamily="2" charset="-78"/>
            </a:endParaRPr>
          </a:p>
          <a:p>
            <a:pPr marL="0" indent="0" algn="just">
              <a:lnSpc>
                <a:spcPct val="150000"/>
              </a:lnSpc>
              <a:buNone/>
            </a:pPr>
            <a:endParaRPr lang="en-US" sz="2000" b="1" i="0" dirty="0">
              <a:solidFill>
                <a:schemeClr val="tx1"/>
              </a:solidFill>
              <a:cs typeface="B Mitra" pitchFamily="2" charset="-78"/>
            </a:endParaRPr>
          </a:p>
          <a:p>
            <a:endParaRPr lang="fa-IR" dirty="0"/>
          </a:p>
        </p:txBody>
      </p:sp>
    </p:spTree>
  </p:cSld>
  <p:clrMapOvr>
    <a:masterClrMapping/>
  </p:clrMapOvr>
  <p:transition spd="slow">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ChangeArrowheads="1"/>
          </p:cNvSpPr>
          <p:nvPr/>
        </p:nvSpPr>
        <p:spPr bwMode="auto">
          <a:xfrm>
            <a:off x="2550101" y="2060848"/>
            <a:ext cx="2538293" cy="1361327"/>
          </a:xfrm>
          <a:prstGeom prst="triangle">
            <a:avLst>
              <a:gd name="adj" fmla="val 50000"/>
            </a:avLst>
          </a:prstGeom>
          <a:gradFill rotWithShape="1">
            <a:gsLst>
              <a:gs pos="0">
                <a:srgbClr val="4F81BD"/>
              </a:gs>
              <a:gs pos="50000">
                <a:srgbClr val="4F81BD">
                  <a:gamma/>
                  <a:shade val="60000"/>
                  <a:invGamma/>
                </a:srgbClr>
              </a:gs>
              <a:gs pos="100000">
                <a:srgbClr val="4F81BD"/>
              </a:gs>
            </a:gsLst>
            <a:lin ang="5400000" scaled="1"/>
          </a:gradFill>
          <a:ln w="38100">
            <a:solidFill>
              <a:srgbClr val="000000"/>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fa-IR"/>
          </a:p>
        </p:txBody>
      </p:sp>
      <p:sp>
        <p:nvSpPr>
          <p:cNvPr id="4" name="Rectangle 3"/>
          <p:cNvSpPr/>
          <p:nvPr/>
        </p:nvSpPr>
        <p:spPr>
          <a:xfrm>
            <a:off x="1475656" y="3645024"/>
            <a:ext cx="136815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000" dirty="0">
                <a:solidFill>
                  <a:schemeClr val="tx1"/>
                </a:solidFill>
                <a:cs typeface="B Mitra" panose="00000400000000000000" pitchFamily="2" charset="-78"/>
              </a:rPr>
              <a:t>عامل بیماری</a:t>
            </a:r>
          </a:p>
        </p:txBody>
      </p:sp>
      <p:sp>
        <p:nvSpPr>
          <p:cNvPr id="7" name="Rectangle 6"/>
          <p:cNvSpPr/>
          <p:nvPr/>
        </p:nvSpPr>
        <p:spPr>
          <a:xfrm>
            <a:off x="3131840" y="1268760"/>
            <a:ext cx="136815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000" dirty="0">
                <a:solidFill>
                  <a:schemeClr val="tx1"/>
                </a:solidFill>
                <a:cs typeface="B Mitra" panose="00000400000000000000" pitchFamily="2" charset="-78"/>
              </a:rPr>
              <a:t>محیط</a:t>
            </a:r>
          </a:p>
        </p:txBody>
      </p:sp>
      <p:sp>
        <p:nvSpPr>
          <p:cNvPr id="9" name="Rectangle 8"/>
          <p:cNvSpPr/>
          <p:nvPr/>
        </p:nvSpPr>
        <p:spPr>
          <a:xfrm>
            <a:off x="4860032" y="3645024"/>
            <a:ext cx="1512168"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2000" dirty="0">
                <a:solidFill>
                  <a:schemeClr val="tx1"/>
                </a:solidFill>
                <a:cs typeface="B Mitra" panose="00000400000000000000" pitchFamily="2" charset="-78"/>
              </a:rPr>
              <a:t>میزبان</a:t>
            </a:r>
          </a:p>
        </p:txBody>
      </p:sp>
      <p:sp>
        <p:nvSpPr>
          <p:cNvPr id="10" name="Rectangle 9"/>
          <p:cNvSpPr/>
          <p:nvPr/>
        </p:nvSpPr>
        <p:spPr>
          <a:xfrm>
            <a:off x="0" y="399580"/>
            <a:ext cx="7596336" cy="369332"/>
          </a:xfrm>
          <a:prstGeom prst="rect">
            <a:avLst/>
          </a:prstGeom>
        </p:spPr>
        <p:txBody>
          <a:bodyPr wrap="square">
            <a:spAutoFit/>
          </a:bodyPr>
          <a:lstStyle/>
          <a:p>
            <a:r>
              <a:rPr lang="en-US" dirty="0">
                <a:solidFill>
                  <a:srgbClr val="000000"/>
                </a:solidFill>
                <a:latin typeface="Times New Roman" panose="02020603050405020304" pitchFamily="18" charset="0"/>
                <a:ea typeface="Calibri" panose="020F0502020204030204" pitchFamily="34" charset="0"/>
              </a:rPr>
              <a:t> </a:t>
            </a:r>
            <a:r>
              <a:rPr lang="fa-IR" dirty="0">
                <a:solidFill>
                  <a:srgbClr val="000000"/>
                </a:solidFill>
                <a:latin typeface="Calibri" panose="020F0502020204030204" pitchFamily="34" charset="0"/>
                <a:ea typeface="Calibri" panose="020F0502020204030204" pitchFamily="34" charset="0"/>
                <a:cs typeface="B Titr" panose="00000700000000000000" pitchFamily="2" charset="-78"/>
              </a:rPr>
              <a:t>شکل شماره2: سه رکن فرایند ابتلای انسان به بیماریهایی که محیط در بروز آنها نقش دارند </a:t>
            </a:r>
            <a:r>
              <a:rPr lang="fa-IR" dirty="0">
                <a:solidFill>
                  <a:srgbClr val="000000"/>
                </a:solidFill>
                <a:latin typeface="Calibri" panose="020F0502020204030204" pitchFamily="34" charset="0"/>
                <a:ea typeface="Calibri" panose="020F0502020204030204" pitchFamily="34" charset="0"/>
                <a:cs typeface="Times New Roman" panose="02020603050405020304" pitchFamily="18" charset="0"/>
              </a:rPr>
              <a:t>"</a:t>
            </a:r>
            <a:endParaRPr lang="fa-IR" dirty="0"/>
          </a:p>
        </p:txBody>
      </p:sp>
    </p:spTree>
  </p:cSld>
  <p:clrMapOvr>
    <a:masterClrMapping/>
  </p:clrMapOvr>
  <p:transition>
    <p:strips/>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836712"/>
            <a:ext cx="6404272" cy="4104456"/>
          </a:xfrm>
        </p:spPr>
      </p:pic>
      <p:sp>
        <p:nvSpPr>
          <p:cNvPr id="5" name="AutoShape 2"/>
          <p:cNvSpPr>
            <a:spLocks noChangeShapeType="1"/>
          </p:cNvSpPr>
          <p:nvPr/>
        </p:nvSpPr>
        <p:spPr bwMode="auto">
          <a:xfrm>
            <a:off x="4427984" y="4941168"/>
            <a:ext cx="216024" cy="36004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a-IR"/>
          </a:p>
        </p:txBody>
      </p:sp>
      <p:sp>
        <p:nvSpPr>
          <p:cNvPr id="6" name="AutoShape 3"/>
          <p:cNvSpPr>
            <a:spLocks noChangeShapeType="1"/>
          </p:cNvSpPr>
          <p:nvPr/>
        </p:nvSpPr>
        <p:spPr bwMode="auto">
          <a:xfrm flipH="1">
            <a:off x="3059832" y="4941168"/>
            <a:ext cx="216024" cy="296996"/>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fa-IR"/>
          </a:p>
        </p:txBody>
      </p:sp>
      <p:sp>
        <p:nvSpPr>
          <p:cNvPr id="7" name="AutoShape 4"/>
          <p:cNvSpPr>
            <a:spLocks noChangeArrowheads="1"/>
          </p:cNvSpPr>
          <p:nvPr/>
        </p:nvSpPr>
        <p:spPr bwMode="auto">
          <a:xfrm>
            <a:off x="1979712" y="5301208"/>
            <a:ext cx="1485900" cy="53022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lvl="0" indent="0" eaLnBrk="0" fontAlgn="base" latinLnBrk="0" hangingPunct="0">
              <a:lnSpc>
                <a:spcPct val="100000"/>
              </a:lnSpc>
              <a:spcBef>
                <a:spcPct val="0"/>
              </a:spcBef>
              <a:spcAft>
                <a:spcPts val="800"/>
              </a:spcAft>
              <a:tabLst/>
            </a:pPr>
            <a:r>
              <a:rPr kumimoji="0" lang="fa-IR" altLang="fa-IR" sz="1400" b="0" i="0" u="none" strike="noStrike" cap="none" normalizeH="0" baseline="0">
                <a:ln>
                  <a:noFill/>
                </a:ln>
                <a:solidFill>
                  <a:schemeClr val="tx1"/>
                </a:solidFill>
                <a:effectLst/>
                <a:latin typeface="Calibri" panose="020F0502020204030204" pitchFamily="34" charset="0"/>
                <a:ea typeface="Arial" panose="020B0604020202020204" pitchFamily="34" charset="0"/>
                <a:cs typeface="B Titr" panose="00000700000000000000" pitchFamily="2" charset="-78"/>
              </a:rPr>
              <a:t>مسمومیتهای غذایی</a:t>
            </a:r>
            <a:endParaRPr kumimoji="0" lang="fa-IR" altLang="fa-IR" sz="1800" b="0" i="0" u="none" strike="noStrike" cap="none" normalizeH="0" baseline="0">
              <a:ln>
                <a:noFill/>
              </a:ln>
              <a:solidFill>
                <a:schemeClr val="tx1"/>
              </a:solidFill>
              <a:effectLst/>
              <a:latin typeface="Arial" panose="020B0604020202020204" pitchFamily="34" charset="0"/>
            </a:endParaRPr>
          </a:p>
        </p:txBody>
      </p:sp>
      <p:sp>
        <p:nvSpPr>
          <p:cNvPr id="8" name="AutoShape 5"/>
          <p:cNvSpPr>
            <a:spLocks noChangeArrowheads="1"/>
          </p:cNvSpPr>
          <p:nvPr/>
        </p:nvSpPr>
        <p:spPr bwMode="auto">
          <a:xfrm>
            <a:off x="4319922" y="5347047"/>
            <a:ext cx="1485900" cy="53022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lvl="0" indent="0" eaLnBrk="0" fontAlgn="base" latinLnBrk="0" hangingPunct="0">
              <a:lnSpc>
                <a:spcPct val="100000"/>
              </a:lnSpc>
              <a:spcBef>
                <a:spcPct val="0"/>
              </a:spcBef>
              <a:spcAft>
                <a:spcPts val="800"/>
              </a:spcAft>
              <a:tabLst/>
            </a:pPr>
            <a:r>
              <a:rPr kumimoji="0" lang="fa-IR" altLang="fa-IR" sz="1400" b="0" i="0" u="none" strike="noStrike" cap="none" normalizeH="0" baseline="0" dirty="0">
                <a:ln>
                  <a:noFill/>
                </a:ln>
                <a:solidFill>
                  <a:schemeClr val="tx1"/>
                </a:solidFill>
                <a:effectLst/>
                <a:latin typeface="Calibri" panose="020F0502020204030204" pitchFamily="34" charset="0"/>
                <a:ea typeface="Arial" panose="020B0604020202020204" pitchFamily="34" charset="0"/>
                <a:cs typeface="B Titr" panose="00000700000000000000" pitchFamily="2" charset="-78"/>
              </a:rPr>
              <a:t>بیماریهای روده ای</a:t>
            </a:r>
            <a:endParaRPr kumimoji="0" lang="fa-IR" altLang="fa-IR" sz="1800" b="0" i="0" u="none" strike="noStrike" cap="none" normalizeH="0" baseline="0" dirty="0">
              <a:ln>
                <a:noFill/>
              </a:ln>
              <a:solidFill>
                <a:schemeClr val="tx1"/>
              </a:solidFill>
              <a:effectLst/>
              <a:latin typeface="Arial" panose="020B0604020202020204" pitchFamily="34" charset="0"/>
            </a:endParaRPr>
          </a:p>
        </p:txBody>
      </p:sp>
      <p:sp>
        <p:nvSpPr>
          <p:cNvPr id="9" name="Rectangle 8"/>
          <p:cNvSpPr/>
          <p:nvPr/>
        </p:nvSpPr>
        <p:spPr>
          <a:xfrm>
            <a:off x="1243136" y="264441"/>
            <a:ext cx="5724128" cy="369332"/>
          </a:xfrm>
          <a:prstGeom prst="rect">
            <a:avLst/>
          </a:prstGeom>
        </p:spPr>
        <p:txBody>
          <a:bodyPr wrap="square">
            <a:spAutoFit/>
          </a:bodyPr>
          <a:lstStyle/>
          <a:p>
            <a:r>
              <a:rPr lang="fa-IR" dirty="0">
                <a:solidFill>
                  <a:srgbClr val="000000"/>
                </a:solidFill>
                <a:latin typeface="Calibri" panose="020F0502020204030204" pitchFamily="34" charset="0"/>
                <a:ea typeface="Calibri" panose="020F0502020204030204" pitchFamily="34" charset="0"/>
                <a:cs typeface="B Titr" panose="00000700000000000000" pitchFamily="2" charset="-78"/>
              </a:rPr>
              <a:t>" شکل شماتیک راههای انتقال میکرو ارگانیسمها به مواد غذایی "</a:t>
            </a:r>
            <a:endParaRPr lang="fa-IR" dirty="0">
              <a:cs typeface="B Titr" panose="00000700000000000000" pitchFamily="2" charset="-78"/>
            </a:endParaRPr>
          </a:p>
        </p:txBody>
      </p:sp>
    </p:spTree>
  </p:cSld>
  <p:clrMapOvr>
    <a:masterClrMapping/>
  </p:clrMapOvr>
  <p:transition spd="slow">
    <p:pull dir="lu"/>
  </p:transition>
</p:sld>
</file>

<file path=ppt/theme/theme1.xml><?xml version="1.0" encoding="utf-8"?>
<a:theme xmlns:a="http://schemas.openxmlformats.org/drawingml/2006/main" name="TS010336790">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Custom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2BA428E-A2FC-438F-9A00-4CD79B3DB22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TS010336790</Template>
  <TotalTime>2220</TotalTime>
  <Words>4391</Words>
  <Application>Microsoft Office PowerPoint</Application>
  <PresentationFormat>On-screen Show (4:3)</PresentationFormat>
  <Paragraphs>289</Paragraphs>
  <Slides>46</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46</vt:i4>
      </vt:variant>
    </vt:vector>
  </HeadingPairs>
  <TitlesOfParts>
    <vt:vector size="55" baseType="lpstr">
      <vt:lpstr>2  Titr</vt:lpstr>
      <vt:lpstr>Arial</vt:lpstr>
      <vt:lpstr>B Mitra</vt:lpstr>
      <vt:lpstr>B Nazanin</vt:lpstr>
      <vt:lpstr>B Titr</vt:lpstr>
      <vt:lpstr>Calibri</vt:lpstr>
      <vt:lpstr>Times New Roman</vt:lpstr>
      <vt:lpstr>Wingdings</vt:lpstr>
      <vt:lpstr>TS010336790</vt:lpstr>
      <vt:lpstr>PowerPoint Presentation</vt:lpstr>
      <vt:lpstr>                        اقدامات بهداشت محيطي به منظور پيشگيري و كنترل طغیانهای منتقله از غذا باتکیه برروشهای نمونه برداری موادغذائی    </vt:lpstr>
      <vt:lpstr>مقدمه</vt:lpstr>
      <vt:lpstr>اهمیت مسئله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اقدامات بهداشت محيطي به منظور پيشگيري و كنترل  طغیان بيماريهاي منتقله از غذا </vt:lpstr>
      <vt:lpstr>اقدامات پيش از بروز طغیان</vt:lpstr>
      <vt:lpstr>اقدامات بهداشتی در هنگام بروز طغیان </vt:lpstr>
      <vt:lpstr> به منظور دستیابی به اهداف فوق اقدامات در این مرحله در سه گام انجام می گیرد :</vt:lpstr>
      <vt:lpstr>PowerPoint Presentation</vt:lpstr>
      <vt:lpstr>PowerPoint Presentation</vt:lpstr>
      <vt:lpstr>شرح اقدامات بهداشت محیطی</vt:lpstr>
      <vt:lpstr>گزارشهایی که در یک بررسی محیطی می تواند مفید باشد:</vt:lpstr>
      <vt:lpstr>1- بررسی یک ماده غذایی مشکوک:</vt:lpstr>
      <vt:lpstr>PowerPoint Presentation</vt:lpstr>
      <vt:lpstr>2- ثبت برخي مشخصات ماده غذايي:</vt:lpstr>
      <vt:lpstr>3- بازدید از مراحل مختلف تهیه و توزیع مواد غذایی</vt:lpstr>
      <vt:lpstr>4- مصاحبه با كاركنان دست اندركار تهيه و توزيع مواد غذايي</vt:lpstr>
      <vt:lpstr>5- طراحي فلوچارت گردش كار اقدامات انجام شده</vt:lpstr>
      <vt:lpstr>6- انجام آناليز خطر طغيان</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فاكتورهايي كه در ميزان بقا عوامل پاتوژن تاثير گذارند :</vt:lpstr>
      <vt:lpstr>فاكتورهايي كه بر رشد ميكروبي تاثير گذارند :</vt:lpstr>
      <vt:lpstr>PowerPoint Presentation</vt:lpstr>
      <vt:lpstr>PowerPoint Presentation</vt:lpstr>
      <vt:lpstr>فلوچارت اقدامات بهداشت محیطی در هنگام بروز طغیان </vt:lpstr>
      <vt:lpstr>PowerPoint Presentation</vt:lpstr>
      <vt:lpstr>PowerPoint Presentation</vt:lpstr>
      <vt:lpstr>با تشکر از حضور و توجه شما</vt:lpstr>
    </vt:vector>
  </TitlesOfParts>
  <Company>AdibSoft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Fresh fruits</dc:title>
  <dc:creator>M-B</dc:creator>
  <cp:keywords/>
  <cp:lastModifiedBy>operator</cp:lastModifiedBy>
  <cp:revision>379</cp:revision>
  <dcterms:created xsi:type="dcterms:W3CDTF">2013-12-19T09:27:19Z</dcterms:created>
  <dcterms:modified xsi:type="dcterms:W3CDTF">2023-12-07T05:47:26Z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TC103367909990</vt:lpwstr>
  </property>
</Properties>
</file>