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28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B781B-91E9-49A5-9933-EF22FE442271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7B04-9A2D-4BEB-B1A4-568898B8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9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B781B-91E9-49A5-9933-EF22FE442271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7B04-9A2D-4BEB-B1A4-568898B8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655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B781B-91E9-49A5-9933-EF22FE442271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7B04-9A2D-4BEB-B1A4-568898B8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63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B781B-91E9-49A5-9933-EF22FE442271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7B04-9A2D-4BEB-B1A4-568898B8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059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B781B-91E9-49A5-9933-EF22FE442271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7B04-9A2D-4BEB-B1A4-568898B8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953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B781B-91E9-49A5-9933-EF22FE442271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7B04-9A2D-4BEB-B1A4-568898B8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04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B781B-91E9-49A5-9933-EF22FE442271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7B04-9A2D-4BEB-B1A4-568898B8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039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B781B-91E9-49A5-9933-EF22FE442271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7B04-9A2D-4BEB-B1A4-568898B8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060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B781B-91E9-49A5-9933-EF22FE442271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7B04-9A2D-4BEB-B1A4-568898B8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376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B781B-91E9-49A5-9933-EF22FE442271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7B04-9A2D-4BEB-B1A4-568898B8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786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B781B-91E9-49A5-9933-EF22FE442271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7B04-9A2D-4BEB-B1A4-568898B8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51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B781B-91E9-49A5-9933-EF22FE442271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77B04-9A2D-4BEB-B1A4-568898B89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328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3882" y="792579"/>
            <a:ext cx="9144000" cy="2387600"/>
          </a:xfrm>
        </p:spPr>
        <p:txBody>
          <a:bodyPr/>
          <a:lstStyle/>
          <a:p>
            <a:r>
              <a:rPr lang="fa-IR" b="1" i="1" dirty="0" smtClean="0"/>
              <a:t>واحد مدیریت و کاهش خطر بلایا</a:t>
            </a:r>
            <a:r>
              <a:rPr lang="fa-IR" dirty="0" smtClean="0"/>
              <a:t/>
            </a:r>
            <a:br>
              <a:rPr lang="fa-IR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a-IR" sz="3200" b="1" dirty="0" smtClean="0"/>
              <a:t>شبکه بهداشت و درمان شهرستان جرقویه </a:t>
            </a:r>
          </a:p>
          <a:p>
            <a:r>
              <a:rPr lang="fa-IR" sz="3200" b="1" dirty="0" smtClean="0"/>
              <a:t>تیر ماه 1403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790562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2970" y="134912"/>
            <a:ext cx="8779239" cy="6138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/>
              <a:t>عملیات پاسخ در بلایا و فوریت ها )</a:t>
            </a:r>
            <a:r>
              <a:rPr lang="en-US" sz="2400" b="1" dirty="0"/>
              <a:t> </a:t>
            </a:r>
            <a:r>
              <a:rPr lang="en-US" sz="2400" b="1" dirty="0" smtClean="0"/>
              <a:t>)</a:t>
            </a:r>
            <a:r>
              <a:rPr lang="en-US" sz="28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EOP</a:t>
            </a:r>
            <a:r>
              <a:rPr lang="en-US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</a:rPr>
              <a:t>تدوین قبل از وقوع بحران و اجرا بعد از وقوع بحران است 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</a:rPr>
              <a:t>شامل 5 قسمت است :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arenR"/>
            </a:pP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</a:rPr>
              <a:t>مفاهیم پایه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arenR"/>
            </a:pP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</a:rPr>
              <a:t>کارکردهای آمادگی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arenR"/>
            </a:pP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</a:rPr>
              <a:t>مبانی عملیات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arenR"/>
            </a:pP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</a:rPr>
              <a:t>کارکردهای مشترک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arenR"/>
            </a:pP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</a:rPr>
              <a:t>کارکرد اختصاصی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07000"/>
              </a:lnSpc>
              <a:spcAft>
                <a:spcPts val="800"/>
              </a:spcAft>
            </a:pP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arenR"/>
            </a:pPr>
            <a:r>
              <a:rPr lang="fa-IR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مفاهیم </a:t>
            </a: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پایه</a:t>
            </a: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</a:rPr>
              <a:t>مقدمه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</a:rPr>
              <a:t>هدف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</a:rPr>
              <a:t>اسناد بالادستی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</a:rPr>
              <a:t>شرح وظایف (مهم ترین قسمت)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algn="r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</a:rPr>
              <a:t>پیش فرض ها (نقاط قوت و ضعف)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2256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39057" y="839449"/>
            <a:ext cx="10373192" cy="3466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a-IR" sz="3600" b="1" dirty="0">
                <a:latin typeface="Calibri" panose="020F0502020204030204" pitchFamily="34" charset="0"/>
                <a:ea typeface="Calibri" panose="020F0502020204030204" pitchFamily="34" charset="0"/>
              </a:rPr>
              <a:t>یکی از فازهای آمادگی با بررسی ایمنی </a:t>
            </a:r>
            <a:r>
              <a:rPr lang="fa-IR" sz="2400" b="1" dirty="0">
                <a:latin typeface="Calibri" panose="020F0502020204030204" pitchFamily="34" charset="0"/>
                <a:ea typeface="Calibri" panose="020F0502020204030204" pitchFamily="34" charset="0"/>
              </a:rPr>
              <a:t>(</a:t>
            </a:r>
            <a:r>
              <a:rPr lang="fa-IR" sz="3600" b="1" dirty="0">
                <a:latin typeface="Calibri" panose="020F0502020204030204" pitchFamily="34" charset="0"/>
                <a:ea typeface="Calibri" panose="020F0502020204030204" pitchFamily="34" charset="0"/>
              </a:rPr>
              <a:t>سازه و غیرسازه</a:t>
            </a:r>
            <a:r>
              <a:rPr lang="fa-IR" sz="2400" b="1" dirty="0"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  <a:r>
              <a:rPr lang="fa-IR" sz="3600" b="1" dirty="0"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  <a:r>
              <a:rPr lang="en-US" sz="36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)SARA</a:t>
            </a: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a-IR" sz="3600" b="1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r>
              <a:rPr lang="fa-IR" sz="36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بر اساس این برنامه مخاطرات تهدید کننده منطقه، جمعیت و واحد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a-IR" sz="36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بهداشتی تحت پوشش را به ترتیب اولویت و درصد خطر می شناسد.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a-IR" sz="3600" b="1" dirty="0">
                <a:latin typeface="Calibri" panose="020F0502020204030204" pitchFamily="34" charset="0"/>
                <a:ea typeface="Calibri" panose="020F0502020204030204" pitchFamily="34" charset="0"/>
              </a:rPr>
              <a:t>تکمیل فرم های ارزیابی ایمنی و خطر بلایا 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275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7999" y="719529"/>
            <a:ext cx="8719279" cy="2902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a-IR" sz="3600" b="1" dirty="0">
                <a:latin typeface="Calibri" panose="020F0502020204030204" pitchFamily="34" charset="0"/>
                <a:ea typeface="Calibri" panose="020F0502020204030204" pitchFamily="34" charset="0"/>
              </a:rPr>
              <a:t>کاهش اسیب پذیری سازه ای و غیرسازه ای)</a:t>
            </a:r>
            <a:r>
              <a:rPr lang="en-US" sz="36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)</a:t>
            </a:r>
            <a:r>
              <a:rPr lang="en-US" sz="3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44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SNS</a:t>
            </a:r>
            <a:endParaRPr lang="fa-IR" sz="4400" b="1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US" sz="36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36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a-IR" sz="3600" b="1" dirty="0">
                <a:latin typeface="Calibri" panose="020F0502020204030204" pitchFamily="34" charset="0"/>
                <a:ea typeface="Calibri" panose="020F0502020204030204" pitchFamily="34" charset="0"/>
              </a:rPr>
              <a:t>سازه (سقف و ستون و دیوار باربر </a:t>
            </a:r>
            <a:r>
              <a:rPr lang="fa-IR" sz="36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  <a:endParaRPr lang="fa-IR" sz="3600" b="1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a-IR" sz="36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غیر </a:t>
            </a:r>
            <a:r>
              <a:rPr lang="fa-IR" sz="3600" b="1" dirty="0">
                <a:latin typeface="Calibri" panose="020F0502020204030204" pitchFamily="34" charset="0"/>
                <a:ea typeface="Calibri" panose="020F0502020204030204" pitchFamily="34" charset="0"/>
              </a:rPr>
              <a:t>سازه ای </a:t>
            </a:r>
            <a:r>
              <a:rPr lang="fa-IR" sz="2400" b="1" dirty="0">
                <a:latin typeface="Calibri" panose="020F0502020204030204" pitchFamily="34" charset="0"/>
                <a:ea typeface="Calibri" panose="020F0502020204030204" pitchFamily="34" charset="0"/>
              </a:rPr>
              <a:t>(فیکس کردن وسایل و جابه جایی </a:t>
            </a:r>
            <a:r>
              <a:rPr lang="fa-IR" sz="24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وسایل</a:t>
            </a:r>
            <a:r>
              <a:rPr lang="fa-IR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a-IR" sz="24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طبق </a:t>
            </a:r>
            <a:r>
              <a:rPr lang="fa-IR" sz="2400" b="1" dirty="0">
                <a:latin typeface="Calibri" panose="020F0502020204030204" pitchFamily="34" charset="0"/>
                <a:ea typeface="Calibri" panose="020F0502020204030204" pitchFamily="34" charset="0"/>
              </a:rPr>
              <a:t>اصول ایمنی ) </a:t>
            </a:r>
            <a:endParaRPr lang="en-US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767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67660" y="329784"/>
            <a:ext cx="34327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DART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fa-IR" sz="2000" b="1" dirty="0">
                <a:latin typeface="Arial" panose="020B0604020202020204" pitchFamily="34" charset="0"/>
                <a:ea typeface="Calibri" panose="020F0502020204030204" pitchFamily="34" charset="0"/>
              </a:rPr>
              <a:t>شاخص آموزش شبکه جرقویه</a:t>
            </a:r>
            <a:endParaRPr lang="en-US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58436"/>
              </p:ext>
            </p:extLst>
          </p:nvPr>
        </p:nvGraphicFramePr>
        <p:xfrm>
          <a:off x="2503358" y="1394086"/>
          <a:ext cx="5951096" cy="4227226"/>
        </p:xfrm>
        <a:graphic>
          <a:graphicData uri="http://schemas.openxmlformats.org/drawingml/2006/table">
            <a:tbl>
              <a:tblPr firstRow="1" firstCol="1" bandRow="1"/>
              <a:tblGrid>
                <a:gridCol w="1360697">
                  <a:extLst>
                    <a:ext uri="{9D8B030D-6E8A-4147-A177-3AD203B41FA5}">
                      <a16:colId xmlns:a16="http://schemas.microsoft.com/office/drawing/2014/main" val="4246466828"/>
                    </a:ext>
                  </a:extLst>
                </a:gridCol>
                <a:gridCol w="1360697">
                  <a:extLst>
                    <a:ext uri="{9D8B030D-6E8A-4147-A177-3AD203B41FA5}">
                      <a16:colId xmlns:a16="http://schemas.microsoft.com/office/drawing/2014/main" val="252387463"/>
                    </a:ext>
                  </a:extLst>
                </a:gridCol>
                <a:gridCol w="1474089">
                  <a:extLst>
                    <a:ext uri="{9D8B030D-6E8A-4147-A177-3AD203B41FA5}">
                      <a16:colId xmlns:a16="http://schemas.microsoft.com/office/drawing/2014/main" val="703894988"/>
                    </a:ext>
                  </a:extLst>
                </a:gridCol>
                <a:gridCol w="1755613">
                  <a:extLst>
                    <a:ext uri="{9D8B030D-6E8A-4147-A177-3AD203B41FA5}">
                      <a16:colId xmlns:a16="http://schemas.microsoft.com/office/drawing/2014/main" val="2685872074"/>
                    </a:ext>
                  </a:extLst>
                </a:gridCol>
              </a:tblGrid>
              <a:tr h="4869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جمع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آموزش بار دوم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آموزش بار اول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مرکزبهداشت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8575830"/>
                  </a:ext>
                </a:extLst>
              </a:tr>
              <a:tr h="52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7.37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نیک آباد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9350884"/>
                  </a:ext>
                </a:extLst>
              </a:tr>
              <a:tr h="4665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12.19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11.86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پیکان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3301258"/>
                  </a:ext>
                </a:extLst>
              </a:tr>
              <a:tr h="473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11.82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11.82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صفر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دستجرد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392968"/>
                  </a:ext>
                </a:extLst>
              </a:tr>
              <a:tr h="4665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14.09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رامشه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616497"/>
                  </a:ext>
                </a:extLst>
              </a:tr>
              <a:tr h="5411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8.35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نصرآباد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8339838"/>
                  </a:ext>
                </a:extLst>
              </a:tr>
              <a:tr h="60206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16.34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9.16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7.18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محمدآباد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6972286"/>
                  </a:ext>
                </a:extLst>
              </a:tr>
              <a:tr h="6630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16.18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3.12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حسن آباد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9880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1936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441434"/>
            <a:ext cx="10515600" cy="4121041"/>
          </a:xfrm>
        </p:spPr>
        <p:txBody>
          <a:bodyPr>
            <a:normAutofit/>
          </a:bodyPr>
          <a:lstStyle/>
          <a:p>
            <a:pPr algn="r"/>
            <a:r>
              <a:rPr lang="fa-IR" sz="2400" b="1" dirty="0" smtClean="0"/>
              <a:t>هدف</a:t>
            </a:r>
            <a:r>
              <a:rPr lang="fa-IR" sz="2400" dirty="0" smtClean="0"/>
              <a:t> :بالابردن آگاهی و افزایش ایمنی مراکز و خانه بهداشت های تحت پوشش</a:t>
            </a:r>
            <a:br>
              <a:rPr lang="fa-IR" sz="2400" dirty="0" smtClean="0"/>
            </a:br>
            <a:r>
              <a:rPr lang="fa-IR" sz="2400" dirty="0"/>
              <a:t/>
            </a:r>
            <a:br>
              <a:rPr lang="fa-IR" sz="2400" dirty="0"/>
            </a:br>
            <a:r>
              <a:rPr lang="fa-IR" sz="2400" dirty="0" smtClean="0">
                <a:solidFill>
                  <a:schemeClr val="accent1"/>
                </a:solidFill>
              </a:rPr>
              <a:t/>
            </a:r>
            <a:br>
              <a:rPr lang="fa-IR" sz="2400" dirty="0" smtClean="0">
                <a:solidFill>
                  <a:schemeClr val="accent1"/>
                </a:solidFill>
              </a:rPr>
            </a:br>
            <a:r>
              <a:rPr lang="fa-IR" sz="2400" dirty="0" smtClean="0">
                <a:solidFill>
                  <a:schemeClr val="accent1"/>
                </a:solidFill>
              </a:rPr>
              <a:t>چرخه بلایا</a:t>
            </a:r>
            <a:br>
              <a:rPr lang="fa-IR" sz="2400" dirty="0" smtClean="0">
                <a:solidFill>
                  <a:schemeClr val="accent1"/>
                </a:solidFill>
              </a:rPr>
            </a:br>
            <a:r>
              <a:rPr lang="fa-IR" sz="2400" dirty="0"/>
              <a:t/>
            </a:r>
            <a:br>
              <a:rPr lang="fa-IR" sz="2400" dirty="0"/>
            </a:br>
            <a:r>
              <a:rPr lang="fa-IR" sz="2400" dirty="0" smtClean="0"/>
              <a:t>آمادگی</a:t>
            </a:r>
            <a:r>
              <a:rPr lang="fa-IR" sz="2400" dirty="0"/>
              <a:t/>
            </a:r>
            <a:br>
              <a:rPr lang="fa-IR" sz="2400" dirty="0"/>
            </a:br>
            <a:r>
              <a:rPr lang="fa-IR" sz="2400" dirty="0" smtClean="0"/>
              <a:t>کاهش آسیب</a:t>
            </a:r>
            <a:br>
              <a:rPr lang="fa-IR" sz="2400" dirty="0" smtClean="0"/>
            </a:br>
            <a:r>
              <a:rPr lang="fa-IR" sz="2400" dirty="0" smtClean="0"/>
              <a:t>پاسخ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fa-IR" sz="2400" dirty="0" smtClean="0"/>
              <a:t>بازتوانی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089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265368"/>
              </p:ext>
            </p:extLst>
          </p:nvPr>
        </p:nvGraphicFramePr>
        <p:xfrm>
          <a:off x="3327817" y="899413"/>
          <a:ext cx="8012034" cy="4736889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589121">
                  <a:extLst>
                    <a:ext uri="{9D8B030D-6E8A-4147-A177-3AD203B41FA5}">
                      <a16:colId xmlns:a16="http://schemas.microsoft.com/office/drawing/2014/main" val="459493731"/>
                    </a:ext>
                  </a:extLst>
                </a:gridCol>
                <a:gridCol w="803345">
                  <a:extLst>
                    <a:ext uri="{9D8B030D-6E8A-4147-A177-3AD203B41FA5}">
                      <a16:colId xmlns:a16="http://schemas.microsoft.com/office/drawing/2014/main" val="3740084225"/>
                    </a:ext>
                  </a:extLst>
                </a:gridCol>
                <a:gridCol w="2436815">
                  <a:extLst>
                    <a:ext uri="{9D8B030D-6E8A-4147-A177-3AD203B41FA5}">
                      <a16:colId xmlns:a16="http://schemas.microsoft.com/office/drawing/2014/main" val="3626306090"/>
                    </a:ext>
                  </a:extLst>
                </a:gridCol>
                <a:gridCol w="642677">
                  <a:extLst>
                    <a:ext uri="{9D8B030D-6E8A-4147-A177-3AD203B41FA5}">
                      <a16:colId xmlns:a16="http://schemas.microsoft.com/office/drawing/2014/main" val="403598886"/>
                    </a:ext>
                  </a:extLst>
                </a:gridCol>
                <a:gridCol w="642677">
                  <a:extLst>
                    <a:ext uri="{9D8B030D-6E8A-4147-A177-3AD203B41FA5}">
                      <a16:colId xmlns:a16="http://schemas.microsoft.com/office/drawing/2014/main" val="1390695059"/>
                    </a:ext>
                  </a:extLst>
                </a:gridCol>
                <a:gridCol w="642677">
                  <a:extLst>
                    <a:ext uri="{9D8B030D-6E8A-4147-A177-3AD203B41FA5}">
                      <a16:colId xmlns:a16="http://schemas.microsoft.com/office/drawing/2014/main" val="1517593785"/>
                    </a:ext>
                  </a:extLst>
                </a:gridCol>
                <a:gridCol w="1127361">
                  <a:extLst>
                    <a:ext uri="{9D8B030D-6E8A-4147-A177-3AD203B41FA5}">
                      <a16:colId xmlns:a16="http://schemas.microsoft.com/office/drawing/2014/main" val="3370153224"/>
                    </a:ext>
                  </a:extLst>
                </a:gridCol>
                <a:gridCol w="1127361">
                  <a:extLst>
                    <a:ext uri="{9D8B030D-6E8A-4147-A177-3AD203B41FA5}">
                      <a16:colId xmlns:a16="http://schemas.microsoft.com/office/drawing/2014/main" val="1220247952"/>
                    </a:ext>
                  </a:extLst>
                </a:gridCol>
              </a:tblGrid>
              <a:tr h="486118">
                <a:tc gridSpan="6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همگون سازی فرمها و پوسترها خانه های بهداشت سال 1402- واحد کاهش خطر بلایا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136322694"/>
                  </a:ext>
                </a:extLst>
              </a:tr>
              <a:tr h="228880"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ردیف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محل قرار گرفتن فرمها و پوسترها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عناوین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effectLst/>
                        </a:rPr>
                        <a:t>اتاق بهورز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 anchor="ctr"/>
                </a:tc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effectLst/>
                        </a:rPr>
                        <a:t>اتاق معاینه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 anchor="ctr"/>
                </a:tc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effectLst/>
                        </a:rPr>
                        <a:t>سالن انتظار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234985395"/>
                  </a:ext>
                </a:extLst>
              </a:tr>
              <a:tr h="8628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04633247"/>
                  </a:ext>
                </a:extLst>
              </a:tr>
              <a:tr h="51042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5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سیستم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دستورالعمل جامعه ایمن و حوادث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408203612"/>
                  </a:ext>
                </a:extLst>
              </a:tr>
              <a:tr h="34028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دستورالعمل پدافند غیر عامل و </a:t>
                      </a:r>
                      <a:r>
                        <a:rPr lang="en-US" sz="1100">
                          <a:effectLst/>
                        </a:rPr>
                        <a:t>HSE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085271572"/>
                  </a:ext>
                </a:extLst>
              </a:tr>
              <a:tr h="44625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فرم </a:t>
                      </a:r>
                      <a:r>
                        <a:rPr lang="en-US" sz="1100">
                          <a:effectLst/>
                        </a:rPr>
                        <a:t>Sit-Rep</a:t>
                      </a:r>
                      <a:r>
                        <a:rPr lang="ar-SA" sz="1100">
                          <a:effectLst/>
                        </a:rPr>
                        <a:t> و </a:t>
                      </a:r>
                      <a:r>
                        <a:rPr lang="en-US" sz="1100">
                          <a:effectLst/>
                        </a:rPr>
                        <a:t>DSS</a:t>
                      </a:r>
                      <a:r>
                        <a:rPr lang="ar-SA" sz="1100">
                          <a:effectLst/>
                        </a:rPr>
                        <a:t>_فرمهای گزارش دهی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987480384"/>
                  </a:ext>
                </a:extLst>
              </a:tr>
              <a:tr h="44625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فرم ارزیابی ایمنی واحد های بهداشتی(</a:t>
                      </a:r>
                      <a:r>
                        <a:rPr lang="en-US" sz="1100">
                          <a:effectLst/>
                        </a:rPr>
                        <a:t>SARA</a:t>
                      </a:r>
                      <a:r>
                        <a:rPr lang="ar-SA" sz="11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14407230"/>
                  </a:ext>
                </a:extLst>
              </a:tr>
              <a:tr h="2916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EOP</a:t>
                      </a:r>
                      <a:r>
                        <a:rPr lang="ar-SA" sz="1100">
                          <a:effectLst/>
                        </a:rPr>
                        <a:t> مرکز خدمات جامع سلامت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940211247"/>
                  </a:ext>
                </a:extLst>
              </a:tr>
              <a:tr h="67651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برد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چارت فرماندهی حادثه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953538120"/>
                  </a:ext>
                </a:extLst>
              </a:tr>
              <a:tr h="21875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نقشه خطر واحد( در اندازه</a:t>
                      </a:r>
                      <a:r>
                        <a:rPr lang="en-US" sz="1100">
                          <a:effectLst/>
                        </a:rPr>
                        <a:t>A</a:t>
                      </a:r>
                      <a:r>
                        <a:rPr lang="ar-SA" sz="1100">
                          <a:effectLst/>
                        </a:rPr>
                        <a:t>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846241660"/>
                  </a:ext>
                </a:extLst>
              </a:tr>
              <a:tr h="228880"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29322191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336286" y="1382505"/>
            <a:ext cx="1462272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112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123934"/>
              </p:ext>
            </p:extLst>
          </p:nvPr>
        </p:nvGraphicFramePr>
        <p:xfrm>
          <a:off x="3710358" y="809468"/>
          <a:ext cx="7749914" cy="5246556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805170">
                  <a:extLst>
                    <a:ext uri="{9D8B030D-6E8A-4147-A177-3AD203B41FA5}">
                      <a16:colId xmlns:a16="http://schemas.microsoft.com/office/drawing/2014/main" val="1477416048"/>
                    </a:ext>
                  </a:extLst>
                </a:gridCol>
                <a:gridCol w="858848">
                  <a:extLst>
                    <a:ext uri="{9D8B030D-6E8A-4147-A177-3AD203B41FA5}">
                      <a16:colId xmlns:a16="http://schemas.microsoft.com/office/drawing/2014/main" val="3016028709"/>
                    </a:ext>
                  </a:extLst>
                </a:gridCol>
                <a:gridCol w="3059647">
                  <a:extLst>
                    <a:ext uri="{9D8B030D-6E8A-4147-A177-3AD203B41FA5}">
                      <a16:colId xmlns:a16="http://schemas.microsoft.com/office/drawing/2014/main" val="960529013"/>
                    </a:ext>
                  </a:extLst>
                </a:gridCol>
                <a:gridCol w="858848">
                  <a:extLst>
                    <a:ext uri="{9D8B030D-6E8A-4147-A177-3AD203B41FA5}">
                      <a16:colId xmlns:a16="http://schemas.microsoft.com/office/drawing/2014/main" val="2764595147"/>
                    </a:ext>
                  </a:extLst>
                </a:gridCol>
                <a:gridCol w="858848">
                  <a:extLst>
                    <a:ext uri="{9D8B030D-6E8A-4147-A177-3AD203B41FA5}">
                      <a16:colId xmlns:a16="http://schemas.microsoft.com/office/drawing/2014/main" val="2463323858"/>
                    </a:ext>
                  </a:extLst>
                </a:gridCol>
                <a:gridCol w="1308553">
                  <a:extLst>
                    <a:ext uri="{9D8B030D-6E8A-4147-A177-3AD203B41FA5}">
                      <a16:colId xmlns:a16="http://schemas.microsoft.com/office/drawing/2014/main" val="2630619682"/>
                    </a:ext>
                  </a:extLst>
                </a:gridCol>
              </a:tblGrid>
              <a:tr h="528620">
                <a:tc gridSpan="6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همگون سازی فرمها و پوسترهای مراکز خدمات جامع سلامت سال 1402- واحد کاهش خطر بلایا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379270"/>
                  </a:ext>
                </a:extLst>
              </a:tr>
              <a:tr h="104402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ردیف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محل قرار گرفتن فرمها و پوسترها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عناوین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</a:rPr>
                        <a:t>اتاق رابط واحد بلایا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</a:rPr>
                        <a:t>اتاق پزشک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</a:rPr>
                        <a:t>سالن انتظار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 anchor="ctr"/>
                </a:tc>
                <a:extLst>
                  <a:ext uri="{0D108BD9-81ED-4DB2-BD59-A6C34878D82A}">
                    <a16:rowId xmlns:a16="http://schemas.microsoft.com/office/drawing/2014/main" val="1981508726"/>
                  </a:ext>
                </a:extLst>
              </a:tr>
              <a:tr h="792931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پوشه یا زونکن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665887363"/>
                  </a:ext>
                </a:extLst>
              </a:tr>
              <a:tr h="409681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سیستم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دستورالعمل جامعه ایمن و حوادث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111433139"/>
                  </a:ext>
                </a:extLst>
              </a:tr>
              <a:tr h="396465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دستورالعمل پدافند غیر عامل و </a:t>
                      </a:r>
                      <a:r>
                        <a:rPr lang="en-US" sz="1100">
                          <a:effectLst/>
                        </a:rPr>
                        <a:t>HSE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31757688"/>
                  </a:ext>
                </a:extLst>
              </a:tr>
              <a:tr h="409681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فرم </a:t>
                      </a:r>
                      <a:r>
                        <a:rPr lang="en-US" sz="1100">
                          <a:effectLst/>
                        </a:rPr>
                        <a:t>Sit-Rep</a:t>
                      </a:r>
                      <a:r>
                        <a:rPr lang="ar-SA" sz="1100">
                          <a:effectLst/>
                        </a:rPr>
                        <a:t> و </a:t>
                      </a:r>
                      <a:r>
                        <a:rPr lang="en-US" sz="1100">
                          <a:effectLst/>
                        </a:rPr>
                        <a:t>DSS</a:t>
                      </a:r>
                      <a:r>
                        <a:rPr lang="ar-SA" sz="1100">
                          <a:effectLst/>
                        </a:rPr>
                        <a:t>_فرمهای گزارش دهی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162011333"/>
                  </a:ext>
                </a:extLst>
              </a:tr>
              <a:tr h="396465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فرم ارزیابی ایمنی واحد های بهداشتی(</a:t>
                      </a:r>
                      <a:r>
                        <a:rPr lang="en-US" sz="1100">
                          <a:effectLst/>
                        </a:rPr>
                        <a:t>SARA</a:t>
                      </a:r>
                      <a:r>
                        <a:rPr lang="ar-SA" sz="11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262933672"/>
                  </a:ext>
                </a:extLst>
              </a:tr>
              <a:tr h="409681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EOP</a:t>
                      </a:r>
                      <a:r>
                        <a:rPr lang="ar-SA" sz="1100">
                          <a:effectLst/>
                        </a:rPr>
                        <a:t> مرکز خدمات جامع سلامت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3133958"/>
                  </a:ext>
                </a:extLst>
              </a:tr>
              <a:tr h="317172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برد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چارت فرماندهی حادثه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099935280"/>
                  </a:ext>
                </a:extLst>
              </a:tr>
              <a:tr h="541835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نقشه خطر واحد( در اندازه</a:t>
                      </a:r>
                      <a:r>
                        <a:rPr lang="en-US" sz="1100">
                          <a:effectLst/>
                        </a:rPr>
                        <a:t>A</a:t>
                      </a:r>
                      <a:r>
                        <a:rPr lang="ar-SA" sz="1100">
                          <a:effectLst/>
                        </a:rPr>
                        <a:t>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 dirty="0">
                          <a:effectLst/>
                        </a:rPr>
                        <a:t>*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4271552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710358" y="1580187"/>
            <a:ext cx="171769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010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364377"/>
              </p:ext>
            </p:extLst>
          </p:nvPr>
        </p:nvGraphicFramePr>
        <p:xfrm>
          <a:off x="2788169" y="959368"/>
          <a:ext cx="8394493" cy="5321511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835283">
                  <a:extLst>
                    <a:ext uri="{9D8B030D-6E8A-4147-A177-3AD203B41FA5}">
                      <a16:colId xmlns:a16="http://schemas.microsoft.com/office/drawing/2014/main" val="2406308456"/>
                    </a:ext>
                  </a:extLst>
                </a:gridCol>
                <a:gridCol w="818096">
                  <a:extLst>
                    <a:ext uri="{9D8B030D-6E8A-4147-A177-3AD203B41FA5}">
                      <a16:colId xmlns:a16="http://schemas.microsoft.com/office/drawing/2014/main" val="3066877070"/>
                    </a:ext>
                  </a:extLst>
                </a:gridCol>
                <a:gridCol w="2481556">
                  <a:extLst>
                    <a:ext uri="{9D8B030D-6E8A-4147-A177-3AD203B41FA5}">
                      <a16:colId xmlns:a16="http://schemas.microsoft.com/office/drawing/2014/main" val="4244804908"/>
                    </a:ext>
                  </a:extLst>
                </a:gridCol>
                <a:gridCol w="654478">
                  <a:extLst>
                    <a:ext uri="{9D8B030D-6E8A-4147-A177-3AD203B41FA5}">
                      <a16:colId xmlns:a16="http://schemas.microsoft.com/office/drawing/2014/main" val="4174812523"/>
                    </a:ext>
                  </a:extLst>
                </a:gridCol>
                <a:gridCol w="654478">
                  <a:extLst>
                    <a:ext uri="{9D8B030D-6E8A-4147-A177-3AD203B41FA5}">
                      <a16:colId xmlns:a16="http://schemas.microsoft.com/office/drawing/2014/main" val="2869017642"/>
                    </a:ext>
                  </a:extLst>
                </a:gridCol>
                <a:gridCol w="654478">
                  <a:extLst>
                    <a:ext uri="{9D8B030D-6E8A-4147-A177-3AD203B41FA5}">
                      <a16:colId xmlns:a16="http://schemas.microsoft.com/office/drawing/2014/main" val="1724105380"/>
                    </a:ext>
                  </a:extLst>
                </a:gridCol>
                <a:gridCol w="1148062">
                  <a:extLst>
                    <a:ext uri="{9D8B030D-6E8A-4147-A177-3AD203B41FA5}">
                      <a16:colId xmlns:a16="http://schemas.microsoft.com/office/drawing/2014/main" val="3099133144"/>
                    </a:ext>
                  </a:extLst>
                </a:gridCol>
                <a:gridCol w="1148062">
                  <a:extLst>
                    <a:ext uri="{9D8B030D-6E8A-4147-A177-3AD203B41FA5}">
                      <a16:colId xmlns:a16="http://schemas.microsoft.com/office/drawing/2014/main" val="3747958909"/>
                    </a:ext>
                  </a:extLst>
                </a:gridCol>
              </a:tblGrid>
              <a:tr h="546113">
                <a:tc gridSpan="6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همگون سازی فرمها و پوسترها خانه های بهداشت سال 1402- واحد کاهش خطر بلایا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783212003"/>
                  </a:ext>
                </a:extLst>
              </a:tr>
              <a:tr h="257129"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ردیف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محل قرار گرفتن فرمها و پوسترها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عناوین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effectLst/>
                        </a:rPr>
                        <a:t>اتاق بهورز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 anchor="ctr"/>
                </a:tc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effectLst/>
                        </a:rPr>
                        <a:t>اتاق معاینه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 anchor="ctr"/>
                </a:tc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effectLst/>
                        </a:rPr>
                        <a:t>سالن انتظار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54926378"/>
                  </a:ext>
                </a:extLst>
              </a:tr>
              <a:tr h="9693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367561420"/>
                  </a:ext>
                </a:extLst>
              </a:tr>
              <a:tr h="57341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5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سیستم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دستورالعمل جامعه ایمن و حوادث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66763234"/>
                  </a:ext>
                </a:extLst>
              </a:tr>
              <a:tr h="3822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دستورالعمل پدافند غیر عامل و </a:t>
                      </a:r>
                      <a:r>
                        <a:rPr lang="en-US" sz="1100">
                          <a:effectLst/>
                        </a:rPr>
                        <a:t>HSE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557217281"/>
                  </a:ext>
                </a:extLst>
              </a:tr>
              <a:tr h="50133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فرم </a:t>
                      </a:r>
                      <a:r>
                        <a:rPr lang="en-US" sz="1100">
                          <a:effectLst/>
                        </a:rPr>
                        <a:t>Sit-Rep</a:t>
                      </a:r>
                      <a:r>
                        <a:rPr lang="ar-SA" sz="1100">
                          <a:effectLst/>
                        </a:rPr>
                        <a:t> و </a:t>
                      </a:r>
                      <a:r>
                        <a:rPr lang="en-US" sz="1100">
                          <a:effectLst/>
                        </a:rPr>
                        <a:t>DSS</a:t>
                      </a:r>
                      <a:r>
                        <a:rPr lang="ar-SA" sz="1100">
                          <a:effectLst/>
                        </a:rPr>
                        <a:t>_فرمهای گزارش دهی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3362262"/>
                  </a:ext>
                </a:extLst>
              </a:tr>
              <a:tr h="50133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فرم ارزیابی ایمنی واحد های بهداشتی(</a:t>
                      </a:r>
                      <a:r>
                        <a:rPr lang="en-US" sz="1100">
                          <a:effectLst/>
                        </a:rPr>
                        <a:t>SARA</a:t>
                      </a:r>
                      <a:r>
                        <a:rPr lang="ar-SA" sz="11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8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79062347"/>
                  </a:ext>
                </a:extLst>
              </a:tr>
              <a:tr h="32766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EOP</a:t>
                      </a:r>
                      <a:r>
                        <a:rPr lang="ar-SA" sz="1100">
                          <a:effectLst/>
                        </a:rPr>
                        <a:t> مرکز خدمات جامع سلامت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838868497"/>
                  </a:ext>
                </a:extLst>
              </a:tr>
              <a:tr h="76000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برد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چارت فرماندهی حادثه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725342467"/>
                  </a:ext>
                </a:extLst>
              </a:tr>
              <a:tr h="24575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نقشه خطر واحد( در اندازه</a:t>
                      </a:r>
                      <a:r>
                        <a:rPr lang="en-US" sz="1100">
                          <a:effectLst/>
                        </a:rPr>
                        <a:t>A</a:t>
                      </a:r>
                      <a:r>
                        <a:rPr lang="ar-SA" sz="1100">
                          <a:effectLst/>
                        </a:rPr>
                        <a:t>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419071648"/>
                  </a:ext>
                </a:extLst>
              </a:tr>
              <a:tr h="257129"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418811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8372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56027" y="989351"/>
            <a:ext cx="5741232" cy="4361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</a:rPr>
              <a:t>آمادگی )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lang="fa-IR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US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DART</a:t>
            </a:r>
            <a:endParaRPr lang="en-US" sz="32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latin typeface="Calibri" panose="020F0502020204030204" pitchFamily="34" charset="0"/>
                <a:ea typeface="Calibri" panose="020F0502020204030204" pitchFamily="34" charset="0"/>
              </a:rPr>
              <a:t>ارزیابی خانوار در برابر بلایا</a:t>
            </a:r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</a:rPr>
              <a:t>گروه هدف :زنان سرپرست خانوار</a:t>
            </a:r>
            <a:endParaRPr lang="en-US" sz="105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a-IR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طریقه ی شاخص گیری </a:t>
            </a: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: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endParaRPr lang="en-US" sz="105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</a:rPr>
              <a:t>آموزش بار اول : (18-)</a:t>
            </a:r>
            <a:endParaRPr lang="en-US" sz="105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</a:rPr>
              <a:t>آموزش بار دوم : (17</a:t>
            </a: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†)</a:t>
            </a:r>
            <a:endParaRPr lang="en-US" sz="105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</a:rPr>
              <a:t>ارزیابی بار اول : (جمع 16- و18-)</a:t>
            </a:r>
            <a:endParaRPr lang="en-US" sz="105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</a:rPr>
              <a:t>ارزیابی بار دوم : (جمع 17+ و 17-</a:t>
            </a:r>
            <a:r>
              <a:rPr lang="fa-IR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endParaRPr lang="en-US" sz="105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</a:rPr>
              <a:t>(همگی تقسیم بر گروه هدف 100</a:t>
            </a: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×)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664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38270" y="884420"/>
            <a:ext cx="9413822" cy="3206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07000"/>
              </a:lnSpc>
              <a:spcAft>
                <a:spcPts val="800"/>
              </a:spcAft>
            </a:pPr>
            <a:r>
              <a:rPr lang="fa-IR" sz="3600" b="1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36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DSS</a:t>
            </a:r>
            <a:r>
              <a:rPr lang="fa-IR" sz="36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( </a:t>
            </a:r>
            <a:r>
              <a:rPr lang="fa-IR" sz="3600" b="1" dirty="0">
                <a:latin typeface="Calibri" panose="020F0502020204030204" pitchFamily="34" charset="0"/>
                <a:ea typeface="Calibri" panose="020F0502020204030204" pitchFamily="34" charset="0"/>
              </a:rPr>
              <a:t>مراقبت </a:t>
            </a:r>
            <a:r>
              <a:rPr lang="fa-IR" sz="36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و ثبت وقوع </a:t>
            </a:r>
            <a:r>
              <a:rPr lang="fa-IR" sz="3600" b="1" dirty="0">
                <a:latin typeface="Calibri" panose="020F0502020204030204" pitchFamily="34" charset="0"/>
                <a:ea typeface="Calibri" panose="020F0502020204030204" pitchFamily="34" charset="0"/>
              </a:rPr>
              <a:t>و پیامدها بلایا </a:t>
            </a:r>
            <a:r>
              <a:rPr lang="fa-IR" sz="36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</a:p>
          <a:p>
            <a:pPr algn="r" rtl="1">
              <a:lnSpc>
                <a:spcPct val="107000"/>
              </a:lnSpc>
              <a:spcAft>
                <a:spcPts val="800"/>
              </a:spcAft>
            </a:pPr>
            <a:endParaRPr lang="fa-IR" sz="36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07000"/>
              </a:lnSpc>
              <a:spcAft>
                <a:spcPts val="800"/>
              </a:spcAft>
            </a:pPr>
            <a:r>
              <a:rPr lang="en-US" sz="36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a-IR" sz="20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100</a:t>
            </a:r>
            <a:r>
              <a:rPr lang="fa-IR" sz="2000" b="1" dirty="0">
                <a:latin typeface="Calibri" panose="020F0502020204030204" pitchFamily="34" charset="0"/>
                <a:ea typeface="Calibri" panose="020F0502020204030204" pitchFamily="34" charset="0"/>
              </a:rPr>
              <a:t>% بعد از </a:t>
            </a:r>
            <a:r>
              <a:rPr lang="fa-IR" sz="20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وقوع</a:t>
            </a:r>
          </a:p>
          <a:p>
            <a:pPr algn="r" rtl="1">
              <a:lnSpc>
                <a:spcPct val="107000"/>
              </a:lnSpc>
              <a:spcAft>
                <a:spcPts val="800"/>
              </a:spcAft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ar-SA" b="1" dirty="0">
                <a:solidFill>
                  <a:srgbClr val="000000"/>
                </a:solidFill>
                <a:latin typeface="vazir-fd"/>
                <a:ea typeface="Calibri" panose="020F0502020204030204" pitchFamily="34" charset="0"/>
              </a:rPr>
              <a:t>ثبت وقوع و پیامدهای  بلایا  در پورتال و پیگیری دریافت خسارات از بیمه ها را انجام میدهد.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ar-SA" b="1" dirty="0">
                <a:solidFill>
                  <a:srgbClr val="000000"/>
                </a:solidFill>
                <a:latin typeface="vazir-fd"/>
                <a:ea typeface="Calibri" panose="020F0502020204030204" pitchFamily="34" charset="0"/>
              </a:rPr>
              <a:t>گزارش مخاطرات تا </a:t>
            </a:r>
            <a:r>
              <a:rPr lang="fa-IR" b="1" dirty="0">
                <a:solidFill>
                  <a:srgbClr val="000000"/>
                </a:solidFill>
                <a:latin typeface="vazir-fd"/>
                <a:ea typeface="Calibri" panose="020F0502020204030204" pitchFamily="34" charset="0"/>
              </a:rPr>
              <a:t>5</a:t>
            </a:r>
            <a:r>
              <a:rPr lang="ar-SA" b="1" dirty="0">
                <a:solidFill>
                  <a:srgbClr val="000000"/>
                </a:solidFill>
                <a:latin typeface="vazir-fd"/>
                <a:ea typeface="Calibri" panose="020F0502020204030204" pitchFamily="34" charset="0"/>
              </a:rPr>
              <a:t> روز بعد از وقوع بلا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755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168153"/>
              </p:ext>
            </p:extLst>
          </p:nvPr>
        </p:nvGraphicFramePr>
        <p:xfrm>
          <a:off x="2773177" y="599613"/>
          <a:ext cx="6850508" cy="5921107"/>
        </p:xfrm>
        <a:graphic>
          <a:graphicData uri="http://schemas.openxmlformats.org/drawingml/2006/table">
            <a:tbl>
              <a:tblPr rtl="1" firstRow="1" firstCol="1" bandRow="1"/>
              <a:tblGrid>
                <a:gridCol w="903139">
                  <a:extLst>
                    <a:ext uri="{9D8B030D-6E8A-4147-A177-3AD203B41FA5}">
                      <a16:colId xmlns:a16="http://schemas.microsoft.com/office/drawing/2014/main" val="1054932401"/>
                    </a:ext>
                  </a:extLst>
                </a:gridCol>
                <a:gridCol w="1523906">
                  <a:extLst>
                    <a:ext uri="{9D8B030D-6E8A-4147-A177-3AD203B41FA5}">
                      <a16:colId xmlns:a16="http://schemas.microsoft.com/office/drawing/2014/main" val="3508185219"/>
                    </a:ext>
                  </a:extLst>
                </a:gridCol>
                <a:gridCol w="641706">
                  <a:extLst>
                    <a:ext uri="{9D8B030D-6E8A-4147-A177-3AD203B41FA5}">
                      <a16:colId xmlns:a16="http://schemas.microsoft.com/office/drawing/2014/main" val="315417881"/>
                    </a:ext>
                  </a:extLst>
                </a:gridCol>
                <a:gridCol w="621332">
                  <a:extLst>
                    <a:ext uri="{9D8B030D-6E8A-4147-A177-3AD203B41FA5}">
                      <a16:colId xmlns:a16="http://schemas.microsoft.com/office/drawing/2014/main" val="4226431137"/>
                    </a:ext>
                  </a:extLst>
                </a:gridCol>
                <a:gridCol w="621332">
                  <a:extLst>
                    <a:ext uri="{9D8B030D-6E8A-4147-A177-3AD203B41FA5}">
                      <a16:colId xmlns:a16="http://schemas.microsoft.com/office/drawing/2014/main" val="3532228923"/>
                    </a:ext>
                  </a:extLst>
                </a:gridCol>
                <a:gridCol w="481562">
                  <a:extLst>
                    <a:ext uri="{9D8B030D-6E8A-4147-A177-3AD203B41FA5}">
                      <a16:colId xmlns:a16="http://schemas.microsoft.com/office/drawing/2014/main" val="3640195110"/>
                    </a:ext>
                  </a:extLst>
                </a:gridCol>
                <a:gridCol w="481562">
                  <a:extLst>
                    <a:ext uri="{9D8B030D-6E8A-4147-A177-3AD203B41FA5}">
                      <a16:colId xmlns:a16="http://schemas.microsoft.com/office/drawing/2014/main" val="2111995307"/>
                    </a:ext>
                  </a:extLst>
                </a:gridCol>
                <a:gridCol w="461191">
                  <a:extLst>
                    <a:ext uri="{9D8B030D-6E8A-4147-A177-3AD203B41FA5}">
                      <a16:colId xmlns:a16="http://schemas.microsoft.com/office/drawing/2014/main" val="3195072020"/>
                    </a:ext>
                  </a:extLst>
                </a:gridCol>
                <a:gridCol w="557389">
                  <a:extLst>
                    <a:ext uri="{9D8B030D-6E8A-4147-A177-3AD203B41FA5}">
                      <a16:colId xmlns:a16="http://schemas.microsoft.com/office/drawing/2014/main" val="634174040"/>
                    </a:ext>
                  </a:extLst>
                </a:gridCol>
                <a:gridCol w="557389">
                  <a:extLst>
                    <a:ext uri="{9D8B030D-6E8A-4147-A177-3AD203B41FA5}">
                      <a16:colId xmlns:a16="http://schemas.microsoft.com/office/drawing/2014/main" val="1270153663"/>
                    </a:ext>
                  </a:extLst>
                </a:gridCol>
              </a:tblGrid>
              <a:tr h="168256">
                <a:tc gridSpan="10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Titr" panose="00000700000000000000" pitchFamily="2" charset="-78"/>
                        </a:rPr>
                        <a:t>واحد ارزیابی کننده:    </a:t>
                      </a:r>
                      <a:r>
                        <a:rPr lang="en-US" sz="800">
                          <a:effectLst/>
                          <a:latin typeface="Calibri" panose="020F0502020204030204" pitchFamily="34" charset="0"/>
                          <a:cs typeface="B Titr" panose="00000700000000000000" pitchFamily="2" charset="-78"/>
                        </a:rPr>
                        <a:t>                        </a:t>
                      </a: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Titr" panose="00000700000000000000" pitchFamily="2" charset="-78"/>
                        </a:rPr>
                        <a:t>نام و نام خانوادگی ارزیاب: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598071"/>
                  </a:ext>
                </a:extLst>
              </a:tr>
              <a:tr h="168256">
                <a:tc gridSpan="10"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شماره گزارش:</a:t>
                      </a:r>
                      <a:r>
                        <a:rPr lang="en-US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1</a:t>
                      </a: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     تاریخ گزارش</a:t>
                      </a:r>
                      <a:r>
                        <a:rPr lang="en-US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                              </a:t>
                      </a: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22</a:t>
                      </a:r>
                      <a:r>
                        <a:rPr lang="en-US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    1403/03/</a:t>
                      </a: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دوره زمانی گزارش: 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9511016"/>
                  </a:ext>
                </a:extLst>
              </a:tr>
              <a:tr h="168256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سوال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راهنما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آخرین وضعیت: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8189475"/>
                  </a:ext>
                </a:extLst>
              </a:tr>
              <a:tr h="168256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7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نوع و شدت حادثه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کم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9012018"/>
                  </a:ext>
                </a:extLst>
              </a:tr>
              <a:tr h="168256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7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نام منطقه جرقویه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7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ذکر دانشگاه، استان، شهر و روستا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دانشگاه علوم پزشکی اصفهان/شهرستان جرقویه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3703180"/>
                  </a:ext>
                </a:extLst>
              </a:tr>
              <a:tr h="168256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7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سطح حادثه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7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بر اساس جدول سطح حادثه و اعلام </a:t>
                      </a:r>
                      <a:r>
                        <a:rPr lang="en-US" sz="7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EOC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کم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0406916"/>
                  </a:ext>
                </a:extLst>
              </a:tr>
              <a:tr h="147287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7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تعداد فوتی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700" dirty="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کل و به تفکیک منطقه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700" dirty="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 با ذکر توزیع سنی جنسی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8"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زن:  0     مرد:0          -    زير 5 سال:   2     -    بالاي 5 سال:</a:t>
                      </a:r>
                      <a:r>
                        <a:rPr lang="en-US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    </a:t>
                      </a: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7</a:t>
                      </a:r>
                      <a:r>
                        <a:rPr lang="en-US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     </a:t>
                      </a: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   كل:</a:t>
                      </a:r>
                      <a:r>
                        <a:rPr lang="en-US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-</a:t>
                      </a: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9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716586"/>
                  </a:ext>
                </a:extLst>
              </a:tr>
              <a:tr h="251536"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7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تعداد مصدوم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 vMerge="1"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4144531"/>
                  </a:ext>
                </a:extLst>
              </a:tr>
              <a:tr h="3365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 dirty="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زن:  3 مرد:     6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 dirty="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9515641"/>
                  </a:ext>
                </a:extLst>
              </a:tr>
              <a:tr h="168256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7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تعداد جمعیت تحت تاثیر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7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کل و به تفکیک منطقه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516557"/>
                  </a:ext>
                </a:extLst>
              </a:tr>
              <a:tr h="252467">
                <a:tc rowSpan="5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آسیب به واحدهای بهداشتی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تعداد مراکز آسیب دیده و درصد آسیب آن (بصورت تخمینی) به تفکیک منطقه و نوع مرکز ذکر شود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6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مركز بهداشت شهرستان/ استان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6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مركز شهري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6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مركز روستايي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6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پايگاه بهداشت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6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خانه بهداشت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6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مركز شهري روستايي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5154452"/>
                  </a:ext>
                </a:extLst>
              </a:tr>
              <a:tr h="1682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تعداد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0622418"/>
                  </a:ext>
                </a:extLst>
              </a:tr>
              <a:tr h="1682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71755" marR="71755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درصد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سازه‌اي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5926598"/>
                  </a:ext>
                </a:extLst>
              </a:tr>
              <a:tr h="1682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غيرسازه‌اي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178467"/>
                  </a:ext>
                </a:extLst>
              </a:tr>
              <a:tr h="1682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عملكردي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0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4275502"/>
                  </a:ext>
                </a:extLst>
              </a:tr>
              <a:tr h="168256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آسیب به بیمارستان‌ها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 dirty="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8922780"/>
                  </a:ext>
                </a:extLst>
              </a:tr>
              <a:tr h="336513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آسیب به پرسنل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تعداد به تفکیک منطقه، 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واحد بهداشتی و رده خدمت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------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6645309"/>
                  </a:ext>
                </a:extLst>
              </a:tr>
              <a:tr h="336513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آسيب به زيرساخت‌ها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آسيب به جاده، برق، آب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 و مدرسه و . . .  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-----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825535"/>
                  </a:ext>
                </a:extLst>
              </a:tr>
              <a:tr h="336513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اقدامات مدیریتی انجام شده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مانند تشکیل کمیته بهداشت کارگروه و فعال سازی سامانه فرماندهی حادثه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حضور سریع تیم واکنش سریع در محل و نمونه گیری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425647"/>
                  </a:ext>
                </a:extLst>
              </a:tr>
              <a:tr h="168256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اقدامات بهداشتی انجام شده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3345597"/>
                  </a:ext>
                </a:extLst>
              </a:tr>
              <a:tr h="273704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اقدامات ساير سازمان‌ها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مانند هلال احمر، استانداري و . . .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اداره آب و فاضلاب جهت کلرزنی 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8579578"/>
                  </a:ext>
                </a:extLst>
              </a:tr>
              <a:tr h="336513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مهمترین نیازهای بهداشتی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تعداد پرسنل، ‌تجهيزات، ملزومات و . . .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----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25611"/>
                  </a:ext>
                </a:extLst>
              </a:tr>
              <a:tr h="547407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نیازهایی که باید فورا از سطح بالاتر پیگیری یا تامین شوند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می‌توانید از فرم برآورد نیاز نیز استفاده کنید. آنرا ضمیمه این فرم نمایید.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---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97057"/>
                  </a:ext>
                </a:extLst>
              </a:tr>
              <a:tr h="410557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احتمال وقوع مخاطرات بعدی در منطقه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مانند شکست سد متعاقب زلزله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8423499"/>
                  </a:ext>
                </a:extLst>
              </a:tr>
              <a:tr h="168256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سایر موارد مهم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لطفا ذکر نمایید.</a:t>
                      </a:r>
                      <a:endParaRPr lang="en-US" sz="8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800" dirty="0">
                          <a:effectLst/>
                          <a:latin typeface="Calibri" panose="020F0502020204030204" pitchFamily="34" charset="0"/>
                          <a:cs typeface="B Mitra" panose="00000400000000000000" pitchFamily="2" charset="-78"/>
                        </a:rPr>
                        <a:t>تمامی نمونه ها التور منفی شد 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8" marR="475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16591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1857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668012"/>
              </p:ext>
            </p:extLst>
          </p:nvPr>
        </p:nvGraphicFramePr>
        <p:xfrm>
          <a:off x="3117954" y="479676"/>
          <a:ext cx="6565691" cy="6101005"/>
        </p:xfrm>
        <a:graphic>
          <a:graphicData uri="http://schemas.openxmlformats.org/drawingml/2006/table">
            <a:tbl>
              <a:tblPr firstRow="1" firstCol="1" bandRow="1"/>
              <a:tblGrid>
                <a:gridCol w="1906870">
                  <a:extLst>
                    <a:ext uri="{9D8B030D-6E8A-4147-A177-3AD203B41FA5}">
                      <a16:colId xmlns:a16="http://schemas.microsoft.com/office/drawing/2014/main" val="783802763"/>
                    </a:ext>
                  </a:extLst>
                </a:gridCol>
                <a:gridCol w="1092662">
                  <a:extLst>
                    <a:ext uri="{9D8B030D-6E8A-4147-A177-3AD203B41FA5}">
                      <a16:colId xmlns:a16="http://schemas.microsoft.com/office/drawing/2014/main" val="202781394"/>
                    </a:ext>
                  </a:extLst>
                </a:gridCol>
                <a:gridCol w="3241964">
                  <a:extLst>
                    <a:ext uri="{9D8B030D-6E8A-4147-A177-3AD203B41FA5}">
                      <a16:colId xmlns:a16="http://schemas.microsoft.com/office/drawing/2014/main" val="2430053616"/>
                    </a:ext>
                  </a:extLst>
                </a:gridCol>
                <a:gridCol w="324195">
                  <a:extLst>
                    <a:ext uri="{9D8B030D-6E8A-4147-A177-3AD203B41FA5}">
                      <a16:colId xmlns:a16="http://schemas.microsoft.com/office/drawing/2014/main" val="1628066590"/>
                    </a:ext>
                  </a:extLst>
                </a:gridCol>
              </a:tblGrid>
              <a:tr h="164601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24375" algn="l"/>
                        </a:tabLs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این فرم طی ده روز بعد از وقوع یک مخاطره تکمیل می شود. برای منابع اطلاعات هر سوال به جدول مربوطه در راهنمای برنامه مراجعه نمایید.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7481682"/>
                  </a:ext>
                </a:extLst>
              </a:tr>
              <a:tr h="164601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اصفهان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نام دانشگاه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012561"/>
                  </a:ext>
                </a:extLst>
              </a:tr>
              <a:tr h="164601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جرقویه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نام شهرستان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4233139"/>
                  </a:ext>
                </a:extLst>
              </a:tr>
              <a:tr h="164601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نیک آباد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نام مرکز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9643729"/>
                  </a:ext>
                </a:extLst>
              </a:tr>
              <a:tr h="164601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B-1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نوع مخاطره(بر اساس کدهای پیوست)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3867601"/>
                  </a:ext>
                </a:extLst>
              </a:tr>
              <a:tr h="164601">
                <a:tc gridSpan="2"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57250" algn="l"/>
                          <a:tab pos="1597025" algn="ctr"/>
                        </a:tabLs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روز22        ماه  03     سال1403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تاریخ وقوع مخاطره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6251559"/>
                  </a:ext>
                </a:extLst>
              </a:tr>
              <a:tr h="175379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ساعت: 00     دقیقه07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زمان وقوع مخاطره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6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5673250"/>
                  </a:ext>
                </a:extLst>
              </a:tr>
              <a:tr h="164601"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0  نفر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تعداد پرسنل مصدوم بستری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5504185"/>
                  </a:ext>
                </a:extLst>
              </a:tr>
              <a:tr h="164601"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 0  نفر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تعداد پرسنل مصدوم سرپایی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9817625"/>
                  </a:ext>
                </a:extLst>
              </a:tr>
              <a:tr h="164601"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 0 نفر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تعداد پرسنل فوت شده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4147755"/>
                  </a:ext>
                </a:extLst>
              </a:tr>
              <a:tr h="164601"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  0  نفرساعت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جمع غیبت پرسنل از کار در مراکز(طی دو هفته بعد از وقوع مخاطره)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10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076665"/>
                  </a:ext>
                </a:extLst>
              </a:tr>
              <a:tr h="164601"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0  درصد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میزان خسارت سازه ای به مرکز(شامل دیوار،سقف و ستون)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6607772"/>
                  </a:ext>
                </a:extLst>
              </a:tr>
              <a:tr h="329200"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0  درصد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میزان خسارت غیر سازه ای به مرکز(شامل تاسیسات آب و برق و گاز، تجهیزات، لوازم و وسایل، درب ها و شیشه ها و امثالهم)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3736640"/>
                  </a:ext>
                </a:extLst>
              </a:tr>
              <a:tr h="1646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درصد 0 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برنامه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میزان اختلال در ارائه خدمات واحد بهداشتی(طی هفته بعد از وقوع مخاطره)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567690"/>
                  </a:ext>
                </a:extLst>
              </a:tr>
              <a:tr h="1646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................................ درصد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بیماری واگیر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5040073"/>
                  </a:ext>
                </a:extLst>
              </a:tr>
              <a:tr h="1646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................................ درصد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بیماری غیر واگیر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9895998"/>
                  </a:ext>
                </a:extLst>
              </a:tr>
              <a:tr h="1646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................................ درصد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بهداشت محیط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5904854"/>
                  </a:ext>
                </a:extLst>
              </a:tr>
              <a:tr h="1646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................................ درصد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بهداشت حرفه ای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62223"/>
                  </a:ext>
                </a:extLst>
              </a:tr>
              <a:tr h="1646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................................ درصد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بهداشت خانواده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1576538"/>
                  </a:ext>
                </a:extLst>
              </a:tr>
              <a:tr h="1646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................................ درصد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بهداشت روان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927804"/>
                  </a:ext>
                </a:extLst>
              </a:tr>
              <a:tr h="1646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................................ درصد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تغذیه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437499"/>
                  </a:ext>
                </a:extLst>
              </a:tr>
              <a:tr h="1646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................................ درصد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آموزش سلامت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609402"/>
                  </a:ext>
                </a:extLst>
              </a:tr>
              <a:tr h="1646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................................ درصد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آزمایشگاه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0837926"/>
                  </a:ext>
                </a:extLst>
              </a:tr>
              <a:tr h="329200"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0 ریال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جمع خسارت اقتصادی به مرکز( شامل خسارت سازه ای و غیر سازه ای، بدون احتساب خسارت به درآمد)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0443117"/>
                  </a:ext>
                </a:extLst>
              </a:tr>
              <a:tr h="164601"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8499 نفر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کل تعداد جمعیت تحت پوشش مرکز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253561"/>
                  </a:ext>
                </a:extLst>
              </a:tr>
              <a:tr h="329200"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0 نفر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جمع تعداد جمعیت تحت پوشش که تحت تاثیر مخاطره قرار گرفته اند(منظور تعداد افرادی است که نیاز فوری به کمکهای امدادی دارند)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16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8859463"/>
                  </a:ext>
                </a:extLst>
              </a:tr>
              <a:tr h="329200"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3 نفر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جمع تعداد جمعیت مصدوم در منطقه تحت تاثیر(یا بیمار در صورت اپیدمی) </a:t>
                      </a: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 موارد بستری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7458408"/>
                  </a:ext>
                </a:extLst>
              </a:tr>
              <a:tr h="329200"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6 نفر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جمع تعداد جمعیت مصدوم در منطقه تحت تاثیر(یا بیمار در صورت اپیدمی) </a:t>
                      </a: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 موارد سرپایی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4507369"/>
                  </a:ext>
                </a:extLst>
              </a:tr>
              <a:tr h="164601"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0 نفر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جمع تعداد جمعیت فوت شده در منطقه تحت تاثیر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3383247"/>
                  </a:ext>
                </a:extLst>
              </a:tr>
              <a:tr h="164601"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0 ساختمان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جمع تعداد ساختمان خسارت دیده در منطقه تحت تاثیر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20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6960219"/>
                  </a:ext>
                </a:extLst>
              </a:tr>
              <a:tr h="164601"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 0  درصد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متوسط میزان خسارت به کل ساختمانها در منطقه تحت تاثیر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21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01086"/>
                  </a:ext>
                </a:extLst>
              </a:tr>
              <a:tr h="164601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جمع خسارت اقتصادی در منطقه تحت تاثیر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7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22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880" marR="448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36413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64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1177</Words>
  <Application>Microsoft Office PowerPoint</Application>
  <PresentationFormat>Widescreen</PresentationFormat>
  <Paragraphs>413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B Mitra</vt:lpstr>
      <vt:lpstr>B Nazanin</vt:lpstr>
      <vt:lpstr>B Titr</vt:lpstr>
      <vt:lpstr>Calibri</vt:lpstr>
      <vt:lpstr>Calibri Light</vt:lpstr>
      <vt:lpstr>Cambria</vt:lpstr>
      <vt:lpstr>Times New Roman</vt:lpstr>
      <vt:lpstr>vazir-fd</vt:lpstr>
      <vt:lpstr>Office Theme</vt:lpstr>
      <vt:lpstr>واحد مدیریت و کاهش خطر بلایا </vt:lpstr>
      <vt:lpstr>هدف :بالابردن آگاهی و افزایش ایمنی مراکز و خانه بهداشت های تحت پوشش   چرخه بلایا  آمادگی کاهش آسیب پاسخ بازتوانی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واحد مدیریت و کاهش خطر بلایا</dc:title>
  <dc:creator>Administrator</dc:creator>
  <cp:lastModifiedBy>Administrator</cp:lastModifiedBy>
  <cp:revision>19</cp:revision>
  <dcterms:created xsi:type="dcterms:W3CDTF">2024-06-23T04:38:26Z</dcterms:created>
  <dcterms:modified xsi:type="dcterms:W3CDTF">2024-06-24T06:14:55Z</dcterms:modified>
</cp:coreProperties>
</file>