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7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322" r:id="rId30"/>
    <p:sldId id="323" r:id="rId31"/>
    <p:sldId id="324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E8BD1-8DF0-491C-9C20-7B36159A702B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1B23B-4CC9-4A76-A67C-7F445FE70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E8BD1-8DF0-491C-9C20-7B36159A702B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1B23B-4CC9-4A76-A67C-7F445FE70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E8BD1-8DF0-491C-9C20-7B36159A702B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1B23B-4CC9-4A76-A67C-7F445FE70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E8BD1-8DF0-491C-9C20-7B36159A702B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1B23B-4CC9-4A76-A67C-7F445FE70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E8BD1-8DF0-491C-9C20-7B36159A702B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1B23B-4CC9-4A76-A67C-7F445FE70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E8BD1-8DF0-491C-9C20-7B36159A702B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1B23B-4CC9-4A76-A67C-7F445FE70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E8BD1-8DF0-491C-9C20-7B36159A702B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1B23B-4CC9-4A76-A67C-7F445FE70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E8BD1-8DF0-491C-9C20-7B36159A702B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1B23B-4CC9-4A76-A67C-7F445FE70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E8BD1-8DF0-491C-9C20-7B36159A702B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1B23B-4CC9-4A76-A67C-7F445FE70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E8BD1-8DF0-491C-9C20-7B36159A702B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1B23B-4CC9-4A76-A67C-7F445FE70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E8BD1-8DF0-491C-9C20-7B36159A702B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1B23B-4CC9-4A76-A67C-7F445FE70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E8BD1-8DF0-491C-9C20-7B36159A702B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1B23B-4CC9-4A76-A67C-7F445FE70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7030A0"/>
                </a:solidFill>
              </a:rPr>
              <a:t> UROEPITHELIAL TUMORS</a:t>
            </a:r>
            <a:br>
              <a:rPr lang="en-US" sz="5400" b="1" dirty="0" smtClean="0">
                <a:solidFill>
                  <a:srgbClr val="7030A0"/>
                </a:solidFill>
              </a:rPr>
            </a:br>
            <a:endParaRPr lang="en-US" sz="5400" b="1" dirty="0">
              <a:solidFill>
                <a:srgbClr val="7030A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b="1" dirty="0" smtClean="0">
                <a:solidFill>
                  <a:srgbClr val="7030A0"/>
                </a:solidFill>
              </a:rPr>
              <a:t>سرطان مثانه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r" rtl="1"/>
            <a:r>
              <a:rPr lang="fa-IR" b="1" dirty="0" smtClean="0"/>
              <a:t> شایعترین سرطان سیستم ادراری</a:t>
            </a:r>
          </a:p>
          <a:p>
            <a:pPr algn="r" rtl="1"/>
            <a:r>
              <a:rPr lang="fa-IR" b="1" dirty="0" smtClean="0"/>
              <a:t> در اکثر موارد در موقع تشخیص محدود به مثانه است .(در</a:t>
            </a:r>
          </a:p>
          <a:p>
            <a:pPr algn="r" rtl="1"/>
            <a:r>
              <a:rPr lang="fa-IR" b="1" dirty="0" smtClean="0"/>
              <a:t>85 درصد ) در موارد کمی متاستاز به ارگان های دیگر داده</a:t>
            </a:r>
          </a:p>
          <a:p>
            <a:pPr algn="r" rtl="1"/>
            <a:r>
              <a:rPr lang="fa-IR" b="1" dirty="0" smtClean="0"/>
              <a:t> در سفید پوستان شایعتر</a:t>
            </a:r>
          </a:p>
          <a:p>
            <a:pPr algn="r" rtl="1"/>
            <a:r>
              <a:rPr lang="fa-IR" b="1" dirty="0" smtClean="0"/>
              <a:t> در مردان شایعتر</a:t>
            </a:r>
          </a:p>
          <a:p>
            <a:pPr algn="r" rtl="1"/>
            <a:r>
              <a:rPr lang="fa-IR" b="1" dirty="0" smtClean="0"/>
              <a:t> در سن بالا شایعتر</a:t>
            </a:r>
          </a:p>
          <a:p>
            <a:pPr algn="r" rtl="1"/>
            <a:r>
              <a:rPr lang="fa-IR" b="1" dirty="0" smtClean="0"/>
              <a:t>متوسط سن ابتلا 65 سال است 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7030A0"/>
                </a:solidFill>
              </a:rPr>
              <a:t>علایم بالینی: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1 -وجود خون در ادرار</a:t>
            </a:r>
          </a:p>
          <a:p>
            <a:pPr algn="r" rtl="1"/>
            <a:r>
              <a:rPr lang="fa-IR" b="1" dirty="0" smtClean="0"/>
              <a:t>آشکارا یا بطور اتفاقی درآزمایش ادرار</a:t>
            </a:r>
          </a:p>
          <a:p>
            <a:pPr algn="r" rtl="1"/>
            <a:r>
              <a:rPr lang="fa-IR" b="1" dirty="0" smtClean="0"/>
              <a:t>2 -علایم تحریکی مثانه (تکرر- فوریت ادرار- سوزش ادرار )</a:t>
            </a:r>
          </a:p>
          <a:p>
            <a:pPr algn="r" rtl="1"/>
            <a:r>
              <a:rPr lang="fa-IR" b="1" dirty="0" smtClean="0"/>
              <a:t>3 -علایم بیماری پیشرفته :درد استخوانی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7030A0"/>
                </a:solidFill>
              </a:rPr>
              <a:t>اقدامات تشخیصی: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en-US" b="1" dirty="0" smtClean="0"/>
              <a:t>U/A</a:t>
            </a:r>
          </a:p>
          <a:p>
            <a:pPr algn="r" rtl="1"/>
            <a:r>
              <a:rPr lang="fa-IR" b="1" dirty="0" smtClean="0"/>
              <a:t>سیستوسکوپی</a:t>
            </a:r>
          </a:p>
          <a:p>
            <a:pPr algn="r" rtl="1"/>
            <a:r>
              <a:rPr lang="en-US" b="1" dirty="0" smtClean="0"/>
              <a:t>CT </a:t>
            </a:r>
            <a:endParaRPr lang="fa-IR" b="1" dirty="0" smtClean="0"/>
          </a:p>
          <a:p>
            <a:pPr algn="r" rtl="1"/>
            <a:r>
              <a:rPr lang="en-US" b="1" dirty="0" smtClean="0"/>
              <a:t>CXR</a:t>
            </a:r>
          </a:p>
          <a:p>
            <a:pPr algn="r" rtl="1"/>
            <a:r>
              <a:rPr lang="fa-IR" b="1" dirty="0" smtClean="0"/>
              <a:t>اسکن استخوان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7030A0"/>
                </a:solidFill>
              </a:rPr>
              <a:t>تشخیص و تعیین گسترش بیماری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ابتدا سطح تومور کاملا برداشته می شود</a:t>
            </a:r>
          </a:p>
          <a:p>
            <a:pPr algn="r" rtl="1"/>
            <a:r>
              <a:rPr lang="fa-IR" b="1" dirty="0" smtClean="0"/>
              <a:t>سپس نمونه از عمق تومور برداشته می شود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 rtl="1"/>
            <a:r>
              <a:rPr lang="fa-IR" b="1" dirty="0" smtClean="0"/>
              <a:t>ارسال به پاتولوژی</a:t>
            </a:r>
          </a:p>
          <a:p>
            <a:pPr algn="r" rtl="1"/>
            <a:r>
              <a:rPr lang="fa-IR" b="1" dirty="0" smtClean="0">
                <a:solidFill>
                  <a:srgbClr val="FF0000"/>
                </a:solidFill>
              </a:rPr>
              <a:t>فقط گرفتاری سطح مثانه (مخاط)</a:t>
            </a:r>
          </a:p>
          <a:p>
            <a:pPr algn="r" rtl="1"/>
            <a:r>
              <a:rPr lang="fa-IR" dirty="0" smtClean="0"/>
              <a:t>پیش اگهی عالی </a:t>
            </a:r>
          </a:p>
          <a:p>
            <a:pPr algn="r" rtl="1"/>
            <a:r>
              <a:rPr lang="fa-IR" dirty="0" smtClean="0"/>
              <a:t>فقط پیگیری بیمار با </a:t>
            </a:r>
            <a:r>
              <a:rPr lang="fa-IR" dirty="0" smtClean="0"/>
              <a:t>سیستوسکوپی</a:t>
            </a:r>
            <a:endParaRPr lang="fa-IR" b="1" dirty="0" smtClean="0"/>
          </a:p>
          <a:p>
            <a:pPr algn="r" rtl="1"/>
            <a:r>
              <a:rPr lang="fa-IR" dirty="0" smtClean="0"/>
              <a:t>در بعضی موارد استفاده از </a:t>
            </a:r>
            <a:r>
              <a:rPr lang="en-US" b="1" dirty="0" smtClean="0"/>
              <a:t>BCG </a:t>
            </a:r>
            <a:r>
              <a:rPr lang="fa-IR" b="1" dirty="0" smtClean="0"/>
              <a:t> برای پیشگیری</a:t>
            </a:r>
          </a:p>
          <a:p>
            <a:pPr algn="r" rtl="1"/>
            <a:r>
              <a:rPr lang="fa-IR" b="1" dirty="0" smtClean="0">
                <a:solidFill>
                  <a:srgbClr val="FF0000"/>
                </a:solidFill>
              </a:rPr>
              <a:t>گرفتاری عضله</a:t>
            </a:r>
          </a:p>
          <a:p>
            <a:pPr algn="r" rtl="1"/>
            <a:r>
              <a:rPr lang="fa-IR" b="1" dirty="0" smtClean="0">
                <a:solidFill>
                  <a:srgbClr val="FF0000"/>
                </a:solidFill>
              </a:rPr>
              <a:t> </a:t>
            </a:r>
            <a:r>
              <a:rPr lang="fa-IR" b="1" dirty="0" smtClean="0"/>
              <a:t>نیاز به بررسی سایر قسمتهای بدن</a:t>
            </a:r>
          </a:p>
          <a:p>
            <a:pPr algn="r" rtl="1"/>
            <a:r>
              <a:rPr lang="fa-IR" dirty="0" smtClean="0"/>
              <a:t>فقط گرفتاری عضله :جراحی </a:t>
            </a:r>
            <a:r>
              <a:rPr lang="fa-IR" b="1" dirty="0" smtClean="0"/>
              <a:t>(برداشتن مثانه یا رادیو تراپی)</a:t>
            </a:r>
          </a:p>
          <a:p>
            <a:pPr algn="r" rtl="1"/>
            <a:r>
              <a:rPr lang="fa-IR" dirty="0" smtClean="0"/>
              <a:t>متاستاز دوردست:شیمی درمانی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7030A0"/>
                </a:solidFill>
              </a:rPr>
              <a:t>پیشگیری از سرطان مثانه :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/>
            <a:r>
              <a:rPr lang="fa-IR" sz="2800" b="1" dirty="0" smtClean="0"/>
              <a:t>1 - سیگار نکشید .</a:t>
            </a:r>
          </a:p>
          <a:p>
            <a:pPr algn="r" rtl="1"/>
            <a:r>
              <a:rPr lang="fa-IR" sz="2800" b="1" dirty="0" smtClean="0"/>
              <a:t>2 - اجتناب ازتماس با مواد شیمیایی</a:t>
            </a:r>
          </a:p>
          <a:p>
            <a:pPr algn="r" rtl="1"/>
            <a:r>
              <a:rPr lang="fa-IR" sz="2800" b="1" dirty="0" smtClean="0"/>
              <a:t>3 -رژیم غذایی:رژیم کم چربی    - مصرف کلم بروکلی</a:t>
            </a:r>
            <a:endParaRPr lang="en-US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7030A0"/>
                </a:solidFill>
              </a:rPr>
              <a:t>سرطان کلیه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 smtClean="0"/>
              <a:t>پس از کانسر مثانه</a:t>
            </a:r>
          </a:p>
          <a:p>
            <a:pPr algn="r" rtl="1"/>
            <a:r>
              <a:rPr lang="fa-IR" b="1" dirty="0" smtClean="0"/>
              <a:t> 3 درصد کل سرطان های بدن</a:t>
            </a:r>
          </a:p>
          <a:p>
            <a:pPr algn="r" rtl="1">
              <a:buNone/>
            </a:pPr>
            <a:r>
              <a:rPr lang="fa-IR" b="1" dirty="0" smtClean="0"/>
              <a:t>    در هر سنی رخ میدهداغلب دهه 6 – 4</a:t>
            </a:r>
          </a:p>
          <a:p>
            <a:pPr algn="r" rtl="1"/>
            <a:r>
              <a:rPr lang="fa-IR" b="1" dirty="0" smtClean="0"/>
              <a:t> معمولا یکطرفه 2 - 1 در صد دوطرفه</a:t>
            </a:r>
          </a:p>
          <a:p>
            <a:pPr algn="r" rtl="1"/>
            <a:r>
              <a:rPr lang="fa-IR" b="1" dirty="0" smtClean="0"/>
              <a:t> در مردان شایعتر</a:t>
            </a:r>
          </a:p>
          <a:p>
            <a:pPr algn="r" rtl="1"/>
            <a:r>
              <a:rPr lang="fa-IR" b="1" dirty="0" smtClean="0"/>
              <a:t> در سیاه پوستان شایعتر</a:t>
            </a:r>
          </a:p>
          <a:p>
            <a:pPr algn="r" rtl="1"/>
            <a:r>
              <a:rPr lang="fa-IR" b="1" dirty="0" smtClean="0"/>
              <a:t> تغییرات دربعضی کروموزوم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7030A0"/>
                </a:solidFill>
              </a:rPr>
              <a:t>ریسک فاکتورها :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 rtl="1"/>
            <a:r>
              <a:rPr lang="fa-IR" b="1" dirty="0" smtClean="0"/>
              <a:t>1 -سیگار: ارتباط آن اثبات شده است. در سیگاری ها 2 برابر شانس بیشتر</a:t>
            </a:r>
          </a:p>
          <a:p>
            <a:pPr algn="r" rtl="1"/>
            <a:r>
              <a:rPr lang="fa-IR" b="1" dirty="0" smtClean="0"/>
              <a:t>2 -چاقی :در افراد چاق شانس کانسر کلیه بیشتر است .</a:t>
            </a:r>
          </a:p>
          <a:p>
            <a:pPr algn="r" rtl="1"/>
            <a:r>
              <a:rPr lang="fa-IR" b="1" dirty="0" smtClean="0"/>
              <a:t>3 -شغل : تماس با کادمیوم (در باطری سازها ) تماس با آزبست</a:t>
            </a:r>
          </a:p>
          <a:p>
            <a:pPr algn="r" rtl="1"/>
            <a:r>
              <a:rPr lang="fa-IR" b="1" dirty="0" smtClean="0"/>
              <a:t>4 - دیالیز طولانی مدت</a:t>
            </a:r>
          </a:p>
          <a:p>
            <a:pPr algn="r" rtl="1"/>
            <a:r>
              <a:rPr lang="fa-IR" b="1" dirty="0" smtClean="0"/>
              <a:t>5 -فشار خون بالا در طولانی مدت</a:t>
            </a:r>
          </a:p>
          <a:p>
            <a:pPr algn="r" rtl="1"/>
            <a:r>
              <a:rPr lang="fa-IR" b="1" dirty="0" smtClean="0"/>
              <a:t>6 -داروها:ایبو پروفن-آسپیرین-دیورتیک ها - استامینوفن –</a:t>
            </a:r>
          </a:p>
          <a:p>
            <a:pPr algn="r" rtl="1"/>
            <a:r>
              <a:rPr lang="fa-IR" b="1" dirty="0" smtClean="0"/>
              <a:t>7 -بیماریهای </a:t>
            </a:r>
            <a:r>
              <a:rPr lang="fa-IR" b="1" dirty="0" smtClean="0"/>
              <a:t>مادرزادی </a:t>
            </a:r>
            <a:r>
              <a:rPr lang="fa-IR" b="1" dirty="0" smtClean="0"/>
              <a:t>ون هیپل لیندو - توبروس اسکلروزسیس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7030A0"/>
                </a:solidFill>
              </a:rPr>
              <a:t>علائم تومورهای </a:t>
            </a:r>
            <a:r>
              <a:rPr lang="fa-IR" b="1" dirty="0" smtClean="0">
                <a:solidFill>
                  <a:srgbClr val="7030A0"/>
                </a:solidFill>
              </a:rPr>
              <a:t>کلیه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 smtClean="0"/>
              <a:t>درد </a:t>
            </a:r>
            <a:r>
              <a:rPr lang="fa-IR" b="1" dirty="0" smtClean="0"/>
              <a:t>پهلو</a:t>
            </a:r>
          </a:p>
          <a:p>
            <a:pPr algn="r" rtl="1"/>
            <a:r>
              <a:rPr lang="fa-IR" b="1" dirty="0" smtClean="0"/>
              <a:t> </a:t>
            </a:r>
            <a:r>
              <a:rPr lang="fa-IR" b="1" dirty="0" smtClean="0"/>
              <a:t>خون در ادرار ( 60 %)</a:t>
            </a:r>
          </a:p>
          <a:p>
            <a:pPr algn="r" rtl="1"/>
            <a:r>
              <a:rPr lang="fa-IR" b="1" dirty="0" smtClean="0"/>
              <a:t> </a:t>
            </a:r>
            <a:r>
              <a:rPr lang="fa-IR" b="1" dirty="0" smtClean="0"/>
              <a:t>توده پهلو</a:t>
            </a:r>
          </a:p>
          <a:p>
            <a:pPr algn="r" rtl="1"/>
            <a:r>
              <a:rPr lang="fa-IR" b="1" dirty="0" smtClean="0"/>
              <a:t> </a:t>
            </a:r>
            <a:r>
              <a:rPr lang="fa-IR" b="1" dirty="0" smtClean="0"/>
              <a:t>10 - 15 % موارد هر سه علامت را دارند .</a:t>
            </a:r>
          </a:p>
          <a:p>
            <a:pPr algn="r" rtl="1"/>
            <a:r>
              <a:rPr lang="fa-IR" b="1" dirty="0" smtClean="0"/>
              <a:t> </a:t>
            </a:r>
            <a:r>
              <a:rPr lang="fa-IR" b="1" dirty="0" smtClean="0"/>
              <a:t>اغلب علائم غیر اختصاصی مانند:</a:t>
            </a:r>
          </a:p>
          <a:p>
            <a:pPr algn="r" rtl="1"/>
            <a:r>
              <a:rPr lang="fa-IR" b="1" dirty="0" smtClean="0"/>
              <a:t> </a:t>
            </a:r>
            <a:r>
              <a:rPr lang="fa-IR" b="1" dirty="0" smtClean="0"/>
              <a:t>علائم گوارشی. ضعف .لاغری. تب .فشار خون .سردرد .تشنج</a:t>
            </a:r>
            <a:endParaRPr lang="en-US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7030A0"/>
                </a:solidFill>
              </a:rPr>
              <a:t> تشخیص و پیگیری: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 smtClean="0"/>
              <a:t>با </a:t>
            </a:r>
            <a:r>
              <a:rPr lang="fa-IR" b="1" dirty="0" smtClean="0"/>
              <a:t>سونوگرافی واسکن</a:t>
            </a:r>
          </a:p>
          <a:p>
            <a:pPr algn="r" rtl="1"/>
            <a:r>
              <a:rPr lang="fa-IR" b="1" dirty="0" smtClean="0"/>
              <a:t>ازمایش </a:t>
            </a:r>
            <a:r>
              <a:rPr lang="fa-IR" b="1" dirty="0" smtClean="0"/>
              <a:t>عملکرد کلیه هر سه ماه در سال اول هر 4 ماه درسال دوم تا چهارم سپس سالانه</a:t>
            </a:r>
          </a:p>
          <a:p>
            <a:pPr algn="r" rtl="1"/>
            <a:r>
              <a:rPr lang="fa-IR" b="1" dirty="0" smtClean="0"/>
              <a:t>انجام ازمایش کبدی هر شش ماه</a:t>
            </a:r>
          </a:p>
          <a:p>
            <a:pPr algn="r" rtl="1"/>
            <a:r>
              <a:rPr lang="en-US" dirty="0" smtClean="0"/>
              <a:t>CT </a:t>
            </a:r>
            <a:r>
              <a:rPr lang="fa-IR" b="1" dirty="0" smtClean="0"/>
              <a:t>اسکن شکم و لگن و عکس قفسه سینه هر شش ماه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UROEPITHELIAL TUMORS</a:t>
            </a:r>
            <a:r>
              <a:rPr lang="fa-IR" b="1" dirty="0" smtClean="0">
                <a:solidFill>
                  <a:srgbClr val="7030A0"/>
                </a:solidFill>
              </a:rPr>
              <a:t> </a:t>
            </a:r>
            <a:r>
              <a:rPr lang="en-US" b="1" dirty="0" smtClean="0">
                <a:solidFill>
                  <a:srgbClr val="7030A0"/>
                </a:solidFill>
              </a:rPr>
              <a:t>INCIDENCE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URINARY </a:t>
            </a:r>
            <a:r>
              <a:rPr lang="en-US" b="1" dirty="0" smtClean="0"/>
              <a:t>BLADDER</a:t>
            </a:r>
            <a:endParaRPr lang="fa-IR" b="1" dirty="0" smtClean="0"/>
          </a:p>
          <a:p>
            <a:pPr>
              <a:buNone/>
            </a:pPr>
            <a:r>
              <a:rPr lang="fa-IR" b="1" dirty="0" smtClean="0"/>
              <a:t>  </a:t>
            </a:r>
            <a:r>
              <a:rPr lang="en-US" b="1" dirty="0" smtClean="0"/>
              <a:t>(94</a:t>
            </a:r>
            <a:r>
              <a:rPr lang="en-US" b="1" dirty="0"/>
              <a:t>% OF ALL UROEPITHELIAL TUMORS)</a:t>
            </a:r>
          </a:p>
          <a:p>
            <a:r>
              <a:rPr lang="en-US" b="1" dirty="0" smtClean="0"/>
              <a:t>RENAL </a:t>
            </a:r>
            <a:r>
              <a:rPr lang="en-US" b="1" dirty="0"/>
              <a:t>PELVIS</a:t>
            </a:r>
          </a:p>
          <a:p>
            <a:pPr>
              <a:buNone/>
            </a:pPr>
            <a:r>
              <a:rPr lang="fa-IR" b="1" dirty="0" smtClean="0"/>
              <a:t>  </a:t>
            </a:r>
            <a:r>
              <a:rPr lang="en-US" b="1" dirty="0" smtClean="0"/>
              <a:t>(</a:t>
            </a:r>
            <a:r>
              <a:rPr lang="en-US" b="1" dirty="0"/>
              <a:t>5% OF ALL UROTHELIAL TUMORS) </a:t>
            </a:r>
          </a:p>
          <a:p>
            <a:r>
              <a:rPr lang="en-US" b="1" dirty="0" smtClean="0"/>
              <a:t>URETER </a:t>
            </a:r>
            <a:endParaRPr lang="en-US" b="1" dirty="0"/>
          </a:p>
          <a:p>
            <a:pPr>
              <a:buNone/>
            </a:pPr>
            <a:r>
              <a:rPr lang="fa-IR" b="1" dirty="0" smtClean="0"/>
              <a:t>   </a:t>
            </a:r>
            <a:r>
              <a:rPr lang="en-US" b="1" dirty="0" smtClean="0"/>
              <a:t>(</a:t>
            </a:r>
            <a:r>
              <a:rPr lang="en-US" b="1" dirty="0"/>
              <a:t>1% OF ALL UROTHELIAL TUMORS)</a:t>
            </a:r>
          </a:p>
          <a:p>
            <a:endParaRPr lang="en-US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7030A0"/>
                </a:solidFill>
              </a:rPr>
              <a:t>درمان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جراحی </a:t>
            </a:r>
            <a:r>
              <a:rPr lang="fa-IR" dirty="0" smtClean="0"/>
              <a:t>--شیمی درمانی ورادیو درمانی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7030A0"/>
                </a:solidFill>
              </a:rPr>
              <a:t>پیش آگهی :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 smtClean="0"/>
              <a:t> در 40 درصد بیماران سرطان کلیه، به کلیه محدود شده </a:t>
            </a:r>
            <a:r>
              <a:rPr lang="fa-IR" dirty="0" smtClean="0"/>
              <a:t>وبا جراحی در 90 درصد مواقع بهبودی پیدا می کند وبقای 5 ساله 80 در صد است</a:t>
            </a:r>
          </a:p>
          <a:p>
            <a:pPr algn="r" rtl="1"/>
            <a:r>
              <a:rPr lang="fa-IR" b="1" dirty="0" smtClean="0"/>
              <a:t> در 10 درصد بیماران به خارج از کلیه گسترش پیدا کرده </a:t>
            </a:r>
            <a:r>
              <a:rPr lang="fa-IR" dirty="0" smtClean="0"/>
              <a:t>و با جراحی تنها بهبود پیدا نمی کند</a:t>
            </a:r>
          </a:p>
          <a:p>
            <a:pPr algn="r" rtl="1"/>
            <a:r>
              <a:rPr lang="fa-IR" b="1" dirty="0" smtClean="0"/>
              <a:t> در صورت در گیری ورید کلیه بقای 5 ساله 10 -</a:t>
            </a:r>
            <a:r>
              <a:rPr lang="fa-IR" dirty="0" smtClean="0"/>
              <a:t>25 درصد</a:t>
            </a:r>
          </a:p>
          <a:p>
            <a:pPr algn="r" rtl="1"/>
            <a:r>
              <a:rPr lang="fa-IR" b="1" dirty="0" smtClean="0"/>
              <a:t> بیماران با متاستاز بقای یک ساله 25 - 0 درصد است.</a:t>
            </a:r>
            <a:endParaRPr lang="en-US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7030A0"/>
                </a:solidFill>
              </a:rPr>
              <a:t>پیشگیری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مصرف بیش از 5 وعده رژیم حاوی سبزیجات و میوه ها روزانه خطر سرطان کلیه را تا 41 درصد کاهش می دهد.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7030A0"/>
                </a:solidFill>
              </a:rPr>
              <a:t>سرطان پروستات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 rtl="1"/>
            <a:r>
              <a:rPr lang="fa-IR" b="1" dirty="0" smtClean="0"/>
              <a:t>شایعترین تومور سیستم ادراری تناسلی</a:t>
            </a:r>
          </a:p>
          <a:p>
            <a:pPr algn="r" rtl="1"/>
            <a:r>
              <a:rPr lang="fa-IR" b="1" dirty="0" smtClean="0"/>
              <a:t>شایعترین تومور در مردها</a:t>
            </a:r>
          </a:p>
          <a:p>
            <a:pPr algn="r" rtl="1"/>
            <a:r>
              <a:rPr lang="fa-IR" b="1" dirty="0" smtClean="0"/>
              <a:t>رشد بسیار آهسته</a:t>
            </a:r>
          </a:p>
          <a:p>
            <a:pPr algn="r" rtl="1"/>
            <a:r>
              <a:rPr lang="fa-IR" b="1" dirty="0" smtClean="0"/>
              <a:t>با بالارفتن سن شایع تر میشود .</a:t>
            </a:r>
          </a:p>
          <a:p>
            <a:pPr algn="r" rtl="1"/>
            <a:r>
              <a:rPr lang="fa-IR" b="1" dirty="0" smtClean="0"/>
              <a:t>اتیولوژی خاصی ندارد .</a:t>
            </a:r>
          </a:p>
          <a:p>
            <a:pPr algn="r" rtl="1"/>
            <a:r>
              <a:rPr lang="fa-IR" b="1" dirty="0" smtClean="0"/>
              <a:t>ارث تا حدی در آن موثر است :</a:t>
            </a:r>
          </a:p>
          <a:p>
            <a:pPr algn="r" rtl="1"/>
            <a:r>
              <a:rPr lang="fa-IR" b="1" dirty="0" smtClean="0"/>
              <a:t>1. مردانی که برادر یا پدر آنها مبتلا باشند احتمال 2برابرابتلا به سرطان پروستات</a:t>
            </a:r>
          </a:p>
          <a:p>
            <a:pPr algn="r" rtl="1"/>
            <a:r>
              <a:rPr lang="fa-IR" b="1" dirty="0" smtClean="0"/>
              <a:t>2. مردانی که 2 - 3 نفر از خویشان درجه 1 مبتلا باشند احتمال 11 - 5 برابر ابتلا به سرطان پروستات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7030A0"/>
                </a:solidFill>
              </a:rPr>
              <a:t>ریسک فاکتورها: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افزایش سن</a:t>
            </a:r>
          </a:p>
          <a:p>
            <a:pPr algn="r" rtl="1"/>
            <a:r>
              <a:rPr lang="fa-IR" b="1" dirty="0" smtClean="0"/>
              <a:t> نژاد -در سیاه پوستان شایعتر</a:t>
            </a:r>
          </a:p>
          <a:p>
            <a:pPr algn="r" rtl="1"/>
            <a:r>
              <a:rPr lang="fa-IR" b="1" dirty="0" smtClean="0"/>
              <a:t> سابقه خانوادگی</a:t>
            </a:r>
          </a:p>
          <a:p>
            <a:pPr algn="r" rtl="1"/>
            <a:r>
              <a:rPr lang="fa-IR" b="1" dirty="0" smtClean="0"/>
              <a:t> بالا بودن چربی رژیم غذایی</a:t>
            </a:r>
          </a:p>
          <a:p>
            <a:pPr algn="r" rtl="1"/>
            <a:r>
              <a:rPr lang="fa-IR" b="1" dirty="0" smtClean="0"/>
              <a:t> کادمیوم در دود سیگار -باتری های قلیایی-جوشکاری</a:t>
            </a:r>
          </a:p>
          <a:p>
            <a:pPr algn="r" rtl="1"/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7030A0"/>
                </a:solidFill>
              </a:rPr>
              <a:t>علایم بالینی: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 smtClean="0"/>
              <a:t>بر خلاف کانسر مثانه تا مدتها بدون علامت</a:t>
            </a:r>
          </a:p>
          <a:p>
            <a:pPr algn="r" rtl="1"/>
            <a:r>
              <a:rPr lang="fa-IR" b="1" dirty="0" smtClean="0"/>
              <a:t> تظاهر آن به صورت علایم انسدادی-علایم تحریکی</a:t>
            </a:r>
          </a:p>
          <a:p>
            <a:pPr algn="r" rtl="1"/>
            <a:r>
              <a:rPr lang="fa-IR" b="1" dirty="0" smtClean="0"/>
              <a:t> گاهی با علایم متاستاتیک مثل درد استخوانی -علایم ناشی از فشار بر نخاع مثل پارستزی ضعف اندام تحتانی بی –اختیاری ادرار ومدفوع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7030A0"/>
                </a:solidFill>
              </a:rPr>
              <a:t>برنامه غربالگری سرطان پروستات: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b="1" dirty="0" smtClean="0"/>
              <a:t>لازم است برنامه غربالگری برای کشف زودرس کانسرهای بدون علامت در مردان بالای 45 سال انجام شود .</a:t>
            </a:r>
          </a:p>
          <a:p>
            <a:pPr algn="r" rtl="1"/>
            <a:r>
              <a:rPr lang="fa-IR" b="1" dirty="0" smtClean="0"/>
              <a:t>اندازه گیری </a:t>
            </a:r>
            <a:r>
              <a:rPr lang="en-US" b="1" dirty="0" smtClean="0"/>
              <a:t>PSA </a:t>
            </a:r>
            <a:r>
              <a:rPr lang="fa-IR" b="1" dirty="0" smtClean="0"/>
              <a:t>در خون</a:t>
            </a:r>
          </a:p>
          <a:p>
            <a:pPr algn="r" rtl="1"/>
            <a:r>
              <a:rPr lang="fa-IR" b="1" dirty="0" smtClean="0"/>
              <a:t> اندازه طبیعی تا 4 میباشد .</a:t>
            </a:r>
          </a:p>
          <a:p>
            <a:pPr algn="r" rtl="1"/>
            <a:r>
              <a:rPr lang="fa-IR" b="1" dirty="0" smtClean="0"/>
              <a:t> اختصاصی سرطان نیست در عفونت بزرگی ودستکاری پروستات بالا می رود</a:t>
            </a:r>
          </a:p>
          <a:p>
            <a:pPr algn="r" rtl="1"/>
            <a:r>
              <a:rPr lang="fa-IR" b="1" dirty="0" smtClean="0"/>
              <a:t>با افزایش سن و اندازه پروستات مقدار آن درمردان سالم هم بالا می رود .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b="1" dirty="0" smtClean="0">
                <a:solidFill>
                  <a:srgbClr val="7030A0"/>
                </a:solidFill>
              </a:rPr>
              <a:t>اثبات سرطان پروستات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 rtl="1"/>
            <a:r>
              <a:rPr lang="fa-IR" b="1" dirty="0" smtClean="0"/>
              <a:t>با بیوپسی از پروستات</a:t>
            </a:r>
          </a:p>
          <a:p>
            <a:pPr algn="r" rtl="1"/>
            <a:r>
              <a:rPr lang="fa-IR" b="1" dirty="0" smtClean="0"/>
              <a:t> سپس مشخص کردن </a:t>
            </a:r>
            <a:r>
              <a:rPr lang="en-US" b="1" dirty="0" smtClean="0"/>
              <a:t>stage </a:t>
            </a:r>
            <a:r>
              <a:rPr lang="fa-IR" b="1" dirty="0" smtClean="0"/>
              <a:t>بیماری</a:t>
            </a:r>
          </a:p>
          <a:p>
            <a:pPr algn="r" rtl="1"/>
            <a:r>
              <a:rPr lang="fa-IR" b="1" dirty="0" smtClean="0"/>
              <a:t>1 -اگر محدود به پروستات باشد عمل جراحی و برداستن پروستات</a:t>
            </a:r>
          </a:p>
          <a:p>
            <a:pPr algn="r" rtl="1"/>
            <a:r>
              <a:rPr lang="fa-IR" b="1" dirty="0" smtClean="0"/>
              <a:t>2 -اگر محدود به پروستات باشد و بیمار مسن باشد به علت رشد آهسته و درگیری های سیستم های دیگرفقط پیگیری لازم است</a:t>
            </a:r>
          </a:p>
          <a:p>
            <a:pPr algn="r" rtl="1"/>
            <a:r>
              <a:rPr lang="fa-IR" b="1" dirty="0" smtClean="0"/>
              <a:t>3 -اگر به خارج از پروستات تهاجم داشته باشد درمان جراحی موثر نیست و رادیو تراپی باید انجام شود</a:t>
            </a:r>
          </a:p>
          <a:p>
            <a:pPr algn="r" rtl="1"/>
            <a:r>
              <a:rPr lang="fa-IR" b="1" dirty="0" smtClean="0"/>
              <a:t>4 - در برخی موارد هورمون تراپی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7030A0"/>
                </a:solidFill>
              </a:rPr>
              <a:t>پیشگیری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b="1" dirty="0" smtClean="0"/>
              <a:t> رژیم غذایی کم چربی</a:t>
            </a:r>
          </a:p>
          <a:p>
            <a:pPr algn="r" rtl="1"/>
            <a:r>
              <a:rPr lang="fa-IR" b="1" dirty="0" smtClean="0"/>
              <a:t> کاهش وزن</a:t>
            </a:r>
          </a:p>
          <a:p>
            <a:pPr algn="r" rtl="1"/>
            <a:r>
              <a:rPr lang="fa-IR" b="1" dirty="0" smtClean="0"/>
              <a:t> مصرف سویا</a:t>
            </a:r>
          </a:p>
          <a:p>
            <a:pPr algn="r" rtl="1"/>
            <a:r>
              <a:rPr lang="fa-IR" b="1" dirty="0" smtClean="0"/>
              <a:t> مصرف ویتامین </a:t>
            </a:r>
            <a:r>
              <a:rPr lang="en-US" b="1" dirty="0" smtClean="0"/>
              <a:t>E</a:t>
            </a:r>
          </a:p>
          <a:p>
            <a:pPr algn="r" rtl="1"/>
            <a:r>
              <a:rPr lang="fa-IR" b="1" dirty="0" smtClean="0"/>
              <a:t> مصرف امگا 3</a:t>
            </a:r>
          </a:p>
          <a:p>
            <a:pPr algn="r" rtl="1"/>
            <a:r>
              <a:rPr lang="fa-IR" b="1" dirty="0" smtClean="0"/>
              <a:t> مصرف چای سبز</a:t>
            </a:r>
          </a:p>
          <a:p>
            <a:pPr algn="r" rtl="1"/>
            <a:r>
              <a:rPr lang="fa-IR" b="1" dirty="0" smtClean="0"/>
              <a:t> مصرف گوجه فرنگی (لیکوپن )</a:t>
            </a:r>
          </a:p>
          <a:p>
            <a:pPr algn="r" rtl="1"/>
            <a:r>
              <a:rPr lang="fa-IR" b="1" dirty="0" smtClean="0"/>
              <a:t> مصرف ویتامین </a:t>
            </a:r>
            <a:r>
              <a:rPr lang="en-US" b="1" dirty="0" smtClean="0"/>
              <a:t>D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7030A0"/>
                </a:solidFill>
              </a:rPr>
              <a:t>تومورهای کلیه در کودکان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شایعترین تومور کلیه در اطفال ویلمز نام دارد</a:t>
            </a:r>
          </a:p>
          <a:p>
            <a:pPr algn="r" rtl="1"/>
            <a:r>
              <a:rPr lang="fa-IR" b="1" dirty="0" smtClean="0"/>
              <a:t> حداکثر سن بروز 3 سالگی است</a:t>
            </a:r>
          </a:p>
          <a:p>
            <a:pPr algn="r" rtl="1"/>
            <a:r>
              <a:rPr lang="fa-IR" b="1" dirty="0" smtClean="0"/>
              <a:t> شیوع در هر دو جنس یکسان</a:t>
            </a:r>
          </a:p>
          <a:p>
            <a:pPr algn="r" rtl="1"/>
            <a:r>
              <a:rPr lang="fa-IR" b="1" dirty="0" smtClean="0"/>
              <a:t> معمولا همراه با اختلالات دیگر(فقدان عنبیه- سندرم</a:t>
            </a:r>
            <a:r>
              <a:rPr lang="fa-IR" dirty="0" smtClean="0"/>
              <a:t>افزایش رشد )</a:t>
            </a:r>
          </a:p>
          <a:p>
            <a:pPr algn="r" rtl="1"/>
            <a:r>
              <a:rPr lang="fa-IR" b="1" dirty="0" smtClean="0"/>
              <a:t> معمولا یکطرفه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UROEPITHELIAL TUMORS</a:t>
            </a:r>
            <a:r>
              <a:rPr lang="fa-IR" b="1" dirty="0" smtClean="0">
                <a:solidFill>
                  <a:srgbClr val="7030A0"/>
                </a:solidFill>
              </a:rPr>
              <a:t> </a:t>
            </a:r>
            <a:r>
              <a:rPr lang="en-US" b="1" dirty="0" smtClean="0">
                <a:solidFill>
                  <a:srgbClr val="7030A0"/>
                </a:solidFill>
              </a:rPr>
              <a:t>INCIDENCE 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URINARY </a:t>
            </a:r>
            <a:r>
              <a:rPr lang="en-US" b="1" dirty="0"/>
              <a:t>BLADDER</a:t>
            </a:r>
          </a:p>
          <a:p>
            <a:pPr>
              <a:buNone/>
            </a:pPr>
            <a:r>
              <a:rPr lang="fa-IR" b="1" dirty="0" smtClean="0"/>
              <a:t>  </a:t>
            </a:r>
            <a:r>
              <a:rPr lang="en-US" b="1" dirty="0" smtClean="0"/>
              <a:t>(</a:t>
            </a:r>
            <a:r>
              <a:rPr lang="en-US" b="1" dirty="0"/>
              <a:t>50 THOUSAND NEW CASES BLADDER CA/YEAR IN USA)    M:F  3:1</a:t>
            </a:r>
          </a:p>
          <a:p>
            <a:r>
              <a:rPr lang="en-US" b="1" dirty="0" smtClean="0"/>
              <a:t>RENAL </a:t>
            </a:r>
            <a:r>
              <a:rPr lang="en-US" b="1" dirty="0"/>
              <a:t>CELL CARCINOMA OF KIDNEY </a:t>
            </a:r>
          </a:p>
          <a:p>
            <a:r>
              <a:rPr lang="en-US" b="1" dirty="0"/>
              <a:t>(15,000 </a:t>
            </a:r>
            <a:r>
              <a:rPr lang="en-US" b="1" dirty="0" smtClean="0"/>
              <a:t>NEW </a:t>
            </a:r>
            <a:r>
              <a:rPr lang="en-US" b="1" dirty="0"/>
              <a:t>CASES/YEAR IN USA)</a:t>
            </a:r>
          </a:p>
          <a:p>
            <a:endParaRPr lang="en-US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b="1" dirty="0" smtClean="0">
                <a:solidFill>
                  <a:srgbClr val="7030A0"/>
                </a:solidFill>
              </a:rPr>
              <a:t>علایم بالینی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توده شکمی و اتساع شکم</a:t>
            </a:r>
          </a:p>
          <a:p>
            <a:pPr algn="r" rtl="1"/>
            <a:r>
              <a:rPr lang="fa-IR" b="1" dirty="0" smtClean="0"/>
              <a:t> درد شکم بی اشتهایی تهوع</a:t>
            </a:r>
          </a:p>
          <a:p>
            <a:pPr algn="r" rtl="1"/>
            <a:r>
              <a:rPr lang="fa-IR" b="1" dirty="0" smtClean="0"/>
              <a:t> سابقه ادرار خونی رنگ</a:t>
            </a:r>
          </a:p>
          <a:p>
            <a:pPr algn="r" rtl="1"/>
            <a:r>
              <a:rPr lang="fa-IR" b="1" dirty="0" smtClean="0"/>
              <a:t> تب</a:t>
            </a:r>
          </a:p>
          <a:p>
            <a:pPr algn="r" rtl="1"/>
            <a:r>
              <a:rPr lang="fa-IR" b="1" dirty="0" smtClean="0"/>
              <a:t> سرفه (در صورت متاستاز )</a:t>
            </a:r>
          </a:p>
          <a:p>
            <a:pPr algn="r" rtl="1"/>
            <a:r>
              <a:rPr lang="fa-IR" b="1" dirty="0" smtClean="0"/>
              <a:t> متاستاز به ریه وکبد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7030A0"/>
                </a:solidFill>
              </a:rPr>
              <a:t>علایم آزمایشگاهی و تشخیص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خون در ادرار</a:t>
            </a:r>
          </a:p>
          <a:p>
            <a:pPr algn="r" rtl="1"/>
            <a:r>
              <a:rPr lang="fa-IR" b="1" dirty="0" smtClean="0"/>
              <a:t> کم خونی</a:t>
            </a:r>
          </a:p>
          <a:p>
            <a:pPr algn="r" rtl="1"/>
            <a:r>
              <a:rPr lang="fa-IR" b="1" dirty="0" smtClean="0"/>
              <a:t> افزایش تست های کبدی</a:t>
            </a:r>
          </a:p>
          <a:p>
            <a:pPr algn="r" rtl="1"/>
            <a:r>
              <a:rPr lang="fa-IR" b="1" dirty="0" smtClean="0"/>
              <a:t> تشخیص با سونو و </a:t>
            </a:r>
            <a:r>
              <a:rPr lang="en-US" b="1" dirty="0" smtClean="0"/>
              <a:t>CT </a:t>
            </a:r>
            <a:r>
              <a:rPr lang="fa-IR" b="1" dirty="0" smtClean="0"/>
              <a:t>اسکن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</a:rPr>
              <a:t>UROEPITHELIAL TUMORS RISK FACTORS</a:t>
            </a:r>
            <a:endParaRPr lang="en-US" sz="3600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دخانیات:</a:t>
            </a:r>
          </a:p>
          <a:p>
            <a:pPr algn="r" rtl="1"/>
            <a:r>
              <a:rPr lang="fa-IR" b="1" dirty="0" smtClean="0"/>
              <a:t>1 </a:t>
            </a:r>
            <a:r>
              <a:rPr lang="fa-IR" b="1" dirty="0"/>
              <a:t>/ </a:t>
            </a:r>
            <a:r>
              <a:rPr lang="fa-IR" b="1" dirty="0" smtClean="0"/>
              <a:t>احتمال خطر را زیاد  میکند</a:t>
            </a:r>
            <a:endParaRPr lang="fa-IR" b="1" dirty="0"/>
          </a:p>
          <a:p>
            <a:pPr algn="r" rtl="1"/>
            <a:r>
              <a:rPr lang="fa-IR" b="1" dirty="0"/>
              <a:t>2 / وابسته به دوز مصرفی دارد .</a:t>
            </a:r>
          </a:p>
          <a:p>
            <a:pPr algn="r" rtl="1"/>
            <a:r>
              <a:rPr lang="fa-IR" b="1" dirty="0"/>
              <a:t>3 / محصولات دیگر تنباکو نیز مانند سیگار عمل می کند.</a:t>
            </a:r>
          </a:p>
          <a:p>
            <a:pPr algn="r" rtl="1"/>
            <a:r>
              <a:rPr lang="fa-IR" b="1" dirty="0"/>
              <a:t>4 / تا سالها پس از قطع سیگار خطر سرطان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</a:rPr>
              <a:t>UROEPITHELIAL TUMORS</a:t>
            </a:r>
            <a:r>
              <a:rPr lang="fa-IR" sz="3600" b="1" dirty="0" smtClean="0">
                <a:solidFill>
                  <a:srgbClr val="7030A0"/>
                </a:solidFill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</a:rPr>
              <a:t> RISK FACTORS</a:t>
            </a:r>
            <a:endParaRPr lang="en-US" sz="3600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000" dirty="0" smtClean="0"/>
              <a:t> </a:t>
            </a:r>
            <a:endParaRPr lang="en-US" sz="2000" dirty="0"/>
          </a:p>
          <a:p>
            <a:r>
              <a:rPr lang="en-US" sz="2000" dirty="0" smtClean="0"/>
              <a:t> </a:t>
            </a:r>
            <a:r>
              <a:rPr lang="en-US" sz="2000" dirty="0" smtClean="0"/>
              <a:t>ANALGESIC</a:t>
            </a:r>
            <a:r>
              <a:rPr lang="fa-IR" sz="2000" dirty="0" smtClean="0"/>
              <a:t> )</a:t>
            </a:r>
            <a:r>
              <a:rPr lang="en-US" sz="2000" dirty="0" smtClean="0"/>
              <a:t>PHENACETIN</a:t>
            </a:r>
            <a:r>
              <a:rPr lang="fa-IR" sz="2000" dirty="0" smtClean="0"/>
              <a:t>(</a:t>
            </a:r>
            <a:r>
              <a:rPr lang="en-US" sz="2000" dirty="0" smtClean="0"/>
              <a:t> </a:t>
            </a:r>
            <a:endParaRPr lang="en-US" sz="2000" dirty="0"/>
          </a:p>
          <a:p>
            <a:r>
              <a:rPr lang="en-US" sz="2000" dirty="0" smtClean="0"/>
              <a:t> CYCLOPHOSPHAMIDE</a:t>
            </a:r>
            <a:endParaRPr lang="en-US" sz="2000" dirty="0"/>
          </a:p>
          <a:p>
            <a:r>
              <a:rPr lang="fr-FR" sz="2000" dirty="0" smtClean="0"/>
              <a:t> </a:t>
            </a:r>
            <a:r>
              <a:rPr lang="fr-FR" sz="2000" dirty="0"/>
              <a:t>OCCUPATIONAL CARCINOGENS </a:t>
            </a:r>
            <a:endParaRPr lang="fr-FR" sz="2000" dirty="0" smtClean="0"/>
          </a:p>
          <a:p>
            <a:r>
              <a:rPr lang="en-US" sz="2000" dirty="0" smtClean="0"/>
              <a:t> COAL, ASPHALT, TAR, PETROCHEMICALS, </a:t>
            </a:r>
          </a:p>
          <a:p>
            <a:r>
              <a:rPr lang="en-US" sz="2000" dirty="0" smtClean="0"/>
              <a:t> </a:t>
            </a:r>
            <a:r>
              <a:rPr lang="en-US" sz="2000" dirty="0"/>
              <a:t>PAPILLARY NECROSIS </a:t>
            </a:r>
            <a:endParaRPr lang="fa-IR" sz="2000" dirty="0" smtClean="0"/>
          </a:p>
          <a:p>
            <a:r>
              <a:rPr lang="en-US" sz="2000" dirty="0" smtClean="0"/>
              <a:t> </a:t>
            </a:r>
            <a:r>
              <a:rPr lang="en-US" sz="2000" dirty="0"/>
              <a:t>FAMILIAL CANCER </a:t>
            </a:r>
            <a:r>
              <a:rPr lang="en-US" sz="2000" dirty="0" smtClean="0"/>
              <a:t>SYNDROMES</a:t>
            </a:r>
            <a:endParaRPr lang="fa-IR" sz="2000" dirty="0" smtClean="0"/>
          </a:p>
          <a:p>
            <a:r>
              <a:rPr lang="en-US" sz="2000" dirty="0" smtClean="0"/>
              <a:t> </a:t>
            </a:r>
            <a:r>
              <a:rPr lang="en-US" sz="2000" dirty="0"/>
              <a:t>HEREDITARY NONPOLYPOSIS COLORECTAL CANCER (LYNCH </a:t>
            </a:r>
            <a:r>
              <a:rPr lang="en-US" sz="2000" dirty="0" smtClean="0"/>
              <a:t>II </a:t>
            </a:r>
            <a:r>
              <a:rPr lang="en-US" sz="2000" dirty="0"/>
              <a:t>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PAPILLARY CARCINOMA</a:t>
            </a:r>
            <a:br>
              <a:rPr lang="en-US" dirty="0" smtClean="0"/>
            </a:br>
            <a:r>
              <a:rPr lang="en-US" dirty="0" smtClean="0"/>
              <a:t>INVASIVE VERSUS NON INVASIVE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25659"/>
            <a:ext cx="8229600" cy="3275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NONPAPILLARY(FLAT) CARCINOMA</a:t>
            </a:r>
            <a:br>
              <a:rPr lang="en-US" dirty="0" smtClean="0"/>
            </a:br>
            <a:r>
              <a:rPr lang="en-US" dirty="0" smtClean="0"/>
              <a:t>INVASIVE VERSUS NON INVASIVE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762169"/>
            <a:ext cx="8229600" cy="2202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UROEPITHELIAL TUMORS 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en-US" sz="2800" dirty="0" smtClean="0"/>
          </a:p>
          <a:p>
            <a:r>
              <a:rPr lang="en-US" sz="2800" dirty="0" smtClean="0"/>
              <a:t>IMAGING </a:t>
            </a:r>
            <a:r>
              <a:rPr lang="en-US" sz="2800" dirty="0"/>
              <a:t>MODALITIES </a:t>
            </a:r>
          </a:p>
          <a:p>
            <a:r>
              <a:rPr lang="pt-BR" sz="2800" dirty="0"/>
              <a:t>EXCRETORY </a:t>
            </a:r>
            <a:r>
              <a:rPr lang="pt-BR" sz="2800" dirty="0" smtClean="0"/>
              <a:t>UROGRAM</a:t>
            </a:r>
            <a:endParaRPr lang="pt-BR" sz="2800" dirty="0"/>
          </a:p>
          <a:p>
            <a:r>
              <a:rPr lang="en-US" sz="2800" dirty="0"/>
              <a:t>SONOGRAPHY</a:t>
            </a:r>
          </a:p>
          <a:p>
            <a:r>
              <a:rPr lang="pt-BR" sz="2800" dirty="0"/>
              <a:t>RETROGRADE PYELOGRAM </a:t>
            </a:r>
            <a:endParaRPr lang="pt-BR" sz="2800" dirty="0" smtClean="0"/>
          </a:p>
          <a:p>
            <a:r>
              <a:rPr lang="en-US" sz="2800" dirty="0" smtClean="0"/>
              <a:t>COMPUTED </a:t>
            </a:r>
            <a:r>
              <a:rPr lang="en-US" sz="2800" dirty="0"/>
              <a:t>TOMOGRAPHY </a:t>
            </a:r>
            <a:endParaRPr lang="en-US" sz="2800" dirty="0" smtClean="0"/>
          </a:p>
          <a:p>
            <a:r>
              <a:rPr lang="en-US" sz="2800" dirty="0" smtClean="0"/>
              <a:t>ANGIOGRAPHY</a:t>
            </a:r>
            <a:endParaRPr lang="en-US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URINARY BLADDER CARCINOMA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M:F-</a:t>
            </a:r>
            <a:r>
              <a:rPr lang="fa-IR" dirty="0" smtClean="0"/>
              <a:t>      </a:t>
            </a:r>
            <a:r>
              <a:rPr lang="en-US" dirty="0" smtClean="0"/>
              <a:t>4:1  </a:t>
            </a:r>
          </a:p>
          <a:p>
            <a:endParaRPr lang="en-US" dirty="0" smtClean="0"/>
          </a:p>
          <a:p>
            <a:r>
              <a:rPr lang="en-US" dirty="0" smtClean="0"/>
              <a:t>MOST COMMON </a:t>
            </a:r>
            <a:r>
              <a:rPr lang="fa-IR" dirty="0" smtClean="0"/>
              <a:t> </a:t>
            </a:r>
            <a:r>
              <a:rPr lang="en-US" dirty="0" smtClean="0"/>
              <a:t>AFTER 5</a:t>
            </a:r>
            <a:r>
              <a:rPr lang="en-US" baseline="30000" dirty="0" smtClean="0"/>
              <a:t>TH</a:t>
            </a:r>
            <a:r>
              <a:rPr lang="fa-IR" dirty="0" smtClean="0"/>
              <a:t>  </a:t>
            </a:r>
            <a:r>
              <a:rPr lang="en-US" dirty="0" smtClean="0"/>
              <a:t>DECADE OF LIFE</a:t>
            </a:r>
          </a:p>
          <a:p>
            <a:r>
              <a:rPr lang="en-US" dirty="0" smtClean="0"/>
              <a:t>12,000</a:t>
            </a:r>
            <a:r>
              <a:rPr lang="fa-IR" dirty="0" smtClean="0"/>
              <a:t> </a:t>
            </a:r>
            <a:r>
              <a:rPr lang="en-US" dirty="0" smtClean="0"/>
              <a:t> DEATHS AND 50,OOO NEW CASES ANNUALLY </a:t>
            </a:r>
          </a:p>
          <a:p>
            <a:endParaRPr lang="en-US" dirty="0" smtClean="0"/>
          </a:p>
          <a:p>
            <a:r>
              <a:rPr lang="en-US" dirty="0" smtClean="0"/>
              <a:t>MEN 4</a:t>
            </a:r>
            <a:r>
              <a:rPr lang="en-US" baseline="30000" dirty="0" smtClean="0"/>
              <a:t>TH</a:t>
            </a:r>
            <a:r>
              <a:rPr lang="fa-IR" dirty="0" smtClean="0"/>
              <a:t> </a:t>
            </a:r>
            <a:r>
              <a:rPr lang="en-US" dirty="0" smtClean="0"/>
              <a:t>LEADING, WOMEN 10</a:t>
            </a:r>
            <a:r>
              <a:rPr lang="en-US" baseline="30000" dirty="0" smtClean="0"/>
              <a:t>TH</a:t>
            </a:r>
            <a:r>
              <a:rPr lang="fa-IR" dirty="0" smtClean="0"/>
              <a:t> </a:t>
            </a:r>
            <a:r>
              <a:rPr lang="en-US" dirty="0" smtClean="0"/>
              <a:t>LEADING CAUSE OF DEATH</a:t>
            </a:r>
          </a:p>
          <a:p>
            <a:r>
              <a:rPr lang="en-US" dirty="0" smtClean="0"/>
              <a:t>EXCRETORY UROGRAPHY INSENSITIVE FOR DIAGNOSIS</a:t>
            </a:r>
            <a:r>
              <a:rPr lang="fa-IR" dirty="0" smtClean="0"/>
              <a:t> </a:t>
            </a:r>
            <a:r>
              <a:rPr lang="en-US" dirty="0" smtClean="0"/>
              <a:t>BUT OPTIMIZE TECHNIQUE AND SCRUTINIZE BLADDER</a:t>
            </a:r>
          </a:p>
          <a:p>
            <a:r>
              <a:rPr lang="en-US" dirty="0" smtClean="0"/>
              <a:t>CYSTOSCOPY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</TotalTime>
  <Words>1142</Words>
  <Application>Microsoft Office PowerPoint</Application>
  <PresentationFormat>On-screen Show (4:3)</PresentationFormat>
  <Paragraphs>178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 UROEPITHELIAL TUMORS </vt:lpstr>
      <vt:lpstr>UROEPITHELIAL TUMORS INCIDENCE</vt:lpstr>
      <vt:lpstr>UROEPITHELIAL TUMORS INCIDENCE </vt:lpstr>
      <vt:lpstr>UROEPITHELIAL TUMORS RISK FACTORS</vt:lpstr>
      <vt:lpstr>UROEPITHELIAL TUMORS  RISK FACTORS</vt:lpstr>
      <vt:lpstr>PAPILLARY CARCINOMA INVASIVE VERSUS NON INVASIVE</vt:lpstr>
      <vt:lpstr>NONPAPILLARY(FLAT) CARCINOMA INVASIVE VERSUS NON INVASIVE</vt:lpstr>
      <vt:lpstr>UROEPITHELIAL TUMORS </vt:lpstr>
      <vt:lpstr>URINARY BLADDER CARCINOMA</vt:lpstr>
      <vt:lpstr>سرطان مثانه</vt:lpstr>
      <vt:lpstr>علایم بالینی:</vt:lpstr>
      <vt:lpstr>اقدامات تشخیصی:</vt:lpstr>
      <vt:lpstr>تشخیص و تعیین گسترش بیماری</vt:lpstr>
      <vt:lpstr>Slide 14</vt:lpstr>
      <vt:lpstr>پیشگیری از سرطان مثانه :</vt:lpstr>
      <vt:lpstr>سرطان کلیه</vt:lpstr>
      <vt:lpstr>ریسک فاکتورها :</vt:lpstr>
      <vt:lpstr>علائم تومورهای کلیه</vt:lpstr>
      <vt:lpstr> تشخیص و پیگیری:</vt:lpstr>
      <vt:lpstr>درمان</vt:lpstr>
      <vt:lpstr>پیش آگهی :</vt:lpstr>
      <vt:lpstr>پیشگیری</vt:lpstr>
      <vt:lpstr>سرطان پروستات</vt:lpstr>
      <vt:lpstr>ریسک فاکتورها:</vt:lpstr>
      <vt:lpstr>علایم بالینی:</vt:lpstr>
      <vt:lpstr>برنامه غربالگری سرطان پروستات:</vt:lpstr>
      <vt:lpstr>اثبات سرطان پروستات</vt:lpstr>
      <vt:lpstr>پیشگیری</vt:lpstr>
      <vt:lpstr>تومورهای کلیه در کودکان</vt:lpstr>
      <vt:lpstr>علایم بالینی</vt:lpstr>
      <vt:lpstr>علایم آزمایشگاهی و تشخیص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MRT</dc:creator>
  <cp:lastModifiedBy>MRT</cp:lastModifiedBy>
  <cp:revision>123</cp:revision>
  <dcterms:created xsi:type="dcterms:W3CDTF">2021-10-04T13:34:10Z</dcterms:created>
  <dcterms:modified xsi:type="dcterms:W3CDTF">2021-10-19T14:11:08Z</dcterms:modified>
</cp:coreProperties>
</file>