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80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CD109-43F9-4D13-8AF7-70E78580D260}" type="datetimeFigureOut">
              <a:rPr lang="en-US" smtClean="0"/>
              <a:pPr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EA85A-DBC9-4E51-A091-1BFBE0B846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BPH </a:t>
            </a:r>
            <a:r>
              <a:rPr lang="fa-IR" b="1" dirty="0"/>
              <a:t>تشخیص و </a:t>
            </a:r>
            <a:r>
              <a:rPr lang="fa-IR" b="1" dirty="0" smtClean="0"/>
              <a:t>درما ن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CONSERVATIVE TREATMENT</a:t>
            </a:r>
            <a:r>
              <a:rPr lang="fa-IR" sz="2400" b="1" dirty="0" smtClean="0">
                <a:solidFill>
                  <a:srgbClr val="FF0000"/>
                </a:solidFill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</a:rPr>
              <a:t/>
            </a:r>
            <a:br>
              <a:rPr lang="fa-IR" sz="2400" b="1" dirty="0" smtClean="0">
                <a:solidFill>
                  <a:srgbClr val="FF0000"/>
                </a:solidFill>
              </a:rPr>
            </a:br>
            <a:r>
              <a:rPr lang="fa-IR" sz="2400" b="1" dirty="0" smtClean="0">
                <a:solidFill>
                  <a:srgbClr val="FF0000"/>
                </a:solidFill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</a:rPr>
              <a:t>WATCHFUL WAITING (WW) 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LIFESTYLE ADVICE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400" b="1" dirty="0" smtClean="0"/>
              <a:t>کاهش مصرف آب و مایعات در زمانهای خاص  از جمله شب ها و یا زمانی که فرد به جاهای عمومی میرود ، جهت کمتر شدن تکرر ادراری </a:t>
            </a:r>
          </a:p>
          <a:p>
            <a:pPr algn="r" rtl="1"/>
            <a:r>
              <a:rPr lang="fa-IR" sz="2400" b="1" dirty="0" smtClean="0"/>
              <a:t>عدم مصرف و یا کاهش در مصرف کافئین که ممکن است اثرات دیورتیک و تحریک کننده داشته باشد</a:t>
            </a:r>
          </a:p>
          <a:p>
            <a:pPr algn="r" rtl="1"/>
            <a:r>
              <a:rPr lang="fa-IR" sz="2400" b="1" dirty="0" smtClean="0"/>
              <a:t>استفاده از تکنیک های مناسب برای دفع ادرار</a:t>
            </a:r>
          </a:p>
          <a:p>
            <a:pPr algn="r" rtl="1"/>
            <a:r>
              <a:rPr lang="fa-IR" sz="2400" b="1" dirty="0" smtClean="0"/>
              <a:t>بررسی وضعیت درمان و داروهای مصرفی بیمار و مشخص نمودن بهترین زمان تجویز دارو</a:t>
            </a:r>
          </a:p>
          <a:p>
            <a:pPr algn="r" rtl="1"/>
            <a:r>
              <a:rPr lang="fa-IR" sz="2400" b="1" dirty="0" smtClean="0"/>
              <a:t>درمان یبوست بیمار</a:t>
            </a:r>
            <a:endParaRPr lang="en-US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درمان دارویی</a:t>
            </a:r>
            <a:r>
              <a:rPr lang="fa-IR" b="1" dirty="0" smtClean="0">
                <a:solidFill>
                  <a:srgbClr val="FF0000"/>
                </a:solidFill>
              </a:rPr>
              <a:t>: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با </a:t>
            </a:r>
            <a:r>
              <a:rPr lang="fa-IR" dirty="0" smtClean="0"/>
              <a:t>توجه به اندازه پروستات وشرایط بیمار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درمان جراحی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• </a:t>
            </a:r>
            <a:r>
              <a:rPr lang="fa-IR" b="1" dirty="0"/>
              <a:t>هیدرونفروز</a:t>
            </a:r>
          </a:p>
          <a:p>
            <a:pPr algn="r" rtl="1"/>
            <a:r>
              <a:rPr lang="fa-IR" b="1" dirty="0"/>
              <a:t>• سنگ مثانه</a:t>
            </a:r>
          </a:p>
          <a:p>
            <a:pPr algn="r" rtl="1"/>
            <a:r>
              <a:rPr lang="fa-IR" b="1" dirty="0"/>
              <a:t>• هماچوری گروس</a:t>
            </a:r>
          </a:p>
          <a:p>
            <a:pPr algn="r" rtl="1"/>
            <a:r>
              <a:rPr lang="fa-IR" b="1" dirty="0"/>
              <a:t>• عفونت مکرر</a:t>
            </a:r>
          </a:p>
          <a:p>
            <a:pPr algn="r" rtl="1"/>
            <a:r>
              <a:rPr lang="fa-IR" b="1" dirty="0"/>
              <a:t>• احتباس مقاوم به درمان</a:t>
            </a:r>
          </a:p>
          <a:p>
            <a:pPr algn="r" rtl="1"/>
            <a:r>
              <a:rPr lang="fa-IR" b="1" dirty="0"/>
              <a:t>• عدم پاسخ به دارو و علایم شدید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/>
              <a:t>مرد 55 ساله با درد ناحیه سوپراپوبیک و کشاله ران</a:t>
            </a:r>
          </a:p>
          <a:p>
            <a:pPr algn="r" rtl="1"/>
            <a:r>
              <a:rPr lang="fa-IR" b="1" dirty="0"/>
              <a:t>سونو اندازه پروستات 55 گرم</a:t>
            </a:r>
          </a:p>
          <a:p>
            <a:pPr algn="r" rtl="1"/>
            <a:r>
              <a:rPr lang="fa-IR" b="1" dirty="0"/>
              <a:t>بهترین درمان برای پروستات این فرد چیست؟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علایم بزرگی خوش خیم پروستات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b="1" dirty="0" smtClean="0"/>
              <a:t>تاخیر در ادرار</a:t>
            </a:r>
          </a:p>
          <a:p>
            <a:pPr algn="r" rtl="1"/>
            <a:r>
              <a:rPr lang="fa-IR" b="1" dirty="0" smtClean="0"/>
              <a:t>کاهش قدرت ادرار کردن</a:t>
            </a:r>
          </a:p>
          <a:p>
            <a:pPr algn="r" rtl="1"/>
            <a:r>
              <a:rPr lang="fa-IR" b="1" dirty="0" smtClean="0"/>
              <a:t>کاهش قطر ادرار</a:t>
            </a:r>
          </a:p>
          <a:p>
            <a:pPr algn="r" rtl="1"/>
            <a:r>
              <a:rPr lang="fa-IR" b="1" dirty="0" smtClean="0"/>
              <a:t>تکرر ادرار</a:t>
            </a:r>
          </a:p>
          <a:p>
            <a:pPr algn="r" rtl="1"/>
            <a:r>
              <a:rPr lang="fa-IR" b="1" dirty="0" smtClean="0"/>
              <a:t>شب ادراری</a:t>
            </a:r>
          </a:p>
          <a:p>
            <a:pPr algn="r" rtl="1"/>
            <a:r>
              <a:rPr lang="fa-IR" b="1" dirty="0" smtClean="0"/>
              <a:t>فوریت در ادرار کردن</a:t>
            </a:r>
          </a:p>
          <a:p>
            <a:pPr algn="r" rtl="1"/>
            <a:r>
              <a:rPr lang="fa-IR" b="1" dirty="0" smtClean="0"/>
              <a:t>هماچوری</a:t>
            </a:r>
          </a:p>
          <a:p>
            <a:pPr algn="r" rtl="1"/>
            <a:r>
              <a:rPr lang="fa-IR" b="1" dirty="0" smtClean="0"/>
              <a:t>احتباس حاد ادراری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تشخیص های افتراقی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کانسر </a:t>
            </a:r>
            <a:r>
              <a:rPr lang="fa-IR" b="1" dirty="0"/>
              <a:t>پروستات</a:t>
            </a:r>
          </a:p>
          <a:p>
            <a:pPr algn="r" rtl="1"/>
            <a:r>
              <a:rPr lang="fa-IR" b="1" dirty="0"/>
              <a:t>• تنگی مجرا</a:t>
            </a:r>
          </a:p>
          <a:p>
            <a:pPr algn="r" rtl="1"/>
            <a:r>
              <a:rPr lang="fa-IR" b="1" dirty="0"/>
              <a:t>• تومور گردن مثانه</a:t>
            </a:r>
          </a:p>
          <a:p>
            <a:pPr algn="r" rtl="1"/>
            <a:r>
              <a:rPr lang="fa-IR" b="1" dirty="0"/>
              <a:t>• مثانه نوروژنیک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تشخیص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• </a:t>
            </a:r>
            <a:r>
              <a:rPr lang="fa-IR" b="1" dirty="0"/>
              <a:t>شرح حال</a:t>
            </a:r>
          </a:p>
          <a:p>
            <a:pPr algn="r" rtl="1"/>
            <a:r>
              <a:rPr lang="fa-IR" dirty="0"/>
              <a:t>• </a:t>
            </a:r>
            <a:r>
              <a:rPr lang="fa-IR" b="1" dirty="0"/>
              <a:t>معاینه </a:t>
            </a:r>
            <a:r>
              <a:rPr lang="fa-IR" b="1" dirty="0" smtClean="0"/>
              <a:t>فیزیکی</a:t>
            </a:r>
          </a:p>
          <a:p>
            <a:pPr algn="r" rtl="1"/>
            <a:r>
              <a:rPr lang="en-US" dirty="0"/>
              <a:t>• U/ A </a:t>
            </a:r>
            <a:r>
              <a:rPr lang="en-US" dirty="0" smtClean="0"/>
              <a:t>U</a:t>
            </a:r>
            <a:r>
              <a:rPr lang="en-US" dirty="0"/>
              <a:t>/ C• </a:t>
            </a:r>
            <a:endParaRPr lang="fa-IR" dirty="0" smtClean="0"/>
          </a:p>
          <a:p>
            <a:pPr algn="r" rtl="1"/>
            <a:r>
              <a:rPr lang="en-US" dirty="0" smtClean="0"/>
              <a:t>PSA •</a:t>
            </a:r>
            <a:endParaRPr lang="fa-IR" dirty="0" smtClean="0"/>
          </a:p>
          <a:p>
            <a:pPr algn="r" rtl="1"/>
            <a:r>
              <a:rPr lang="en-US" dirty="0" smtClean="0"/>
              <a:t>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smtClean="0"/>
              <a:t>• </a:t>
            </a:r>
            <a:endParaRPr lang="fa-IR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rgbClr val="FF0000"/>
                </a:solidFill>
              </a:rPr>
              <a:t>ریسک </a:t>
            </a:r>
            <a:r>
              <a:rPr lang="fa-IR" b="1" dirty="0" smtClean="0">
                <a:solidFill>
                  <a:srgbClr val="FF0000"/>
                </a:solidFill>
              </a:rPr>
              <a:t>فاکتورها و</a:t>
            </a:r>
            <a:r>
              <a:rPr lang="fa-IR" b="1" dirty="0" smtClean="0">
                <a:solidFill>
                  <a:srgbClr val="FF0000"/>
                </a:solidFill>
              </a:rPr>
              <a:t>علل </a:t>
            </a:r>
            <a:r>
              <a:rPr lang="en-US" b="1" dirty="0" smtClean="0">
                <a:solidFill>
                  <a:srgbClr val="FF0000"/>
                </a:solidFill>
              </a:rPr>
              <a:t>BPH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تمام مردان با افزایش  سن دچار درجاتی از </a:t>
            </a:r>
            <a:r>
              <a:rPr lang="en-US" b="1" dirty="0" smtClean="0"/>
              <a:t>BPH</a:t>
            </a:r>
            <a:r>
              <a:rPr lang="fa-IR" b="1" dirty="0" smtClean="0"/>
              <a:t> می شوند</a:t>
            </a:r>
            <a:endParaRPr lang="fa-IR" b="1" dirty="0" smtClean="0"/>
          </a:p>
          <a:p>
            <a:pPr algn="r" rtl="1"/>
            <a:r>
              <a:rPr lang="en-US" b="1" dirty="0" smtClean="0"/>
              <a:t>BPH</a:t>
            </a:r>
            <a:r>
              <a:rPr lang="fa-IR" b="1" dirty="0" smtClean="0"/>
              <a:t>  بخشی </a:t>
            </a:r>
            <a:r>
              <a:rPr lang="fa-IR" b="1" dirty="0" smtClean="0"/>
              <a:t>از پروسه طبیعی مسن شدن همانند سفید شدن موها و پیر چشمی است</a:t>
            </a:r>
          </a:p>
          <a:p>
            <a:pPr algn="r" rtl="1"/>
            <a:r>
              <a:rPr lang="en-US" b="1" dirty="0" smtClean="0"/>
              <a:t>BPH</a:t>
            </a:r>
            <a:r>
              <a:rPr lang="fa-IR" b="1" dirty="0" smtClean="0"/>
              <a:t> قابل پیشگیری </a:t>
            </a:r>
            <a:r>
              <a:rPr lang="fa-IR" b="1" dirty="0" smtClean="0"/>
              <a:t>نیست                                      اما</a:t>
            </a:r>
            <a:endParaRPr lang="fa-IR" b="1" dirty="0" smtClean="0"/>
          </a:p>
          <a:p>
            <a:pPr algn="r" rtl="1"/>
            <a:r>
              <a:rPr lang="en-US" b="1" dirty="0" smtClean="0"/>
              <a:t>BPH</a:t>
            </a:r>
            <a:r>
              <a:rPr lang="fa-IR" b="1" dirty="0" smtClean="0"/>
              <a:t> قابل درمان </a:t>
            </a:r>
            <a:r>
              <a:rPr lang="fa-IR" b="1" dirty="0" smtClean="0"/>
              <a:t>است</a:t>
            </a:r>
          </a:p>
          <a:p>
            <a:pPr algn="r" rtl="1">
              <a:buNone/>
            </a:pP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اقدامات درمانی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علایم خفیف تا متوسط با کمترین آزار :</a:t>
            </a:r>
          </a:p>
          <a:p>
            <a:pPr algn="r" rtl="1"/>
            <a:r>
              <a:rPr lang="fa-IR" dirty="0" smtClean="0"/>
              <a:t>تحت نظر قرار دادن </a:t>
            </a:r>
          </a:p>
          <a:p>
            <a:pPr algn="r" rtl="1"/>
            <a:r>
              <a:rPr lang="fa-IR" dirty="0" smtClean="0"/>
              <a:t>بررسی وضعیت عوارض درمان و مقایسه با فواید درمان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علایم متوسط تا شدید آزاردهنده برای بیمار:</a:t>
            </a:r>
          </a:p>
          <a:p>
            <a:pPr algn="r" rtl="1"/>
            <a:r>
              <a:rPr lang="fa-IR" dirty="0" smtClean="0"/>
              <a:t>تحت نظر قرار دادن </a:t>
            </a:r>
          </a:p>
          <a:p>
            <a:pPr algn="r" rtl="1"/>
            <a:r>
              <a:rPr lang="fa-IR" dirty="0" smtClean="0"/>
              <a:t>درمان دارویی </a:t>
            </a:r>
          </a:p>
          <a:p>
            <a:pPr algn="r" rtl="1"/>
            <a:r>
              <a:rPr lang="fa-IR" dirty="0" smtClean="0"/>
              <a:t>اقدامات جراحی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rgbClr val="FF0000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BPH</a:t>
            </a:r>
            <a:r>
              <a:rPr lang="fa-IR" b="1" dirty="0" smtClean="0">
                <a:solidFill>
                  <a:srgbClr val="FF0000"/>
                </a:solidFill>
              </a:rPr>
              <a:t> چه موقع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a-IR" b="1" dirty="0" smtClean="0">
                <a:solidFill>
                  <a:srgbClr val="FF0000"/>
                </a:solidFill>
              </a:rPr>
              <a:t>باید درمان شود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dirty="0" smtClean="0"/>
              <a:t>BPH</a:t>
            </a:r>
            <a:r>
              <a:rPr lang="fa-IR" dirty="0" smtClean="0"/>
              <a:t> فقط  موقعی </a:t>
            </a:r>
            <a:r>
              <a:rPr lang="en-US" dirty="0" smtClean="0"/>
              <a:t> </a:t>
            </a:r>
            <a:r>
              <a:rPr lang="fa-IR" dirty="0" smtClean="0"/>
              <a:t>باید درمان شود که :</a:t>
            </a:r>
          </a:p>
          <a:p>
            <a:pPr algn="r" rtl="1"/>
            <a:r>
              <a:rPr lang="fa-IR" dirty="0" smtClean="0"/>
              <a:t>علایم به قدر شدید باشند که برای بیمار آزاردهنده بوده و بر روی کیفیت زندگی بیمار اثر داشته باشد</a:t>
            </a:r>
          </a:p>
          <a:p>
            <a:pPr algn="r" rtl="1"/>
            <a:r>
              <a:rPr lang="fa-IR" dirty="0" smtClean="0"/>
              <a:t>عوارض </a:t>
            </a:r>
            <a:r>
              <a:rPr lang="en-US" dirty="0" smtClean="0"/>
              <a:t>BPH</a:t>
            </a:r>
            <a:r>
              <a:rPr lang="fa-IR" dirty="0" smtClean="0"/>
              <a:t> ایجاد شده باشد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CONSERVATIVE </a:t>
            </a:r>
            <a:r>
              <a:rPr lang="en-US" sz="2800" b="1" dirty="0" smtClean="0">
                <a:solidFill>
                  <a:srgbClr val="FF0000"/>
                </a:solidFill>
              </a:rPr>
              <a:t>TREATMENT</a:t>
            </a:r>
            <a:r>
              <a:rPr lang="fa-IR" sz="2800" b="1" dirty="0" smtClean="0">
                <a:solidFill>
                  <a:srgbClr val="FF0000"/>
                </a:solidFill>
              </a:rPr>
              <a:t/>
            </a:r>
            <a:br>
              <a:rPr lang="fa-IR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WATCHFUL WAITING (WW)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 smtClean="0"/>
              <a:t>آموزش به بیمار:در مورد وضعیت بیماری وی</a:t>
            </a:r>
          </a:p>
          <a:p>
            <a:pPr algn="r" rtl="1"/>
            <a:r>
              <a:rPr lang="fa-IR" sz="2400" b="1" dirty="0" smtClean="0"/>
              <a:t>اطمینان بخشی(که علایم ادراری وی نشانه ای از کانسر نیست)</a:t>
            </a:r>
          </a:p>
          <a:p>
            <a:pPr algn="r" rtl="1"/>
            <a:r>
              <a:rPr lang="fa-IR" sz="2400" b="1" dirty="0" smtClean="0"/>
              <a:t>مانیتورینگ دوره ای بیمار</a:t>
            </a:r>
          </a:p>
          <a:p>
            <a:pPr algn="r" rtl="1"/>
            <a:r>
              <a:rPr lang="fa-IR" sz="2400" b="1" dirty="0" smtClean="0"/>
              <a:t>آموزش سبک زندگی</a:t>
            </a:r>
            <a:endParaRPr lang="en-US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342</Words>
  <Application>Microsoft Office PowerPoint</Application>
  <PresentationFormat>On-screen Show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BPH تشخیص و درما ن  </vt:lpstr>
      <vt:lpstr>Slide 2</vt:lpstr>
      <vt:lpstr>علایم بزرگی خوش خیم پروستات</vt:lpstr>
      <vt:lpstr>تشخیص های افتراقی</vt:lpstr>
      <vt:lpstr>تشخیص</vt:lpstr>
      <vt:lpstr>ریسک فاکتورها وعلل BPH</vt:lpstr>
      <vt:lpstr>اقدامات درمانی</vt:lpstr>
      <vt:lpstr>    BPH چه موقع  باید درمان شود</vt:lpstr>
      <vt:lpstr>CONSERVATIVE TREATMENT  WATCHFUL WAITING (WW)</vt:lpstr>
      <vt:lpstr>CONSERVATIVE TREATMENT    WATCHFUL WAITING (WW)  LIFESTYLE ADVICE</vt:lpstr>
      <vt:lpstr>درمان دارویی:</vt:lpstr>
      <vt:lpstr>درمان جراحی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BPH تشخیص و درما ن</dc:title>
  <dc:creator>MRT</dc:creator>
  <cp:lastModifiedBy>MRT</cp:lastModifiedBy>
  <cp:revision>62</cp:revision>
  <dcterms:created xsi:type="dcterms:W3CDTF">2021-10-01T04:54:52Z</dcterms:created>
  <dcterms:modified xsi:type="dcterms:W3CDTF">2021-10-18T20:08:36Z</dcterms:modified>
</cp:coreProperties>
</file>