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86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CD109-43F9-4D13-8AF7-70E78580D260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تشخیص و درمان سنگ های ادراری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بررسی متابولیک سنگ های ادراری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en-US" dirty="0" smtClean="0"/>
              <a:t> </a:t>
            </a:r>
            <a:r>
              <a:rPr lang="fa-IR" dirty="0" smtClean="0"/>
              <a:t>بررسی متابولیک سنگ های ادراری  بطور روتین توصیه نمی شود و از نظر اقتصادی برای تمام بیماران توصیه نمی شود و تاثیری برای بیمار ندارد</a:t>
            </a:r>
          </a:p>
          <a:p>
            <a:pPr algn="r" rtl="1">
              <a:buNone/>
            </a:pPr>
            <a:r>
              <a:rPr lang="fa-IR" dirty="0" smtClean="0"/>
              <a:t> مگر اینکه بیمار در گروه پرخطر(بیماران با سنگ های ادراری مکرر) باشد که در این بیمارن بررسی متابولیک و درمان مستقیم دارویی موثر خواهد بود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endParaRPr lang="fa-IR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</a:rPr>
              <a:t>اندیکاسیونهای بررسی </a:t>
            </a:r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</a:rPr>
              <a:t>متابولیک سنگ های </a:t>
            </a:r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</a:rPr>
              <a:t>ادراری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 smtClean="0"/>
              <a:t>سنگ ادراری مکرر</a:t>
            </a:r>
          </a:p>
          <a:p>
            <a:pPr algn="r" rtl="1"/>
            <a:r>
              <a:rPr lang="fa-IR" sz="2800" b="1" dirty="0" smtClean="0"/>
              <a:t>سابقه خانوادگی قوی سنگ ادراری</a:t>
            </a:r>
            <a:endParaRPr lang="en-US" sz="2800" b="1" dirty="0" smtClean="0"/>
          </a:p>
          <a:p>
            <a:pPr algn="r" rtl="1"/>
            <a:r>
              <a:rPr lang="en-US" sz="2800" b="1" dirty="0" smtClean="0"/>
              <a:t> </a:t>
            </a:r>
            <a:r>
              <a:rPr lang="fa-IR" sz="2800" b="1" dirty="0" smtClean="0"/>
              <a:t>بیماریهای روده ای(بخصوص اسهال مزمن)</a:t>
            </a:r>
            <a:endParaRPr lang="en-US" sz="2800" b="1" dirty="0" smtClean="0"/>
          </a:p>
          <a:p>
            <a:pPr algn="r" rtl="1"/>
            <a:r>
              <a:rPr lang="fa-IR" sz="2800" b="1" dirty="0" smtClean="0"/>
              <a:t>شکستگیهای پاتولوژیک استخوانی</a:t>
            </a:r>
            <a:r>
              <a:rPr lang="en-US" sz="2800" b="1" dirty="0" smtClean="0"/>
              <a:t> </a:t>
            </a:r>
            <a:endParaRPr lang="fa-IR" sz="2800" b="1" dirty="0" smtClean="0"/>
          </a:p>
          <a:p>
            <a:pPr algn="r" rtl="1"/>
            <a:r>
              <a:rPr lang="fa-IR" sz="2800" b="1" dirty="0" smtClean="0"/>
              <a:t>پوکی استخوان</a:t>
            </a:r>
            <a:endParaRPr lang="en-US" sz="2800" b="1" dirty="0" smtClean="0"/>
          </a:p>
          <a:p>
            <a:pPr algn="r" rtl="1"/>
            <a:r>
              <a:rPr lang="en-US" sz="2800" b="1" dirty="0" smtClean="0"/>
              <a:t> </a:t>
            </a:r>
            <a:r>
              <a:rPr lang="fa-IR" sz="2800" b="1" dirty="0" smtClean="0"/>
              <a:t>سابقه عفونت ادراری همراه با سنگ</a:t>
            </a:r>
            <a:endParaRPr lang="en-US" sz="2800" b="1" dirty="0" smtClean="0"/>
          </a:p>
          <a:p>
            <a:pPr algn="r" rtl="1"/>
            <a:r>
              <a:rPr lang="fa-IR" sz="2800" b="1" dirty="0" smtClean="0"/>
              <a:t>سابقه ابتلا به نقرس</a:t>
            </a:r>
            <a:endParaRPr lang="en-US" sz="2800" b="1" dirty="0" smtClean="0"/>
          </a:p>
          <a:p>
            <a:pPr algn="r" rtl="1"/>
            <a:endParaRPr lang="fa-IR" sz="2800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</a:rPr>
              <a:t>اندیکاسیونهای بررسی متابولیک سنگ های ادراری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en-US" sz="2400" b="1" dirty="0" smtClean="0"/>
              <a:t> </a:t>
            </a:r>
            <a:r>
              <a:rPr lang="fa-IR" sz="2400" b="1" dirty="0" smtClean="0"/>
              <a:t>عدم تحمل دوره های مکرر و عودکننده سنگ ادراری با توجه به شرایط جسمی بیمار</a:t>
            </a:r>
          </a:p>
          <a:p>
            <a:pPr algn="r" rtl="1"/>
            <a:r>
              <a:rPr lang="fa-IR" sz="2400" b="1" dirty="0" smtClean="0"/>
              <a:t>داشتن یک کلیه</a:t>
            </a:r>
          </a:p>
          <a:p>
            <a:pPr algn="r" rtl="1"/>
            <a:r>
              <a:rPr lang="fa-IR" sz="2400" b="1" dirty="0" smtClean="0"/>
              <a:t>ناهنجاریهای آناتومیک</a:t>
            </a:r>
            <a:endParaRPr lang="en-US" sz="2400" b="1" dirty="0" smtClean="0"/>
          </a:p>
          <a:p>
            <a:pPr algn="r" rtl="1"/>
            <a:r>
              <a:rPr lang="fa-IR" sz="2400" b="1" dirty="0" smtClean="0"/>
              <a:t>نارسایی کلیه</a:t>
            </a:r>
            <a:endParaRPr lang="fa-IR" sz="2400" b="1" dirty="0" smtClean="0"/>
          </a:p>
          <a:p>
            <a:pPr algn="r" rtl="1"/>
            <a:r>
              <a:rPr lang="fa-IR" sz="2400" b="1" dirty="0" smtClean="0"/>
              <a:t>سنگه های ادراری شامل  سنگ های ادراری سیستینی ،اسید اوریک و سنگ های شاخ گوزنی</a:t>
            </a:r>
            <a:endParaRPr lang="en-US" sz="2400" b="1" dirty="0" smtClean="0"/>
          </a:p>
          <a:p>
            <a:pPr algn="r" rtl="1"/>
            <a:r>
              <a:rPr lang="en-US" sz="2400" b="1" dirty="0" smtClean="0"/>
              <a:t> </a:t>
            </a:r>
            <a:r>
              <a:rPr lang="fa-IR" sz="2400" b="1" dirty="0" smtClean="0"/>
              <a:t>بیماران چاق بخصوص خانمها</a:t>
            </a:r>
            <a:endParaRPr lang="en-US" sz="2400" b="1" dirty="0" smtClean="0"/>
          </a:p>
          <a:p>
            <a:pPr algn="r" rtl="1">
              <a:buNone/>
            </a:pPr>
            <a:r>
              <a:rPr lang="fa-IR" sz="2400" b="1" dirty="0" smtClean="0"/>
              <a:t>  بیماران دیابتی  بخصوص دیابت کنترل نشده</a:t>
            </a:r>
            <a:endParaRPr lang="en-US" sz="2400" b="1" dirty="0" smtClean="0"/>
          </a:p>
          <a:p>
            <a:pPr algn="r" rtl="1">
              <a:buNone/>
            </a:pPr>
            <a:r>
              <a:rPr lang="fa-IR" sz="2400" b="1" dirty="0" smtClean="0"/>
              <a:t>  کود کان</a:t>
            </a:r>
            <a:endParaRPr lang="en-US" sz="2400" dirty="0" smtClean="0"/>
          </a:p>
          <a:p>
            <a:pPr algn="r" rtl="1"/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800" dirty="0" smtClean="0"/>
              <a:t>برای بررسی متابولیک </a:t>
            </a:r>
            <a:r>
              <a:rPr lang="fa-IR" sz="2800" dirty="0" smtClean="0"/>
              <a:t>اختصاصی بیمار باید تحت رژیم </a:t>
            </a:r>
            <a:r>
              <a:rPr lang="fa-IR" sz="2800" dirty="0" smtClean="0"/>
              <a:t>غذایی معمولی و همیشگی خودش  </a:t>
            </a:r>
            <a:r>
              <a:rPr lang="fa-IR" sz="2800" dirty="0" smtClean="0"/>
              <a:t>بوده و حداقل 20 روز بدون سنگ باشد. </a:t>
            </a:r>
            <a:endParaRPr 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دارویی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اولین قدم درمان محافظتی است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محافظتی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000" b="1" dirty="0" smtClean="0"/>
              <a:t>مصرف مایعات</a:t>
            </a:r>
          </a:p>
          <a:p>
            <a:pPr algn="r" rtl="1"/>
            <a:r>
              <a:rPr lang="fa-IR" sz="2000" b="1" dirty="0" smtClean="0"/>
              <a:t>توصیه های تغذیه ای(محدودیت پروتئین-محدودیت سدیم- مصرف کلسیم –عدم مصرف اگزالات-مصرف میوجات و مواد فیبر دار)</a:t>
            </a:r>
          </a:p>
          <a:p>
            <a:pPr algn="r" rtl="1"/>
            <a:r>
              <a:rPr lang="fa-IR" sz="2000" b="1" dirty="0" smtClean="0"/>
              <a:t>کنترل چاقی</a:t>
            </a:r>
          </a:p>
          <a:p>
            <a:pPr algn="r" rtl="1"/>
            <a:r>
              <a:rPr lang="fa-IR" sz="2000" b="1" dirty="0" smtClean="0"/>
              <a:t>فعالیت فیزیکی</a:t>
            </a:r>
            <a:endParaRPr lang="fa-IR" sz="2000" b="1" dirty="0" smtClean="0"/>
          </a:p>
          <a:p>
            <a:pPr algn="r" rtl="1"/>
            <a:endParaRPr lang="en-US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محافظتی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None/>
            </a:pPr>
            <a:r>
              <a:rPr lang="fa-IR" sz="2400" dirty="0" smtClean="0"/>
              <a:t>    بر اساس بررسی های انجام شده پیش بینی میگردد در تعداد قابل توجهی از  بیماران تنها با همین اقدامات محافظتی ،ریسک فاکتورهای تشکیل سنگ ادراری برطرف گردند </a:t>
            </a:r>
          </a:p>
          <a:p>
            <a:pPr algn="r" rtl="1"/>
            <a:r>
              <a:rPr lang="fa-IR" sz="2400" dirty="0" smtClean="0"/>
              <a:t>3تا 4 ماه پس از درمان محافظتی بیمار باید مجددا بررسی شود</a:t>
            </a:r>
            <a:endParaRPr lang="fa-IR" sz="2400" dirty="0" smtClean="0"/>
          </a:p>
          <a:p>
            <a:pPr algn="r" rtl="1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محافظتی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None/>
            </a:pPr>
            <a:r>
              <a:rPr lang="fa-IR" sz="2000" dirty="0" smtClean="0"/>
              <a:t>اگر اختلالات متابولیک و یا محیطی بیمار اصلاح گردند ، میتوان درمان محافظتی را ادامه داده و بیمار هر 6 تا 12 ماه پیگیری شود و آزمایش ادرار 24 ساعته در صورت نیاز برای بیمار درخواست شود</a:t>
            </a:r>
          </a:p>
          <a:p>
            <a:pPr algn="r" rtl="1"/>
            <a:r>
              <a:rPr lang="fa-IR" sz="2000" dirty="0" smtClean="0"/>
              <a:t>اما اگر اختلالات متابولیک بیمار تداوم داشته باشد باید درمان دارویی جایگزین شود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علایم سنگهای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ادراری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رنال </a:t>
            </a:r>
            <a:r>
              <a:rPr lang="fa-IR" dirty="0" smtClean="0"/>
              <a:t>کولیک</a:t>
            </a:r>
          </a:p>
          <a:p>
            <a:pPr algn="r" rtl="1"/>
            <a:r>
              <a:rPr lang="fa-IR" dirty="0" smtClean="0"/>
              <a:t> درد مبهم پهلو</a:t>
            </a:r>
          </a:p>
          <a:p>
            <a:pPr algn="r" rtl="1"/>
            <a:r>
              <a:rPr lang="fa-IR" dirty="0" smtClean="0"/>
              <a:t> هماچوری</a:t>
            </a:r>
          </a:p>
          <a:p>
            <a:pPr algn="r" rtl="1"/>
            <a:r>
              <a:rPr lang="fa-IR" dirty="0" smtClean="0"/>
              <a:t> علایم گوارشی</a:t>
            </a:r>
          </a:p>
          <a:p>
            <a:pPr algn="r" rtl="1"/>
            <a:r>
              <a:rPr lang="fa-IR" dirty="0" smtClean="0"/>
              <a:t> افزایش کراتینین</a:t>
            </a:r>
          </a:p>
          <a:p>
            <a:pPr algn="r" rtl="1"/>
            <a:r>
              <a:rPr lang="fa-IR" dirty="0" smtClean="0"/>
              <a:t> عفونت ادراری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رنال کولیک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درد ناگهانی</a:t>
            </a:r>
          </a:p>
          <a:p>
            <a:pPr algn="r" rtl="1"/>
            <a:r>
              <a:rPr lang="fa-IR" dirty="0" smtClean="0"/>
              <a:t> درد کولیکی</a:t>
            </a:r>
          </a:p>
          <a:p>
            <a:pPr algn="r" rtl="1"/>
            <a:r>
              <a:rPr lang="fa-IR" dirty="0" smtClean="0"/>
              <a:t> انتشار درد</a:t>
            </a:r>
          </a:p>
          <a:p>
            <a:pPr algn="r" rtl="1"/>
            <a:r>
              <a:rPr lang="fa-IR" dirty="0" smtClean="0"/>
              <a:t> معاینه شکم</a:t>
            </a:r>
          </a:p>
          <a:p>
            <a:pPr algn="r" rtl="1"/>
            <a:r>
              <a:rPr lang="fa-IR" dirty="0" smtClean="0"/>
              <a:t> تب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تست اختصاصی برای تشخیص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سنگ</a:t>
            </a:r>
            <a:endParaRPr lang="fa-I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CT</a:t>
            </a:r>
            <a:endParaRPr lang="en-US" dirty="0" smtClean="0"/>
          </a:p>
          <a:p>
            <a:pPr algn="r" rtl="1"/>
            <a:r>
              <a:rPr lang="en-US" dirty="0" smtClean="0"/>
              <a:t>IVP</a:t>
            </a:r>
            <a:endParaRPr lang="fa-IR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رنال کولیک 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تسکین درد</a:t>
            </a:r>
          </a:p>
          <a:p>
            <a:pPr algn="r" rtl="1"/>
            <a:r>
              <a:rPr lang="fa-IR" dirty="0" smtClean="0"/>
              <a:t>درمان تهوع</a:t>
            </a:r>
          </a:p>
          <a:p>
            <a:pPr algn="r" rtl="1"/>
            <a:r>
              <a:rPr lang="fa-IR" dirty="0" smtClean="0"/>
              <a:t> مایع درمانی</a:t>
            </a:r>
          </a:p>
          <a:p>
            <a:pPr algn="r" rtl="1"/>
            <a:r>
              <a:rPr lang="fa-IR" dirty="0" smtClean="0"/>
              <a:t> اندیکاسیونهای بستری</a:t>
            </a:r>
          </a:p>
          <a:p>
            <a:pPr algn="r" rtl="1"/>
            <a:r>
              <a:rPr lang="fa-IR" dirty="0" smtClean="0"/>
              <a:t> دارو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سنگ با علایم غیر اختصاصی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سونوگرافی</a:t>
            </a:r>
          </a:p>
          <a:p>
            <a:pPr algn="r" rtl="1"/>
            <a:r>
              <a:rPr lang="fa-IR" dirty="0" smtClean="0"/>
              <a:t>آزمایش ادرار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مهمترین فاکتور برای تصمیم به درمان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اندازه</a:t>
            </a:r>
          </a:p>
          <a:p>
            <a:pPr algn="r" rtl="1"/>
            <a:r>
              <a:rPr lang="fa-IR" dirty="0" smtClean="0"/>
              <a:t>محل</a:t>
            </a:r>
          </a:p>
          <a:p>
            <a:pPr algn="r" rtl="1"/>
            <a:r>
              <a:rPr lang="fa-IR" dirty="0" smtClean="0"/>
              <a:t>جنس</a:t>
            </a:r>
          </a:p>
          <a:p>
            <a:pPr algn="r" rtl="1"/>
            <a:r>
              <a:rPr lang="fa-IR" dirty="0" smtClean="0"/>
              <a:t>درد</a:t>
            </a:r>
          </a:p>
          <a:p>
            <a:pPr algn="r" rtl="1">
              <a:buNone/>
            </a:pPr>
            <a:r>
              <a:rPr lang="fa-IR" dirty="0" smtClean="0"/>
              <a:t>مهمترین فاکتور(ایجاد انسداد و هیدرونفروز)</a:t>
            </a:r>
            <a:endParaRPr lang="en-US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الف) انسداد:مداخله</a:t>
            </a:r>
          </a:p>
          <a:p>
            <a:pPr algn="r" rtl="1"/>
            <a:r>
              <a:rPr lang="fa-IR" dirty="0" smtClean="0"/>
              <a:t>ب)عدم انسداد:                                                  کمتر از 6 میلی متر:درمان انتظاری                        بیشتر از 6 میلی متر: مداخله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</a:rPr>
              <a:t>درمان سنگ کلیه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/>
              <a:t>کوچکتر </a:t>
            </a:r>
            <a:r>
              <a:rPr lang="fa-IR" dirty="0" smtClean="0"/>
              <a:t>از 2 سانتی متر:    </a:t>
            </a:r>
            <a:r>
              <a:rPr lang="en-US" dirty="0" smtClean="0"/>
              <a:t>ESWL</a:t>
            </a: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بزرگتر از 2 سانتی متر:P</a:t>
            </a:r>
            <a:r>
              <a:rPr lang="en-US" dirty="0" smtClean="0"/>
              <a:t>CNL     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1110</TotalTime>
  <Words>431</Words>
  <Application>Microsoft Office PowerPoint</Application>
  <PresentationFormat>On-screen Show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تشخیص و درمان سنگ های ادراری</vt:lpstr>
      <vt:lpstr>علایم سنگهای ادراری</vt:lpstr>
      <vt:lpstr>رنال کولیک</vt:lpstr>
      <vt:lpstr>تست اختصاصی برای تشخیص سنگ</vt:lpstr>
      <vt:lpstr>درمان رنال کولیک  </vt:lpstr>
      <vt:lpstr>سنگ با علایم غیر اختصاصی</vt:lpstr>
      <vt:lpstr>مهمترین فاکتور برای تصمیم به درمان</vt:lpstr>
      <vt:lpstr>درمان</vt:lpstr>
      <vt:lpstr>درمان سنگ کلیه</vt:lpstr>
      <vt:lpstr> بررسی متابولیک سنگ های ادراری</vt:lpstr>
      <vt:lpstr> اندیکاسیونهای بررسی متابولیک سنگ های ادراری</vt:lpstr>
      <vt:lpstr> اندیکاسیونهای بررسی متابولیک سنگ های ادراری</vt:lpstr>
      <vt:lpstr>Slide 13</vt:lpstr>
      <vt:lpstr>درمان دارویی</vt:lpstr>
      <vt:lpstr>درمان محافظتی</vt:lpstr>
      <vt:lpstr>درمان محافظتی</vt:lpstr>
      <vt:lpstr>درمان محافظتی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BPH تشخیص و درما ن</dc:title>
  <dc:creator>MRT</dc:creator>
  <cp:lastModifiedBy>MRT</cp:lastModifiedBy>
  <cp:revision>80</cp:revision>
  <dcterms:created xsi:type="dcterms:W3CDTF">2021-10-01T04:54:52Z</dcterms:created>
  <dcterms:modified xsi:type="dcterms:W3CDTF">2021-10-19T16:39:14Z</dcterms:modified>
</cp:coreProperties>
</file>