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309" r:id="rId14"/>
    <p:sldId id="310" r:id="rId15"/>
    <p:sldId id="268" r:id="rId16"/>
    <p:sldId id="311" r:id="rId17"/>
    <p:sldId id="312" r:id="rId18"/>
    <p:sldId id="313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7" r:id="rId45"/>
    <p:sldId id="298" r:id="rId46"/>
    <p:sldId id="299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5700D-3E47-4993-B123-CA9D6297232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043BD-9222-4F2F-AEAC-624FFE7EC6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4800" b="1" dirty="0" smtClean="0">
                <a:solidFill>
                  <a:schemeClr val="accent3">
                    <a:lumMod val="75000"/>
                  </a:schemeClr>
                </a:solidFill>
              </a:rPr>
              <a:t>Urinary Tract Infection</a:t>
            </a:r>
            <a:endParaRPr lang="en-US" sz="4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 بر اساس عامل بیماریزا و محل ورود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•</a:t>
            </a:r>
            <a:r>
              <a:rPr lang="en-US" b="1" dirty="0" smtClean="0">
                <a:solidFill>
                  <a:srgbClr val="FF0000"/>
                </a:solidFill>
              </a:rPr>
              <a:t>Organisms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•Mostly Gram Negative (</a:t>
            </a:r>
            <a:r>
              <a:rPr lang="en-US" b="1" dirty="0" err="1"/>
              <a:t>E.coli</a:t>
            </a:r>
            <a:r>
              <a:rPr lang="en-US" b="1" dirty="0"/>
              <a:t>, </a:t>
            </a:r>
            <a:r>
              <a:rPr lang="en-US" b="1" dirty="0" err="1"/>
              <a:t>Klebsiella</a:t>
            </a:r>
            <a:r>
              <a:rPr lang="en-US" b="1" dirty="0"/>
              <a:t>, Proteus, Pseudomonas, </a:t>
            </a:r>
            <a:r>
              <a:rPr lang="en-US" b="1" dirty="0" err="1"/>
              <a:t>Enterobacter</a:t>
            </a:r>
            <a:r>
              <a:rPr lang="en-US" b="1" dirty="0"/>
              <a:t>,)</a:t>
            </a:r>
          </a:p>
          <a:p>
            <a:r>
              <a:rPr lang="en-US" dirty="0"/>
              <a:t>•Others-Staphylococcus, Viral, Fungal, …</a:t>
            </a:r>
          </a:p>
          <a:p>
            <a:r>
              <a:rPr lang="en-US" dirty="0"/>
              <a:t>•Single in acute, mixed in chronic</a:t>
            </a:r>
          </a:p>
          <a:p>
            <a:r>
              <a:rPr lang="en-US" dirty="0"/>
              <a:t>•</a:t>
            </a:r>
            <a:r>
              <a:rPr lang="en-US" b="1" dirty="0" smtClean="0">
                <a:solidFill>
                  <a:srgbClr val="FF0000"/>
                </a:solidFill>
              </a:rPr>
              <a:t>Entry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•Mostly from lower to upper (</a:t>
            </a:r>
            <a:r>
              <a:rPr lang="en-US" b="1" dirty="0"/>
              <a:t>Ascending),    </a:t>
            </a:r>
          </a:p>
          <a:p>
            <a:r>
              <a:rPr lang="en-US" dirty="0"/>
              <a:t>•Some </a:t>
            </a:r>
            <a:r>
              <a:rPr lang="en-US" dirty="0" smtClean="0"/>
              <a:t>times</a:t>
            </a:r>
            <a:r>
              <a:rPr lang="fa-IR" dirty="0" smtClean="0"/>
              <a:t>:</a:t>
            </a:r>
            <a:r>
              <a:rPr lang="en-US" dirty="0" smtClean="0"/>
              <a:t> </a:t>
            </a:r>
            <a:r>
              <a:rPr lang="en-US" dirty="0" smtClean="0"/>
              <a:t>a)</a:t>
            </a:r>
            <a:r>
              <a:rPr lang="en-US" dirty="0" smtClean="0"/>
              <a:t>Directly </a:t>
            </a:r>
            <a:r>
              <a:rPr lang="en-US" dirty="0"/>
              <a:t>from the surrounding sites </a:t>
            </a:r>
            <a:r>
              <a:rPr lang="en-US" dirty="0" smtClean="0"/>
              <a:t>b) From </a:t>
            </a:r>
            <a:r>
              <a:rPr lang="en-US" dirty="0"/>
              <a:t>blood (</a:t>
            </a:r>
            <a:r>
              <a:rPr lang="en-US" dirty="0" err="1" smtClean="0"/>
              <a:t>bacteremia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Symptoms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865771"/>
            <a:ext cx="3143272" cy="320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21442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1142984"/>
            <a:ext cx="225298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200526"/>
            <a:ext cx="3143272" cy="254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Symptoms-(Severe Pain During UTI)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dirty="0" smtClean="0"/>
              <a:t>•</a:t>
            </a:r>
            <a:r>
              <a:rPr lang="en-US" b="1" dirty="0"/>
              <a:t>Systemic symptoms-</a:t>
            </a:r>
            <a:r>
              <a:rPr lang="en-US" b="1" dirty="0" err="1"/>
              <a:t>myalgia</a:t>
            </a:r>
            <a:r>
              <a:rPr lang="en-US" b="1" dirty="0"/>
              <a:t>, vomiting, weakness etc.</a:t>
            </a:r>
          </a:p>
          <a:p>
            <a:r>
              <a:rPr lang="en-US" dirty="0"/>
              <a:t>•</a:t>
            </a:r>
            <a:r>
              <a:rPr lang="en-US" b="1" dirty="0"/>
              <a:t>Pain (Pelvic, Rectal, lower abdomen or renal angle) </a:t>
            </a:r>
          </a:p>
          <a:p>
            <a:r>
              <a:rPr lang="en-US" dirty="0"/>
              <a:t>•</a:t>
            </a:r>
            <a:r>
              <a:rPr lang="en-US" b="1" dirty="0"/>
              <a:t>Pungent smell of urine</a:t>
            </a:r>
          </a:p>
          <a:p>
            <a:r>
              <a:rPr lang="en-US" dirty="0"/>
              <a:t>•</a:t>
            </a:r>
            <a:r>
              <a:rPr lang="en-US" b="1" dirty="0" err="1"/>
              <a:t>Dysuria</a:t>
            </a:r>
            <a:r>
              <a:rPr lang="en-US" b="1" dirty="0"/>
              <a:t> (Burning), </a:t>
            </a:r>
          </a:p>
          <a:p>
            <a:r>
              <a:rPr lang="en-US" dirty="0"/>
              <a:t>•</a:t>
            </a:r>
            <a:r>
              <a:rPr lang="en-US" b="1" dirty="0"/>
              <a:t>Denies urination (Fear of Urination)</a:t>
            </a:r>
          </a:p>
          <a:p>
            <a:r>
              <a:rPr lang="en-US" dirty="0"/>
              <a:t>•</a:t>
            </a:r>
            <a:r>
              <a:rPr lang="en-US" b="1" dirty="0"/>
              <a:t>Discharge through urethra</a:t>
            </a:r>
          </a:p>
          <a:p>
            <a:r>
              <a:rPr lang="en-US" dirty="0"/>
              <a:t>•</a:t>
            </a:r>
            <a:r>
              <a:rPr lang="en-US" b="1" dirty="0"/>
              <a:t>Discoloration of urine (</a:t>
            </a:r>
            <a:r>
              <a:rPr lang="en-US" b="1" dirty="0" err="1"/>
              <a:t>Haematuria</a:t>
            </a:r>
            <a:r>
              <a:rPr lang="en-US" b="1" dirty="0"/>
              <a:t>, </a:t>
            </a:r>
            <a:r>
              <a:rPr lang="en-US" b="1" dirty="0" err="1"/>
              <a:t>Pyuria</a:t>
            </a:r>
            <a:r>
              <a:rPr lang="en-US" b="1" dirty="0"/>
              <a:t>, Haziness, Clouding)</a:t>
            </a:r>
          </a:p>
          <a:p>
            <a:r>
              <a:rPr lang="en-US" dirty="0"/>
              <a:t>•</a:t>
            </a:r>
            <a:r>
              <a:rPr lang="en-US" b="1" dirty="0"/>
              <a:t>Urgency </a:t>
            </a:r>
          </a:p>
          <a:p>
            <a:r>
              <a:rPr lang="en-US" dirty="0"/>
              <a:t>•</a:t>
            </a:r>
            <a:r>
              <a:rPr lang="en-US" b="1" dirty="0"/>
              <a:t>Temperature (Fever with chills)</a:t>
            </a:r>
          </a:p>
          <a:p>
            <a:r>
              <a:rPr lang="en-US" dirty="0"/>
              <a:t>•</a:t>
            </a:r>
            <a:r>
              <a:rPr lang="en-US" b="1" dirty="0"/>
              <a:t>Incomplete emptying (Retention)</a:t>
            </a:r>
          </a:p>
          <a:p>
            <a:r>
              <a:rPr lang="en-US" dirty="0"/>
              <a:t>•</a:t>
            </a:r>
            <a:r>
              <a:rPr lang="en-US" b="1" dirty="0"/>
              <a:t>Incontinence of urine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Autofit/>
          </a:bodyPr>
          <a:lstStyle/>
          <a:p>
            <a:endParaRPr lang="en-US" sz="3600" b="1" dirty="0"/>
          </a:p>
          <a:p>
            <a:r>
              <a:rPr lang="en-US" sz="3600" b="1" dirty="0" smtClean="0"/>
              <a:t>•</a:t>
            </a:r>
            <a:r>
              <a:rPr lang="en-US" sz="3600" b="1" dirty="0"/>
              <a:t>More common in Females-Anatomical differences </a:t>
            </a:r>
          </a:p>
          <a:p>
            <a:r>
              <a:rPr lang="en-US" sz="3600" b="1" dirty="0"/>
              <a:t>•Other part </a:t>
            </a:r>
            <a:r>
              <a:rPr lang="en-US" sz="3600" b="1" dirty="0" smtClean="0"/>
              <a:t>involved - </a:t>
            </a:r>
            <a:r>
              <a:rPr lang="en-US" sz="3600" b="1" dirty="0" err="1" smtClean="0"/>
              <a:t>Prostate,Epididymis</a:t>
            </a:r>
            <a:endParaRPr lang="en-US" sz="3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•More common if-</a:t>
            </a:r>
          </a:p>
          <a:p>
            <a:r>
              <a:rPr lang="en-US" b="1" dirty="0" smtClean="0"/>
              <a:t>•Stones</a:t>
            </a:r>
          </a:p>
          <a:p>
            <a:r>
              <a:rPr lang="en-US" b="1" dirty="0" smtClean="0"/>
              <a:t>•Strictures</a:t>
            </a:r>
          </a:p>
          <a:p>
            <a:r>
              <a:rPr lang="en-US" b="1" dirty="0" smtClean="0"/>
              <a:t>•Stents (Urinary Catheter)</a:t>
            </a:r>
          </a:p>
          <a:p>
            <a:r>
              <a:rPr lang="en-US" b="1" dirty="0" smtClean="0"/>
              <a:t>•Structural abnormality</a:t>
            </a:r>
          </a:p>
          <a:p>
            <a:r>
              <a:rPr lang="en-US" b="1" dirty="0" smtClean="0"/>
              <a:t>•Straight entry of </a:t>
            </a:r>
            <a:r>
              <a:rPr lang="en-US" b="1" dirty="0" err="1" smtClean="0"/>
              <a:t>ureter</a:t>
            </a:r>
            <a:endParaRPr lang="en-US" b="1" dirty="0" smtClean="0"/>
          </a:p>
          <a:p>
            <a:r>
              <a:rPr lang="en-US" b="1" dirty="0" smtClean="0"/>
              <a:t>•Sexually active</a:t>
            </a:r>
          </a:p>
          <a:p>
            <a:r>
              <a:rPr lang="en-US" b="1" dirty="0" smtClean="0"/>
              <a:t>•Store urine (Faulty urinary habit)</a:t>
            </a:r>
          </a:p>
          <a:p>
            <a:r>
              <a:rPr lang="en-US" b="1" dirty="0" smtClean="0"/>
              <a:t>•Surgical (abdomen)</a:t>
            </a:r>
          </a:p>
          <a:p>
            <a:r>
              <a:rPr lang="en-US" b="1" dirty="0" smtClean="0"/>
              <a:t>•</a:t>
            </a:r>
            <a:r>
              <a:rPr lang="en-US" b="1" dirty="0" smtClean="0"/>
              <a:t>Scanty fluid </a:t>
            </a:r>
            <a:r>
              <a:rPr lang="en-US" b="1" dirty="0" smtClean="0"/>
              <a:t>intake</a:t>
            </a:r>
          </a:p>
          <a:p>
            <a:r>
              <a:rPr lang="en-US" b="1" dirty="0" smtClean="0"/>
              <a:t>•Semiconscious (Unconscious), </a:t>
            </a:r>
          </a:p>
          <a:p>
            <a:r>
              <a:rPr lang="en-US" b="1" dirty="0" smtClean="0"/>
              <a:t>•Site trauma,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DIGNOSIS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Acceptable </a:t>
            </a:r>
            <a:r>
              <a:rPr lang="en-US" b="1" dirty="0"/>
              <a:t>methods for urine collection:</a:t>
            </a:r>
          </a:p>
          <a:p>
            <a:r>
              <a:rPr lang="en-US" b="1" dirty="0" smtClean="0"/>
              <a:t>1.Midstream </a:t>
            </a:r>
            <a:r>
              <a:rPr lang="en-US" b="1" dirty="0"/>
              <a:t>clean catch </a:t>
            </a:r>
            <a:endParaRPr lang="fa-IR" b="1" dirty="0" smtClean="0"/>
          </a:p>
          <a:p>
            <a:r>
              <a:rPr lang="en-US" b="1" dirty="0" smtClean="0"/>
              <a:t>2.Catheterization  </a:t>
            </a:r>
            <a:endParaRPr lang="fa-IR" b="1" dirty="0" smtClean="0"/>
          </a:p>
          <a:p>
            <a:r>
              <a:rPr lang="en-US" b="1" dirty="0" smtClean="0"/>
              <a:t>3.Suprapubic </a:t>
            </a:r>
            <a:r>
              <a:rPr lang="en-US" b="1" dirty="0"/>
              <a:t>aspiration.</a:t>
            </a:r>
          </a:p>
          <a:p>
            <a:r>
              <a:rPr lang="en-US" b="1" dirty="0"/>
              <a:t>Microscopic examination of urine (U/A):</a:t>
            </a:r>
          </a:p>
          <a:p>
            <a:endParaRPr lang="en-US" dirty="0"/>
          </a:p>
          <a:p>
            <a:r>
              <a:rPr lang="en-US" b="1" dirty="0"/>
              <a:t>1.WBC      2.RBC        3.Casts        4.Pro           </a:t>
            </a:r>
            <a:r>
              <a:rPr lang="en-US" b="1" dirty="0" smtClean="0"/>
              <a:t>5.S.Gravity</a:t>
            </a:r>
            <a:r>
              <a:rPr lang="fa-IR" b="1" dirty="0" smtClean="0"/>
              <a:t>  </a:t>
            </a:r>
            <a:r>
              <a:rPr lang="en-US" b="1" dirty="0" smtClean="0"/>
              <a:t>6.Bacteria        </a:t>
            </a:r>
            <a:r>
              <a:rPr lang="en-US" b="1" dirty="0"/>
              <a:t>7.Nitrite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/>
              <a:t>در </a:t>
            </a:r>
            <a:r>
              <a:rPr lang="fa-IR" sz="3600" dirty="0" smtClean="0"/>
              <a:t>نمونه ادراری که </a:t>
            </a:r>
            <a:r>
              <a:rPr lang="fa-IR" sz="3600" dirty="0" smtClean="0"/>
              <a:t>به روش نمونه وسط ادرار </a:t>
            </a:r>
            <a:r>
              <a:rPr lang="fa-IR" sz="3600" dirty="0" smtClean="0"/>
              <a:t>گرفته </a:t>
            </a:r>
            <a:r>
              <a:rPr lang="fa-IR" sz="3600" dirty="0" smtClean="0"/>
              <a:t>شود(در کودکان بزرگتر و بالغین) </a:t>
            </a:r>
            <a:r>
              <a:rPr lang="fa-IR" sz="3600" dirty="0" smtClean="0"/>
              <a:t>در صورتی مطرح کننده عفونت ادراری  است که </a:t>
            </a:r>
            <a:r>
              <a:rPr lang="fa-IR" sz="3600" dirty="0" smtClean="0"/>
              <a:t>تنها یک ارگانسیم بیش </a:t>
            </a:r>
            <a:r>
              <a:rPr lang="fa-IR" sz="3600" dirty="0" smtClean="0"/>
              <a:t>از 100000 در هر میلی لیتر باشد</a:t>
            </a:r>
            <a:endParaRPr lang="en-US" sz="3600" dirty="0" smtClean="0"/>
          </a:p>
          <a:p>
            <a:pPr algn="r" rtl="1"/>
            <a:endParaRPr lang="en-US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4000" dirty="0" smtClean="0"/>
              <a:t> </a:t>
            </a:r>
            <a:r>
              <a:rPr lang="fa-IR" sz="4000" dirty="0" smtClean="0"/>
              <a:t>در نمونه ادراری که توسط کاتتر(سوند) گرفته شود در صورتی مطرح کننده عفونت ادراری  است که تعداد باکتری بیش از 100000 در هر میلی لیتر باشد</a:t>
            </a:r>
            <a:endParaRPr lang="en-US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/>
              <a:t>در </a:t>
            </a:r>
            <a:r>
              <a:rPr lang="fa-IR" sz="3600" dirty="0" smtClean="0"/>
              <a:t>نمونه ادراری که </a:t>
            </a:r>
            <a:r>
              <a:rPr lang="fa-IR" sz="3600" dirty="0" smtClean="0"/>
              <a:t>به روش سوپراپوبیک گرفته </a:t>
            </a:r>
            <a:r>
              <a:rPr lang="fa-IR" sz="3600" dirty="0" smtClean="0"/>
              <a:t>شود در صورتی مطرح کننده عفونت ادراری  است که تعداد باکتری بیش از </a:t>
            </a:r>
            <a:r>
              <a:rPr lang="fa-IR" sz="3600" dirty="0" smtClean="0"/>
              <a:t>1000 </a:t>
            </a:r>
            <a:r>
              <a:rPr lang="fa-IR" sz="3600" dirty="0" smtClean="0"/>
              <a:t>در هر میلی لیتر باشد</a:t>
            </a:r>
            <a:endParaRPr lang="en-US" sz="3600" dirty="0" smtClean="0"/>
          </a:p>
          <a:p>
            <a:pPr algn="r" rtl="1"/>
            <a:endParaRPr lang="en-US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  <a:p>
            <a:pPr algn="r" rtl="1">
              <a:buNone/>
            </a:pPr>
            <a:r>
              <a:rPr lang="fa-IR" dirty="0" smtClean="0"/>
              <a:t>نمونه </a:t>
            </a:r>
            <a:r>
              <a:rPr lang="fa-IR" dirty="0" smtClean="0"/>
              <a:t>ادراری که توسط </a:t>
            </a:r>
            <a:r>
              <a:rPr lang="fa-IR" dirty="0" smtClean="0"/>
              <a:t>کیسه های ادراری پرینه آل گرفته </a:t>
            </a:r>
            <a:r>
              <a:rPr lang="fa-IR" dirty="0" smtClean="0"/>
              <a:t>شود </a:t>
            </a:r>
            <a:r>
              <a:rPr lang="fa-IR" dirty="0" smtClean="0"/>
              <a:t>برای تشخیص عفونت </a:t>
            </a:r>
            <a:r>
              <a:rPr lang="fa-IR" dirty="0" smtClean="0"/>
              <a:t>ادراری  </a:t>
            </a:r>
            <a:r>
              <a:rPr lang="fa-IR" dirty="0" smtClean="0"/>
              <a:t>نیست چون احتمال آلودگی نمونه ادرار وجود دارد</a:t>
            </a:r>
            <a:endParaRPr lang="en-US" dirty="0" smtClean="0"/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مقدمه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زنان جوان بیشتر در معرض ابتلا هستند </a:t>
            </a:r>
          </a:p>
          <a:p>
            <a:pPr algn="r" rtl="1"/>
            <a:r>
              <a:rPr lang="fa-IR" dirty="0" smtClean="0"/>
              <a:t>عفونت ادراری در مردان زیر 50 سال شیوع کمتری دارد</a:t>
            </a:r>
          </a:p>
          <a:p>
            <a:pPr algn="r" rtl="1"/>
            <a:r>
              <a:rPr lang="fa-IR" dirty="0" smtClean="0"/>
              <a:t> در سنین بالای 50 سال شیوع عفونت ادراری در مردان و زنان برابر است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Urinalysis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dirty="0" smtClean="0"/>
              <a:t>•</a:t>
            </a:r>
            <a:r>
              <a:rPr lang="fa-IR" dirty="0" smtClean="0"/>
              <a:t>پیوری (وجود گلبول سفید بیش از 10 تا در هر میلی لیتر) نشان دهنده عفونت ادراری است و علاوه بر آن در اورتریت،واژینیت،سنگ کلیوی،گلومرونفریت و نفریت بینابینی نیز وجود دارد</a:t>
            </a:r>
          </a:p>
          <a:p>
            <a:pPr algn="r" rtl="1"/>
            <a:r>
              <a:rPr lang="fa-IR" dirty="0" smtClean="0"/>
              <a:t>تست های دیپ استیک ادراری که شامل لکوسیت استراز و نیتریت هر دواست ،حساسیت و اختصاصی بودن زیادی برای تشخیص عفونت ادراری دارند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•</a:t>
            </a:r>
            <a:r>
              <a:rPr lang="en-US" dirty="0" err="1"/>
              <a:t>Ultrasonography</a:t>
            </a:r>
            <a:r>
              <a:rPr lang="en-US" dirty="0"/>
              <a:t>,                                                                    </a:t>
            </a:r>
          </a:p>
          <a:p>
            <a:r>
              <a:rPr lang="en-US" dirty="0"/>
              <a:t>•Voiding </a:t>
            </a:r>
            <a:r>
              <a:rPr lang="en-US" dirty="0" err="1"/>
              <a:t>cystourethrogram</a:t>
            </a:r>
            <a:r>
              <a:rPr lang="en-US" dirty="0"/>
              <a:t> (VCUG)</a:t>
            </a:r>
          </a:p>
          <a:p>
            <a:r>
              <a:rPr lang="en-US" dirty="0"/>
              <a:t>•Radionuclide </a:t>
            </a:r>
            <a:r>
              <a:rPr lang="en-US" dirty="0" err="1"/>
              <a:t>cystography</a:t>
            </a:r>
            <a:r>
              <a:rPr lang="en-US" dirty="0"/>
              <a:t>                                                             </a:t>
            </a:r>
          </a:p>
          <a:p>
            <a:r>
              <a:rPr lang="en-US" dirty="0"/>
              <a:t>•Renal nucleotide scans                                          </a:t>
            </a:r>
          </a:p>
          <a:p>
            <a:r>
              <a:rPr lang="en-US" dirty="0"/>
              <a:t>•Computed tomography (CT)                                           </a:t>
            </a:r>
          </a:p>
          <a:p>
            <a:r>
              <a:rPr lang="en-US" dirty="0"/>
              <a:t>•Magnetic resonance imaging (MRI)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•Ultrasound provides limited information about renal scarring and is performed to exclude an anatomic </a:t>
            </a:r>
            <a:r>
              <a:rPr lang="en-US" dirty="0" smtClean="0"/>
              <a:t>abnormality</a:t>
            </a:r>
            <a:r>
              <a:rPr lang="en-US" dirty="0"/>
              <a:t>.                         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•VCUG is the best imaging study for determining the presence or absence of </a:t>
            </a:r>
            <a:r>
              <a:rPr lang="en-US" dirty="0" err="1"/>
              <a:t>vesicoureteral</a:t>
            </a:r>
            <a:r>
              <a:rPr lang="en-US" dirty="0"/>
              <a:t> reflux, which is ranked from grade I (</a:t>
            </a:r>
            <a:r>
              <a:rPr lang="en-US" dirty="0" err="1"/>
              <a:t>ureter</a:t>
            </a:r>
            <a:r>
              <a:rPr lang="en-US" dirty="0"/>
              <a:t> only) to grade V (complete gross dilation of the </a:t>
            </a:r>
            <a:r>
              <a:rPr lang="en-US" dirty="0" err="1"/>
              <a:t>ureter</a:t>
            </a:r>
            <a:r>
              <a:rPr lang="en-US" dirty="0"/>
              <a:t> and obliteration of </a:t>
            </a:r>
            <a:r>
              <a:rPr lang="en-US" dirty="0" err="1"/>
              <a:t>caliceal</a:t>
            </a:r>
            <a:r>
              <a:rPr lang="en-US" dirty="0"/>
              <a:t> and pelvic anatomy).                                     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•A technetium-99m DMSA scan can identify acute </a:t>
            </a:r>
            <a:r>
              <a:rPr lang="en-US" dirty="0" err="1" smtClean="0"/>
              <a:t>pyelonephritis</a:t>
            </a:r>
            <a:r>
              <a:rPr lang="en-US" dirty="0" smtClean="0"/>
              <a:t> </a:t>
            </a:r>
            <a:r>
              <a:rPr lang="en-US" dirty="0"/>
              <a:t>and is most useful co define renal scarring as a late effect of UTI.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Management of Uncomplicated Urinary Tract Infection</a:t>
            </a:r>
          </a:p>
          <a:p>
            <a:r>
              <a:rPr lang="en-US" b="1" dirty="0"/>
              <a:t>Nonspecific Therapy</a:t>
            </a:r>
          </a:p>
          <a:p>
            <a:endParaRPr lang="en-US" dirty="0"/>
          </a:p>
          <a:p>
            <a:r>
              <a:rPr lang="en-US" b="1" dirty="0"/>
              <a:t>-Hydration      -Urinary PH       -Analgesics</a:t>
            </a:r>
          </a:p>
          <a:p>
            <a:r>
              <a:rPr lang="en-US" b="1" dirty="0"/>
              <a:t>Lower UTI.  (U/A)</a:t>
            </a:r>
          </a:p>
          <a:p>
            <a:endParaRPr lang="en-US" dirty="0"/>
          </a:p>
          <a:p>
            <a:r>
              <a:rPr lang="en-US" b="1" dirty="0" err="1"/>
              <a:t>Nitrofurantoin</a:t>
            </a:r>
            <a:r>
              <a:rPr lang="en-US" b="1" dirty="0"/>
              <a:t> 100 mg BID (5-7 days)</a:t>
            </a:r>
          </a:p>
          <a:p>
            <a:r>
              <a:rPr lang="en-US" b="1" dirty="0"/>
              <a:t>TMP-SMX 1 DS tab BID (3 days)</a:t>
            </a:r>
          </a:p>
          <a:p>
            <a:r>
              <a:rPr lang="en-US" b="1" dirty="0" err="1"/>
              <a:t>Fosfomycin</a:t>
            </a:r>
            <a:r>
              <a:rPr lang="en-US" b="1" dirty="0"/>
              <a:t> 3g Single dose</a:t>
            </a:r>
          </a:p>
          <a:p>
            <a:r>
              <a:rPr lang="en-US" b="1" dirty="0" err="1"/>
              <a:t>Pivmecillinam</a:t>
            </a:r>
            <a:r>
              <a:rPr lang="en-US" b="1" dirty="0"/>
              <a:t> 400 mg BID (3-7 days)</a:t>
            </a:r>
          </a:p>
          <a:p>
            <a:r>
              <a:rPr lang="en-US" b="1" dirty="0" err="1"/>
              <a:t>Fluoroquinolone</a:t>
            </a:r>
            <a:r>
              <a:rPr lang="en-US" b="1" dirty="0"/>
              <a:t> (3 days)</a:t>
            </a:r>
          </a:p>
          <a:p>
            <a:r>
              <a:rPr lang="en-US" b="1" dirty="0"/>
              <a:t>Beta-</a:t>
            </a:r>
            <a:r>
              <a:rPr lang="en-US" b="1" dirty="0" err="1"/>
              <a:t>Lactams</a:t>
            </a:r>
            <a:r>
              <a:rPr lang="en-US" b="1" dirty="0"/>
              <a:t> (5-7 days) )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Management of Uncomplicated Urinary Tract Infection</a:t>
            </a:r>
          </a:p>
          <a:p>
            <a:r>
              <a:rPr lang="en-US" b="1" dirty="0"/>
              <a:t>Acute </a:t>
            </a:r>
            <a:r>
              <a:rPr lang="en-US" b="1" dirty="0" err="1"/>
              <a:t>Pyelonephritis</a:t>
            </a:r>
            <a:r>
              <a:rPr lang="en-US" b="1" dirty="0"/>
              <a:t>.  (U/A &amp; U/C)</a:t>
            </a:r>
          </a:p>
          <a:p>
            <a:endParaRPr lang="en-US" dirty="0"/>
          </a:p>
          <a:p>
            <a:r>
              <a:rPr lang="en-US" dirty="0"/>
              <a:t>-</a:t>
            </a:r>
            <a:r>
              <a:rPr lang="en-US" b="1" dirty="0"/>
              <a:t>In patient:   </a:t>
            </a:r>
          </a:p>
          <a:p>
            <a:r>
              <a:rPr lang="en-US" b="1" dirty="0"/>
              <a:t>(Third Generation </a:t>
            </a:r>
            <a:r>
              <a:rPr lang="en-US" b="1" dirty="0" err="1"/>
              <a:t>Ceph</a:t>
            </a:r>
            <a:r>
              <a:rPr lang="en-US" b="1" dirty="0"/>
              <a:t>., AMG, </a:t>
            </a:r>
            <a:r>
              <a:rPr lang="en-US" b="1" dirty="0" err="1"/>
              <a:t>Ampi-Sulbactam</a:t>
            </a:r>
            <a:r>
              <a:rPr lang="en-US" b="1" dirty="0"/>
              <a:t>, </a:t>
            </a:r>
            <a:r>
              <a:rPr lang="en-US" b="1" dirty="0" err="1"/>
              <a:t>Tazocin</a:t>
            </a:r>
            <a:r>
              <a:rPr lang="en-US" b="1" dirty="0"/>
              <a:t>, </a:t>
            </a:r>
            <a:r>
              <a:rPr lang="en-US" b="1" dirty="0" err="1"/>
              <a:t>Fluoroquinolone</a:t>
            </a:r>
            <a:r>
              <a:rPr lang="en-US" b="1" dirty="0"/>
              <a:t> (IV) ,</a:t>
            </a:r>
            <a:r>
              <a:rPr lang="en-US" b="1" dirty="0" err="1"/>
              <a:t>Carbapenem</a:t>
            </a:r>
            <a:r>
              <a:rPr lang="en-US" b="1" dirty="0"/>
              <a:t>, </a:t>
            </a:r>
            <a:r>
              <a:rPr lang="en-US" b="1" dirty="0" err="1"/>
              <a:t>Ampicillin</a:t>
            </a:r>
            <a:r>
              <a:rPr lang="en-US" b="1" dirty="0"/>
              <a:t>?, </a:t>
            </a:r>
            <a:r>
              <a:rPr lang="en-US" b="1" dirty="0" err="1"/>
              <a:t>Cefazolin</a:t>
            </a:r>
            <a:r>
              <a:rPr lang="en-US" b="1" dirty="0"/>
              <a:t>?,…..)</a:t>
            </a:r>
          </a:p>
          <a:p>
            <a:r>
              <a:rPr lang="en-US" b="1" dirty="0"/>
              <a:t>-Out patient:</a:t>
            </a:r>
          </a:p>
          <a:p>
            <a:r>
              <a:rPr lang="en-US" b="1" dirty="0"/>
              <a:t>(</a:t>
            </a:r>
            <a:r>
              <a:rPr lang="en-US" b="1" dirty="0" err="1"/>
              <a:t>Trimethoprim</a:t>
            </a:r>
            <a:r>
              <a:rPr lang="en-US" b="1" dirty="0"/>
              <a:t>, </a:t>
            </a:r>
            <a:r>
              <a:rPr lang="en-US" b="1" dirty="0" err="1"/>
              <a:t>Trimethoprim-Sulfamethoxazole</a:t>
            </a:r>
            <a:r>
              <a:rPr lang="en-US" b="1" dirty="0"/>
              <a:t>   ,</a:t>
            </a:r>
            <a:r>
              <a:rPr lang="en-US" b="1" dirty="0" err="1"/>
              <a:t>Cephalexin</a:t>
            </a:r>
            <a:r>
              <a:rPr lang="en-US" b="1" dirty="0"/>
              <a:t> , Amoxicillin-</a:t>
            </a:r>
            <a:r>
              <a:rPr lang="en-US" b="1" dirty="0" err="1"/>
              <a:t>Clauvonic</a:t>
            </a:r>
            <a:r>
              <a:rPr lang="en-US" b="1" dirty="0"/>
              <a:t> acid, </a:t>
            </a:r>
            <a:r>
              <a:rPr lang="en-US" b="1" dirty="0" err="1"/>
              <a:t>Fluoroquinolones</a:t>
            </a:r>
            <a:r>
              <a:rPr lang="en-US" b="1" dirty="0"/>
              <a:t>,….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Management of Urinary Tract Infection in Other Groups</a:t>
            </a:r>
          </a:p>
          <a:p>
            <a:r>
              <a:rPr lang="en-US" dirty="0"/>
              <a:t>•</a:t>
            </a:r>
            <a:r>
              <a:rPr lang="en-US" b="1" dirty="0"/>
              <a:t>UTI in pregnant women</a:t>
            </a:r>
          </a:p>
          <a:p>
            <a:r>
              <a:rPr lang="en-US" dirty="0"/>
              <a:t>•</a:t>
            </a:r>
            <a:r>
              <a:rPr lang="en-US" b="1" dirty="0"/>
              <a:t>UTI in men</a:t>
            </a:r>
          </a:p>
          <a:p>
            <a:r>
              <a:rPr lang="en-US" dirty="0"/>
              <a:t>•</a:t>
            </a:r>
            <a:r>
              <a:rPr lang="en-US" b="1" dirty="0"/>
              <a:t>Complicated UTI</a:t>
            </a:r>
          </a:p>
          <a:p>
            <a:r>
              <a:rPr lang="en-US" dirty="0"/>
              <a:t>•</a:t>
            </a:r>
            <a:r>
              <a:rPr lang="en-US" b="1" dirty="0"/>
              <a:t>Asymptomatic </a:t>
            </a:r>
            <a:r>
              <a:rPr lang="en-US" b="1" dirty="0" err="1"/>
              <a:t>Bacteriuria</a:t>
            </a:r>
            <a:endParaRPr lang="en-US" b="1" dirty="0"/>
          </a:p>
          <a:p>
            <a:r>
              <a:rPr lang="en-US" dirty="0"/>
              <a:t>•</a:t>
            </a:r>
            <a:r>
              <a:rPr lang="en-US" b="1" dirty="0"/>
              <a:t>Catheter Associated UTI</a:t>
            </a:r>
          </a:p>
          <a:p>
            <a:r>
              <a:rPr lang="en-US" dirty="0"/>
              <a:t>•</a:t>
            </a:r>
            <a:r>
              <a:rPr lang="en-US" b="1" dirty="0" err="1"/>
              <a:t>Candiduria</a:t>
            </a:r>
            <a:endParaRPr lang="en-US" b="1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Infection in males</a:t>
            </a:r>
          </a:p>
          <a:p>
            <a:r>
              <a:rPr lang="en-US" dirty="0"/>
              <a:t>•Infection in males are considered complicated</a:t>
            </a:r>
          </a:p>
          <a:p>
            <a:r>
              <a:rPr lang="en-US" dirty="0"/>
              <a:t>•Occur in presence of functional or structural abnormalities that disrupt the normal defense mechanism of urinary tract.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b="1" dirty="0"/>
              <a:t>Infection in males</a:t>
            </a:r>
          </a:p>
          <a:p>
            <a:r>
              <a:rPr lang="en-US" dirty="0"/>
              <a:t>Treatment</a:t>
            </a:r>
          </a:p>
          <a:p>
            <a:r>
              <a:rPr lang="en-US" dirty="0"/>
              <a:t>•Urine culture is needed because  causative organism is not easily predictable</a:t>
            </a:r>
          </a:p>
          <a:p>
            <a:r>
              <a:rPr lang="en-US" dirty="0"/>
              <a:t>•A urine culture with&gt;100 CFU/ml is  best sign of infection</a:t>
            </a:r>
          </a:p>
          <a:p>
            <a:r>
              <a:rPr lang="en-US" dirty="0"/>
              <a:t>•If Gm –</a:t>
            </a:r>
            <a:r>
              <a:rPr lang="en-US" dirty="0" err="1"/>
              <a:t>ve</a:t>
            </a:r>
            <a:r>
              <a:rPr lang="en-US" dirty="0"/>
              <a:t> is TMP/SMX </a:t>
            </a:r>
          </a:p>
          <a:p>
            <a:r>
              <a:rPr lang="en-US" dirty="0"/>
              <a:t>•Duration therapy should be 10-14 days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6760382" cy="593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Recurrent infection</a:t>
            </a:r>
          </a:p>
          <a:p>
            <a:r>
              <a:rPr lang="en-US" dirty="0" err="1"/>
              <a:t>Reinfections</a:t>
            </a:r>
            <a:r>
              <a:rPr lang="en-US" dirty="0"/>
              <a:t>:</a:t>
            </a:r>
          </a:p>
          <a:p>
            <a:r>
              <a:rPr lang="en-US" dirty="0"/>
              <a:t>•Infection by an organism different from the initial infection</a:t>
            </a:r>
          </a:p>
          <a:p>
            <a:r>
              <a:rPr lang="en-US" dirty="0"/>
              <a:t>•Mostly occurs in females where </a:t>
            </a:r>
            <a:r>
              <a:rPr lang="en-US" dirty="0" err="1"/>
              <a:t>reinfection</a:t>
            </a:r>
            <a:r>
              <a:rPr lang="en-US" dirty="0"/>
              <a:t> rate is 20%</a:t>
            </a:r>
          </a:p>
          <a:p>
            <a:endParaRPr lang="en-US" dirty="0"/>
          </a:p>
          <a:p>
            <a:r>
              <a:rPr lang="en-US" dirty="0"/>
              <a:t>Factors contributing to infection:</a:t>
            </a:r>
          </a:p>
          <a:p>
            <a:r>
              <a:rPr lang="en-US" dirty="0"/>
              <a:t>1-sexual intercourse</a:t>
            </a:r>
          </a:p>
          <a:p>
            <a:r>
              <a:rPr lang="en-US" dirty="0"/>
              <a:t>2-diaphram and spermicidal use</a:t>
            </a:r>
          </a:p>
          <a:p>
            <a:r>
              <a:rPr lang="en-US" dirty="0"/>
              <a:t>3-postmenopausal women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Recurrent infection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Divided </a:t>
            </a:r>
            <a:r>
              <a:rPr lang="en-US" dirty="0"/>
              <a:t>into two groups:</a:t>
            </a:r>
          </a:p>
          <a:p>
            <a:r>
              <a:rPr lang="en-US" dirty="0"/>
              <a:t>1-Those with less than 2 or 3 episodes per year</a:t>
            </a:r>
          </a:p>
          <a:p>
            <a:r>
              <a:rPr lang="en-US" dirty="0"/>
              <a:t>•Each episode should be treated as a separate infection</a:t>
            </a:r>
          </a:p>
          <a:p>
            <a:r>
              <a:rPr lang="en-US" dirty="0"/>
              <a:t>•Short course therapy is appropriate</a:t>
            </a:r>
          </a:p>
          <a:p>
            <a:r>
              <a:rPr lang="en-US" dirty="0"/>
              <a:t>•Can be self administered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Recurrent infection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Divided </a:t>
            </a:r>
            <a:r>
              <a:rPr lang="en-US" dirty="0"/>
              <a:t>into two groups:</a:t>
            </a:r>
          </a:p>
          <a:p>
            <a:r>
              <a:rPr lang="en-US" dirty="0"/>
              <a:t>2-Those with more than 3 episodes per year</a:t>
            </a:r>
          </a:p>
          <a:p>
            <a:r>
              <a:rPr lang="en-US" dirty="0"/>
              <a:t>•Long-term prophylaxis may be needed</a:t>
            </a:r>
          </a:p>
          <a:p>
            <a:r>
              <a:rPr lang="en-US" dirty="0"/>
              <a:t>•Patient should be treated conventionally before prophylaxis is started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Recurrent infection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Regimen</a:t>
            </a:r>
            <a:r>
              <a:rPr lang="en-US" dirty="0"/>
              <a:t>:</a:t>
            </a:r>
          </a:p>
          <a:p>
            <a:r>
              <a:rPr lang="en-US" dirty="0"/>
              <a:t>•TMP/SMX </a:t>
            </a:r>
          </a:p>
          <a:p>
            <a:r>
              <a:rPr lang="en-US" dirty="0"/>
              <a:t>•</a:t>
            </a:r>
            <a:r>
              <a:rPr lang="en-US" dirty="0" err="1"/>
              <a:t>Nitrofurantion</a:t>
            </a:r>
            <a:r>
              <a:rPr lang="en-US" dirty="0"/>
              <a:t> 50-100 mg OD</a:t>
            </a:r>
          </a:p>
          <a:p>
            <a:r>
              <a:rPr lang="en-US" dirty="0"/>
              <a:t>•Continued for 6 months</a:t>
            </a:r>
          </a:p>
          <a:p>
            <a:r>
              <a:rPr lang="en-US" dirty="0"/>
              <a:t>•Urine cultures followed monthly</a:t>
            </a:r>
          </a:p>
          <a:p>
            <a:r>
              <a:rPr lang="en-US" dirty="0"/>
              <a:t>•If symptomatic episodes develop they should be treated with a full course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Recurrent infection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Infection </a:t>
            </a:r>
            <a:r>
              <a:rPr lang="en-US" dirty="0"/>
              <a:t>related to sexual activity:</a:t>
            </a:r>
          </a:p>
          <a:p>
            <a:r>
              <a:rPr lang="en-US" dirty="0"/>
              <a:t>•Voiding after intercourse</a:t>
            </a:r>
          </a:p>
          <a:p>
            <a:r>
              <a:rPr lang="en-US" dirty="0"/>
              <a:t>•Single-dose prophylactic with TMP/SMX taken after intercourse</a:t>
            </a:r>
          </a:p>
          <a:p>
            <a:endParaRPr lang="en-US" dirty="0"/>
          </a:p>
          <a:p>
            <a:r>
              <a:rPr lang="en-US" dirty="0"/>
              <a:t>In </a:t>
            </a:r>
            <a:r>
              <a:rPr lang="en-US" dirty="0" smtClean="0"/>
              <a:t>post menopausal </a:t>
            </a:r>
            <a:r>
              <a:rPr lang="en-US" dirty="0"/>
              <a:t>women</a:t>
            </a:r>
          </a:p>
          <a:p>
            <a:r>
              <a:rPr lang="en-US" dirty="0"/>
              <a:t>•Recurrent episodes related to decreased estrogen and changes in bacterial flora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Relapses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dirty="0"/>
              <a:t>•Persistence of the infection with the same organism after therapy</a:t>
            </a:r>
          </a:p>
          <a:p>
            <a:r>
              <a:rPr lang="en-US" dirty="0"/>
              <a:t>•Usually indicate structural abnormality, renal involvement, or chronic bacterial </a:t>
            </a:r>
            <a:r>
              <a:rPr lang="en-US" dirty="0" err="1"/>
              <a:t>prostatitis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Relapses</a:t>
            </a:r>
          </a:p>
          <a:p>
            <a:r>
              <a:rPr lang="en-US" dirty="0"/>
              <a:t>In women:</a:t>
            </a:r>
          </a:p>
          <a:p>
            <a:r>
              <a:rPr lang="en-US" dirty="0"/>
              <a:t>•If relapse after short course treat with 2 week course</a:t>
            </a:r>
          </a:p>
          <a:p>
            <a:r>
              <a:rPr lang="en-US" dirty="0"/>
              <a:t>•In-patient who relapse after 2 wk course continue for another 2-4 wks</a:t>
            </a:r>
          </a:p>
          <a:p>
            <a:r>
              <a:rPr lang="en-US" dirty="0"/>
              <a:t>•If relapse after 6 wks of therapy, urologic evaluation and any obstruction corrected</a:t>
            </a:r>
          </a:p>
          <a:p>
            <a:r>
              <a:rPr lang="en-US" dirty="0"/>
              <a:t>•May need therapy for 6 months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Relapses</a:t>
            </a:r>
          </a:p>
          <a:p>
            <a:r>
              <a:rPr lang="en-US" dirty="0"/>
              <a:t>In males</a:t>
            </a:r>
          </a:p>
          <a:p>
            <a:r>
              <a:rPr lang="en-US" dirty="0"/>
              <a:t>•Relapse usually indicate bacterial </a:t>
            </a:r>
            <a:r>
              <a:rPr lang="en-US" dirty="0" err="1"/>
              <a:t>prostaitis</a:t>
            </a:r>
            <a:endParaRPr lang="en-US" dirty="0"/>
          </a:p>
          <a:p>
            <a:r>
              <a:rPr lang="en-US" dirty="0"/>
              <a:t>•TMP/SMX appear to be highly effective for relapses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Pregnancy</a:t>
            </a:r>
          </a:p>
          <a:p>
            <a:r>
              <a:rPr lang="en-US" dirty="0"/>
              <a:t>Predisposing factors:</a:t>
            </a:r>
          </a:p>
          <a:p>
            <a:r>
              <a:rPr lang="en-US" dirty="0"/>
              <a:t>•Dilation of the </a:t>
            </a:r>
            <a:r>
              <a:rPr lang="en-US" dirty="0" err="1"/>
              <a:t>renal，pelvis</a:t>
            </a:r>
            <a:r>
              <a:rPr lang="en-US" dirty="0"/>
              <a:t> and </a:t>
            </a:r>
            <a:r>
              <a:rPr lang="en-US" dirty="0" err="1"/>
              <a:t>ureters</a:t>
            </a:r>
            <a:endParaRPr lang="en-US" dirty="0"/>
          </a:p>
          <a:p>
            <a:r>
              <a:rPr lang="en-US" dirty="0"/>
              <a:t>•Decrease urethral peristalsis</a:t>
            </a:r>
          </a:p>
          <a:p>
            <a:r>
              <a:rPr lang="en-US" dirty="0"/>
              <a:t>•Reduced bladder tone</a:t>
            </a:r>
          </a:p>
          <a:p>
            <a:r>
              <a:rPr lang="en-US" dirty="0"/>
              <a:t>•All lead to urine stasis and reduced defenses against reflex of bacteria to the kidney</a:t>
            </a:r>
          </a:p>
          <a:p>
            <a:r>
              <a:rPr lang="en-US" dirty="0"/>
              <a:t>•Hormonal changes predispose to infection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Pregnancy</a:t>
            </a:r>
          </a:p>
          <a:p>
            <a:r>
              <a:rPr lang="en-US" dirty="0"/>
              <a:t>•Asymptomatic </a:t>
            </a:r>
            <a:r>
              <a:rPr lang="en-US" dirty="0" err="1"/>
              <a:t>bacteriuria</a:t>
            </a:r>
            <a:r>
              <a:rPr lang="en-US" dirty="0"/>
              <a:t> Occur in 4-7%</a:t>
            </a:r>
          </a:p>
          <a:p>
            <a:r>
              <a:rPr lang="en-US" dirty="0"/>
              <a:t>•20-40% will develop acute </a:t>
            </a:r>
            <a:r>
              <a:rPr lang="en-US" dirty="0" err="1"/>
              <a:t>pyelonephritis</a:t>
            </a:r>
            <a:endParaRPr lang="en-US" dirty="0"/>
          </a:p>
          <a:p>
            <a:r>
              <a:rPr lang="en-US" dirty="0"/>
              <a:t>•Routine screening for </a:t>
            </a:r>
            <a:r>
              <a:rPr lang="en-US" dirty="0" err="1"/>
              <a:t>bacteriuria</a:t>
            </a:r>
            <a:r>
              <a:rPr lang="en-US" dirty="0"/>
              <a:t> should be performed at the initial prenatal visit and at 28 wks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Urinary</a:t>
            </a:r>
            <a:r>
              <a:rPr lang="fa-IR" sz="3200" b="1" dirty="0" smtClean="0"/>
              <a:t> </a:t>
            </a:r>
            <a:r>
              <a:rPr lang="en-US" sz="3200" b="1" dirty="0" smtClean="0"/>
              <a:t>Tract</a:t>
            </a:r>
            <a:r>
              <a:rPr lang="en-US" sz="5400" b="1" dirty="0" smtClean="0"/>
              <a:t> </a:t>
            </a:r>
            <a:r>
              <a:rPr lang="en-US" sz="3600" b="1" dirty="0" smtClean="0"/>
              <a:t>Infection</a:t>
            </a:r>
            <a:endParaRPr lang="en-US" sz="5400" b="1" dirty="0"/>
          </a:p>
        </p:txBody>
      </p:sp>
      <p:sp>
        <p:nvSpPr>
          <p:cNvPr id="6" name="Rectangle 5"/>
          <p:cNvSpPr/>
          <p:nvPr/>
        </p:nvSpPr>
        <p:spPr>
          <a:xfrm>
            <a:off x="642910" y="1714488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b="1" dirty="0"/>
          </a:p>
          <a:p>
            <a:r>
              <a:rPr lang="en-US" b="1" dirty="0"/>
              <a:t>Upper </a:t>
            </a:r>
            <a:r>
              <a:rPr lang="en-US" b="1" dirty="0" smtClean="0"/>
              <a:t>UTI</a:t>
            </a:r>
            <a:endParaRPr lang="fa-IR" b="1" dirty="0" smtClean="0"/>
          </a:p>
          <a:p>
            <a:r>
              <a:rPr lang="en-US" b="1" dirty="0" err="1" smtClean="0"/>
              <a:t>Pyelonephritis</a:t>
            </a:r>
            <a:endParaRPr lang="en-US" b="1" dirty="0" smtClean="0"/>
          </a:p>
          <a:p>
            <a:r>
              <a:rPr lang="en-US" b="1" dirty="0" err="1" smtClean="0"/>
              <a:t>Ureteritis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/>
              <a:t>Lower </a:t>
            </a:r>
            <a:r>
              <a:rPr lang="en-US" b="1" dirty="0" smtClean="0"/>
              <a:t>UTI</a:t>
            </a:r>
            <a:endParaRPr lang="fa-IR" b="1" dirty="0" smtClean="0"/>
          </a:p>
          <a:p>
            <a:r>
              <a:rPr lang="en-US" b="1" dirty="0" err="1" smtClean="0"/>
              <a:t>Urethritis</a:t>
            </a:r>
            <a:endParaRPr lang="en-US" b="1" dirty="0" smtClean="0"/>
          </a:p>
          <a:p>
            <a:r>
              <a:rPr lang="en-US" b="1" dirty="0" smtClean="0"/>
              <a:t>Cystitis</a:t>
            </a:r>
            <a:endParaRPr lang="en-US" b="1" dirty="0"/>
          </a:p>
          <a:p>
            <a:r>
              <a:rPr lang="en-US" b="1" dirty="0" err="1"/>
              <a:t>Vesico-ureteralReflux</a:t>
            </a:r>
            <a:endParaRPr lang="en-US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362200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Pregnancy</a:t>
            </a:r>
          </a:p>
          <a:p>
            <a:r>
              <a:rPr lang="en-US" dirty="0"/>
              <a:t>•Significant </a:t>
            </a:r>
            <a:r>
              <a:rPr lang="en-US" dirty="0" err="1"/>
              <a:t>bacteriuria</a:t>
            </a:r>
            <a:r>
              <a:rPr lang="en-US" dirty="0"/>
              <a:t> should be treated regardless of symptoms</a:t>
            </a:r>
          </a:p>
          <a:p>
            <a:r>
              <a:rPr lang="en-US" dirty="0"/>
              <a:t>•Organism is the same for uncomplicated UTI</a:t>
            </a:r>
          </a:p>
          <a:p>
            <a:r>
              <a:rPr lang="en-US" dirty="0"/>
              <a:t>•Therapy should be for 7 days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Pregnancy</a:t>
            </a:r>
          </a:p>
          <a:p>
            <a:r>
              <a:rPr lang="en-US" dirty="0"/>
              <a:t>Regimen</a:t>
            </a:r>
          </a:p>
          <a:p>
            <a:r>
              <a:rPr lang="en-US" dirty="0"/>
              <a:t>•</a:t>
            </a:r>
            <a:r>
              <a:rPr lang="en-US" dirty="0" err="1"/>
              <a:t>amxoicillin</a:t>
            </a:r>
            <a:endParaRPr lang="en-US" dirty="0"/>
          </a:p>
          <a:p>
            <a:r>
              <a:rPr lang="en-US" dirty="0"/>
              <a:t>•</a:t>
            </a:r>
            <a:r>
              <a:rPr lang="en-US" dirty="0" err="1"/>
              <a:t>augmentin</a:t>
            </a:r>
            <a:endParaRPr lang="en-US" dirty="0"/>
          </a:p>
          <a:p>
            <a:r>
              <a:rPr lang="en-US" dirty="0"/>
              <a:t>•</a:t>
            </a:r>
            <a:r>
              <a:rPr lang="en-US" dirty="0" err="1"/>
              <a:t>cephalexin</a:t>
            </a:r>
            <a:endParaRPr lang="en-US" dirty="0"/>
          </a:p>
          <a:p>
            <a:r>
              <a:rPr lang="en-US" dirty="0"/>
              <a:t>•</a:t>
            </a:r>
            <a:r>
              <a:rPr lang="en-US" dirty="0" err="1"/>
              <a:t>nitrofurantion</a:t>
            </a:r>
            <a:endParaRPr lang="en-US" dirty="0"/>
          </a:p>
          <a:p>
            <a:r>
              <a:rPr lang="en-US" dirty="0"/>
              <a:t>•Follow up urine culture  1-2 wk after completing therapy, then monthly until gestation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Catheterized patients</a:t>
            </a:r>
          </a:p>
          <a:p>
            <a:r>
              <a:rPr lang="en-US" dirty="0"/>
              <a:t>•Most common cause of hospital </a:t>
            </a:r>
            <a:r>
              <a:rPr lang="en-US" dirty="0" err="1"/>
              <a:t>aquired</a:t>
            </a:r>
            <a:r>
              <a:rPr lang="en-US" dirty="0"/>
              <a:t> UTI</a:t>
            </a:r>
          </a:p>
          <a:p>
            <a:r>
              <a:rPr lang="en-US" dirty="0"/>
              <a:t>•diagnosis is difficult, </a:t>
            </a:r>
          </a:p>
          <a:p>
            <a:r>
              <a:rPr lang="en-US" dirty="0"/>
              <a:t>–patients often have some degree of </a:t>
            </a:r>
            <a:r>
              <a:rPr lang="en-US" dirty="0" err="1"/>
              <a:t>pyuria</a:t>
            </a:r>
            <a:endParaRPr lang="en-US" dirty="0"/>
          </a:p>
          <a:p>
            <a:r>
              <a:rPr lang="en-US" dirty="0"/>
              <a:t>–Virtually all patients with catheters for 1 to 2 wks exhibit </a:t>
            </a:r>
            <a:r>
              <a:rPr lang="en-US" dirty="0" err="1"/>
              <a:t>bacteriuria</a:t>
            </a:r>
            <a:r>
              <a:rPr lang="en-US" dirty="0"/>
              <a:t>, making differentiation of infection from colonization difficult. </a:t>
            </a:r>
          </a:p>
          <a:p>
            <a:r>
              <a:rPr lang="en-US" dirty="0"/>
              <a:t>–often lack symptoms </a:t>
            </a:r>
          </a:p>
          <a:p>
            <a:r>
              <a:rPr lang="en-US" dirty="0"/>
              <a:t>•Occur in 5% of patients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Catheterized patients</a:t>
            </a:r>
          </a:p>
          <a:p>
            <a:r>
              <a:rPr lang="en-US" dirty="0"/>
              <a:t>Etiology</a:t>
            </a:r>
          </a:p>
          <a:p>
            <a:r>
              <a:rPr lang="en-US" dirty="0"/>
              <a:t>•often </a:t>
            </a:r>
            <a:r>
              <a:rPr lang="en-US" dirty="0" err="1"/>
              <a:t>polymicrobial</a:t>
            </a:r>
            <a:r>
              <a:rPr lang="en-US" dirty="0"/>
              <a:t>.</a:t>
            </a:r>
          </a:p>
          <a:p>
            <a:r>
              <a:rPr lang="en-US" dirty="0"/>
              <a:t>•Causative agents include P </a:t>
            </a:r>
            <a:r>
              <a:rPr lang="en-US" dirty="0" err="1"/>
              <a:t>aeruginosaand</a:t>
            </a:r>
            <a:r>
              <a:rPr lang="en-US" dirty="0"/>
              <a:t> </a:t>
            </a:r>
            <a:r>
              <a:rPr lang="en-US" dirty="0" err="1"/>
              <a:t>nosocomial</a:t>
            </a:r>
            <a:r>
              <a:rPr lang="en-US" dirty="0"/>
              <a:t> gm –</a:t>
            </a:r>
            <a:r>
              <a:rPr lang="en-US" dirty="0" err="1"/>
              <a:t>ve</a:t>
            </a:r>
            <a:r>
              <a:rPr lang="en-US" dirty="0"/>
              <a:t> rods, with more resistant susceptibility profiles; </a:t>
            </a:r>
            <a:r>
              <a:rPr lang="en-US" dirty="0" err="1"/>
              <a:t>enterococci</a:t>
            </a:r>
            <a:r>
              <a:rPr lang="en-US" dirty="0"/>
              <a:t>; and </a:t>
            </a:r>
            <a:r>
              <a:rPr lang="en-US" dirty="0" err="1"/>
              <a:t>Candidaspecies</a:t>
            </a:r>
            <a:r>
              <a:rPr lang="en-US" dirty="0"/>
              <a:t>. </a:t>
            </a:r>
          </a:p>
          <a:p>
            <a:r>
              <a:rPr lang="en-US" dirty="0"/>
              <a:t>•Diagnosed with &gt; 100 CFU/ml of urine from catheter</a:t>
            </a:r>
          </a:p>
          <a:p>
            <a:r>
              <a:rPr lang="en-US" dirty="0"/>
              <a:t>•Urinalysis and urine cultures should always be obtained.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Catheterized patients</a:t>
            </a:r>
          </a:p>
          <a:p>
            <a:r>
              <a:rPr lang="en-US" dirty="0"/>
              <a:t>Management</a:t>
            </a:r>
          </a:p>
          <a:p>
            <a:r>
              <a:rPr lang="en-US" dirty="0"/>
              <a:t>1-Asymptomatic,</a:t>
            </a:r>
          </a:p>
          <a:p>
            <a:r>
              <a:rPr lang="en-US" dirty="0"/>
              <a:t>•Remove the catheter</a:t>
            </a:r>
          </a:p>
          <a:p>
            <a:endParaRPr lang="en-US" dirty="0"/>
          </a:p>
          <a:p>
            <a:r>
              <a:rPr lang="en-US" dirty="0"/>
              <a:t>Do not treat unless</a:t>
            </a:r>
          </a:p>
          <a:p>
            <a:r>
              <a:rPr lang="en-US" dirty="0"/>
              <a:t>•</a:t>
            </a:r>
            <a:r>
              <a:rPr lang="en-US" dirty="0" err="1"/>
              <a:t>immunosuppresed</a:t>
            </a:r>
            <a:r>
              <a:rPr lang="en-US" dirty="0"/>
              <a:t> patient</a:t>
            </a:r>
          </a:p>
          <a:p>
            <a:r>
              <a:rPr lang="en-US" dirty="0"/>
              <a:t>•Patient at risk of </a:t>
            </a:r>
            <a:r>
              <a:rPr lang="en-US" dirty="0" err="1"/>
              <a:t>endocarditis</a:t>
            </a:r>
            <a:endParaRPr lang="en-US" dirty="0"/>
          </a:p>
          <a:p>
            <a:r>
              <a:rPr lang="en-US" dirty="0"/>
              <a:t>•Patient who will undergo urinary tract instrumentation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Catheterized patients</a:t>
            </a:r>
          </a:p>
          <a:p>
            <a:r>
              <a:rPr lang="en-US" dirty="0"/>
              <a:t>Management</a:t>
            </a:r>
          </a:p>
          <a:p>
            <a:r>
              <a:rPr lang="en-US" dirty="0"/>
              <a:t>2-Symptomatic </a:t>
            </a:r>
          </a:p>
          <a:p>
            <a:r>
              <a:rPr lang="en-US" dirty="0"/>
              <a:t>•Remove the catheter and treat as complicated UTI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dirty="0"/>
              <a:t>•</a:t>
            </a:r>
            <a:r>
              <a:rPr lang="en-US" b="1" dirty="0"/>
              <a:t>Prophylaxis for UTI-Needed in </a:t>
            </a:r>
          </a:p>
          <a:p>
            <a:r>
              <a:rPr lang="en-US" dirty="0"/>
              <a:t>•</a:t>
            </a:r>
            <a:r>
              <a:rPr lang="en-US" dirty="0" err="1"/>
              <a:t>Catherised</a:t>
            </a:r>
            <a:r>
              <a:rPr lang="en-US" dirty="0"/>
              <a:t>, </a:t>
            </a:r>
          </a:p>
          <a:p>
            <a:r>
              <a:rPr lang="en-US" dirty="0"/>
              <a:t>•Uncorrectable anatomical abnormalities</a:t>
            </a:r>
          </a:p>
          <a:p>
            <a:r>
              <a:rPr lang="en-US" dirty="0"/>
              <a:t>•Inoperable prostate, </a:t>
            </a:r>
          </a:p>
          <a:p>
            <a:r>
              <a:rPr lang="en-US" dirty="0"/>
              <a:t>•Septicemia, </a:t>
            </a:r>
          </a:p>
          <a:p>
            <a:r>
              <a:rPr lang="en-US" dirty="0"/>
              <a:t>•</a:t>
            </a:r>
            <a:r>
              <a:rPr lang="en-US" dirty="0" err="1"/>
              <a:t>Immuno</a:t>
            </a:r>
            <a:r>
              <a:rPr lang="en-US" dirty="0"/>
              <a:t>-compromised, </a:t>
            </a:r>
          </a:p>
          <a:p>
            <a:r>
              <a:rPr lang="en-US" dirty="0"/>
              <a:t>•Trauma </a:t>
            </a:r>
          </a:p>
          <a:p>
            <a:r>
              <a:rPr lang="en-US" dirty="0"/>
              <a:t>•</a:t>
            </a:r>
            <a:r>
              <a:rPr lang="en-US" b="1" dirty="0"/>
              <a:t>Note-</a:t>
            </a:r>
          </a:p>
          <a:p>
            <a:r>
              <a:rPr lang="en-US" dirty="0"/>
              <a:t>•In patients with impaired renal functions avoid</a:t>
            </a:r>
          </a:p>
          <a:p>
            <a:r>
              <a:rPr lang="en-US" dirty="0"/>
              <a:t>•</a:t>
            </a:r>
            <a:r>
              <a:rPr lang="en-US" dirty="0" err="1"/>
              <a:t>Nitrofurnatoin</a:t>
            </a:r>
            <a:r>
              <a:rPr lang="en-US" dirty="0"/>
              <a:t>, </a:t>
            </a:r>
            <a:r>
              <a:rPr lang="en-US" dirty="0" err="1"/>
              <a:t>Nalidixic</a:t>
            </a:r>
            <a:r>
              <a:rPr lang="en-US" dirty="0"/>
              <a:t> acid,</a:t>
            </a:r>
          </a:p>
          <a:p>
            <a:r>
              <a:rPr lang="en-US" dirty="0"/>
              <a:t>•</a:t>
            </a:r>
            <a:r>
              <a:rPr lang="en-US" dirty="0" err="1"/>
              <a:t>Aminoglycosides</a:t>
            </a:r>
            <a:r>
              <a:rPr lang="en-US" dirty="0"/>
              <a:t>, </a:t>
            </a:r>
          </a:p>
          <a:p>
            <a:r>
              <a:rPr lang="en-US" dirty="0"/>
              <a:t>•Potassium salt, and Acidifying agents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بر اساس شدت بیماری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الف)</a:t>
            </a:r>
            <a:r>
              <a:rPr lang="fa-IR" b="1" dirty="0" smtClean="0">
                <a:solidFill>
                  <a:srgbClr val="FF0000"/>
                </a:solidFill>
              </a:rPr>
              <a:t>عفونت ادراری بدون عارضه</a:t>
            </a:r>
            <a:endParaRPr lang="en-US" b="1" dirty="0">
              <a:solidFill>
                <a:srgbClr val="FF0000"/>
              </a:solidFill>
            </a:endParaRPr>
          </a:p>
          <a:p>
            <a:pPr algn="r" rtl="1"/>
            <a:r>
              <a:rPr lang="fa-IR" dirty="0" smtClean="0"/>
              <a:t>در افرادی رخ میدهد که فاقد ناهنجاریهای ساختمانی و یا عملکردی دستگاه ادراری که در جریان طبیعی ادرار اختلال ایجاد می کند ،هستند </a:t>
            </a:r>
          </a:p>
          <a:p>
            <a:pPr algn="r" rtl="1"/>
            <a:r>
              <a:rPr lang="fa-IR" dirty="0" smtClean="0"/>
              <a:t>بیشتر این موارد در زنان سالم و در سنین باروری رخ میدهد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بر اساس شدت بیماری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ب)عفونت ادراری عارضه دار</a:t>
            </a:r>
            <a:endParaRPr lang="en-US" b="1" dirty="0">
              <a:solidFill>
                <a:srgbClr val="FF0000"/>
              </a:solidFill>
            </a:endParaRPr>
          </a:p>
          <a:p>
            <a:pPr algn="r" rtl="1"/>
            <a:r>
              <a:rPr lang="fa-IR" dirty="0" smtClean="0"/>
              <a:t>مشکلات دستگاه ادراری همانند ناهنجاریهای مادرزادی ،وجود سنگ ادراری ،داشتن سوند ادراری ،بزرگی پروستات ، انسداد ادراری و یا اختلالات سیستم عصبی از عوامل مستعد کننده برای این نوع عفونت هستند</a:t>
            </a:r>
          </a:p>
          <a:p>
            <a:pPr algn="r" rtl="1"/>
            <a:r>
              <a:rPr lang="fa-IR" dirty="0" smtClean="0"/>
              <a:t>تمام اینها با جریان طبیعی ادرار و سیستم دفاعی دستگاه ادراری تداخل دارد</a:t>
            </a:r>
            <a:endParaRPr lang="en-US" dirty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بر اساس علایم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الف)باکتریوری بدون علامت</a:t>
            </a:r>
            <a:endParaRPr lang="en-US" b="1" dirty="0">
              <a:solidFill>
                <a:srgbClr val="FF0000"/>
              </a:solidFill>
            </a:endParaRPr>
          </a:p>
          <a:p>
            <a:pPr algn="r" rtl="1"/>
            <a:r>
              <a:rPr lang="fa-IR" dirty="0" smtClean="0"/>
              <a:t>در سالمندان شایع است</a:t>
            </a:r>
          </a:p>
          <a:p>
            <a:pPr algn="r" rtl="1"/>
            <a:r>
              <a:rPr lang="fa-IR" dirty="0" smtClean="0"/>
              <a:t>باکتریوری بیش از 100000 باکتری در هر میلی لیتر ادرار و بدون علامت </a:t>
            </a:r>
            <a:endParaRPr lang="en-US" dirty="0"/>
          </a:p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ب)عفونت ادراری علامت دار و بدون باکتری در ادرار</a:t>
            </a:r>
          </a:p>
          <a:p>
            <a:pPr algn="r" rtl="1">
              <a:buNone/>
            </a:pPr>
            <a:r>
              <a:rPr lang="fa-IR" dirty="0" smtClean="0"/>
              <a:t>علایم تکرر ادرار و سوزش ادرار در غیاب باکتریوری بارز</a:t>
            </a:r>
            <a:endParaRPr lang="en-US" dirty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باکتریوری شدید</a:t>
            </a:r>
          </a:p>
          <a:p>
            <a:pPr algn="r" rtl="1">
              <a:buNone/>
            </a:pPr>
            <a:r>
              <a:rPr lang="fa-IR" dirty="0" smtClean="0"/>
              <a:t>بیش </a:t>
            </a:r>
            <a:r>
              <a:rPr lang="fa-IR" dirty="0" smtClean="0"/>
              <a:t>از 100000 باکتری در هر میلی لیتر </a:t>
            </a:r>
            <a:r>
              <a:rPr lang="fa-IR" dirty="0" smtClean="0"/>
              <a:t>ادرار در نمونه ادرار </a:t>
            </a:r>
            <a:endParaRPr lang="en-US" dirty="0" smtClean="0"/>
          </a:p>
          <a:p>
            <a:pPr algn="r" rtl="1"/>
            <a:r>
              <a:rPr lang="fa-IR" dirty="0" smtClean="0"/>
              <a:t>در 1/3 زنان علامت دار تعداد باکتری در هر میلی لیتر ادرار کمتر از 100000 است</a:t>
            </a:r>
          </a:p>
          <a:p>
            <a:pPr algn="r" rtl="1"/>
            <a:r>
              <a:rPr lang="fa-IR" dirty="0" smtClean="0"/>
              <a:t> در زنانی که باکتریوری </a:t>
            </a:r>
            <a:r>
              <a:rPr lang="fa-IR" dirty="0" smtClean="0"/>
              <a:t>بیش از 100000 باکتری در هر میلی لیتر ادرار  </a:t>
            </a:r>
            <a:r>
              <a:rPr lang="fa-IR" dirty="0" smtClean="0"/>
              <a:t>دارند احتمال سیستیت بیشتر مطرح می گردد</a:t>
            </a:r>
            <a:endParaRPr lang="en-US" dirty="0"/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طبقه بندی بر اساس محل درگیری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•</a:t>
            </a:r>
            <a:r>
              <a:rPr lang="en-US" b="1" dirty="0"/>
              <a:t>Upper Urinary tract (Kidney, </a:t>
            </a:r>
            <a:r>
              <a:rPr lang="en-US" b="1" dirty="0" err="1"/>
              <a:t>Ureter</a:t>
            </a:r>
            <a:r>
              <a:rPr lang="en-US" b="1" dirty="0"/>
              <a:t>)-</a:t>
            </a:r>
          </a:p>
          <a:p>
            <a:r>
              <a:rPr lang="en-US" dirty="0"/>
              <a:t>•Less common but More dangerous, </a:t>
            </a:r>
          </a:p>
          <a:p>
            <a:r>
              <a:rPr lang="en-US" dirty="0"/>
              <a:t>•Long term therapy</a:t>
            </a:r>
          </a:p>
          <a:p>
            <a:endParaRPr lang="en-US" dirty="0"/>
          </a:p>
          <a:p>
            <a:r>
              <a:rPr lang="en-US" dirty="0"/>
              <a:t>•</a:t>
            </a:r>
            <a:r>
              <a:rPr lang="en-US" b="1" dirty="0"/>
              <a:t>Lower Urinary tract (Bladder, Urethra)-</a:t>
            </a:r>
          </a:p>
          <a:p>
            <a:r>
              <a:rPr lang="en-US" dirty="0"/>
              <a:t>•More common but Less dangerous</a:t>
            </a:r>
          </a:p>
          <a:p>
            <a:r>
              <a:rPr lang="en-US" dirty="0"/>
              <a:t>•Short term therapy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1633</Words>
  <Application>Microsoft Office PowerPoint</Application>
  <PresentationFormat>On-screen Show (4:3)</PresentationFormat>
  <Paragraphs>260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 Urinary Tract Infection</vt:lpstr>
      <vt:lpstr>مقدمه</vt:lpstr>
      <vt:lpstr>Slide 3</vt:lpstr>
      <vt:lpstr>Urinary Tract Infection</vt:lpstr>
      <vt:lpstr>طبقه بندی</vt:lpstr>
      <vt:lpstr>طبقه بندی</vt:lpstr>
      <vt:lpstr>طبقه بندی</vt:lpstr>
      <vt:lpstr>طبقه بندی</vt:lpstr>
      <vt:lpstr>طبقه بندی بر اساس محل درگیری</vt:lpstr>
      <vt:lpstr>طبقه بندی بر اساس عامل بیماریزا و محل ورود</vt:lpstr>
      <vt:lpstr>Symptoms</vt:lpstr>
      <vt:lpstr>Symptoms-(Severe Pain During UTI)</vt:lpstr>
      <vt:lpstr>Slide 13</vt:lpstr>
      <vt:lpstr>Slide 14</vt:lpstr>
      <vt:lpstr>DIGNOSIS</vt:lpstr>
      <vt:lpstr>Slide 16</vt:lpstr>
      <vt:lpstr>Slide 17</vt:lpstr>
      <vt:lpstr>Slide 18</vt:lpstr>
      <vt:lpstr>Slide 19</vt:lpstr>
      <vt:lpstr>Urinalysis</vt:lpstr>
      <vt:lpstr>Imaging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Recurrent infection</vt:lpstr>
      <vt:lpstr>Recurrent infection</vt:lpstr>
      <vt:lpstr>Recurrent infection</vt:lpstr>
      <vt:lpstr>Recurrent infection</vt:lpstr>
      <vt:lpstr>Relapses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MRT</cp:lastModifiedBy>
  <cp:revision>55</cp:revision>
  <dcterms:created xsi:type="dcterms:W3CDTF">2021-10-02T12:55:29Z</dcterms:created>
  <dcterms:modified xsi:type="dcterms:W3CDTF">2021-10-19T20:13:30Z</dcterms:modified>
</cp:coreProperties>
</file>