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4" r:id="rId28"/>
    <p:sldId id="285" r:id="rId29"/>
    <p:sldId id="288" r:id="rId30"/>
    <p:sldId id="286" r:id="rId31"/>
    <p:sldId id="287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F77AA-DD03-44C6-B9AB-EB7BB6A90E49}" type="datetimeFigureOut">
              <a:rPr lang="en-US" smtClean="0"/>
              <a:pPr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73AED-BFED-46C4-90E1-83C78F8A9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72400" cy="1470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00306"/>
            <a:ext cx="6400800" cy="313849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571744"/>
            <a:ext cx="6368464" cy="3138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سوزاک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/>
              <a:t>این بیماری در اثر یک باکتری </a:t>
            </a:r>
            <a:r>
              <a:rPr lang="fa-IR" b="1" dirty="0" smtClean="0"/>
              <a:t>(میکروب) بنام گونوکک </a:t>
            </a:r>
            <a:r>
              <a:rPr lang="fa-IR" b="1" dirty="0"/>
              <a:t>ایجاد می شود. </a:t>
            </a:r>
            <a:endParaRPr lang="fa-IR" b="1" dirty="0" smtClean="0"/>
          </a:p>
          <a:p>
            <a:pPr algn="r" rtl="1"/>
            <a:r>
              <a:rPr lang="fa-IR" b="1" dirty="0" smtClean="0"/>
              <a:t>به </a:t>
            </a:r>
            <a:r>
              <a:rPr lang="fa-IR" b="1" dirty="0"/>
              <a:t>علت ایجاد </a:t>
            </a:r>
            <a:r>
              <a:rPr lang="fa-IR" b="1" dirty="0" smtClean="0"/>
              <a:t>سوزش شدید </a:t>
            </a:r>
            <a:r>
              <a:rPr lang="fa-IR" b="1" dirty="0"/>
              <a:t>در مجرای آقایان به این نام مشهور </a:t>
            </a:r>
            <a:r>
              <a:rPr lang="fa-IR" b="1" dirty="0" smtClean="0"/>
              <a:t>شده است</a:t>
            </a:r>
            <a:r>
              <a:rPr lang="fa-IR" b="1" dirty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en-US" sz="1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flipH="1">
            <a:off x="-6" y="0"/>
            <a:ext cx="43745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357686" y="571480"/>
            <a:ext cx="450059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spcBef>
                <a:spcPct val="0"/>
              </a:spcBef>
            </a:pP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این بیماری در خانم ها اغلب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بدون علامت است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.</a:t>
            </a:r>
            <a:b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</a:b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 در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آقایان،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ترشحات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غلیظ و چرکی از مجرا به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همراه سوزش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و احساس ناخوشی در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مجرای ادراری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علائم بارزهستند </a:t>
            </a:r>
            <a:endParaRPr lang="fa-IR" sz="2800" b="1" dirty="0" smtClean="0">
              <a:solidFill>
                <a:prstClr val="black"/>
              </a:solidFill>
              <a:ea typeface="+mj-ea"/>
              <a:cs typeface="Times New Roman"/>
            </a:endParaRPr>
          </a:p>
          <a:p>
            <a:pPr lvl="0" algn="r" rtl="1">
              <a:spcBef>
                <a:spcPct val="0"/>
              </a:spcBef>
            </a:pP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که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معمولاً 14 -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1روز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پس از تماس جنسی با فرد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آلوده ایجاد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می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شوند.</a:t>
            </a:r>
          </a:p>
          <a:p>
            <a:pPr lvl="0" algn="r" rtl="1">
              <a:spcBef>
                <a:spcPct val="0"/>
              </a:spcBef>
            </a:pP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این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بیماری با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آنتی بیوتیک درمان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می شود و درمان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شریک جنسی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به همراه درمان خود فرد </a:t>
            </a:r>
            <a:r>
              <a:rPr lang="fa-IR" sz="2800" b="1" dirty="0" smtClean="0">
                <a:solidFill>
                  <a:prstClr val="black"/>
                </a:solidFill>
                <a:ea typeface="+mj-ea"/>
                <a:cs typeface="Times New Roman"/>
              </a:rPr>
              <a:t>ضروری می </a:t>
            </a:r>
            <a:r>
              <a:rPr lang="fa-IR" sz="2800" b="1" dirty="0">
                <a:solidFill>
                  <a:prstClr val="black"/>
                </a:solidFill>
                <a:ea typeface="+mj-ea"/>
                <a:cs typeface="Times New Roman"/>
              </a:rPr>
              <a:t>باشد.</a:t>
            </a:r>
            <a:endParaRPr lang="en-US" sz="2800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Autofit/>
          </a:bodyPr>
          <a:lstStyle/>
          <a:p>
            <a:pPr algn="r"/>
            <a:endParaRPr lang="en-US" sz="32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571744"/>
            <a:ext cx="3269941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875" y="2428868"/>
            <a:ext cx="452063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42910" y="642918"/>
            <a:ext cx="75009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spcBef>
                <a:spcPct val="0"/>
              </a:spcBef>
            </a:pPr>
            <a:r>
              <a:rPr lang="fa-IR" sz="2000" b="1" dirty="0" smtClean="0">
                <a:solidFill>
                  <a:prstClr val="black"/>
                </a:solidFill>
              </a:rPr>
              <a:t>عوارض این بیماری در صورت عدم </a:t>
            </a:r>
            <a:r>
              <a:rPr lang="fa-IR" sz="2000" b="1" dirty="0" smtClean="0">
                <a:solidFill>
                  <a:prstClr val="black"/>
                </a:solidFill>
              </a:rPr>
              <a:t>درمان عبارتند از:</a:t>
            </a:r>
            <a:endParaRPr lang="fa-IR" sz="2000" b="1" dirty="0" smtClean="0">
              <a:solidFill>
                <a:prstClr val="black"/>
              </a:solidFill>
              <a:cs typeface="Times New Roman"/>
            </a:endParaRPr>
          </a:p>
          <a:p>
            <a:pPr lvl="0" algn="r" rtl="1">
              <a:spcBef>
                <a:spcPct val="0"/>
              </a:spcBef>
            </a:pPr>
            <a:r>
              <a:rPr lang="fa-IR" sz="2000" b="1" dirty="0" smtClean="0">
                <a:solidFill>
                  <a:prstClr val="black"/>
                </a:solidFill>
                <a:cs typeface="Times New Roman"/>
              </a:rPr>
              <a:t>1</a:t>
            </a:r>
            <a:r>
              <a:rPr lang="fa-IR" sz="2000" b="1" dirty="0" smtClean="0">
                <a:solidFill>
                  <a:prstClr val="black"/>
                </a:solidFill>
                <a:cs typeface="Times New Roman"/>
              </a:rPr>
              <a:t> </a:t>
            </a:r>
            <a:r>
              <a:rPr lang="fa-IR" sz="2000" b="1" dirty="0" smtClean="0">
                <a:solidFill>
                  <a:prstClr val="black"/>
                </a:solidFill>
                <a:cs typeface="Times New Roman"/>
              </a:rPr>
              <a:t>– عفونت بیضه ها</a:t>
            </a:r>
            <a:br>
              <a:rPr lang="fa-IR" sz="2000" b="1" dirty="0" smtClean="0">
                <a:solidFill>
                  <a:prstClr val="black"/>
                </a:solidFill>
                <a:cs typeface="Times New Roman"/>
              </a:rPr>
            </a:br>
            <a:r>
              <a:rPr lang="fa-IR" sz="2000" b="1" dirty="0" smtClean="0">
                <a:solidFill>
                  <a:prstClr val="black"/>
                </a:solidFill>
                <a:cs typeface="Times New Roman"/>
              </a:rPr>
              <a:t>2 -تنگی مجرای ادراری آقایان</a:t>
            </a:r>
            <a:br>
              <a:rPr lang="fa-IR" sz="2000" b="1" dirty="0" smtClean="0">
                <a:solidFill>
                  <a:prstClr val="black"/>
                </a:solidFill>
                <a:cs typeface="Times New Roman"/>
              </a:rPr>
            </a:br>
            <a:r>
              <a:rPr lang="fa-IR" sz="2000" b="1" dirty="0" smtClean="0">
                <a:solidFill>
                  <a:prstClr val="black"/>
                </a:solidFill>
                <a:cs typeface="Times New Roman"/>
              </a:rPr>
              <a:t>3 -عفونت لوله های رحمی وتخمدان ها در خانم ها وناباروری</a:t>
            </a:r>
            <a:br>
              <a:rPr lang="fa-IR" sz="2000" b="1" dirty="0" smtClean="0">
                <a:solidFill>
                  <a:prstClr val="black"/>
                </a:solidFill>
                <a:cs typeface="Times New Roman"/>
              </a:rPr>
            </a:br>
            <a:endParaRPr lang="en-US" sz="2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تشخیص سوزاک یا گونوره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معاینه فیزیکی</a:t>
            </a:r>
          </a:p>
          <a:p>
            <a:pPr algn="r" rtl="1"/>
            <a:r>
              <a:rPr lang="fa-IR" dirty="0" smtClean="0"/>
              <a:t>کشت ترشحات سرویکس </a:t>
            </a:r>
            <a:r>
              <a:rPr lang="fa-IR" dirty="0" smtClean="0"/>
              <a:t>و مشاهده دیپلوکوک با رنگ آمیزی گرام ترشحات</a:t>
            </a:r>
            <a:endParaRPr lang="fa-IR" dirty="0" smtClean="0"/>
          </a:p>
          <a:p>
            <a:pPr algn="r" rtl="1"/>
            <a:r>
              <a:rPr lang="fa-IR" dirty="0" smtClean="0"/>
              <a:t>آزمایش </a:t>
            </a:r>
            <a:r>
              <a:rPr lang="en-US" dirty="0" smtClean="0"/>
              <a:t>PCR</a:t>
            </a:r>
            <a:r>
              <a:rPr lang="fa-IR" dirty="0" smtClean="0"/>
              <a:t> </a:t>
            </a:r>
            <a:endParaRPr lang="en-US" dirty="0" smtClean="0"/>
          </a:p>
          <a:p>
            <a:pPr algn="r" rtl="1"/>
            <a:endParaRPr lang="fa-IR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درمان سوزاک </a:t>
            </a:r>
            <a:r>
              <a:rPr lang="fa-IR" b="1" dirty="0" smtClean="0">
                <a:solidFill>
                  <a:srgbClr val="0070C0"/>
                </a:solidFill>
              </a:rPr>
              <a:t>یا گونوره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2800" dirty="0" smtClean="0"/>
              <a:t>سفتریاکسون( تزریقی عضلانی)</a:t>
            </a:r>
          </a:p>
          <a:p>
            <a:pPr algn="r" rtl="1"/>
            <a:r>
              <a:rPr lang="fa-IR" sz="2800" dirty="0" smtClean="0"/>
              <a:t>کینولونها و اریترومایسین درمان جایگزین است</a:t>
            </a:r>
            <a:endParaRPr lang="en-US" sz="2800" dirty="0"/>
          </a:p>
          <a:p>
            <a:pPr algn="r" rtl="1">
              <a:buNone/>
            </a:pPr>
            <a:r>
              <a:rPr lang="fa-IR" sz="2800" dirty="0" smtClean="0"/>
              <a:t>َ</a:t>
            </a:r>
            <a:endParaRPr lang="en-US" sz="2800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کلامیدیا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/>
              <a:t>کلامیدیا یک نوع میکروب </a:t>
            </a:r>
            <a:r>
              <a:rPr lang="fa-IR" b="1" dirty="0" smtClean="0"/>
              <a:t>(باکتری) </a:t>
            </a:r>
            <a:r>
              <a:rPr lang="fa-IR" b="1" dirty="0"/>
              <a:t>بوده و </a:t>
            </a:r>
            <a:r>
              <a:rPr lang="fa-IR" b="1" dirty="0" smtClean="0"/>
              <a:t>ازشایع </a:t>
            </a:r>
            <a:r>
              <a:rPr lang="fa-IR" b="1" dirty="0"/>
              <a:t>ترین علل بیماری های آمیزشی </a:t>
            </a:r>
            <a:r>
              <a:rPr lang="fa-IR" b="1" dirty="0" smtClean="0"/>
              <a:t>عفونی محسوب </a:t>
            </a:r>
            <a:r>
              <a:rPr lang="fa-IR" b="1" dirty="0"/>
              <a:t>می شود </a:t>
            </a:r>
            <a:endParaRPr lang="fa-IR" b="1" dirty="0" smtClean="0"/>
          </a:p>
          <a:p>
            <a:pPr algn="r" rtl="1"/>
            <a:r>
              <a:rPr lang="fa-IR" b="1" dirty="0" smtClean="0"/>
              <a:t>اغلب </a:t>
            </a:r>
            <a:r>
              <a:rPr lang="fa-IR" b="1" dirty="0"/>
              <a:t>بیماران مذکر یا </a:t>
            </a:r>
            <a:r>
              <a:rPr lang="fa-IR" b="1" dirty="0" smtClean="0"/>
              <a:t>مونث بی علامت هستند(بیماری خاموش)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6101"/>
            <a:ext cx="4286248" cy="686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143372" y="1000108"/>
            <a:ext cx="457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/>
              <a:t>در حدود نیمی از مردان مبتلا به عفونت کلامیدیایی علائم ادراری مانند سوزش وتکرار ادرار و خروج ترشحات شفاف و بی رنگ از مجرا دارند</a:t>
            </a:r>
            <a:r>
              <a:rPr lang="fa-IR" sz="2400" b="1" dirty="0" smtClean="0"/>
              <a:t>.</a:t>
            </a:r>
          </a:p>
          <a:p>
            <a:pPr algn="r" rtl="1"/>
            <a:r>
              <a:rPr lang="fa-IR" sz="2400" b="1" dirty="0" smtClean="0"/>
              <a:t> </a:t>
            </a:r>
            <a:r>
              <a:rPr lang="fa-IR" sz="2400" b="1" dirty="0" smtClean="0"/>
              <a:t>معمولاً </a:t>
            </a:r>
            <a:r>
              <a:rPr lang="fa-IR" sz="2400" b="1" dirty="0" smtClean="0"/>
              <a:t>عفونت کلامیدیا </a:t>
            </a:r>
            <a:r>
              <a:rPr lang="fa-IR" sz="2400" b="1" dirty="0" smtClean="0"/>
              <a:t>با سوزاک همراه است و باید همراه سوزاک این بیماری نیز درمان شود.</a:t>
            </a:r>
          </a:p>
          <a:p>
            <a:pPr algn="r" rtl="1"/>
            <a:r>
              <a:rPr lang="fa-IR" sz="2400" b="1" dirty="0" smtClean="0"/>
              <a:t>در خانم ها این عفونت می تواند موجب عفونت شدید لوله های رحمی شده وموجب ناباروری شود.</a:t>
            </a: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تب خال تناسلی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عامل ایجاد کننده آن یک نوع ویروس می باشد بنام ویروس نوع 2 تبخال (نوع یک ویروس در اطراف دهان ایجاد تبخال می کند). </a:t>
            </a:r>
            <a:endParaRPr lang="fa-IR" b="1" dirty="0" smtClean="0"/>
          </a:p>
          <a:p>
            <a:pPr algn="r" rtl="1"/>
            <a:r>
              <a:rPr lang="fa-IR" b="1" dirty="0" smtClean="0"/>
              <a:t>انتقال </a:t>
            </a:r>
            <a:r>
              <a:rPr lang="fa-IR" b="1" dirty="0" smtClean="0"/>
              <a:t>آن بسیار سریع بوده و حتی پس از یک بار تماس جنسی با افراد آلوده انتقال صورت می گیرد.</a:t>
            </a:r>
          </a:p>
          <a:p>
            <a:pPr algn="r" rtl="1"/>
            <a:r>
              <a:rPr lang="fa-IR" b="1" dirty="0" smtClean="0"/>
              <a:t>بیماری برای همیشه دربدن شخص مبتلا باقیمانده و </a:t>
            </a:r>
            <a:r>
              <a:rPr lang="fa-IR" b="1" dirty="0" smtClean="0"/>
              <a:t>باعث آلودگی </a:t>
            </a:r>
            <a:r>
              <a:rPr lang="fa-IR" b="1" dirty="0" smtClean="0"/>
              <a:t>شریک جنسی میگردد.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HSV</a:t>
            </a:r>
            <a:r>
              <a:rPr lang="fa-IR" b="1" dirty="0" smtClean="0">
                <a:solidFill>
                  <a:srgbClr val="0070C0"/>
                </a:solidFill>
              </a:rPr>
              <a:t>علایم بالینی تب خال تناسلی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589069"/>
            <a:ext cx="8229600" cy="4840327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• </a:t>
            </a:r>
            <a:r>
              <a:rPr lang="en-US" b="1" dirty="0" smtClean="0">
                <a:solidFill>
                  <a:srgbClr val="FF0000"/>
                </a:solidFill>
              </a:rPr>
              <a:t>Primary </a:t>
            </a:r>
            <a:r>
              <a:rPr lang="en-US" b="1" dirty="0" smtClean="0">
                <a:solidFill>
                  <a:srgbClr val="FF0000"/>
                </a:solidFill>
              </a:rPr>
              <a:t>Infection</a:t>
            </a:r>
            <a:endParaRPr lang="fa-IR" dirty="0" smtClean="0"/>
          </a:p>
          <a:p>
            <a:r>
              <a:rPr lang="en-US" sz="2400" dirty="0" smtClean="0"/>
              <a:t>Tingling</a:t>
            </a:r>
            <a:r>
              <a:rPr lang="en-US" sz="2400" dirty="0" smtClean="0"/>
              <a:t>/ itching of skin</a:t>
            </a:r>
            <a:endParaRPr lang="fa-IR" sz="2400" dirty="0" smtClean="0"/>
          </a:p>
          <a:p>
            <a:r>
              <a:rPr lang="en-US" sz="2400" dirty="0" smtClean="0"/>
              <a:t> Appearance of painful vesicles in clusters on an </a:t>
            </a:r>
            <a:r>
              <a:rPr lang="en-US" sz="2400" dirty="0" err="1" smtClean="0"/>
              <a:t>erythematous</a:t>
            </a:r>
            <a:r>
              <a:rPr lang="en-US" sz="2400" dirty="0" smtClean="0"/>
              <a:t> base</a:t>
            </a:r>
          </a:p>
          <a:p>
            <a:r>
              <a:rPr lang="en-US" sz="2400" dirty="0" smtClean="0"/>
              <a:t>Vesicles ulcerate then crust over and heal within 7-14 days</a:t>
            </a:r>
          </a:p>
          <a:p>
            <a:r>
              <a:rPr lang="en-US" sz="2400" dirty="0" smtClean="0"/>
              <a:t>Viral shedding continues for up to 2-3 weeks </a:t>
            </a:r>
            <a:r>
              <a:rPr lang="en-US" sz="2400" dirty="0" err="1" smtClean="0"/>
              <a:t>weeks</a:t>
            </a:r>
            <a:endParaRPr lang="en-US" sz="2400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• Recurrent Disease</a:t>
            </a:r>
            <a:endParaRPr lang="fa-IR" sz="2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fa-IR" sz="2400" dirty="0" smtClean="0"/>
              <a:t> </a:t>
            </a:r>
            <a:r>
              <a:rPr lang="en-US" sz="2400" dirty="0" smtClean="0"/>
              <a:t> After primary infection, virus migrates to sacral ganglion and lies dormant</a:t>
            </a:r>
          </a:p>
          <a:p>
            <a:r>
              <a:rPr lang="en-US" sz="2400" dirty="0" smtClean="0"/>
              <a:t>Reactivation occurs due to various triggers</a:t>
            </a:r>
          </a:p>
          <a:p>
            <a:r>
              <a:rPr lang="en-US" sz="2400" dirty="0" smtClean="0"/>
              <a:t>Reoccurrence is usually milder and shorter in duration</a:t>
            </a:r>
            <a:endParaRPr lang="en-US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HSV</a:t>
            </a:r>
            <a:r>
              <a:rPr lang="fa-IR" b="1" dirty="0" smtClean="0">
                <a:solidFill>
                  <a:srgbClr val="0070C0"/>
                </a:solidFill>
              </a:rPr>
              <a:t>علایم بالینی تب خال تناسلی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علائم آن به صورت تاول های ریز </a:t>
            </a:r>
            <a:r>
              <a:rPr lang="fa-IR" b="1" dirty="0" smtClean="0"/>
              <a:t>آب دارپوستی </a:t>
            </a:r>
            <a:r>
              <a:rPr lang="fa-IR" b="1" dirty="0" smtClean="0"/>
              <a:t>دردناک در </a:t>
            </a:r>
            <a:r>
              <a:rPr lang="fa-IR" b="1" dirty="0" smtClean="0"/>
              <a:t>کنارهم </a:t>
            </a:r>
            <a:r>
              <a:rPr lang="fa-IR" b="1" dirty="0" smtClean="0"/>
              <a:t>که سوزش وخارش دارند </a:t>
            </a:r>
            <a:r>
              <a:rPr lang="fa-IR" b="1" dirty="0" smtClean="0"/>
              <a:t>، می </a:t>
            </a:r>
            <a:r>
              <a:rPr lang="fa-IR" b="1" dirty="0" smtClean="0"/>
              <a:t>باشد</a:t>
            </a:r>
            <a:endParaRPr lang="en-US" b="1" dirty="0" smtClean="0"/>
          </a:p>
          <a:p>
            <a:pPr algn="r" rtl="1"/>
            <a:r>
              <a:rPr lang="fa-IR" b="1" dirty="0" smtClean="0"/>
              <a:t> این تاول ها در ناحیه تناسلی و گاهی داخل یا لبه خروجی مجرای ادراری دیده می شوند که باعث سوزش هنگام ادرار کردن می شود.</a:t>
            </a:r>
          </a:p>
          <a:p>
            <a:pPr algn="r" rtl="1"/>
            <a:r>
              <a:rPr lang="fa-IR" b="1" dirty="0" smtClean="0"/>
              <a:t>در صورت ابتلای خانم حامله به این بیماری در صورت انجام زایمان طبیعی بیماری منتشر و خطرناکی در نوزاد ایجاد می شود که ممکن است کشنده باشد.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sz="3600" b="1" dirty="0" smtClean="0">
                <a:solidFill>
                  <a:srgbClr val="0070C0"/>
                </a:solidFill>
              </a:rPr>
              <a:t>بیماریهای آمیزشی چیست و در چه کسانی</a:t>
            </a:r>
            <a:br>
              <a:rPr lang="fa-IR" sz="3600" b="1" dirty="0" smtClean="0">
                <a:solidFill>
                  <a:srgbClr val="0070C0"/>
                </a:solidFill>
              </a:rPr>
            </a:br>
            <a:r>
              <a:rPr lang="fa-IR" sz="3600" b="1" dirty="0" smtClean="0">
                <a:solidFill>
                  <a:srgbClr val="0070C0"/>
                </a:solidFill>
              </a:rPr>
              <a:t>ایجاد می شوند؟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بیماریهای </a:t>
            </a:r>
            <a:r>
              <a:rPr lang="fa-IR" b="1" dirty="0"/>
              <a:t>آمیزشی جنسی ، از بیماریهای </a:t>
            </a:r>
            <a:r>
              <a:rPr lang="fa-IR" b="1" dirty="0" smtClean="0"/>
              <a:t>نسبتاً شایعی </a:t>
            </a:r>
            <a:r>
              <a:rPr lang="fa-IR" b="1" dirty="0"/>
              <a:t>هستند که از شخصی به شخص دیگر </a:t>
            </a:r>
            <a:r>
              <a:rPr lang="fa-IR" b="1" dirty="0" smtClean="0"/>
              <a:t>به دنبال </a:t>
            </a:r>
            <a:r>
              <a:rPr lang="fa-IR" b="1" dirty="0"/>
              <a:t>تماس جنسی منتقل می شوند. </a:t>
            </a:r>
            <a:endParaRPr lang="fa-IR" b="1" dirty="0" smtClean="0"/>
          </a:p>
          <a:p>
            <a:pPr algn="r" rtl="1"/>
            <a:r>
              <a:rPr lang="fa-IR" b="1" dirty="0" smtClean="0"/>
              <a:t>اغلب نوجوانان </a:t>
            </a:r>
            <a:r>
              <a:rPr lang="fa-IR" b="1" dirty="0"/>
              <a:t>و جوانان که از نظر جنسی فعال </a:t>
            </a:r>
            <a:r>
              <a:rPr lang="fa-IR" b="1" dirty="0" smtClean="0"/>
              <a:t>هستند به </a:t>
            </a:r>
            <a:r>
              <a:rPr lang="fa-IR" b="1" dirty="0"/>
              <a:t>این بیماری مبتلا می شوند.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9672" y="0"/>
            <a:ext cx="91304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0"/>
            <a:ext cx="4214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127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HSV</a:t>
            </a:r>
            <a:r>
              <a:rPr lang="fa-IR" b="1" dirty="0" smtClean="0">
                <a:solidFill>
                  <a:srgbClr val="0070C0"/>
                </a:solidFill>
              </a:rPr>
              <a:t>تشخیص تب </a:t>
            </a:r>
            <a:r>
              <a:rPr lang="fa-IR" b="1" dirty="0" smtClean="0">
                <a:solidFill>
                  <a:srgbClr val="0070C0"/>
                </a:solidFill>
              </a:rPr>
              <a:t>خال تناسلی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علایم بالینی</a:t>
            </a:r>
            <a:endParaRPr lang="en-US" dirty="0" smtClean="0"/>
          </a:p>
          <a:p>
            <a:pPr algn="r" rtl="1">
              <a:buNone/>
            </a:pPr>
            <a:r>
              <a:rPr lang="pt-BR" dirty="0" smtClean="0"/>
              <a:t> </a:t>
            </a:r>
            <a:r>
              <a:rPr lang="fa-IR" dirty="0" smtClean="0"/>
              <a:t>کشت ویروسی</a:t>
            </a:r>
            <a:endParaRPr lang="fa-IR" dirty="0" smtClean="0"/>
          </a:p>
          <a:p>
            <a:pPr algn="r" rtl="1">
              <a:buNone/>
            </a:pPr>
            <a:r>
              <a:rPr lang="fa-IR" dirty="0" smtClean="0"/>
              <a:t>رنگ </a:t>
            </a:r>
            <a:r>
              <a:rPr lang="fa-IR" dirty="0" smtClean="0"/>
              <a:t>آمیزی ترشحات(گیمسا)</a:t>
            </a:r>
            <a:endParaRPr lang="en-US" dirty="0" smtClean="0"/>
          </a:p>
          <a:p>
            <a:pPr algn="r" rtl="1"/>
            <a:r>
              <a:rPr lang="fa-IR" dirty="0" smtClean="0"/>
              <a:t>بیوپسی پوست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HSV</a:t>
            </a:r>
            <a:r>
              <a:rPr lang="fa-IR" b="1" dirty="0" smtClean="0">
                <a:solidFill>
                  <a:srgbClr val="0070C0"/>
                </a:solidFill>
              </a:rPr>
              <a:t>درمان تب </a:t>
            </a:r>
            <a:r>
              <a:rPr lang="fa-IR" b="1" dirty="0" smtClean="0">
                <a:solidFill>
                  <a:srgbClr val="0070C0"/>
                </a:solidFill>
              </a:rPr>
              <a:t>خال تناسلی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buNone/>
            </a:pPr>
            <a:r>
              <a:rPr lang="fa-IR" sz="2800" dirty="0" smtClean="0"/>
              <a:t>داروهای ضد ویروسی</a:t>
            </a:r>
          </a:p>
          <a:p>
            <a:pPr algn="r" rtl="1">
              <a:buNone/>
            </a:pPr>
            <a:r>
              <a:rPr lang="fa-IR" sz="2800" dirty="0" smtClean="0"/>
              <a:t>استفاده از آب و صابون برای شستن ضایعات</a:t>
            </a:r>
          </a:p>
          <a:p>
            <a:pPr algn="r" rtl="1">
              <a:buNone/>
            </a:pPr>
            <a:r>
              <a:rPr lang="fa-IR" sz="2800" dirty="0" smtClean="0"/>
              <a:t>بررسی و مشاوره شریک جنسی</a:t>
            </a:r>
          </a:p>
          <a:p>
            <a:pPr algn="r" rtl="1">
              <a:buNone/>
            </a:pPr>
            <a:r>
              <a:rPr lang="en-US" sz="2800" dirty="0" smtClean="0"/>
              <a:t> </a:t>
            </a:r>
          </a:p>
          <a:p>
            <a:pPr algn="r" rtl="1">
              <a:buNone/>
            </a:pPr>
            <a:endParaRPr lang="en-US" sz="2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زگیل تناسلی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6446" y="1600200"/>
            <a:ext cx="2900354" cy="4525963"/>
          </a:xfrm>
        </p:spPr>
        <p:txBody>
          <a:bodyPr>
            <a:normAutofit fontScale="70000" lnSpcReduction="20000"/>
          </a:bodyPr>
          <a:lstStyle/>
          <a:p>
            <a:pPr algn="r" rtl="1"/>
            <a:endParaRPr lang="fa-IR" b="1" dirty="0" smtClean="0"/>
          </a:p>
          <a:p>
            <a:pPr algn="r" rtl="1"/>
            <a:r>
              <a:rPr lang="fa-IR" b="1" dirty="0" smtClean="0"/>
              <a:t>عامل آن </a:t>
            </a:r>
            <a:r>
              <a:rPr lang="fa-IR" b="1" dirty="0" smtClean="0"/>
              <a:t>ویروس است که از طریق تماس جنسی منتقل و به صورت برجستگی گوشتی قارچی شکل درناحیه تناسلی ظاهر می شود. </a:t>
            </a:r>
            <a:endParaRPr lang="fa-IR" b="1" dirty="0" smtClean="0"/>
          </a:p>
          <a:p>
            <a:pPr algn="r" rtl="1"/>
            <a:r>
              <a:rPr lang="fa-IR" b="1" dirty="0" smtClean="0"/>
              <a:t>درصورت </a:t>
            </a:r>
            <a:r>
              <a:rPr lang="fa-IR" b="1" dirty="0" smtClean="0"/>
              <a:t>ابتلا فرد تا آخر عمر از این ویروس پاک نمی شود و همسران این افراد در خطر ابتلا به سرطان گردن رحم خواهند بود.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5747137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121923"/>
            <a:ext cx="5072066" cy="6736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0"/>
            <a:ext cx="40719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سیفلیس (زخم بدون درد ناحیه تناسلی)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600200"/>
            <a:ext cx="8186766" cy="4525963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/>
              <a:t>• </a:t>
            </a:r>
            <a:r>
              <a:rPr lang="fa-IR" b="1" dirty="0" smtClean="0"/>
              <a:t>یکی از چهار بیماری های اولیه آمیزشی است که </a:t>
            </a:r>
            <a:r>
              <a:rPr lang="fa-IR" b="1" dirty="0" smtClean="0"/>
              <a:t>شیوع آن </a:t>
            </a:r>
            <a:r>
              <a:rPr lang="fa-IR" b="1" dirty="0" smtClean="0"/>
              <a:t>نسبت به گذشته بسیارکاهش یافته است. </a:t>
            </a:r>
            <a:endParaRPr lang="fa-IR" b="1" dirty="0" smtClean="0"/>
          </a:p>
          <a:p>
            <a:pPr algn="r" rtl="1"/>
            <a:r>
              <a:rPr lang="fa-IR" b="1" dirty="0" smtClean="0"/>
              <a:t>علامت آن </a:t>
            </a:r>
            <a:r>
              <a:rPr lang="fa-IR" b="1" dirty="0" smtClean="0"/>
              <a:t>به صورت زخم بدون درد برجسته در پوست </a:t>
            </a:r>
            <a:r>
              <a:rPr lang="fa-IR" b="1" dirty="0" smtClean="0"/>
              <a:t>ناحیه تناسلی </a:t>
            </a:r>
            <a:r>
              <a:rPr lang="fa-IR" b="1" dirty="0" smtClean="0"/>
              <a:t>و کشاله ران می باشد که معمولاً چند هفته پس </a:t>
            </a:r>
            <a:r>
              <a:rPr lang="fa-IR" b="1" dirty="0" smtClean="0"/>
              <a:t>ازتماس </a:t>
            </a:r>
            <a:r>
              <a:rPr lang="fa-IR" b="1" dirty="0" smtClean="0"/>
              <a:t>جنسی دیده می شود.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736" y="0"/>
            <a:ext cx="91142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8250" y="1624806"/>
            <a:ext cx="66675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0070C0"/>
                </a:solidFill>
              </a:rPr>
              <a:t>علت ایجاد بیماریهای آمیزشی چیست؟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علت </a:t>
            </a:r>
            <a:r>
              <a:rPr lang="fa-IR" b="1" dirty="0"/>
              <a:t>ایجاد بیماریهای آمیزشی باکتری </a:t>
            </a:r>
            <a:r>
              <a:rPr lang="fa-IR" b="1" dirty="0" smtClean="0"/>
              <a:t>یا ویروس </a:t>
            </a:r>
            <a:r>
              <a:rPr lang="fa-IR" b="1" dirty="0"/>
              <a:t>هایی هستند که از طریق پوست </a:t>
            </a:r>
            <a:r>
              <a:rPr lang="fa-IR" b="1" dirty="0" smtClean="0"/>
              <a:t>وترشحات </a:t>
            </a:r>
            <a:r>
              <a:rPr lang="fa-IR" b="1" dirty="0"/>
              <a:t>مجاری تناسلی از فردی به فرد دیگر </a:t>
            </a:r>
            <a:r>
              <a:rPr lang="fa-IR" b="1" dirty="0" smtClean="0"/>
              <a:t>درطی فعالیت جنسی </a:t>
            </a:r>
            <a:r>
              <a:rPr lang="fa-IR" b="1" dirty="0"/>
              <a:t>منتقل می </a:t>
            </a:r>
            <a:r>
              <a:rPr lang="fa-IR" b="1" dirty="0" smtClean="0"/>
              <a:t>شوند</a:t>
            </a:r>
          </a:p>
          <a:p>
            <a:pPr algn="r" rtl="1">
              <a:buNone/>
            </a:pPr>
            <a:r>
              <a:rPr lang="fa-IR" b="1" dirty="0" smtClean="0"/>
              <a:t>  و باعث ایجادعلائم </a:t>
            </a:r>
            <a:r>
              <a:rPr lang="fa-IR" b="1" dirty="0"/>
              <a:t>موضعی و عمومی در بدن می شوند.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در صورت عدم درمان می تواند عواقب جبران</a:t>
            </a:r>
          </a:p>
          <a:p>
            <a:pPr algn="r" rtl="1"/>
            <a:r>
              <a:rPr lang="fa-IR" b="1" dirty="0" smtClean="0"/>
              <a:t>ناپذیری به همراه داشته باشد مانند :</a:t>
            </a:r>
          </a:p>
          <a:p>
            <a:pPr algn="r" rtl="1"/>
            <a:r>
              <a:rPr lang="fa-IR" b="1" dirty="0" smtClean="0"/>
              <a:t>• علائم منتشر پوستی</a:t>
            </a:r>
          </a:p>
          <a:p>
            <a:pPr algn="r" rtl="1"/>
            <a:r>
              <a:rPr lang="fa-IR" b="1" dirty="0" smtClean="0"/>
              <a:t>• عفونت مغزی و تشنج</a:t>
            </a:r>
          </a:p>
          <a:p>
            <a:pPr algn="r" rtl="1"/>
            <a:r>
              <a:rPr lang="fa-IR" b="1" dirty="0" smtClean="0"/>
              <a:t>• عفونت دریچه های قلبی</a:t>
            </a:r>
          </a:p>
          <a:p>
            <a:pPr algn="r" rtl="1"/>
            <a:r>
              <a:rPr lang="fa-IR" b="1" dirty="0" smtClean="0"/>
              <a:t>• فلج اندام ها</a:t>
            </a:r>
          </a:p>
          <a:p>
            <a:pPr algn="r" rtl="1"/>
            <a:r>
              <a:rPr lang="fa-IR" b="1" dirty="0" smtClean="0"/>
              <a:t>• آسیب بینایی و ...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 علایم بالینی سیفلیس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Autofit/>
          </a:bodyPr>
          <a:lstStyle/>
          <a:p>
            <a:pPr algn="r" rtl="1"/>
            <a:r>
              <a:rPr lang="en-US" sz="2400" b="1" dirty="0" smtClean="0">
                <a:solidFill>
                  <a:srgbClr val="00B050"/>
                </a:solidFill>
              </a:rPr>
              <a:t>•</a:t>
            </a:r>
            <a:r>
              <a:rPr lang="fa-IR" sz="2400" b="1" dirty="0" smtClean="0">
                <a:solidFill>
                  <a:srgbClr val="00B050"/>
                </a:solidFill>
              </a:rPr>
              <a:t>مرحله اول سیفلیس(مرحله عفونی)</a:t>
            </a:r>
          </a:p>
          <a:p>
            <a:pPr algn="r" rtl="1"/>
            <a:r>
              <a:rPr lang="fa-IR" sz="2400" dirty="0" smtClean="0"/>
              <a:t>شانکر اولیه</a:t>
            </a:r>
          </a:p>
          <a:p>
            <a:pPr algn="r" rtl="1"/>
            <a:r>
              <a:rPr lang="fa-IR" sz="2400" dirty="0" smtClean="0"/>
              <a:t>شروع بیماری با ضایعات پاپول مانند بوده و به زخم بدون درد تبدیل شده که این زخم حاشیه سفت دارد و کف ان بدون ترشح و پاک است</a:t>
            </a:r>
            <a:endParaRPr lang="en-US" sz="2400" dirty="0" smtClean="0"/>
          </a:p>
          <a:p>
            <a:pPr algn="r" rtl="1"/>
            <a:r>
              <a:rPr lang="en-US" sz="2400" dirty="0" smtClean="0"/>
              <a:t>•</a:t>
            </a:r>
            <a:r>
              <a:rPr lang="fa-IR" sz="2400" dirty="0" smtClean="0"/>
              <a:t>ضایعات معمولا در ناحیه ژنیتال است و 9 تا 90 روز بعد ازتماس ایجاد می شوند</a:t>
            </a:r>
            <a:endParaRPr lang="en-US" sz="2400" dirty="0" smtClean="0"/>
          </a:p>
          <a:p>
            <a:pPr algn="r" rtl="1"/>
            <a:r>
              <a:rPr lang="fa-IR" sz="2400" dirty="0" smtClean="0"/>
              <a:t>ضایعات به صورت منفرد یا متعدد هستند</a:t>
            </a:r>
            <a:endParaRPr lang="en-US" sz="2400" dirty="0" smtClean="0"/>
          </a:p>
          <a:p>
            <a:pPr algn="r" rtl="1"/>
            <a:r>
              <a:rPr lang="fa-IR" sz="2400" dirty="0" smtClean="0"/>
              <a:t>بهبود ضایعات طی 3 تا 6 هفته با ایجاد اسکار انجام شده و در 75% بیمارن هیچ علامت دیگری وجود ندارد</a:t>
            </a:r>
            <a:endParaRPr lang="fa-IR" sz="2400" dirty="0" smtClean="0"/>
          </a:p>
          <a:p>
            <a:pPr algn="r" rtl="1"/>
            <a:endParaRPr lang="en-US" sz="2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  علایم بالینی سیفلیس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en-US" sz="2400" b="1" dirty="0" smtClean="0">
                <a:solidFill>
                  <a:srgbClr val="00B050"/>
                </a:solidFill>
              </a:rPr>
              <a:t>•</a:t>
            </a:r>
            <a:r>
              <a:rPr lang="fa-IR" sz="2400" b="1" dirty="0" smtClean="0">
                <a:solidFill>
                  <a:srgbClr val="00B050"/>
                </a:solidFill>
              </a:rPr>
              <a:t>مرحله </a:t>
            </a:r>
            <a:r>
              <a:rPr lang="fa-IR" sz="2400" b="1" dirty="0" smtClean="0">
                <a:solidFill>
                  <a:srgbClr val="00B050"/>
                </a:solidFill>
              </a:rPr>
              <a:t>دوم سیفلیس(مرحله مخفی)</a:t>
            </a:r>
            <a:endParaRPr lang="fa-IR" sz="2400" b="1" dirty="0" smtClean="0">
              <a:solidFill>
                <a:srgbClr val="00B050"/>
              </a:solidFill>
            </a:endParaRPr>
          </a:p>
          <a:p>
            <a:pPr algn="r" rtl="1"/>
            <a:r>
              <a:rPr lang="fa-IR" sz="2400" dirty="0" smtClean="0"/>
              <a:t>سرولوژی مثبت</a:t>
            </a:r>
          </a:p>
          <a:p>
            <a:pPr algn="r" rtl="1"/>
            <a:r>
              <a:rPr lang="en-US" sz="2400" dirty="0" smtClean="0"/>
              <a:t> Rapid </a:t>
            </a:r>
            <a:r>
              <a:rPr lang="en-US" sz="2400" dirty="0" smtClean="0"/>
              <a:t>Plasma </a:t>
            </a:r>
            <a:r>
              <a:rPr lang="en-US" sz="2400" dirty="0" err="1" smtClean="0"/>
              <a:t>Reagin</a:t>
            </a:r>
            <a:r>
              <a:rPr lang="en-US" sz="2400" dirty="0" smtClean="0"/>
              <a:t> </a:t>
            </a:r>
            <a:r>
              <a:rPr lang="fa-IR" sz="2400" dirty="0" smtClean="0"/>
              <a:t>(</a:t>
            </a:r>
            <a:r>
              <a:rPr lang="en-US" sz="2400" dirty="0" smtClean="0"/>
              <a:t>(RPR</a:t>
            </a:r>
            <a:endParaRPr lang="fa-IR" sz="2400" dirty="0" smtClean="0"/>
          </a:p>
          <a:p>
            <a:pPr algn="r" rtl="1"/>
            <a:r>
              <a:rPr lang="en-US" sz="2400" dirty="0" smtClean="0"/>
              <a:t> </a:t>
            </a:r>
            <a:r>
              <a:rPr lang="en-US" sz="2400" dirty="0" smtClean="0"/>
              <a:t>Venereal Disease Research Lab (VDRL</a:t>
            </a:r>
            <a:r>
              <a:rPr lang="en-US" sz="2400" dirty="0" smtClean="0"/>
              <a:t>)</a:t>
            </a:r>
          </a:p>
          <a:p>
            <a:pPr algn="r" rtl="1"/>
            <a:r>
              <a:rPr lang="fa-IR" sz="2400" dirty="0" smtClean="0"/>
              <a:t>بیماران یک سال پس از درمان بدون علامت شده و بیماریزا نخواهند بود اما بیماری ممکن است عود کند</a:t>
            </a:r>
          </a:p>
          <a:p>
            <a:pPr algn="r" rtl="1"/>
            <a:r>
              <a:rPr lang="fa-IR" sz="2400" dirty="0" smtClean="0"/>
              <a:t>1/3 بیماران سرونگاتیو شده</a:t>
            </a:r>
          </a:p>
          <a:p>
            <a:pPr algn="r" rtl="1"/>
            <a:r>
              <a:rPr lang="fa-IR" sz="2400" dirty="0" smtClean="0"/>
              <a:t>1/3 بیمارن سروپوزیتیو بوده اما بدون علامت هستند</a:t>
            </a:r>
          </a:p>
          <a:p>
            <a:pPr algn="r" rtl="1">
              <a:buNone/>
            </a:pPr>
            <a:r>
              <a:rPr lang="fa-IR" sz="2400" dirty="0" smtClean="0"/>
              <a:t> </a:t>
            </a:r>
            <a:r>
              <a:rPr lang="fa-IR" sz="2400" dirty="0" smtClean="0"/>
              <a:t>  1/3 بیماران به سیفلیس مرحله سوم تبدیل شده</a:t>
            </a:r>
            <a:r>
              <a:rPr lang="en-US" sz="2400" dirty="0" smtClean="0"/>
              <a:t> </a:t>
            </a:r>
            <a:endParaRPr lang="fa-IR" sz="2400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rgbClr val="0070C0"/>
                </a:solidFill>
              </a:rPr>
              <a:t> علایم بالینی سیفلیس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411807"/>
          </a:xfrm>
        </p:spPr>
        <p:txBody>
          <a:bodyPr>
            <a:noAutofit/>
          </a:bodyPr>
          <a:lstStyle/>
          <a:p>
            <a:pPr algn="r" rtl="1"/>
            <a:r>
              <a:rPr lang="en-US" b="1" dirty="0" smtClean="0">
                <a:solidFill>
                  <a:srgbClr val="00B050"/>
                </a:solidFill>
              </a:rPr>
              <a:t>•</a:t>
            </a:r>
            <a:r>
              <a:rPr lang="fa-IR" b="1" dirty="0" smtClean="0">
                <a:solidFill>
                  <a:srgbClr val="00B050"/>
                </a:solidFill>
              </a:rPr>
              <a:t>مرحله </a:t>
            </a:r>
            <a:r>
              <a:rPr lang="fa-IR" b="1" dirty="0" smtClean="0">
                <a:solidFill>
                  <a:srgbClr val="00B050"/>
                </a:solidFill>
              </a:rPr>
              <a:t>سوم سیفلیس</a:t>
            </a:r>
          </a:p>
          <a:p>
            <a:pPr algn="r" rtl="1"/>
            <a:r>
              <a:rPr lang="fa-IR" dirty="0" smtClean="0"/>
              <a:t>قلبی عروقی:بیماری دریچه آئورت،آنوریسم عروقی</a:t>
            </a:r>
            <a:endParaRPr lang="fa-IR" dirty="0" smtClean="0"/>
          </a:p>
          <a:p>
            <a:pPr algn="r" rtl="1"/>
            <a:r>
              <a:rPr lang="en-US" dirty="0" smtClean="0"/>
              <a:t> </a:t>
            </a:r>
            <a:r>
              <a:rPr lang="fa-IR" dirty="0" smtClean="0"/>
              <a:t>سیستم عصبی: مننژیت،آنسفالیت،دمانس</a:t>
            </a:r>
          </a:p>
          <a:p>
            <a:pPr algn="r" rtl="1"/>
            <a:r>
              <a:rPr lang="fa-IR" dirty="0" smtClean="0"/>
              <a:t>پوست: تشکیل گوم(ضایعات گرانولوماتوی عمیق پوستی)</a:t>
            </a:r>
          </a:p>
          <a:p>
            <a:pPr algn="r" rtl="1"/>
            <a:r>
              <a:rPr lang="fa-IR" dirty="0" smtClean="0"/>
              <a:t>ارتوپدی:مفصل شارکوت،استئومیلیت</a:t>
            </a:r>
          </a:p>
          <a:p>
            <a:pPr algn="r" rtl="1"/>
            <a:r>
              <a:rPr lang="fa-IR" dirty="0" smtClean="0"/>
              <a:t>کلیوی:گلومرونفریت</a:t>
            </a:r>
            <a:endParaRPr lang="en-US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B0F0"/>
                </a:solidFill>
              </a:rPr>
              <a:t>تشخیص سیفلیس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buNone/>
            </a:pPr>
            <a:r>
              <a:rPr lang="fa-IR" sz="2400" dirty="0" smtClean="0"/>
              <a:t>مشاهده ارگانیسم بر روی میکروسکوپ </a:t>
            </a:r>
            <a:r>
              <a:rPr lang="en-US" sz="2400" dirty="0" smtClean="0"/>
              <a:t> dark field</a:t>
            </a:r>
            <a:endParaRPr lang="fa-IR" sz="2400" dirty="0" smtClean="0"/>
          </a:p>
          <a:p>
            <a:pPr algn="r" rtl="1">
              <a:buNone/>
            </a:pPr>
            <a:r>
              <a:rPr lang="fa-IR" sz="2400" dirty="0" smtClean="0"/>
              <a:t>سرولوژی مثبت خون </a:t>
            </a:r>
            <a:r>
              <a:rPr lang="fa-IR" sz="2400" dirty="0" smtClean="0"/>
              <a:t>یا </a:t>
            </a:r>
            <a:r>
              <a:rPr lang="en-US" sz="2400" dirty="0" smtClean="0"/>
              <a:t>CSF</a:t>
            </a:r>
            <a:endParaRPr lang="fa-IR" sz="2400" dirty="0" smtClean="0"/>
          </a:p>
          <a:p>
            <a:pPr algn="r" rtl="1">
              <a:buNone/>
            </a:pPr>
            <a:r>
              <a:rPr lang="fa-IR" sz="2400" dirty="0" smtClean="0"/>
              <a:t>تستهای غیراختصاصی:</a:t>
            </a:r>
            <a:endParaRPr lang="en-US" sz="2400" dirty="0" smtClean="0"/>
          </a:p>
          <a:p>
            <a:pPr algn="r" rtl="1"/>
            <a:r>
              <a:rPr lang="en-US" sz="2400" dirty="0" smtClean="0"/>
              <a:t>VDRL </a:t>
            </a:r>
            <a:endParaRPr lang="fa-IR" sz="2400" dirty="0" smtClean="0"/>
          </a:p>
          <a:p>
            <a:pPr algn="r" rtl="1"/>
            <a:r>
              <a:rPr lang="en-US" sz="2400" dirty="0" smtClean="0"/>
              <a:t>RPR</a:t>
            </a:r>
            <a:endParaRPr lang="en-US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B0F0"/>
                </a:solidFill>
              </a:rPr>
              <a:t>درمان سیفلیس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سیفلیس اولیه-ثانویه و مرحله نهفته:بنزاتین پنی سیلین</a:t>
            </a:r>
          </a:p>
          <a:p>
            <a:pPr algn="r" rtl="1"/>
            <a:r>
              <a:rPr lang="fa-IR" dirty="0" smtClean="0"/>
              <a:t>سیفلیس عصبی:</a:t>
            </a:r>
            <a:r>
              <a:rPr lang="en-US" dirty="0" smtClean="0"/>
              <a:t> </a:t>
            </a:r>
            <a:r>
              <a:rPr lang="en-US" dirty="0" smtClean="0"/>
              <a:t>Penicillin </a:t>
            </a:r>
            <a:r>
              <a:rPr lang="en-US" dirty="0" smtClean="0"/>
              <a:t>G</a:t>
            </a:r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00B0F0"/>
                </a:solidFill>
              </a:rPr>
              <a:t>شانکروئید(زخم </a:t>
            </a:r>
            <a:r>
              <a:rPr lang="fa-IR" b="1" dirty="0" smtClean="0">
                <a:solidFill>
                  <a:srgbClr val="00B0F0"/>
                </a:solidFill>
              </a:rPr>
              <a:t>دردناک ناحیه </a:t>
            </a:r>
            <a:r>
              <a:rPr lang="fa-IR" b="1" dirty="0" smtClean="0">
                <a:solidFill>
                  <a:srgbClr val="00B0F0"/>
                </a:solidFill>
              </a:rPr>
              <a:t>تناسلی)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عفونت </a:t>
            </a:r>
            <a:r>
              <a:rPr lang="fa-IR" b="1" dirty="0" smtClean="0"/>
              <a:t>ناشی از باکتری است که </a:t>
            </a:r>
            <a:r>
              <a:rPr lang="fa-IR" b="1" dirty="0" smtClean="0"/>
              <a:t>به صورت </a:t>
            </a:r>
            <a:r>
              <a:rPr lang="fa-IR" b="1" dirty="0" smtClean="0"/>
              <a:t>دردناک در ناحیه </a:t>
            </a:r>
            <a:r>
              <a:rPr lang="fa-IR" b="1" dirty="0" smtClean="0"/>
              <a:t>تناسلی همراه </a:t>
            </a:r>
            <a:r>
              <a:rPr lang="fa-IR" b="1" dirty="0" smtClean="0"/>
              <a:t>با ترشحات چرکی </a:t>
            </a:r>
            <a:r>
              <a:rPr lang="fa-IR" b="1" dirty="0" smtClean="0"/>
              <a:t>زرد رنگ </a:t>
            </a:r>
            <a:r>
              <a:rPr lang="fa-IR" b="1" dirty="0" smtClean="0"/>
              <a:t>از بستر زخم تظاهر </a:t>
            </a:r>
            <a:r>
              <a:rPr lang="fa-IR" b="1" dirty="0" smtClean="0"/>
              <a:t>می نماید</a:t>
            </a:r>
            <a:r>
              <a:rPr lang="fa-IR" b="1" dirty="0" smtClean="0"/>
              <a:t>. </a:t>
            </a:r>
            <a:endParaRPr lang="fa-IR" b="1" dirty="0" smtClean="0"/>
          </a:p>
          <a:p>
            <a:pPr algn="r" rtl="1"/>
            <a:r>
              <a:rPr lang="fa-IR" b="1" dirty="0" smtClean="0"/>
              <a:t>معمولاً </a:t>
            </a:r>
            <a:r>
              <a:rPr lang="fa-IR" b="1" dirty="0" smtClean="0"/>
              <a:t>در این بیماری </a:t>
            </a:r>
            <a:r>
              <a:rPr lang="fa-IR" b="1" dirty="0" smtClean="0"/>
              <a:t>عقده های </a:t>
            </a:r>
            <a:r>
              <a:rPr lang="fa-IR" b="1" dirty="0" smtClean="0"/>
              <a:t>لنفاوی کشاله ران </a:t>
            </a:r>
            <a:r>
              <a:rPr lang="fa-IR" b="1" dirty="0" smtClean="0"/>
              <a:t>همان طرف بزرگ و دردناک می </a:t>
            </a:r>
            <a:r>
              <a:rPr lang="fa-IR" b="1" dirty="0" smtClean="0"/>
              <a:t>شوند.</a:t>
            </a:r>
          </a:p>
          <a:p>
            <a:pPr algn="r" rtl="1"/>
            <a:r>
              <a:rPr lang="fa-IR" b="1" dirty="0" smtClean="0"/>
              <a:t>درمان دارویی باعث </a:t>
            </a:r>
            <a:r>
              <a:rPr lang="fa-IR" b="1" dirty="0" smtClean="0"/>
              <a:t>بهبودی کامل </a:t>
            </a:r>
            <a:r>
              <a:rPr lang="fa-IR" b="1" dirty="0" smtClean="0"/>
              <a:t>این بیماری می شود.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5929322" cy="6794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5857884" y="928670"/>
            <a:ext cx="285752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/>
              <a:t>عفونتهای شایع در زنان</a:t>
            </a:r>
          </a:p>
          <a:p>
            <a:pPr algn="r" rtl="1"/>
            <a:r>
              <a:rPr lang="fa-IR" sz="2800" b="1" dirty="0" smtClean="0">
                <a:solidFill>
                  <a:srgbClr val="00B050"/>
                </a:solidFill>
              </a:rPr>
              <a:t>انواع </a:t>
            </a:r>
            <a:r>
              <a:rPr lang="fa-IR" sz="2800" b="1" dirty="0" smtClean="0">
                <a:solidFill>
                  <a:srgbClr val="00B050"/>
                </a:solidFill>
              </a:rPr>
              <a:t>واژینیت:</a:t>
            </a:r>
            <a:endParaRPr lang="fa-IR" sz="2800" b="1" dirty="0" smtClean="0">
              <a:solidFill>
                <a:srgbClr val="00B050"/>
              </a:solidFill>
            </a:endParaRPr>
          </a:p>
          <a:p>
            <a:pPr algn="r" rtl="1"/>
            <a:r>
              <a:rPr lang="fa-IR" dirty="0" smtClean="0"/>
              <a:t>1 - واژینیت کاندیدایی</a:t>
            </a:r>
          </a:p>
          <a:p>
            <a:pPr algn="r" rtl="1"/>
            <a:r>
              <a:rPr lang="fa-IR" dirty="0" smtClean="0"/>
              <a:t>2 - واژینیت تریکومونایی</a:t>
            </a:r>
          </a:p>
          <a:p>
            <a:pPr algn="r" rtl="1"/>
            <a:r>
              <a:rPr lang="fa-IR" dirty="0" smtClean="0"/>
              <a:t>3 - واژینیت </a:t>
            </a:r>
            <a:r>
              <a:rPr lang="fa-IR" dirty="0" smtClean="0"/>
              <a:t>باکتریایی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sz="2000" b="1" dirty="0" smtClean="0">
                <a:solidFill>
                  <a:srgbClr val="00B050"/>
                </a:solidFill>
              </a:rPr>
              <a:t>سرویسیتها یا </a:t>
            </a:r>
            <a:r>
              <a:rPr lang="fa-IR" sz="2000" b="1" dirty="0" smtClean="0">
                <a:solidFill>
                  <a:srgbClr val="00B050"/>
                </a:solidFill>
              </a:rPr>
              <a:t>(زخمهای </a:t>
            </a:r>
            <a:r>
              <a:rPr lang="fa-IR" sz="2000" b="1" dirty="0" smtClean="0">
                <a:solidFill>
                  <a:srgbClr val="00B050"/>
                </a:solidFill>
              </a:rPr>
              <a:t>دهانه </a:t>
            </a:r>
            <a:r>
              <a:rPr lang="fa-IR" sz="2000" b="1" dirty="0" smtClean="0">
                <a:solidFill>
                  <a:srgbClr val="00B050"/>
                </a:solidFill>
              </a:rPr>
              <a:t>رحم)</a:t>
            </a:r>
            <a:endParaRPr lang="en-US" sz="2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در اکثر بیماریهای آمیزشی درمان </a:t>
            </a:r>
            <a:r>
              <a:rPr lang="fa-IR" dirty="0" smtClean="0"/>
              <a:t>همسریا </a:t>
            </a:r>
            <a:r>
              <a:rPr lang="fa-IR" dirty="0" smtClean="0"/>
              <a:t>شریک جنسی نیز ضرورت دارد.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5"/>
                </a:solidFill>
              </a:rPr>
              <a:t>راههای جلوگیری از ابتلا به بیماریهای آمیزشی 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بهترین </a:t>
            </a:r>
            <a:r>
              <a:rPr lang="fa-IR" b="1" dirty="0" smtClean="0"/>
              <a:t>راه پیشگیری این بیماری ها پایبندی به </a:t>
            </a:r>
            <a:r>
              <a:rPr lang="fa-IR" b="1" dirty="0" smtClean="0"/>
              <a:t>اصول اخلاقی </a:t>
            </a:r>
            <a:r>
              <a:rPr lang="fa-IR" b="1" dirty="0" smtClean="0"/>
              <a:t>و روابط خانوادگی و پرهیز از روابط </a:t>
            </a:r>
            <a:r>
              <a:rPr lang="fa-IR" b="1" dirty="0" smtClean="0"/>
              <a:t>جنسی مشکوک و </a:t>
            </a:r>
            <a:r>
              <a:rPr lang="fa-IR" b="1" dirty="0" smtClean="0"/>
              <a:t>پرخطر می باشد.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b="1" dirty="0" smtClean="0">
                <a:solidFill>
                  <a:srgbClr val="0070C0"/>
                </a:solidFill>
              </a:rPr>
              <a:t>انواع بیماریهای آمیزشی عفونی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1 </a:t>
            </a:r>
            <a:r>
              <a:rPr lang="fa-IR" b="1" dirty="0"/>
              <a:t>- دسته ای که تنها راه انتقال آنها تماس </a:t>
            </a:r>
            <a:r>
              <a:rPr lang="fa-IR" b="1" dirty="0" smtClean="0"/>
              <a:t>جنسی است</a:t>
            </a:r>
            <a:r>
              <a:rPr lang="fa-IR" b="1" dirty="0"/>
              <a:t>.</a:t>
            </a:r>
          </a:p>
          <a:p>
            <a:pPr algn="r" rtl="1"/>
            <a:r>
              <a:rPr lang="fa-IR" b="1" dirty="0"/>
              <a:t>2 - دسته ای که یکی از راه های انتقال </a:t>
            </a:r>
            <a:r>
              <a:rPr lang="fa-IR" b="1" dirty="0" smtClean="0"/>
              <a:t>آنها تماس </a:t>
            </a:r>
            <a:r>
              <a:rPr lang="fa-IR" b="1" dirty="0"/>
              <a:t>جنسی می باشد </a:t>
            </a:r>
            <a:r>
              <a:rPr lang="fa-IR" b="1" dirty="0" smtClean="0"/>
              <a:t>.(مانند </a:t>
            </a:r>
            <a:r>
              <a:rPr lang="fa-IR" b="1" dirty="0"/>
              <a:t>هپاتیت ب و </a:t>
            </a:r>
            <a:r>
              <a:rPr lang="fa-IR" b="1" dirty="0" smtClean="0"/>
              <a:t>ایدز).</a:t>
            </a: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5"/>
                </a:solidFill>
              </a:rPr>
              <a:t>راههای جلوگیری از ابتلا به بیماریهای آمیزشی 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هنگام </a:t>
            </a:r>
            <a:r>
              <a:rPr lang="fa-IR" dirty="0" smtClean="0"/>
              <a:t>تماس جنسی با افراد </a:t>
            </a:r>
            <a:r>
              <a:rPr lang="fa-IR" dirty="0" smtClean="0"/>
              <a:t>مشکوک به آلودگی از </a:t>
            </a:r>
            <a:r>
              <a:rPr lang="fa-IR" dirty="0" smtClean="0"/>
              <a:t>وسایل حفاظتی مانند کاندوم استفاده شود.</a:t>
            </a:r>
          </a:p>
          <a:p>
            <a:pPr algn="r" rtl="1"/>
            <a:r>
              <a:rPr lang="fa-IR" dirty="0" smtClean="0"/>
              <a:t> </a:t>
            </a:r>
            <a:r>
              <a:rPr lang="fa-IR" dirty="0" smtClean="0"/>
              <a:t>در صورت مشاهده هرگونه علامت غیرطبیعی </a:t>
            </a:r>
            <a:r>
              <a:rPr lang="fa-IR" dirty="0" smtClean="0"/>
              <a:t>درناحیه </a:t>
            </a:r>
            <a:r>
              <a:rPr lang="fa-IR" dirty="0" smtClean="0"/>
              <a:t>تناسلی مانند زخم در شریک جنسی </a:t>
            </a:r>
            <a:r>
              <a:rPr lang="fa-IR" dirty="0" smtClean="0"/>
              <a:t>ازتماس پرهیز </a:t>
            </a:r>
            <a:r>
              <a:rPr lang="fa-IR" dirty="0" smtClean="0"/>
              <a:t>شود.</a:t>
            </a:r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5"/>
                </a:solidFill>
              </a:rPr>
              <a:t>توصیه های بهداشتی برای پیشگیری ازعفونتهای </a:t>
            </a:r>
            <a:r>
              <a:rPr lang="fa-IR" b="1" dirty="0" smtClean="0">
                <a:solidFill>
                  <a:schemeClr val="accent5"/>
                </a:solidFill>
              </a:rPr>
              <a:t>رحمی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عفونت </a:t>
            </a:r>
            <a:r>
              <a:rPr lang="fa-IR" dirty="0" smtClean="0"/>
              <a:t>های مهبل و رحم یکی از شکایات شایع </a:t>
            </a:r>
            <a:r>
              <a:rPr lang="fa-IR" dirty="0" smtClean="0"/>
              <a:t>زنان می </a:t>
            </a:r>
            <a:r>
              <a:rPr lang="fa-IR" dirty="0" smtClean="0"/>
              <a:t>باشد. </a:t>
            </a:r>
            <a:endParaRPr lang="fa-IR" dirty="0" smtClean="0"/>
          </a:p>
          <a:p>
            <a:pPr algn="r" rtl="1"/>
            <a:r>
              <a:rPr lang="fa-IR" dirty="0" smtClean="0"/>
              <a:t>عوامل </a:t>
            </a:r>
            <a:r>
              <a:rPr lang="fa-IR" dirty="0" smtClean="0"/>
              <a:t>زیادی در ایجاد عفونت های </a:t>
            </a:r>
            <a:r>
              <a:rPr lang="fa-IR" dirty="0" smtClean="0"/>
              <a:t>رحم نقش </a:t>
            </a:r>
            <a:r>
              <a:rPr lang="fa-IR" dirty="0" smtClean="0"/>
              <a:t>دارند. علت عمده عفونت عدم رعایت </a:t>
            </a:r>
            <a:r>
              <a:rPr lang="fa-IR" dirty="0" smtClean="0"/>
              <a:t>بهداشت فردی </a:t>
            </a:r>
            <a:r>
              <a:rPr lang="fa-IR" dirty="0" smtClean="0"/>
              <a:t>می باشد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 </a:t>
            </a:r>
            <a:r>
              <a:rPr lang="fa-IR" dirty="0" smtClean="0"/>
              <a:t>در زنان نزدیک بودن مقعد و </a:t>
            </a:r>
            <a:r>
              <a:rPr lang="fa-IR" dirty="0" smtClean="0"/>
              <a:t>فرج،موجب </a:t>
            </a:r>
            <a:r>
              <a:rPr lang="fa-IR" dirty="0" smtClean="0"/>
              <a:t>سهولت نفوذ انواع میکروبهای مقعدی </a:t>
            </a:r>
            <a:r>
              <a:rPr lang="fa-IR" dirty="0" smtClean="0"/>
              <a:t>به دستگاه </a:t>
            </a:r>
            <a:r>
              <a:rPr lang="fa-IR" dirty="0" smtClean="0"/>
              <a:t>تناسلی و ایجاد عفونت رحمی و ادراری </a:t>
            </a:r>
            <a:r>
              <a:rPr lang="fa-IR" dirty="0" smtClean="0"/>
              <a:t>می شود</a:t>
            </a:r>
            <a:r>
              <a:rPr lang="fa-IR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r>
              <a:rPr lang="fa-IR" b="1" dirty="0" smtClean="0">
                <a:solidFill>
                  <a:schemeClr val="accent5"/>
                </a:solidFill>
              </a:rPr>
              <a:t>توصیه های بهداشتی برای پیشگیری ازعفونتهای </a:t>
            </a:r>
            <a:r>
              <a:rPr lang="fa-IR" b="1" dirty="0" smtClean="0">
                <a:solidFill>
                  <a:schemeClr val="accent5"/>
                </a:solidFill>
              </a:rPr>
              <a:t>رحمی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4400" b="1" dirty="0" smtClean="0">
                <a:solidFill>
                  <a:srgbClr val="00B050"/>
                </a:solidFill>
              </a:rPr>
              <a:t>رعایت بهداشت لباس زیر</a:t>
            </a:r>
          </a:p>
          <a:p>
            <a:pPr algn="r" rtl="1"/>
            <a:r>
              <a:rPr lang="fa-IR" dirty="0" smtClean="0"/>
              <a:t> </a:t>
            </a:r>
            <a:r>
              <a:rPr lang="fa-IR" b="1" dirty="0" smtClean="0"/>
              <a:t>استفاده از لباس های زیرنخی</a:t>
            </a:r>
          </a:p>
          <a:p>
            <a:pPr algn="r" rtl="1"/>
            <a:r>
              <a:rPr lang="fa-IR" dirty="0" smtClean="0"/>
              <a:t> </a:t>
            </a:r>
            <a:r>
              <a:rPr lang="fa-IR" b="1" dirty="0" smtClean="0"/>
              <a:t>عدم استفاده از لباس های زیر تنگ</a:t>
            </a:r>
          </a:p>
          <a:p>
            <a:pPr algn="r" rtl="1"/>
            <a:r>
              <a:rPr lang="fa-IR" dirty="0" smtClean="0"/>
              <a:t> </a:t>
            </a:r>
            <a:r>
              <a:rPr lang="fa-IR" b="1" dirty="0" smtClean="0"/>
              <a:t>تعویض روزانه لباس زیر</a:t>
            </a:r>
          </a:p>
          <a:p>
            <a:pPr algn="r" rtl="1"/>
            <a:r>
              <a:rPr lang="fa-IR" dirty="0" smtClean="0"/>
              <a:t> </a:t>
            </a:r>
            <a:r>
              <a:rPr lang="fa-IR" b="1" dirty="0" smtClean="0"/>
              <a:t>شستشوی لباس زیر جدا از لباسهای دیگر</a:t>
            </a:r>
          </a:p>
          <a:p>
            <a:pPr algn="r" rtl="1"/>
            <a:r>
              <a:rPr lang="fa-IR" dirty="0" smtClean="0"/>
              <a:t> </a:t>
            </a:r>
            <a:r>
              <a:rPr lang="fa-IR" b="1" dirty="0" smtClean="0"/>
              <a:t>خشک نمودن لباسهای زیر در آفتاب و یا اتو نمودن</a:t>
            </a:r>
          </a:p>
          <a:p>
            <a:pPr algn="r" rtl="1"/>
            <a:r>
              <a:rPr lang="fa-IR" b="1" dirty="0" smtClean="0"/>
              <a:t>لباس زیر</a:t>
            </a:r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5"/>
                </a:solidFill>
              </a:rPr>
              <a:t>توصیه های بهداشتی برای پیشگیری ازعفونتهای رحمی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solidFill>
                  <a:srgbClr val="00B050"/>
                </a:solidFill>
              </a:rPr>
              <a:t>2- شستشوی دستگاه تناسلی </a:t>
            </a:r>
            <a:r>
              <a:rPr lang="fa-IR" b="1" dirty="0" smtClean="0">
                <a:solidFill>
                  <a:srgbClr val="00B050"/>
                </a:solidFill>
              </a:rPr>
              <a:t>خارجی</a:t>
            </a:r>
          </a:p>
          <a:p>
            <a:pPr algn="r" rtl="1"/>
            <a:r>
              <a:rPr lang="fa-IR" dirty="0" smtClean="0"/>
              <a:t>عدم استفاده از آب راکد یا آلوده برای طهارت</a:t>
            </a:r>
          </a:p>
          <a:p>
            <a:pPr algn="r" rtl="1"/>
            <a:r>
              <a:rPr lang="fa-IR" dirty="0" smtClean="0"/>
              <a:t>خشک </a:t>
            </a:r>
            <a:r>
              <a:rPr lang="fa-IR" dirty="0" smtClean="0"/>
              <a:t>نمودن دستگاه تناسلی پس از طهارت</a:t>
            </a:r>
          </a:p>
          <a:p>
            <a:pPr algn="r" rtl="1"/>
            <a:r>
              <a:rPr lang="fa-IR" dirty="0" smtClean="0"/>
              <a:t>شستشو از قسمت فرج به مقعد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5"/>
                </a:solidFill>
              </a:rPr>
              <a:t>توصیه های بهداشتی برای پیشگیری ازعفونتهای رحمی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rgbClr val="00B050"/>
                </a:solidFill>
              </a:rPr>
              <a:t>3-رعایت بهداشت فردی در دوران قاعدگی</a:t>
            </a:r>
          </a:p>
          <a:p>
            <a:pPr algn="r" rtl="1"/>
            <a:r>
              <a:rPr lang="fa-IR" b="1" dirty="0" smtClean="0"/>
              <a:t>عدم </a:t>
            </a:r>
            <a:r>
              <a:rPr lang="fa-IR" b="1" dirty="0" smtClean="0"/>
              <a:t>انجام مقاربت در هنگام قاعدگی</a:t>
            </a:r>
          </a:p>
          <a:p>
            <a:pPr algn="r" rtl="1"/>
            <a:r>
              <a:rPr lang="fa-IR" b="1" dirty="0" smtClean="0"/>
              <a:t>شستشو </a:t>
            </a:r>
            <a:r>
              <a:rPr lang="fa-IR" b="1" dirty="0" smtClean="0"/>
              <a:t>و طهارت مرتب در دوران قاعدگی</a:t>
            </a:r>
          </a:p>
          <a:p>
            <a:pPr algn="r" rtl="1"/>
            <a:r>
              <a:rPr lang="fa-IR" b="1" dirty="0" smtClean="0"/>
              <a:t>تعویض </a:t>
            </a:r>
            <a:r>
              <a:rPr lang="fa-IR" b="1" dirty="0" smtClean="0"/>
              <a:t>نوار بهداشتی با فواصل کم </a:t>
            </a:r>
            <a:r>
              <a:rPr lang="fa-IR" b="1" dirty="0" smtClean="0"/>
              <a:t>(حداقل </a:t>
            </a:r>
            <a:r>
              <a:rPr lang="fa-IR" b="1" dirty="0" smtClean="0"/>
              <a:t>هر 3 تا 4</a:t>
            </a:r>
          </a:p>
          <a:p>
            <a:pPr algn="r" rtl="1"/>
            <a:r>
              <a:rPr lang="fa-IR" b="1" dirty="0" smtClean="0"/>
              <a:t>ساعت </a:t>
            </a:r>
            <a:r>
              <a:rPr lang="fa-IR" b="1" dirty="0" smtClean="0"/>
              <a:t>یکبار)</a:t>
            </a:r>
            <a:endParaRPr lang="fa-IR" b="1" dirty="0" smtClean="0"/>
          </a:p>
          <a:p>
            <a:pPr algn="r" rtl="1"/>
            <a:r>
              <a:rPr lang="fa-IR" b="1" dirty="0" smtClean="0"/>
              <a:t>در </a:t>
            </a:r>
            <a:r>
              <a:rPr lang="fa-IR" b="1" dirty="0" smtClean="0"/>
              <a:t>صورت استفاده از پارچه، پارچه نخی </a:t>
            </a:r>
            <a:r>
              <a:rPr lang="fa-IR" b="1" dirty="0" smtClean="0"/>
              <a:t>انتخاب شود</a:t>
            </a:r>
            <a:r>
              <a:rPr lang="fa-IR" b="1" dirty="0" smtClean="0"/>
              <a:t>.</a:t>
            </a:r>
          </a:p>
          <a:p>
            <a:pPr algn="r" rtl="1"/>
            <a:r>
              <a:rPr lang="fa-IR" b="1" dirty="0" smtClean="0"/>
              <a:t>شستشو </a:t>
            </a:r>
            <a:r>
              <a:rPr lang="fa-IR" b="1" dirty="0" smtClean="0"/>
              <a:t>و خشک نمودن مرتب پارچه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5"/>
                </a:solidFill>
              </a:rPr>
              <a:t>توصیه های بهداشتی برای پیشگیری ازعفونتهای رحمی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solidFill>
                  <a:srgbClr val="00B050"/>
                </a:solidFill>
              </a:rPr>
              <a:t>4 – رعایت بهداشت فردی هنگام استحمام</a:t>
            </a:r>
          </a:p>
          <a:p>
            <a:pPr algn="r" rtl="1"/>
            <a:r>
              <a:rPr lang="fa-IR" b="1" dirty="0" smtClean="0"/>
              <a:t>استفاده از وسایل شخصی در حمام</a:t>
            </a:r>
          </a:p>
          <a:p>
            <a:pPr algn="r" rtl="1"/>
            <a:r>
              <a:rPr lang="fa-IR" b="1" dirty="0" smtClean="0"/>
              <a:t>خشکنمودن وسایل حمام در نور مستقیم آفتاب</a:t>
            </a:r>
          </a:p>
          <a:p>
            <a:pPr algn="r" rtl="1"/>
            <a:r>
              <a:rPr lang="fa-IR" b="1" dirty="0" smtClean="0"/>
              <a:t>عدم استفاده از حوضچه های عمومی </a:t>
            </a:r>
            <a:r>
              <a:rPr lang="fa-IR" b="1" dirty="0" smtClean="0"/>
              <a:t>برای شستشو</a:t>
            </a:r>
            <a:endParaRPr lang="fa-IR" b="1" dirty="0" smtClean="0"/>
          </a:p>
          <a:p>
            <a:pPr algn="r" rtl="1"/>
            <a:r>
              <a:rPr lang="fa-IR" b="1" dirty="0" smtClean="0"/>
              <a:t>عدم نشستن مستقیم در کف حمام عمومی و</a:t>
            </a:r>
          </a:p>
          <a:p>
            <a:pPr algn="r" rtl="1"/>
            <a:r>
              <a:rPr lang="fa-IR" b="1" dirty="0" smtClean="0"/>
              <a:t>شستشوی کامل محل نشستن</a:t>
            </a: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5"/>
                </a:solidFill>
              </a:rPr>
              <a:t>توصیه های بهداشتی برای پیشگیری ازعفونتهای رحمی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rgbClr val="00B050"/>
                </a:solidFill>
              </a:rPr>
              <a:t>5 – بهداشت مراقبت</a:t>
            </a:r>
          </a:p>
          <a:p>
            <a:pPr algn="r" rtl="1"/>
            <a:r>
              <a:rPr lang="fa-IR" b="1" dirty="0" smtClean="0"/>
              <a:t>رعایت </a:t>
            </a:r>
            <a:r>
              <a:rPr lang="fa-IR" b="1" dirty="0" smtClean="0"/>
              <a:t>بهداشت فردی و شستشوی دستگاه تناسلی قبل</a:t>
            </a:r>
          </a:p>
          <a:p>
            <a:pPr algn="r" rtl="1"/>
            <a:r>
              <a:rPr lang="fa-IR" b="1" dirty="0" smtClean="0"/>
              <a:t>و بعد از مقاربت</a:t>
            </a:r>
          </a:p>
          <a:p>
            <a:pPr algn="r" rtl="1"/>
            <a:r>
              <a:rPr lang="fa-IR" b="1" dirty="0" smtClean="0"/>
              <a:t>عدم </a:t>
            </a:r>
            <a:r>
              <a:rPr lang="fa-IR" b="1" dirty="0" smtClean="0"/>
              <a:t>انجام مقاربت در دوران قاعدگی به دلیل </a:t>
            </a:r>
            <a:r>
              <a:rPr lang="fa-IR" b="1" dirty="0" smtClean="0"/>
              <a:t>افزایش احتمال </a:t>
            </a:r>
            <a:r>
              <a:rPr lang="fa-IR" b="1" dirty="0" smtClean="0"/>
              <a:t>ابتلا به عفونت</a:t>
            </a:r>
          </a:p>
          <a:p>
            <a:pPr algn="r" rtl="1"/>
            <a:r>
              <a:rPr lang="fa-IR" b="1" dirty="0" smtClean="0"/>
              <a:t>تخلیه </a:t>
            </a:r>
            <a:r>
              <a:rPr lang="fa-IR" b="1" dirty="0" smtClean="0"/>
              <a:t>مثانه قبل و بعد از هر بار نزدیکی</a:t>
            </a:r>
          </a:p>
          <a:p>
            <a:pPr algn="r" rtl="1"/>
            <a:r>
              <a:rPr lang="fa-IR" b="1" dirty="0" smtClean="0"/>
              <a:t>عدم </a:t>
            </a:r>
            <a:r>
              <a:rPr lang="fa-IR" b="1" dirty="0" smtClean="0"/>
              <a:t>انجام مراقبت از راههای غیرمعمول بخصوص </a:t>
            </a:r>
            <a:r>
              <a:rPr lang="fa-IR" b="1" dirty="0" smtClean="0"/>
              <a:t>از راه </a:t>
            </a:r>
            <a:r>
              <a:rPr lang="fa-IR" b="1" dirty="0" smtClean="0"/>
              <a:t>مقعد</a:t>
            </a: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5"/>
                </a:solidFill>
              </a:rPr>
              <a:t>توصیه های بهداشتی برای پیشگیری ازعفونتهای رحمی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rgbClr val="00B050"/>
                </a:solidFill>
              </a:rPr>
              <a:t>6 – تشخیص و درمان سریع عفونتهای تناسلی</a:t>
            </a:r>
          </a:p>
          <a:p>
            <a:pPr algn="r" rtl="1"/>
            <a:r>
              <a:rPr lang="fa-IR" b="1" dirty="0" smtClean="0"/>
              <a:t>مراجعه </a:t>
            </a:r>
            <a:r>
              <a:rPr lang="fa-IR" b="1" dirty="0" smtClean="0"/>
              <a:t>سریع به پزشک در صورت بروز </a:t>
            </a:r>
            <a:r>
              <a:rPr lang="fa-IR" b="1" dirty="0" smtClean="0"/>
              <a:t>علایم غیرعادی </a:t>
            </a:r>
            <a:r>
              <a:rPr lang="fa-IR" b="1" dirty="0" smtClean="0"/>
              <a:t>مانند خارش، سوزش، درد شکم، ترشح </a:t>
            </a:r>
            <a:r>
              <a:rPr lang="fa-IR" b="1" dirty="0" smtClean="0"/>
              <a:t>رحمی بدبو</a:t>
            </a:r>
            <a:r>
              <a:rPr lang="fa-IR" b="1" dirty="0" smtClean="0"/>
              <a:t>، درد و لکه بینی هنگام نزدیکی و...</a:t>
            </a:r>
          </a:p>
          <a:p>
            <a:pPr algn="r" rtl="1"/>
            <a:r>
              <a:rPr lang="fa-IR" b="1" dirty="0" smtClean="0"/>
              <a:t>مراجعه </a:t>
            </a:r>
            <a:r>
              <a:rPr lang="fa-IR" b="1" dirty="0" smtClean="0"/>
              <a:t>جهت انجام معاینه داخلی و انجام </a:t>
            </a:r>
            <a:r>
              <a:rPr lang="fa-IR" b="1" dirty="0" smtClean="0"/>
              <a:t>آزمایش پاپ </a:t>
            </a:r>
            <a:r>
              <a:rPr lang="fa-IR" b="1" dirty="0" smtClean="0"/>
              <a:t>اسمیر</a:t>
            </a:r>
          </a:p>
          <a:p>
            <a:pPr algn="r" rtl="1"/>
            <a:r>
              <a:rPr lang="fa-IR" b="1" dirty="0" smtClean="0"/>
              <a:t>متوقف </a:t>
            </a:r>
            <a:r>
              <a:rPr lang="fa-IR" b="1" dirty="0" smtClean="0"/>
              <a:t>نمودن فعالیت جنسی در هنگام درمان عفونت</a:t>
            </a:r>
          </a:p>
          <a:p>
            <a:pPr algn="r" rtl="1"/>
            <a:r>
              <a:rPr lang="fa-IR" b="1" dirty="0" smtClean="0"/>
              <a:t>استفاده </a:t>
            </a:r>
            <a:r>
              <a:rPr lang="fa-IR" b="1" dirty="0" smtClean="0"/>
              <a:t>از داروهای تجویز شده به طور کامل و دقیق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b="1" dirty="0" smtClean="0">
                <a:solidFill>
                  <a:srgbClr val="0070C0"/>
                </a:solidFill>
              </a:rPr>
              <a:t>علایم بیماریهای آمیزشی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بیماری </a:t>
            </a:r>
            <a:r>
              <a:rPr lang="fa-IR" b="1" dirty="0"/>
              <a:t>های آمیزشی در هر دو جنس مذکر </a:t>
            </a:r>
            <a:r>
              <a:rPr lang="fa-IR" b="1" dirty="0" smtClean="0"/>
              <a:t>ومونث ایجاد </a:t>
            </a:r>
            <a:r>
              <a:rPr lang="fa-IR" b="1" dirty="0"/>
              <a:t>می شوند ولی علائم و </a:t>
            </a:r>
            <a:r>
              <a:rPr lang="fa-IR" b="1" dirty="0" smtClean="0"/>
              <a:t>عوارض آنها در </a:t>
            </a:r>
            <a:r>
              <a:rPr lang="fa-IR" b="1" dirty="0"/>
              <a:t>دو </a:t>
            </a:r>
            <a:r>
              <a:rPr lang="fa-IR" b="1" dirty="0" smtClean="0"/>
              <a:t>جنس متفاوت است</a:t>
            </a:r>
            <a:r>
              <a:rPr lang="fa-IR" b="1" dirty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علایم بیماریهای آمیزشی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accent3">
                    <a:lumMod val="50000"/>
                  </a:schemeClr>
                </a:solidFill>
              </a:rPr>
              <a:t>علائم این بیماری ها در مردان شامل :</a:t>
            </a:r>
          </a:p>
          <a:p>
            <a:pPr algn="r" rtl="1"/>
            <a:r>
              <a:rPr lang="fa-IR" dirty="0" smtClean="0"/>
              <a:t> </a:t>
            </a:r>
            <a:r>
              <a:rPr lang="fa-IR" b="1" dirty="0"/>
              <a:t>ترشح از مجرای ادرار</a:t>
            </a:r>
          </a:p>
          <a:p>
            <a:pPr algn="r" rtl="1"/>
            <a:r>
              <a:rPr lang="fa-IR" dirty="0" smtClean="0"/>
              <a:t> </a:t>
            </a:r>
            <a:r>
              <a:rPr lang="fa-IR" b="1" dirty="0"/>
              <a:t>بزرگ شدن عقده های لنفاوی کشاله ران</a:t>
            </a:r>
          </a:p>
          <a:p>
            <a:pPr algn="r" rtl="1"/>
            <a:r>
              <a:rPr lang="fa-IR" dirty="0" smtClean="0"/>
              <a:t> </a:t>
            </a:r>
            <a:r>
              <a:rPr lang="fa-IR" b="1" dirty="0"/>
              <a:t>زخم ناحیه تناسلی</a:t>
            </a:r>
          </a:p>
          <a:p>
            <a:pPr algn="r" rtl="1"/>
            <a:r>
              <a:rPr lang="fa-IR" dirty="0" smtClean="0"/>
              <a:t> </a:t>
            </a:r>
            <a:r>
              <a:rPr lang="fa-IR" b="1" dirty="0"/>
              <a:t>درد و سوزش هنگام دفع ادرار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0070C0"/>
                </a:solidFill>
              </a:rPr>
              <a:t>علایم بیماریهای آمیزشی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accent3">
                    <a:lumMod val="50000"/>
                  </a:schemeClr>
                </a:solidFill>
              </a:rPr>
              <a:t>علائم این بیماری ها در خانم ها شامل :</a:t>
            </a:r>
          </a:p>
          <a:p>
            <a:pPr algn="r" rtl="1"/>
            <a:r>
              <a:rPr lang="fa-IR" b="1" dirty="0" smtClean="0"/>
              <a:t>ترشحات </a:t>
            </a:r>
            <a:r>
              <a:rPr lang="fa-IR" b="1" dirty="0"/>
              <a:t>بدبو و غیرمعمول از دستگاه تناسلی</a:t>
            </a:r>
          </a:p>
          <a:p>
            <a:pPr algn="r" rtl="1"/>
            <a:r>
              <a:rPr lang="fa-IR" dirty="0" smtClean="0"/>
              <a:t> </a:t>
            </a:r>
            <a:r>
              <a:rPr lang="fa-IR" b="1" dirty="0"/>
              <a:t>سوزش و خارش</a:t>
            </a:r>
          </a:p>
          <a:p>
            <a:pPr algn="r" rtl="1"/>
            <a:r>
              <a:rPr lang="fa-IR" dirty="0" smtClean="0"/>
              <a:t> </a:t>
            </a:r>
            <a:r>
              <a:rPr lang="fa-IR" b="1" dirty="0"/>
              <a:t>ضایعات زخمی در ناحیه تناسلی</a:t>
            </a:r>
          </a:p>
          <a:p>
            <a:pPr algn="r" rtl="1"/>
            <a:r>
              <a:rPr lang="fa-IR" dirty="0" smtClean="0"/>
              <a:t> </a:t>
            </a:r>
            <a:r>
              <a:rPr lang="fa-IR" b="1" dirty="0"/>
              <a:t>درد کشاله ران و اطراف دستگاه تناسلی</a:t>
            </a:r>
          </a:p>
          <a:p>
            <a:pPr algn="r" rtl="1"/>
            <a:r>
              <a:rPr lang="fa-IR" dirty="0" smtClean="0"/>
              <a:t> </a:t>
            </a:r>
            <a:r>
              <a:rPr lang="fa-IR" b="1" dirty="0"/>
              <a:t>درد حین </a:t>
            </a:r>
            <a:r>
              <a:rPr lang="fa-IR" b="1" dirty="0" smtClean="0"/>
              <a:t>نزدیکی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0070C0"/>
                </a:solidFill>
              </a:rPr>
              <a:t>تشخیص بیماریهای </a:t>
            </a:r>
            <a:r>
              <a:rPr lang="fa-IR" b="1" dirty="0" smtClean="0">
                <a:solidFill>
                  <a:srgbClr val="0070C0"/>
                </a:solidFill>
              </a:rPr>
              <a:t>آمیزشی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راه </a:t>
            </a:r>
            <a:r>
              <a:rPr lang="fa-IR" b="1" dirty="0"/>
              <a:t>تشخیصی این بیماران معاینه توسط </a:t>
            </a:r>
            <a:r>
              <a:rPr lang="fa-IR" b="1" dirty="0" smtClean="0"/>
              <a:t>پزشک </a:t>
            </a:r>
            <a:r>
              <a:rPr lang="fa-IR" b="1" dirty="0" smtClean="0"/>
              <a:t>،آزمایش ترشحات،</a:t>
            </a:r>
            <a:r>
              <a:rPr lang="fa-IR" dirty="0" smtClean="0"/>
              <a:t> </a:t>
            </a:r>
            <a:r>
              <a:rPr lang="fa-IR" b="1" dirty="0"/>
              <a:t>در صورت لزوم آزمایش خون و ادرار </a:t>
            </a:r>
            <a:r>
              <a:rPr lang="fa-IR" b="1" dirty="0" smtClean="0"/>
              <a:t>می باشد</a:t>
            </a:r>
            <a:r>
              <a:rPr lang="fa-IR" b="1" dirty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0070C0"/>
                </a:solidFill>
              </a:rPr>
              <a:t>مهمترین بیماریهای </a:t>
            </a:r>
            <a:r>
              <a:rPr lang="fa-IR" b="1" dirty="0" smtClean="0">
                <a:solidFill>
                  <a:srgbClr val="0070C0"/>
                </a:solidFill>
              </a:rPr>
              <a:t>آمیزشی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شایع </a:t>
            </a:r>
            <a:r>
              <a:rPr lang="fa-IR" b="1" dirty="0"/>
              <a:t>ترین بیماری های آمیزشی عبارتند از :</a:t>
            </a:r>
          </a:p>
          <a:p>
            <a:pPr algn="r" rtl="1"/>
            <a:r>
              <a:rPr lang="fa-IR" b="1" dirty="0"/>
              <a:t>سوزاک ، عفونت کلامیدیا ، تبخال تناسلی </a:t>
            </a:r>
            <a:r>
              <a:rPr lang="fa-IR" b="1" dirty="0" smtClean="0"/>
              <a:t>،زگیل </a:t>
            </a:r>
            <a:r>
              <a:rPr lang="fa-IR" b="1" dirty="0"/>
              <a:t>تناسلی ، </a:t>
            </a:r>
            <a:r>
              <a:rPr lang="fa-IR" b="1" dirty="0" smtClean="0"/>
              <a:t>سیفلیس و </a:t>
            </a:r>
            <a:r>
              <a:rPr lang="fa-IR" b="1" dirty="0"/>
              <a:t>شانکروئید.</a:t>
            </a:r>
          </a:p>
          <a:p>
            <a:pPr algn="r" rtl="1"/>
            <a:r>
              <a:rPr lang="fa-IR" b="1" dirty="0"/>
              <a:t>برخی از بیماری های مهم مانند هپاتیت ب و </a:t>
            </a:r>
            <a:r>
              <a:rPr lang="fa-IR" b="1" dirty="0" smtClean="0"/>
              <a:t>ایدزعلاوه بر </a:t>
            </a:r>
            <a:r>
              <a:rPr lang="fa-IR" b="1" dirty="0"/>
              <a:t>انتقال از راه خون، از طریق جنسی نیز می </a:t>
            </a:r>
            <a:r>
              <a:rPr lang="fa-IR" b="1" dirty="0" smtClean="0"/>
              <a:t>توانند منتقل </a:t>
            </a:r>
            <a:r>
              <a:rPr lang="fa-IR" b="1" dirty="0"/>
              <a:t>شوند.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</TotalTime>
  <Words>1656</Words>
  <Application>Microsoft Office PowerPoint</Application>
  <PresentationFormat>On-screen Show (4:3)</PresentationFormat>
  <Paragraphs>188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Slide 1</vt:lpstr>
      <vt:lpstr>بیماریهای آمیزشی چیست و در چه کسانی ایجاد می شوند؟</vt:lpstr>
      <vt:lpstr>علت ایجاد بیماریهای آمیزشی چیست؟</vt:lpstr>
      <vt:lpstr>انواع بیماریهای آمیزشی عفونی</vt:lpstr>
      <vt:lpstr>علایم بیماریهای آمیزشی</vt:lpstr>
      <vt:lpstr>علایم بیماریهای آمیزشی</vt:lpstr>
      <vt:lpstr>علایم بیماریهای آمیزشی</vt:lpstr>
      <vt:lpstr>تشخیص بیماریهای آمیزشی</vt:lpstr>
      <vt:lpstr>مهمترین بیماریهای آمیزشی</vt:lpstr>
      <vt:lpstr>سوزاک</vt:lpstr>
      <vt:lpstr>Slide 11</vt:lpstr>
      <vt:lpstr>Slide 12</vt:lpstr>
      <vt:lpstr>تشخیص سوزاک یا گونوره</vt:lpstr>
      <vt:lpstr>درمان سوزاک یا گونوره</vt:lpstr>
      <vt:lpstr>کلامیدیا</vt:lpstr>
      <vt:lpstr>Slide 16</vt:lpstr>
      <vt:lpstr>تب خال تناسلی</vt:lpstr>
      <vt:lpstr>HSVعلایم بالینی تب خال تناسلی</vt:lpstr>
      <vt:lpstr>HSVعلایم بالینی تب خال تناسلی</vt:lpstr>
      <vt:lpstr>Slide 20</vt:lpstr>
      <vt:lpstr>Slide 21</vt:lpstr>
      <vt:lpstr>Slide 22</vt:lpstr>
      <vt:lpstr>HSVتشخیص تب خال تناسلی</vt:lpstr>
      <vt:lpstr>HSVدرمان تب خال تناسلی</vt:lpstr>
      <vt:lpstr>زگیل تناسلی</vt:lpstr>
      <vt:lpstr>Slide 26</vt:lpstr>
      <vt:lpstr>سیفلیس (زخم بدون درد ناحیه تناسلی)</vt:lpstr>
      <vt:lpstr>Slide 28</vt:lpstr>
      <vt:lpstr>Slide 29</vt:lpstr>
      <vt:lpstr>Slide 30</vt:lpstr>
      <vt:lpstr> علایم بالینی سیفلیس</vt:lpstr>
      <vt:lpstr>  علایم بالینی سیفلیس</vt:lpstr>
      <vt:lpstr> علایم بالینی سیفلیس</vt:lpstr>
      <vt:lpstr>تشخیص سیفلیس</vt:lpstr>
      <vt:lpstr>درمان سیفلیس</vt:lpstr>
      <vt:lpstr>شانکروئید(زخم دردناک ناحیه تناسلی)</vt:lpstr>
      <vt:lpstr>Slide 37</vt:lpstr>
      <vt:lpstr>Slide 38</vt:lpstr>
      <vt:lpstr>راههای جلوگیری از ابتلا به بیماریهای آمیزشی </vt:lpstr>
      <vt:lpstr>راههای جلوگیری از ابتلا به بیماریهای آمیزشی </vt:lpstr>
      <vt:lpstr>توصیه های بهداشتی برای پیشگیری ازعفونتهای رحمی</vt:lpstr>
      <vt:lpstr> توصیه های بهداشتی برای پیشگیری ازعفونتهای رحمی</vt:lpstr>
      <vt:lpstr>توصیه های بهداشتی برای پیشگیری ازعفونتهای رحمی</vt:lpstr>
      <vt:lpstr>توصیه های بهداشتی برای پیشگیری ازعفونتهای رحمی</vt:lpstr>
      <vt:lpstr>توصیه های بهداشتی برای پیشگیری ازعفونتهای رحمی</vt:lpstr>
      <vt:lpstr>توصیه های بهداشتی برای پیشگیری ازعفونتهای رحمی</vt:lpstr>
      <vt:lpstr>توصیه های بهداشتی برای پیشگیری ازعفونتهای رحمی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MRT</dc:creator>
  <cp:lastModifiedBy>MRT</cp:lastModifiedBy>
  <cp:revision>147</cp:revision>
  <dcterms:created xsi:type="dcterms:W3CDTF">2021-10-02T15:31:20Z</dcterms:created>
  <dcterms:modified xsi:type="dcterms:W3CDTF">2021-10-19T11:08:16Z</dcterms:modified>
</cp:coreProperties>
</file>