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708" r:id="rId1"/>
  </p:sldMasterIdLst>
  <p:sldIdLst>
    <p:sldId id="266" r:id="rId2"/>
    <p:sldId id="267" r:id="rId3"/>
  </p:sldIdLst>
  <p:sldSz cx="14400213" cy="18000663"/>
  <p:notesSz cx="7102475" cy="10234613"/>
  <p:embeddedFontLst>
    <p:embeddedFont>
      <p:font typeface="B Titr" panose="00000700000000000000" pitchFamily="2" charset="-78"/>
      <p:bold r:id="rId4"/>
    </p:embeddedFont>
    <p:embeddedFont>
      <p:font typeface="Calibri Light" panose="020F0302020204030204" pitchFamily="34" charset="0"/>
      <p:regular r:id="rId5"/>
      <p:italic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B Nazanin" panose="00000400000000000000" pitchFamily="2" charset="-78"/>
      <p:regular r:id="rId11"/>
      <p:bold r:id="rId12"/>
    </p:embeddedFont>
  </p:embeddedFontLst>
  <p:defaultTextStyle>
    <a:defPPr>
      <a:defRPr lang="fa-IR"/>
    </a:defPPr>
    <a:lvl1pPr marL="0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1pPr>
    <a:lvl2pPr marL="520601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2pPr>
    <a:lvl3pPr marL="1041202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3pPr>
    <a:lvl4pPr marL="1561803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4pPr>
    <a:lvl5pPr marL="2082404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5pPr>
    <a:lvl6pPr marL="2603005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6pPr>
    <a:lvl7pPr marL="3123606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7pPr>
    <a:lvl8pPr marL="3644207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8pPr>
    <a:lvl9pPr marL="4164809" algn="r" defTabSz="1041202" rtl="1" eaLnBrk="1" latinLnBrk="0" hangingPunct="1">
      <a:defRPr sz="20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9116"/>
    <a:srgbClr val="00FF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>
        <p:scale>
          <a:sx n="46" d="100"/>
          <a:sy n="46" d="100"/>
        </p:scale>
        <p:origin x="468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945943"/>
            <a:ext cx="12240181" cy="626689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9454516"/>
            <a:ext cx="10800160" cy="4345992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8262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0426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958369"/>
            <a:ext cx="3105046" cy="152547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958369"/>
            <a:ext cx="9135135" cy="152547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8815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99948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4487671"/>
            <a:ext cx="12420184" cy="7487774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12046282"/>
            <a:ext cx="12420184" cy="3937644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5245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4791843"/>
            <a:ext cx="6120091" cy="114212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4791843"/>
            <a:ext cx="6120091" cy="114212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774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58373"/>
            <a:ext cx="12420184" cy="34792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4412664"/>
            <a:ext cx="6091964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6575242"/>
            <a:ext cx="6091964" cy="96711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4412664"/>
            <a:ext cx="6121966" cy="2162578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6575242"/>
            <a:ext cx="6121966" cy="96711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772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0381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769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591766"/>
            <a:ext cx="7290108" cy="12792138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221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1200044"/>
            <a:ext cx="4644444" cy="4200155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591766"/>
            <a:ext cx="7290108" cy="12792138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5400199"/>
            <a:ext cx="4644444" cy="10004536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807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958373"/>
            <a:ext cx="12420184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4791843"/>
            <a:ext cx="12420184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538D2-C3EE-4E3E-AF65-64F1F380D922}" type="datetimeFigureOut">
              <a:rPr lang="fa-IR" smtClean="0"/>
              <a:t>17/12/1445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6683952"/>
            <a:ext cx="486007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6683952"/>
            <a:ext cx="3240048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C7675-5534-4263-8DC6-012DFAC38314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4851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39997" rtl="1" eaLnBrk="1" latinLnBrk="0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r" defTabSz="1439997" rtl="1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r" defTabSz="1439997" rtl="1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r" defTabSz="1439997" rtl="1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3470" y="165464"/>
            <a:ext cx="13839987" cy="17595593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Low" rtl="0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348355" y="2832680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1685749" y="3257915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8879200" y="3257915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987604" y="3342962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1770796" y="5213995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9729669" y="5213995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670773" y="5299042"/>
            <a:ext cx="0" cy="42523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7348355" y="3172868"/>
            <a:ext cx="0" cy="2381315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2572637" y="168239"/>
            <a:ext cx="9970960" cy="905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400" dirty="0" smtClean="0">
                <a:solidFill>
                  <a:srgbClr val="7030A0"/>
                </a:solidFill>
                <a:cs typeface="B Titr" panose="00000700000000000000" pitchFamily="2" charset="-78"/>
              </a:rPr>
              <a:t>چارت فرماندهی حادثه(</a:t>
            </a:r>
            <a:r>
              <a:rPr lang="en-US" sz="2400" dirty="0">
                <a:solidFill>
                  <a:srgbClr val="FF0000"/>
                </a:solidFill>
                <a:cs typeface="+mj-cs"/>
              </a:rPr>
              <a:t>I</a:t>
            </a:r>
            <a:r>
              <a:rPr lang="en-US" sz="2400" dirty="0">
                <a:solidFill>
                  <a:srgbClr val="7030A0"/>
                </a:solidFill>
                <a:cs typeface="+mj-cs"/>
              </a:rPr>
              <a:t>ncident </a:t>
            </a:r>
            <a:r>
              <a:rPr lang="en-US" sz="2400" dirty="0">
                <a:solidFill>
                  <a:srgbClr val="FF0000"/>
                </a:solidFill>
                <a:cs typeface="+mj-cs"/>
              </a:rPr>
              <a:t>c</a:t>
            </a:r>
            <a:r>
              <a:rPr lang="en-US" sz="2400" dirty="0">
                <a:solidFill>
                  <a:srgbClr val="7030A0"/>
                </a:solidFill>
                <a:cs typeface="+mj-cs"/>
              </a:rPr>
              <a:t>ommand </a:t>
            </a:r>
            <a:r>
              <a:rPr lang="en-US" sz="2400" dirty="0">
                <a:solidFill>
                  <a:srgbClr val="FF0000"/>
                </a:solidFill>
                <a:cs typeface="+mj-cs"/>
              </a:rPr>
              <a:t>s</a:t>
            </a:r>
            <a:r>
              <a:rPr lang="en-US" sz="2400" dirty="0">
                <a:solidFill>
                  <a:srgbClr val="7030A0"/>
                </a:solidFill>
                <a:cs typeface="+mj-cs"/>
              </a:rPr>
              <a:t>ystem</a:t>
            </a:r>
            <a:r>
              <a:rPr lang="fa-IR" sz="2400" dirty="0" smtClean="0">
                <a:solidFill>
                  <a:srgbClr val="7030A0"/>
                </a:solidFill>
                <a:cs typeface="B Titr" panose="00000700000000000000" pitchFamily="2" charset="-78"/>
              </a:rPr>
              <a:t>)</a:t>
            </a:r>
          </a:p>
          <a:p>
            <a:pPr algn="ctr"/>
            <a:r>
              <a:rPr lang="fa-IR" sz="2400" dirty="0" smtClean="0">
                <a:solidFill>
                  <a:srgbClr val="7030A0"/>
                </a:solidFill>
                <a:cs typeface="B Titr" panose="00000700000000000000" pitchFamily="2" charset="-78"/>
              </a:rPr>
              <a:t>مرکز جامع سلامت.......................</a:t>
            </a:r>
            <a:endParaRPr lang="en-US" sz="2400" dirty="0">
              <a:solidFill>
                <a:srgbClr val="7030A0"/>
              </a:solidFill>
              <a:cs typeface="B Titr" panose="00000700000000000000" pitchFamily="2" charset="-78"/>
            </a:endParaRPr>
          </a:p>
        </p:txBody>
      </p:sp>
      <p:cxnSp>
        <p:nvCxnSpPr>
          <p:cNvPr id="14" name="Straight Connector 13"/>
          <p:cNvCxnSpPr>
            <a:endCxn id="81" idx="2"/>
          </p:cNvCxnSpPr>
          <p:nvPr/>
        </p:nvCxnSpPr>
        <p:spPr>
          <a:xfrm>
            <a:off x="7605889" y="1713691"/>
            <a:ext cx="4507" cy="781334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1309998" y="2650727"/>
            <a:ext cx="11685722" cy="3167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12995719" y="2669943"/>
            <a:ext cx="1" cy="3483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3206295" y="4540829"/>
            <a:ext cx="9830300" cy="5183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3034535" y="4558872"/>
            <a:ext cx="0" cy="19385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0281018" y="4536283"/>
            <a:ext cx="0" cy="240657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10281018" y="5724277"/>
            <a:ext cx="76" cy="5457327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H="1">
            <a:off x="9623309" y="2651670"/>
            <a:ext cx="1" cy="3483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H="1">
            <a:off x="5237427" y="2665725"/>
            <a:ext cx="1" cy="3483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H="1">
            <a:off x="1309995" y="2692913"/>
            <a:ext cx="1" cy="34834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3223785" y="4592659"/>
            <a:ext cx="0" cy="19385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ounded Rectangle 310"/>
          <p:cNvSpPr/>
          <p:nvPr/>
        </p:nvSpPr>
        <p:spPr>
          <a:xfrm>
            <a:off x="6605764" y="6456119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>
                <a:solidFill>
                  <a:schemeClr val="accent2">
                    <a:lumMod val="50000"/>
                  </a:schemeClr>
                </a:solidFill>
                <a:cs typeface="B Titr" panose="00000700000000000000" pitchFamily="2" charset="-78"/>
              </a:rPr>
              <a:t>م</a:t>
            </a:r>
            <a:r>
              <a:rPr lang="fa-IR" sz="1600" dirty="0" smtClean="0">
                <a:solidFill>
                  <a:schemeClr val="accent2">
                    <a:lumMod val="50000"/>
                  </a:schemeClr>
                </a:solidFill>
                <a:cs typeface="B Titr" panose="00000700000000000000" pitchFamily="2" charset="-78"/>
              </a:rPr>
              <a:t>سئول ارزیابی اطلاعات</a:t>
            </a:r>
          </a:p>
        </p:txBody>
      </p:sp>
      <p:sp>
        <p:nvSpPr>
          <p:cNvPr id="312" name="Rounded Rectangle 311"/>
          <p:cNvSpPr/>
          <p:nvPr/>
        </p:nvSpPr>
        <p:spPr>
          <a:xfrm>
            <a:off x="11663497" y="4766429"/>
            <a:ext cx="22333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9A9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rgbClr val="9A9116"/>
                </a:solidFill>
                <a:cs typeface="B Titr" panose="00000700000000000000" pitchFamily="2" charset="-78"/>
              </a:rPr>
              <a:t>مسئول بخش اداری -مالی</a:t>
            </a:r>
          </a:p>
        </p:txBody>
      </p:sp>
      <p:sp>
        <p:nvSpPr>
          <p:cNvPr id="314" name="Rounded Rectangle 313"/>
          <p:cNvSpPr/>
          <p:nvPr/>
        </p:nvSpPr>
        <p:spPr>
          <a:xfrm>
            <a:off x="9258886" y="4776940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chemeClr val="accent6">
                    <a:lumMod val="50000"/>
                  </a:schemeClr>
                </a:solidFill>
                <a:cs typeface="B Titr" panose="00000700000000000000" pitchFamily="2" charset="-78"/>
              </a:rPr>
              <a:t>مسئول بخش پشتیبانی</a:t>
            </a:r>
          </a:p>
        </p:txBody>
      </p:sp>
      <p:sp>
        <p:nvSpPr>
          <p:cNvPr id="316" name="Rounded Rectangle 315"/>
          <p:cNvSpPr/>
          <p:nvPr/>
        </p:nvSpPr>
        <p:spPr>
          <a:xfrm>
            <a:off x="6604595" y="4752723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rgbClr val="7030A0"/>
                </a:solidFill>
                <a:cs typeface="B Titr" panose="00000700000000000000" pitchFamily="2" charset="-78"/>
              </a:rPr>
              <a:t>مدیر برنامه ریزی</a:t>
            </a:r>
          </a:p>
        </p:txBody>
      </p:sp>
      <p:sp>
        <p:nvSpPr>
          <p:cNvPr id="318" name="Rounded Rectangle 317"/>
          <p:cNvSpPr/>
          <p:nvPr/>
        </p:nvSpPr>
        <p:spPr>
          <a:xfrm>
            <a:off x="2361163" y="4816524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بخش عملیات</a:t>
            </a:r>
          </a:p>
        </p:txBody>
      </p:sp>
      <p:sp>
        <p:nvSpPr>
          <p:cNvPr id="350" name="Rounded Rectangle 349"/>
          <p:cNvSpPr/>
          <p:nvPr/>
        </p:nvSpPr>
        <p:spPr>
          <a:xfrm>
            <a:off x="11685947" y="3012936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rgbClr val="C00000"/>
                </a:solidFill>
                <a:cs typeface="B Titr" panose="00000700000000000000" pitchFamily="2" charset="-78"/>
              </a:rPr>
              <a:t>ارشد روابط عمومی</a:t>
            </a:r>
          </a:p>
        </p:txBody>
      </p:sp>
      <p:sp>
        <p:nvSpPr>
          <p:cNvPr id="351" name="Rounded Rectangle 350"/>
          <p:cNvSpPr/>
          <p:nvPr/>
        </p:nvSpPr>
        <p:spPr>
          <a:xfrm>
            <a:off x="8672495" y="3008268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rgbClr val="C00000"/>
                </a:solidFill>
                <a:cs typeface="B Titr" panose="00000700000000000000" pitchFamily="2" charset="-78"/>
              </a:rPr>
              <a:t>ارشد هماهنگی</a:t>
            </a:r>
          </a:p>
        </p:txBody>
      </p:sp>
      <p:sp>
        <p:nvSpPr>
          <p:cNvPr id="353" name="Rounded Rectangle 352"/>
          <p:cNvSpPr/>
          <p:nvPr/>
        </p:nvSpPr>
        <p:spPr>
          <a:xfrm>
            <a:off x="4209544" y="3017695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rgbClr val="C00000"/>
                </a:solidFill>
                <a:cs typeface="B Titr" panose="00000700000000000000" pitchFamily="2" charset="-78"/>
              </a:rPr>
              <a:t>ارشد ایمنی</a:t>
            </a:r>
          </a:p>
        </p:txBody>
      </p:sp>
      <p:sp>
        <p:nvSpPr>
          <p:cNvPr id="354" name="Rounded Rectangle 353"/>
          <p:cNvSpPr/>
          <p:nvPr/>
        </p:nvSpPr>
        <p:spPr>
          <a:xfrm>
            <a:off x="373591" y="3017695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rgbClr val="C00000"/>
                </a:solidFill>
                <a:cs typeface="B Titr" panose="00000700000000000000" pitchFamily="2" charset="-78"/>
              </a:rPr>
              <a:t>ارشد امنیت</a:t>
            </a:r>
          </a:p>
        </p:txBody>
      </p:sp>
      <p:sp>
        <p:nvSpPr>
          <p:cNvPr id="358" name="Rounded Rectangle 357"/>
          <p:cNvSpPr/>
          <p:nvPr/>
        </p:nvSpPr>
        <p:spPr>
          <a:xfrm>
            <a:off x="5465240" y="1208125"/>
            <a:ext cx="2679082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59" name="Rounded Rectangle 358"/>
          <p:cNvSpPr/>
          <p:nvPr/>
        </p:nvSpPr>
        <p:spPr>
          <a:xfrm>
            <a:off x="8149880" y="1195232"/>
            <a:ext cx="1347730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rgbClr val="002060"/>
                </a:solidFill>
                <a:cs typeface="B Titr" panose="00000700000000000000" pitchFamily="2" charset="-78"/>
              </a:rPr>
              <a:t>فرمانده</a:t>
            </a:r>
            <a:endParaRPr lang="fa-IR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8149880" y="1822088"/>
            <a:ext cx="1347730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solidFill>
                  <a:srgbClr val="002060"/>
                </a:solidFill>
                <a:cs typeface="B Titr" panose="00000700000000000000" pitchFamily="2" charset="-78"/>
              </a:rPr>
              <a:t>جانشین1</a:t>
            </a:r>
            <a:endParaRPr lang="fa-IR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5465240" y="1818056"/>
            <a:ext cx="2679082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727191"/>
              </p:ext>
            </p:extLst>
          </p:nvPr>
        </p:nvGraphicFramePr>
        <p:xfrm>
          <a:off x="458440" y="381720"/>
          <a:ext cx="3267450" cy="1828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63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1" dirty="0" smtClean="0">
                          <a:cs typeface="B Nazanin" panose="00000400000000000000" pitchFamily="2" charset="-78"/>
                        </a:rPr>
                        <a:t>نام پایگاه تابعه</a:t>
                      </a:r>
                      <a:endParaRPr lang="fa-IR" sz="1800" b="1" dirty="0"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1" dirty="0" smtClean="0">
                          <a:cs typeface="B Nazanin" panose="00000400000000000000" pitchFamily="2" charset="-78"/>
                        </a:rPr>
                        <a:t>جمعیت</a:t>
                      </a:r>
                      <a:endParaRPr lang="fa-IR" sz="1800" b="1" dirty="0"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133264"/>
              </p:ext>
            </p:extLst>
          </p:nvPr>
        </p:nvGraphicFramePr>
        <p:xfrm>
          <a:off x="10740982" y="280832"/>
          <a:ext cx="3267450" cy="21336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633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3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1" dirty="0" smtClean="0">
                          <a:cs typeface="B Nazanin" panose="00000400000000000000" pitchFamily="2" charset="-78"/>
                        </a:rPr>
                        <a:t>نام خانه بهداشت تابعه</a:t>
                      </a:r>
                      <a:endParaRPr lang="fa-IR" sz="1400" b="1" dirty="0"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b="1" dirty="0" smtClean="0">
                          <a:cs typeface="B Nazanin" panose="00000400000000000000" pitchFamily="2" charset="-78"/>
                        </a:rPr>
                        <a:t>جمعیت</a:t>
                      </a:r>
                      <a:endParaRPr lang="fa-IR" sz="1400" b="1" dirty="0"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fa-I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9" name="Rounded Rectangle 68"/>
          <p:cNvSpPr/>
          <p:nvPr/>
        </p:nvSpPr>
        <p:spPr>
          <a:xfrm>
            <a:off x="6600289" y="8484734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800" dirty="0" smtClean="0">
                <a:solidFill>
                  <a:schemeClr val="accent2">
                    <a:lumMod val="50000"/>
                  </a:schemeClr>
                </a:solidFill>
                <a:cs typeface="B Titr" panose="00000700000000000000" pitchFamily="2" charset="-78"/>
              </a:rPr>
              <a:t>مسئول تدوین </a:t>
            </a: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  <a:cs typeface="B Titr" panose="00000700000000000000" pitchFamily="2" charset="-78"/>
              </a:rPr>
              <a:t>IAP</a:t>
            </a:r>
            <a:endParaRPr lang="fa-IR" sz="1800" dirty="0" smtClean="0">
              <a:solidFill>
                <a:schemeClr val="accent2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11698647" y="3539373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8679010" y="3539373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4209544" y="3545170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373591" y="3549088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b="1" dirty="0" smtClean="0">
              <a:solidFill>
                <a:srgbClr val="C00000"/>
              </a:solidFill>
              <a:cs typeface="B Titr" panose="00000700000000000000" pitchFamily="2" charset="-78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11663497" y="5292419"/>
            <a:ext cx="22333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9A9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rgbClr val="9A9116"/>
              </a:solidFill>
              <a:cs typeface="B Titr" panose="00000700000000000000" pitchFamily="2" charset="-78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9261650" y="5312116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chemeClr val="accent6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6611831" y="5277106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rgbClr val="7030A0"/>
              </a:solidFill>
              <a:cs typeface="B Titr" panose="00000700000000000000" pitchFamily="2" charset="-78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2361163" y="5340655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6600289" y="6974118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chemeClr val="accent2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6618577" y="9009036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800" dirty="0" smtClean="0">
              <a:solidFill>
                <a:schemeClr val="accent2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9258886" y="6714874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chemeClr val="accent6">
                    <a:lumMod val="50000"/>
                  </a:schemeClr>
                </a:solidFill>
                <a:cs typeface="B Titr" panose="00000700000000000000" pitchFamily="2" charset="-78"/>
              </a:rPr>
              <a:t>مسئول پشتیبانی سخت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9244717" y="7233117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chemeClr val="accent6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258886" y="8450847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chemeClr val="accent6">
                    <a:lumMod val="50000"/>
                  </a:schemeClr>
                </a:solidFill>
                <a:cs typeface="B Titr" panose="00000700000000000000" pitchFamily="2" charset="-78"/>
              </a:rPr>
              <a:t>مسئول پشتیبانی نرم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9244717" y="8969090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chemeClr val="accent6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9244717" y="10145362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 smtClean="0">
                <a:solidFill>
                  <a:schemeClr val="accent6">
                    <a:lumMod val="50000"/>
                  </a:schemeClr>
                </a:solidFill>
                <a:cs typeface="B Titr" panose="00000700000000000000" pitchFamily="2" charset="-78"/>
              </a:rPr>
              <a:t>مسئول تخلیه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9230548" y="10663605"/>
            <a:ext cx="1983638" cy="517999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 smtClean="0">
              <a:solidFill>
                <a:schemeClr val="accent6">
                  <a:lumMod val="50000"/>
                </a:schemeClr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140" name="Table 1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719533"/>
              </p:ext>
            </p:extLst>
          </p:nvPr>
        </p:nvGraphicFramePr>
        <p:xfrm>
          <a:off x="10662648" y="16580223"/>
          <a:ext cx="2874202" cy="731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874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1" dirty="0" smtClean="0">
                          <a:cs typeface="B Nazanin" panose="00000400000000000000" pitchFamily="2" charset="-78"/>
                        </a:rPr>
                        <a:t>تاریخ به</a:t>
                      </a:r>
                      <a:r>
                        <a:rPr lang="fa-IR" sz="1800" b="1" baseline="0" dirty="0" smtClean="0">
                          <a:cs typeface="B Nazanin" panose="00000400000000000000" pitchFamily="2" charset="-78"/>
                        </a:rPr>
                        <a:t> روز رسانی</a:t>
                      </a:r>
                      <a:endParaRPr lang="fa-IR" sz="1800" b="1" dirty="0"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2" name="Rounded Rectangle 141"/>
          <p:cNvSpPr/>
          <p:nvPr/>
        </p:nvSpPr>
        <p:spPr>
          <a:xfrm>
            <a:off x="5465240" y="16368870"/>
            <a:ext cx="4465820" cy="5179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نام و نام خانوداگی رابط بلایای مرکز جامع سلامت</a:t>
            </a:r>
          </a:p>
          <a:p>
            <a:pPr algn="ctr"/>
            <a:r>
              <a:rPr lang="fa-IR" sz="1600" b="1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امضا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388063" y="16425347"/>
            <a:ext cx="4465820" cy="5179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b="1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نام و نام خانوادگی فرمانده 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ICS </a:t>
            </a:r>
            <a:r>
              <a:rPr lang="fa-IR" sz="1600" b="1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مرکز جامع سلامت</a:t>
            </a:r>
          </a:p>
          <a:p>
            <a:pPr algn="ctr"/>
            <a:r>
              <a:rPr lang="fa-IR" sz="1600" b="1" dirty="0" smtClean="0">
                <a:solidFill>
                  <a:schemeClr val="accent6">
                    <a:lumMod val="50000"/>
                  </a:schemeClr>
                </a:solidFill>
                <a:cs typeface="B Nazanin" panose="00000400000000000000" pitchFamily="2" charset="-78"/>
              </a:rPr>
              <a:t>امضا</a:t>
            </a:r>
          </a:p>
        </p:txBody>
      </p:sp>
      <p:cxnSp>
        <p:nvCxnSpPr>
          <p:cNvPr id="147" name="Straight Connector 146"/>
          <p:cNvCxnSpPr/>
          <p:nvPr/>
        </p:nvCxnSpPr>
        <p:spPr>
          <a:xfrm flipH="1">
            <a:off x="3294224" y="5890053"/>
            <a:ext cx="28512" cy="953876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1988885" y="6535007"/>
            <a:ext cx="2344962" cy="761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ounded Rectangle 154"/>
          <p:cNvSpPr/>
          <p:nvPr/>
        </p:nvSpPr>
        <p:spPr>
          <a:xfrm>
            <a:off x="3455932" y="6030875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56" name="Rounded Rectangle 155"/>
          <p:cNvSpPr/>
          <p:nvPr/>
        </p:nvSpPr>
        <p:spPr>
          <a:xfrm>
            <a:off x="4856623" y="6030875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مدیریت بیماریها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4853885" y="6551099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3455931" y="6551098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60" name="Rounded Rectangle 159"/>
          <p:cNvSpPr/>
          <p:nvPr/>
        </p:nvSpPr>
        <p:spPr>
          <a:xfrm>
            <a:off x="360887" y="5997764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61" name="Rounded Rectangle 160"/>
          <p:cNvSpPr/>
          <p:nvPr/>
        </p:nvSpPr>
        <p:spPr>
          <a:xfrm>
            <a:off x="1761578" y="5997764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بهداشت محیط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1758840" y="6517988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360886" y="6517987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2091890" y="8194783"/>
            <a:ext cx="2344962" cy="761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2077779" y="9921450"/>
            <a:ext cx="2344962" cy="761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>
            <a:off x="1989099" y="11752769"/>
            <a:ext cx="2344962" cy="761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077779" y="13632739"/>
            <a:ext cx="2344962" cy="761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942857" y="15431872"/>
            <a:ext cx="2344962" cy="761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ounded Rectangle 169"/>
          <p:cNvSpPr/>
          <p:nvPr/>
        </p:nvSpPr>
        <p:spPr>
          <a:xfrm>
            <a:off x="3455930" y="7686525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71" name="Rounded Rectangle 170"/>
          <p:cNvSpPr/>
          <p:nvPr/>
        </p:nvSpPr>
        <p:spPr>
          <a:xfrm>
            <a:off x="4856621" y="7686525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بهداشت خانواده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4853883" y="8206749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73" name="Rounded Rectangle 172"/>
          <p:cNvSpPr/>
          <p:nvPr/>
        </p:nvSpPr>
        <p:spPr>
          <a:xfrm>
            <a:off x="3455929" y="8206748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74" name="Rounded Rectangle 173"/>
          <p:cNvSpPr/>
          <p:nvPr/>
        </p:nvSpPr>
        <p:spPr>
          <a:xfrm>
            <a:off x="360886" y="7637974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75" name="Rounded Rectangle 174"/>
          <p:cNvSpPr/>
          <p:nvPr/>
        </p:nvSpPr>
        <p:spPr>
          <a:xfrm>
            <a:off x="1761577" y="7637974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بهداشت روان</a:t>
            </a:r>
          </a:p>
        </p:txBody>
      </p:sp>
      <p:sp>
        <p:nvSpPr>
          <p:cNvPr id="176" name="Rounded Rectangle 175"/>
          <p:cNvSpPr/>
          <p:nvPr/>
        </p:nvSpPr>
        <p:spPr>
          <a:xfrm>
            <a:off x="1758839" y="8158198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77" name="Rounded Rectangle 176"/>
          <p:cNvSpPr/>
          <p:nvPr/>
        </p:nvSpPr>
        <p:spPr>
          <a:xfrm>
            <a:off x="360885" y="8158197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78" name="Rounded Rectangle 177"/>
          <p:cNvSpPr/>
          <p:nvPr/>
        </p:nvSpPr>
        <p:spPr>
          <a:xfrm>
            <a:off x="3455930" y="9410027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79" name="Rounded Rectangle 178"/>
          <p:cNvSpPr/>
          <p:nvPr/>
        </p:nvSpPr>
        <p:spPr>
          <a:xfrm>
            <a:off x="4856621" y="9410027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آزمایشگاه</a:t>
            </a:r>
          </a:p>
        </p:txBody>
      </p:sp>
      <p:sp>
        <p:nvSpPr>
          <p:cNvPr id="180" name="Rounded Rectangle 179"/>
          <p:cNvSpPr/>
          <p:nvPr/>
        </p:nvSpPr>
        <p:spPr>
          <a:xfrm>
            <a:off x="4853883" y="9930251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81" name="Rounded Rectangle 180"/>
          <p:cNvSpPr/>
          <p:nvPr/>
        </p:nvSpPr>
        <p:spPr>
          <a:xfrm>
            <a:off x="3455929" y="9930250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82" name="Rounded Rectangle 181"/>
          <p:cNvSpPr/>
          <p:nvPr/>
        </p:nvSpPr>
        <p:spPr>
          <a:xfrm>
            <a:off x="360885" y="9402316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83" name="Rounded Rectangle 182"/>
          <p:cNvSpPr/>
          <p:nvPr/>
        </p:nvSpPr>
        <p:spPr>
          <a:xfrm>
            <a:off x="1761576" y="9402316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اورژانس پزشکی</a:t>
            </a:r>
          </a:p>
        </p:txBody>
      </p:sp>
      <p:sp>
        <p:nvSpPr>
          <p:cNvPr id="184" name="Rounded Rectangle 183"/>
          <p:cNvSpPr/>
          <p:nvPr/>
        </p:nvSpPr>
        <p:spPr>
          <a:xfrm>
            <a:off x="1758838" y="9922540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85" name="Rounded Rectangle 184"/>
          <p:cNvSpPr/>
          <p:nvPr/>
        </p:nvSpPr>
        <p:spPr>
          <a:xfrm>
            <a:off x="360884" y="9922539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86" name="Rounded Rectangle 185"/>
          <p:cNvSpPr/>
          <p:nvPr/>
        </p:nvSpPr>
        <p:spPr>
          <a:xfrm>
            <a:off x="3455930" y="11236076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87" name="Rounded Rectangle 186"/>
          <p:cNvSpPr/>
          <p:nvPr/>
        </p:nvSpPr>
        <p:spPr>
          <a:xfrm>
            <a:off x="4856621" y="11236076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سلامت نوجوانان و جوانان</a:t>
            </a:r>
          </a:p>
        </p:txBody>
      </p:sp>
      <p:sp>
        <p:nvSpPr>
          <p:cNvPr id="188" name="Rounded Rectangle 187"/>
          <p:cNvSpPr/>
          <p:nvPr/>
        </p:nvSpPr>
        <p:spPr>
          <a:xfrm>
            <a:off x="4853883" y="11756300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89" name="Rounded Rectangle 188"/>
          <p:cNvSpPr/>
          <p:nvPr/>
        </p:nvSpPr>
        <p:spPr>
          <a:xfrm>
            <a:off x="3455929" y="11756299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90" name="Rounded Rectangle 189"/>
          <p:cNvSpPr/>
          <p:nvPr/>
        </p:nvSpPr>
        <p:spPr>
          <a:xfrm>
            <a:off x="360885" y="11228365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91" name="Rounded Rectangle 190"/>
          <p:cNvSpPr/>
          <p:nvPr/>
        </p:nvSpPr>
        <p:spPr>
          <a:xfrm>
            <a:off x="1761576" y="11228365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بهبود تغذیه جامعه</a:t>
            </a:r>
          </a:p>
        </p:txBody>
      </p:sp>
      <p:sp>
        <p:nvSpPr>
          <p:cNvPr id="192" name="Rounded Rectangle 191"/>
          <p:cNvSpPr/>
          <p:nvPr/>
        </p:nvSpPr>
        <p:spPr>
          <a:xfrm>
            <a:off x="1758838" y="11748589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93" name="Rounded Rectangle 192"/>
          <p:cNvSpPr/>
          <p:nvPr/>
        </p:nvSpPr>
        <p:spPr>
          <a:xfrm>
            <a:off x="360884" y="11748588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94" name="Rounded Rectangle 193"/>
          <p:cNvSpPr/>
          <p:nvPr/>
        </p:nvSpPr>
        <p:spPr>
          <a:xfrm>
            <a:off x="3455930" y="13108736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95" name="Rounded Rectangle 194"/>
          <p:cNvSpPr/>
          <p:nvPr/>
        </p:nvSpPr>
        <p:spPr>
          <a:xfrm>
            <a:off x="4856621" y="13108736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امور دارویی</a:t>
            </a:r>
          </a:p>
        </p:txBody>
      </p:sp>
      <p:sp>
        <p:nvSpPr>
          <p:cNvPr id="196" name="Rounded Rectangle 195"/>
          <p:cNvSpPr/>
          <p:nvPr/>
        </p:nvSpPr>
        <p:spPr>
          <a:xfrm>
            <a:off x="4853883" y="13628960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197" name="Rounded Rectangle 196"/>
          <p:cNvSpPr/>
          <p:nvPr/>
        </p:nvSpPr>
        <p:spPr>
          <a:xfrm>
            <a:off x="3455929" y="13628959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98" name="Rounded Rectangle 197"/>
          <p:cNvSpPr/>
          <p:nvPr/>
        </p:nvSpPr>
        <p:spPr>
          <a:xfrm>
            <a:off x="360885" y="13101025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199" name="Rounded Rectangle 198"/>
          <p:cNvSpPr/>
          <p:nvPr/>
        </p:nvSpPr>
        <p:spPr>
          <a:xfrm>
            <a:off x="1761576" y="13101025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آموزش بهداشت</a:t>
            </a:r>
          </a:p>
        </p:txBody>
      </p:sp>
      <p:sp>
        <p:nvSpPr>
          <p:cNvPr id="200" name="Rounded Rectangle 199"/>
          <p:cNvSpPr/>
          <p:nvPr/>
        </p:nvSpPr>
        <p:spPr>
          <a:xfrm>
            <a:off x="1758838" y="13621249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201" name="Rounded Rectangle 200"/>
          <p:cNvSpPr/>
          <p:nvPr/>
        </p:nvSpPr>
        <p:spPr>
          <a:xfrm>
            <a:off x="360884" y="13621248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202" name="Rounded Rectangle 201"/>
          <p:cNvSpPr/>
          <p:nvPr/>
        </p:nvSpPr>
        <p:spPr>
          <a:xfrm>
            <a:off x="360885" y="14910816"/>
            <a:ext cx="1397953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203" name="Rounded Rectangle 202"/>
          <p:cNvSpPr/>
          <p:nvPr/>
        </p:nvSpPr>
        <p:spPr>
          <a:xfrm>
            <a:off x="1761576" y="14910816"/>
            <a:ext cx="1444719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مسئول بهداشت دهان و دندان</a:t>
            </a:r>
          </a:p>
        </p:txBody>
      </p:sp>
      <p:sp>
        <p:nvSpPr>
          <p:cNvPr id="204" name="Rounded Rectangle 203"/>
          <p:cNvSpPr/>
          <p:nvPr/>
        </p:nvSpPr>
        <p:spPr>
          <a:xfrm>
            <a:off x="1758838" y="15431040"/>
            <a:ext cx="1447457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solidFill>
                  <a:srgbClr val="0070C0"/>
                </a:solidFill>
                <a:cs typeface="B Titr" panose="00000700000000000000" pitchFamily="2" charset="-78"/>
              </a:rPr>
              <a:t>جانشین</a:t>
            </a:r>
          </a:p>
        </p:txBody>
      </p:sp>
      <p:sp>
        <p:nvSpPr>
          <p:cNvPr id="205" name="Rounded Rectangle 204"/>
          <p:cNvSpPr/>
          <p:nvPr/>
        </p:nvSpPr>
        <p:spPr>
          <a:xfrm>
            <a:off x="360884" y="15431039"/>
            <a:ext cx="1397954" cy="517999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400" dirty="0" smtClean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graphicFrame>
        <p:nvGraphicFramePr>
          <p:cNvPr id="109" name="Table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371611"/>
              </p:ext>
            </p:extLst>
          </p:nvPr>
        </p:nvGraphicFramePr>
        <p:xfrm>
          <a:off x="10281018" y="15690038"/>
          <a:ext cx="3615798" cy="7315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615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2694"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1" dirty="0" smtClean="0">
                          <a:cs typeface="B Nazanin" panose="00000400000000000000" pitchFamily="2" charset="-78"/>
                        </a:rPr>
                        <a:t>جمعیت مرکز در زمان به روز رسانی</a:t>
                      </a:r>
                      <a:endParaRPr lang="fa-IR" sz="1800" b="1" dirty="0">
                        <a:cs typeface="B Nazanin" panose="00000400000000000000" pitchFamily="2" charset="-78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1"/>
                      <a:endParaRPr lang="fa-IR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54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5422" y="575733"/>
            <a:ext cx="768191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fa-IR" sz="3600" dirty="0" smtClean="0">
                <a:solidFill>
                  <a:srgbClr val="FF0000"/>
                </a:solidFill>
                <a:cs typeface="B Titr" panose="00000700000000000000" pitchFamily="2" charset="-78"/>
              </a:rPr>
              <a:t>آموزش تکمیل و ارسال چارت فرماندهی حادثه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710" y="2047294"/>
            <a:ext cx="13771264" cy="1500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1- این چارت بایستی همه ساله حداقل در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دو نوبت </a:t>
            </a:r>
            <a:r>
              <a:rPr lang="fa-IR" sz="2400" dirty="0" smtClean="0">
                <a:cs typeface="B Nazanin" panose="00000400000000000000" pitchFamily="2" charset="-78"/>
              </a:rPr>
              <a:t>(یک نوبت ابتدای سال و یک نوبت در میانه سال-مهرماه) به روز رسانی شده و برای واحد مدیریت کاهش خطر بلایا ارسال گردد.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2-تمامی اعضای چارت بایستی با ذکر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اسم و فامیل </a:t>
            </a:r>
            <a:r>
              <a:rPr lang="fa-IR" sz="2400" dirty="0" smtClean="0">
                <a:cs typeface="B Nazanin" panose="00000400000000000000" pitchFamily="2" charset="-78"/>
              </a:rPr>
              <a:t>بطور کامل در چارت قرار گیرند.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3-رابط محترم بلایای مرکز بایستی با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کمک مسئول محترم مرکز </a:t>
            </a:r>
            <a:r>
              <a:rPr lang="fa-IR" sz="2400" dirty="0" smtClean="0">
                <a:cs typeface="B Nazanin" panose="00000400000000000000" pitchFamily="2" charset="-78"/>
              </a:rPr>
              <a:t>این چارت را کامل نماید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4-اسامی این چارت صرفا همان افرادی که در مرکز فعالیت می کنند، </a:t>
            </a:r>
            <a:r>
              <a:rPr lang="fa-IR" sz="2400" b="1" u="sng" dirty="0" smtClean="0">
                <a:solidFill>
                  <a:srgbClr val="FF0000"/>
                </a:solidFill>
                <a:cs typeface="B Nazanin" panose="00000400000000000000" pitchFamily="2" charset="-78"/>
              </a:rPr>
              <a:t>نبوده</a:t>
            </a:r>
            <a:r>
              <a:rPr lang="fa-IR" sz="2400" dirty="0" smtClean="0">
                <a:cs typeface="B Nazanin" panose="00000400000000000000" pitchFamily="2" charset="-78"/>
              </a:rPr>
              <a:t> ،بلکه شامل کلیه ی افرادی که در پایگاهها و خانه های بهداشت تابعه کار می کنند </a:t>
            </a:r>
            <a:r>
              <a:rPr lang="fa-IR" sz="2400" b="1" u="sng" dirty="0" smtClean="0">
                <a:solidFill>
                  <a:srgbClr val="FF0000"/>
                </a:solidFill>
                <a:cs typeface="B Nazanin" panose="00000400000000000000" pitchFamily="2" charset="-78"/>
              </a:rPr>
              <a:t>نیز می شود.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5-در صورتی که یک پایگاه بصورت پایگاه جامع سلامت و دارای تمامی اعضا می باشد ، لازم است مانند مرکز بالادستی خود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چارت مخصوص به پایگاه نیز داشته باشد</a:t>
            </a:r>
            <a:r>
              <a:rPr lang="fa-IR" sz="2400" dirty="0" smtClean="0">
                <a:cs typeface="B Nazanin" panose="00000400000000000000" pitchFamily="2" charset="-78"/>
              </a:rPr>
              <a:t>، اولین  و مهم ترین شرط ایجاد چارت در پایگاه این است که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حداقل 6عضو از اعضای چارت در پایگاه حضور داشته باشند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6-رابط محترم بلایای مرکز با کمک گرفتن از رابط بلایای پایگاههای تابعه یا خانه های بهداشت، بایستی تمامی افرادی که در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بخش های تابعه </a:t>
            </a:r>
            <a:r>
              <a:rPr lang="fa-IR" sz="2400" dirty="0" smtClean="0">
                <a:cs typeface="B Nazanin" panose="00000400000000000000" pitchFamily="2" charset="-78"/>
              </a:rPr>
              <a:t>نیز فعالیت می کنند را در چارت بگنجاند.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7-تمامی اعضای چارت بایستی شامل افراد حاضر در مرکز جامع سلامت، پایگاه و خانه های بهداشت یا پایگاه ضمیمه شوند.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 (این یعنی اینکه هیچ جایی در چارت تا جایی که امکان دارد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نباید خالی بماند</a:t>
            </a:r>
            <a:r>
              <a:rPr lang="fa-IR" sz="2400" dirty="0" smtClean="0">
                <a:cs typeface="B Nazanin" panose="00000400000000000000" pitchFamily="2" charset="-78"/>
              </a:rPr>
              <a:t>، مگر آنکه پستی متناظر برای آن بخش از چارت در مرکز وجود نداشته باشد،(مثلا در برخی مراکز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بخش اورژانس وجود ندارد</a:t>
            </a:r>
            <a:r>
              <a:rPr lang="fa-IR" sz="2400" dirty="0" smtClean="0">
                <a:cs typeface="B Nazanin" panose="00000400000000000000" pitchFamily="2" charset="-78"/>
              </a:rPr>
              <a:t>، پس در بخش مربوطه نیاز به درج نام مسئول اورژانس پزشکی نیست)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8-تأکید می شود که این چارت بایستی بصورت صحیح و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با اطلاع تمامی اعضا کامل شده </a:t>
            </a:r>
            <a:r>
              <a:rPr lang="fa-IR" sz="2400" dirty="0" smtClean="0">
                <a:cs typeface="B Nazanin" panose="00000400000000000000" pitchFamily="2" charset="-78"/>
              </a:rPr>
              <a:t>و پس از تکمیل فرمانده مرکز بایستی در اولین فرصت جلسه ای با تمامی اعضا برگزار نموده تا هماهنگی های لازم ایجاد گردد.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9-هر مسئولیت دارای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یک جانشین </a:t>
            </a:r>
            <a:r>
              <a:rPr lang="fa-IR" sz="2400" dirty="0" smtClean="0">
                <a:cs typeface="B Nazanin" panose="00000400000000000000" pitchFamily="2" charset="-78"/>
              </a:rPr>
              <a:t>می باشد، بایستی حتی المقدور تمامی جانشین ها در محل ذکر شده قرار گرفته شوند.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10 برای سهولت تمامی رابطین محترم این فرم بصورت پاورپوینت و از قبل طراحی شده ، خدمتتان ارسال می گردد تا به راحتی بتوانید فقط اعضای مربوطه را وارد چارت نمایید.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11-لازم است  جمعیت تمامی پایگاهها و خانه های تابعه در هر بار به روز رسانی در چارت قرارگیرد.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12-مسئول تدوین 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(</a:t>
            </a:r>
            <a:r>
              <a:rPr lang="en-US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IAP</a:t>
            </a:r>
            <a:r>
              <a:rPr lang="fa-IR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)-</a:t>
            </a:r>
            <a:r>
              <a:rPr lang="en-US" sz="2400" b="1" dirty="0" smtClean="0">
                <a:solidFill>
                  <a:srgbClr val="0070C0"/>
                </a:solidFill>
                <a:cs typeface="B Nazanin" panose="00000400000000000000" pitchFamily="2" charset="-78"/>
              </a:rPr>
              <a:t>Incident Action Plan</a:t>
            </a:r>
            <a:r>
              <a:rPr lang="fa-IR" sz="2400" dirty="0" smtClean="0">
                <a:cs typeface="B Nazanin" panose="00000400000000000000" pitchFamily="2" charset="-78"/>
              </a:rPr>
              <a:t>کسی است که بر اساس نتایج ارزیابی سریع پس از حادثه برنامه عملیاتی شرایط اضطرار را تدوین می نماید، اکثرا کسی که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مسئول بخش برنامه ریزی است </a:t>
            </a:r>
            <a:r>
              <a:rPr lang="fa-IR" sz="2400" dirty="0" smtClean="0">
                <a:cs typeface="B Nazanin" panose="00000400000000000000" pitchFamily="2" charset="-78"/>
              </a:rPr>
              <a:t>مسئولیت این بخش را نیز به عهده می گیرد ، پس لازم است در بخش مربوطه نام مسدول بخش برنامه ریزی نیز برای این قسمت آورده شود.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13-در قسمت مسئول پشتیبانی، پس از آوردن اسم و فامیل مسئول این بخش در چارت، اعضایی که در زیر مجموعه آن یعنی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پشتیبانی سخت افزار</a:t>
            </a:r>
            <a:r>
              <a:rPr lang="fa-IR" sz="2400" dirty="0" smtClean="0">
                <a:cs typeface="B Nazanin" panose="00000400000000000000" pitchFamily="2" charset="-78"/>
              </a:rPr>
              <a:t>(میز و صندلی و وسایل و ابزار و ....) و </a:t>
            </a:r>
            <a:r>
              <a:rPr lang="fa-IR" sz="2400" b="1" dirty="0" smtClean="0">
                <a:solidFill>
                  <a:srgbClr val="FF0000"/>
                </a:solidFill>
                <a:cs typeface="B Nazanin" panose="00000400000000000000" pitchFamily="2" charset="-78"/>
              </a:rPr>
              <a:t>پشتیبانی نرم</a:t>
            </a:r>
            <a:r>
              <a:rPr lang="fa-IR" sz="2400" dirty="0" smtClean="0">
                <a:cs typeface="B Nazanin" panose="00000400000000000000" pitchFamily="2" charset="-78"/>
              </a:rPr>
              <a:t>(خرید مایحتاج اولیه یا تدارک آنها یا وسایل و ابزار مهم و کوچک و لوازمات اولیه و مصرفی ) باید در محل مربوطه ذکر گردند.</a:t>
            </a:r>
          </a:p>
          <a:p>
            <a:pPr>
              <a:lnSpc>
                <a:spcPct val="150000"/>
              </a:lnSpc>
            </a:pPr>
            <a:r>
              <a:rPr lang="fa-IR" sz="2400" dirty="0" smtClean="0">
                <a:cs typeface="B Nazanin" panose="00000400000000000000" pitchFamily="2" charset="-78"/>
              </a:rPr>
              <a:t>14-درصورت داشتن هر گونه ابهامی در تکمیل این چارت، با مسئول واحد بلایا تماس حاصل نمایید(زارعی)09139003598</a:t>
            </a:r>
            <a:endParaRPr lang="fa-IR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312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610</TotalTime>
  <Words>667</Words>
  <Application>Microsoft Office PowerPoint</Application>
  <PresentationFormat>Custom</PresentationFormat>
  <Paragraphs>65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B Titr</vt:lpstr>
      <vt:lpstr>Arial</vt:lpstr>
      <vt:lpstr>Calibri Light</vt:lpstr>
      <vt:lpstr>Calibri</vt:lpstr>
      <vt:lpstr>B Nazanin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M2system</dc:creator>
  <cp:lastModifiedBy>Administrator</cp:lastModifiedBy>
  <cp:revision>105</cp:revision>
  <cp:lastPrinted>2021-05-09T09:03:28Z</cp:lastPrinted>
  <dcterms:created xsi:type="dcterms:W3CDTF">2021-04-29T15:10:01Z</dcterms:created>
  <dcterms:modified xsi:type="dcterms:W3CDTF">2024-06-23T03:55:11Z</dcterms:modified>
</cp:coreProperties>
</file>