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4"/>
    <p:sldMasterId id="2147483684" r:id="rId5"/>
  </p:sldMasterIdLst>
  <p:notesMasterIdLst>
    <p:notesMasterId r:id="rId118"/>
  </p:notesMasterIdLst>
  <p:sldIdLst>
    <p:sldId id="330" r:id="rId6"/>
    <p:sldId id="496" r:id="rId7"/>
    <p:sldId id="465" r:id="rId8"/>
    <p:sldId id="501" r:id="rId9"/>
    <p:sldId id="257" r:id="rId10"/>
    <p:sldId id="269" r:id="rId11"/>
    <p:sldId id="498" r:id="rId12"/>
    <p:sldId id="499" r:id="rId13"/>
    <p:sldId id="502" r:id="rId14"/>
    <p:sldId id="503" r:id="rId15"/>
    <p:sldId id="504" r:id="rId16"/>
    <p:sldId id="509" r:id="rId17"/>
    <p:sldId id="511" r:id="rId18"/>
    <p:sldId id="349" r:id="rId19"/>
    <p:sldId id="591" r:id="rId20"/>
    <p:sldId id="500" r:id="rId21"/>
    <p:sldId id="510" r:id="rId22"/>
    <p:sldId id="522" r:id="rId23"/>
    <p:sldId id="256" r:id="rId24"/>
    <p:sldId id="276" r:id="rId25"/>
    <p:sldId id="497" r:id="rId26"/>
    <p:sldId id="505" r:id="rId27"/>
    <p:sldId id="506" r:id="rId28"/>
    <p:sldId id="507" r:id="rId29"/>
    <p:sldId id="512" r:id="rId30"/>
    <p:sldId id="513" r:id="rId31"/>
    <p:sldId id="508" r:id="rId32"/>
    <p:sldId id="514" r:id="rId33"/>
    <p:sldId id="515" r:id="rId34"/>
    <p:sldId id="516" r:id="rId35"/>
    <p:sldId id="517" r:id="rId36"/>
    <p:sldId id="518" r:id="rId37"/>
    <p:sldId id="519" r:id="rId38"/>
    <p:sldId id="520" r:id="rId39"/>
    <p:sldId id="521" r:id="rId40"/>
    <p:sldId id="523" r:id="rId41"/>
    <p:sldId id="524" r:id="rId42"/>
    <p:sldId id="525" r:id="rId43"/>
    <p:sldId id="526" r:id="rId44"/>
    <p:sldId id="530" r:id="rId45"/>
    <p:sldId id="527" r:id="rId46"/>
    <p:sldId id="528" r:id="rId47"/>
    <p:sldId id="531" r:id="rId48"/>
    <p:sldId id="532" r:id="rId49"/>
    <p:sldId id="533" r:id="rId50"/>
    <p:sldId id="535" r:id="rId51"/>
    <p:sldId id="536" r:id="rId52"/>
    <p:sldId id="537" r:id="rId53"/>
    <p:sldId id="534" r:id="rId54"/>
    <p:sldId id="538" r:id="rId55"/>
    <p:sldId id="539" r:id="rId56"/>
    <p:sldId id="540" r:id="rId57"/>
    <p:sldId id="541" r:id="rId58"/>
    <p:sldId id="542" r:id="rId59"/>
    <p:sldId id="543" r:id="rId60"/>
    <p:sldId id="545" r:id="rId61"/>
    <p:sldId id="546" r:id="rId62"/>
    <p:sldId id="548" r:id="rId63"/>
    <p:sldId id="549" r:id="rId64"/>
    <p:sldId id="550" r:id="rId65"/>
    <p:sldId id="551" r:id="rId66"/>
    <p:sldId id="552" r:id="rId67"/>
    <p:sldId id="553" r:id="rId68"/>
    <p:sldId id="554" r:id="rId69"/>
    <p:sldId id="555" r:id="rId70"/>
    <p:sldId id="556" r:id="rId71"/>
    <p:sldId id="557" r:id="rId72"/>
    <p:sldId id="558" r:id="rId73"/>
    <p:sldId id="559" r:id="rId74"/>
    <p:sldId id="560" r:id="rId75"/>
    <p:sldId id="561" r:id="rId76"/>
    <p:sldId id="562" r:id="rId77"/>
    <p:sldId id="563" r:id="rId78"/>
    <p:sldId id="564" r:id="rId79"/>
    <p:sldId id="565" r:id="rId80"/>
    <p:sldId id="566" r:id="rId81"/>
    <p:sldId id="567" r:id="rId82"/>
    <p:sldId id="568" r:id="rId83"/>
    <p:sldId id="569" r:id="rId84"/>
    <p:sldId id="570" r:id="rId85"/>
    <p:sldId id="571" r:id="rId86"/>
    <p:sldId id="572" r:id="rId87"/>
    <p:sldId id="573" r:id="rId88"/>
    <p:sldId id="574" r:id="rId89"/>
    <p:sldId id="547" r:id="rId90"/>
    <p:sldId id="575" r:id="rId91"/>
    <p:sldId id="577" r:id="rId92"/>
    <p:sldId id="579" r:id="rId93"/>
    <p:sldId id="580" r:id="rId94"/>
    <p:sldId id="581" r:id="rId95"/>
    <p:sldId id="582" r:id="rId96"/>
    <p:sldId id="583" r:id="rId97"/>
    <p:sldId id="584" r:id="rId98"/>
    <p:sldId id="585" r:id="rId99"/>
    <p:sldId id="586" r:id="rId100"/>
    <p:sldId id="587" r:id="rId101"/>
    <p:sldId id="588" r:id="rId102"/>
    <p:sldId id="589" r:id="rId103"/>
    <p:sldId id="590" r:id="rId104"/>
    <p:sldId id="592" r:id="rId105"/>
    <p:sldId id="593" r:id="rId106"/>
    <p:sldId id="594" r:id="rId107"/>
    <p:sldId id="595" r:id="rId108"/>
    <p:sldId id="601" r:id="rId109"/>
    <p:sldId id="598" r:id="rId110"/>
    <p:sldId id="599" r:id="rId111"/>
    <p:sldId id="596" r:id="rId112"/>
    <p:sldId id="600" r:id="rId113"/>
    <p:sldId id="603" r:id="rId114"/>
    <p:sldId id="604" r:id="rId115"/>
    <p:sldId id="486" r:id="rId116"/>
    <p:sldId id="271" r:id="rId1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A3E7FF"/>
    <a:srgbClr val="C1EFFF"/>
    <a:srgbClr val="FFFF99"/>
    <a:srgbClr val="13B117"/>
    <a:srgbClr val="EAEAEA"/>
    <a:srgbClr val="8593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17" autoAdjust="0"/>
    <p:restoredTop sz="94718"/>
  </p:normalViewPr>
  <p:slideViewPr>
    <p:cSldViewPr snapToGrid="0">
      <p:cViewPr varScale="1">
        <p:scale>
          <a:sx n="106" d="100"/>
          <a:sy n="106" d="100"/>
        </p:scale>
        <p:origin x="630" y="96"/>
      </p:cViewPr>
      <p:guideLst>
        <p:guide orient="horz" pos="2160"/>
        <p:guide pos="3840"/>
      </p:guideLst>
    </p:cSldViewPr>
  </p:slideViewPr>
  <p:notesTextViewPr>
    <p:cViewPr>
      <p:scale>
        <a:sx n="1" d="1"/>
        <a:sy n="1" d="1"/>
      </p:scale>
      <p:origin x="0" y="0"/>
    </p:cViewPr>
  </p:notesTextViewPr>
  <p:sorterViewPr>
    <p:cViewPr>
      <p:scale>
        <a:sx n="126" d="100"/>
        <a:sy n="12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notesMaster" Target="notesMasters/notesMaster1.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microsoft.com/office/2018/10/relationships/authors" Target="author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commentAuthors" Target="commentAuthors.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87ADD9-2083-264C-A652-8D52D02F7E72}" type="datetimeFigureOut">
              <a:rPr lang="en-US" smtClean="0"/>
              <a:t>5/14/2025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7DC217-DF71-1A49-B3EA-559F1F43B0FF}" type="slidenum">
              <a:rPr lang="en-US" smtClean="0"/>
              <a:t>‹#›</a:t>
            </a:fld>
            <a:endParaRPr lang="en-US" dirty="0"/>
          </a:p>
        </p:txBody>
      </p:sp>
    </p:spTree>
    <p:extLst>
      <p:ext uri="{BB962C8B-B14F-4D97-AF65-F5344CB8AC3E}">
        <p14:creationId xmlns:p14="http://schemas.microsoft.com/office/powerpoint/2010/main" val="2846425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z="2800" dirty="0">
                <a:solidFill>
                  <a:schemeClr val="tx1"/>
                </a:solidFill>
              </a:rPr>
              <a:t>فقط به زمان آلودگی هوا </a:t>
            </a:r>
            <a:r>
              <a:rPr lang="ar-SA" sz="1200" dirty="0">
                <a:solidFill>
                  <a:schemeClr val="tx1"/>
                </a:solidFill>
              </a:rPr>
              <a:t>اختصاص ندارد و در هر زمانی باید این توصیه‌ها را رعایت كرد؛ اما برای حفظ سلامتی بدن در زمان آلودگی هوا، از اهمیت ویژه‌ای برخوردار است</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37</a:t>
            </a:fld>
            <a:endParaRPr lang="en-US" dirty="0"/>
          </a:p>
        </p:txBody>
      </p:sp>
    </p:spTree>
    <p:extLst>
      <p:ext uri="{BB962C8B-B14F-4D97-AF65-F5344CB8AC3E}">
        <p14:creationId xmlns:p14="http://schemas.microsoft.com/office/powerpoint/2010/main" val="3811476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66</a:t>
            </a:fld>
            <a:endParaRPr lang="en-US" dirty="0"/>
          </a:p>
        </p:txBody>
      </p:sp>
    </p:spTree>
    <p:extLst>
      <p:ext uri="{BB962C8B-B14F-4D97-AF65-F5344CB8AC3E}">
        <p14:creationId xmlns:p14="http://schemas.microsoft.com/office/powerpoint/2010/main" val="1898276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67</a:t>
            </a:fld>
            <a:endParaRPr lang="en-US" dirty="0"/>
          </a:p>
        </p:txBody>
      </p:sp>
    </p:spTree>
    <p:extLst>
      <p:ext uri="{BB962C8B-B14F-4D97-AF65-F5344CB8AC3E}">
        <p14:creationId xmlns:p14="http://schemas.microsoft.com/office/powerpoint/2010/main" val="1019855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dirty="0">
                <a:solidFill>
                  <a:schemeClr val="tx1"/>
                </a:solidFill>
              </a:rPr>
              <a:t>به‌طور كلى در زمان تمرين و مسابقه نياز غذايى ورزشكاران ممكن است تا دو برابر نياز غذايى افراد عادى افزايش يابد. اين بدان معنا نيست كه اين نياز فوق‏العاده در خارج از ايام فعاليت‌هاى شديد بدنى همچنان ادامه می‌يابد. یعنی اگر به همان روش قبلی از غذاها استفاده كنند، به زودی دچار بیماری می‌شوند. </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81</a:t>
            </a:fld>
            <a:endParaRPr lang="en-US" dirty="0"/>
          </a:p>
        </p:txBody>
      </p:sp>
    </p:spTree>
    <p:extLst>
      <p:ext uri="{BB962C8B-B14F-4D97-AF65-F5344CB8AC3E}">
        <p14:creationId xmlns:p14="http://schemas.microsoft.com/office/powerpoint/2010/main" val="3350900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84</a:t>
            </a:fld>
            <a:endParaRPr lang="en-US" dirty="0"/>
          </a:p>
        </p:txBody>
      </p:sp>
    </p:spTree>
    <p:extLst>
      <p:ext uri="{BB962C8B-B14F-4D97-AF65-F5344CB8AC3E}">
        <p14:creationId xmlns:p14="http://schemas.microsoft.com/office/powerpoint/2010/main" val="1870751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86</a:t>
            </a:fld>
            <a:endParaRPr lang="en-US" dirty="0"/>
          </a:p>
        </p:txBody>
      </p:sp>
    </p:spTree>
    <p:extLst>
      <p:ext uri="{BB962C8B-B14F-4D97-AF65-F5344CB8AC3E}">
        <p14:creationId xmlns:p14="http://schemas.microsoft.com/office/powerpoint/2010/main" val="2704640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dirty="0">
                <a:solidFill>
                  <a:schemeClr val="tx1"/>
                </a:solidFill>
              </a:rPr>
              <a:t>اگر میزان سموم وارد شده به بدن کم باشد و بدن نیز قوی باشد، معمولا با چند مرتبه اسهال و استفراغ خفیف و در طول چند ساعت، مشکل برطرف می‌شود؛ بدون اینکه بیمار آب زیادی از دست بدهد. </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87</a:t>
            </a:fld>
            <a:endParaRPr lang="en-US" dirty="0"/>
          </a:p>
        </p:txBody>
      </p:sp>
    </p:spTree>
    <p:extLst>
      <p:ext uri="{BB962C8B-B14F-4D97-AF65-F5344CB8AC3E}">
        <p14:creationId xmlns:p14="http://schemas.microsoft.com/office/powerpoint/2010/main" val="3405894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kern="1200" dirty="0">
                <a:solidFill>
                  <a:schemeClr val="tx1"/>
                </a:solidFill>
                <a:effectLst/>
                <a:latin typeface="+mn-lt"/>
                <a:ea typeface="+mn-ea"/>
                <a:cs typeface="+mn-cs"/>
              </a:rPr>
              <a:t>بعضی افراد </a:t>
            </a:r>
            <a:r>
              <a:rPr lang="ar-SA" sz="1200" kern="1200" dirty="0">
                <a:solidFill>
                  <a:schemeClr val="tx1"/>
                </a:solidFill>
                <a:effectLst/>
                <a:latin typeface="+mn-lt"/>
                <a:ea typeface="+mn-ea"/>
                <a:cs typeface="+mn-cs"/>
              </a:rPr>
              <a:t>از افراد با بروز اولین آبریزش بینی، بدون صلاحدید پزشک تقاضای تجویز و دریافت پنی سیلین یا سایر آنتی بیوتیک‌ها را دارند. غافل از این‌که مصرف دارو در این حالت می‌تواند باعث مقاوم شدن بدن به این داروها در زمان بروز عفونت واقعی شود.</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88</a:t>
            </a:fld>
            <a:endParaRPr lang="en-US" dirty="0"/>
          </a:p>
        </p:txBody>
      </p:sp>
    </p:spTree>
    <p:extLst>
      <p:ext uri="{BB962C8B-B14F-4D97-AF65-F5344CB8AC3E}">
        <p14:creationId xmlns:p14="http://schemas.microsoft.com/office/powerpoint/2010/main" val="1150191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89</a:t>
            </a:fld>
            <a:endParaRPr lang="en-US" dirty="0"/>
          </a:p>
        </p:txBody>
      </p:sp>
    </p:spTree>
    <p:extLst>
      <p:ext uri="{BB962C8B-B14F-4D97-AF65-F5344CB8AC3E}">
        <p14:creationId xmlns:p14="http://schemas.microsoft.com/office/powerpoint/2010/main" val="1715878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90</a:t>
            </a:fld>
            <a:endParaRPr lang="en-US" dirty="0"/>
          </a:p>
        </p:txBody>
      </p:sp>
    </p:spTree>
    <p:extLst>
      <p:ext uri="{BB962C8B-B14F-4D97-AF65-F5344CB8AC3E}">
        <p14:creationId xmlns:p14="http://schemas.microsoft.com/office/powerpoint/2010/main" val="2812947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91</a:t>
            </a:fld>
            <a:endParaRPr lang="en-US" dirty="0"/>
          </a:p>
        </p:txBody>
      </p:sp>
    </p:spTree>
    <p:extLst>
      <p:ext uri="{BB962C8B-B14F-4D97-AF65-F5344CB8AC3E}">
        <p14:creationId xmlns:p14="http://schemas.microsoft.com/office/powerpoint/2010/main" val="3217180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kern="1200" dirty="0">
                <a:solidFill>
                  <a:schemeClr val="tx1"/>
                </a:solidFill>
                <a:effectLst/>
                <a:latin typeface="+mn-lt"/>
                <a:ea typeface="+mn-ea"/>
                <a:cs typeface="+mn-cs"/>
              </a:rPr>
              <a:t>در شرایطی که ناگزیر از مصرف ماکارونی هستید؛ برای هضم بهتر همراه با ادویه مصلح آن از جمله آویشن پخته و مصرف کنید. </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58</a:t>
            </a:fld>
            <a:endParaRPr lang="en-US" dirty="0"/>
          </a:p>
        </p:txBody>
      </p:sp>
    </p:spTree>
    <p:extLst>
      <p:ext uri="{BB962C8B-B14F-4D97-AF65-F5344CB8AC3E}">
        <p14:creationId xmlns:p14="http://schemas.microsoft.com/office/powerpoint/2010/main" val="13750623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94</a:t>
            </a:fld>
            <a:endParaRPr lang="en-US" dirty="0"/>
          </a:p>
        </p:txBody>
      </p:sp>
    </p:spTree>
    <p:extLst>
      <p:ext uri="{BB962C8B-B14F-4D97-AF65-F5344CB8AC3E}">
        <p14:creationId xmlns:p14="http://schemas.microsoft.com/office/powerpoint/2010/main" val="3660124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95</a:t>
            </a:fld>
            <a:endParaRPr lang="en-US" dirty="0"/>
          </a:p>
        </p:txBody>
      </p:sp>
    </p:spTree>
    <p:extLst>
      <p:ext uri="{BB962C8B-B14F-4D97-AF65-F5344CB8AC3E}">
        <p14:creationId xmlns:p14="http://schemas.microsoft.com/office/powerpoint/2010/main" val="3686178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96</a:t>
            </a:fld>
            <a:endParaRPr lang="en-US" dirty="0"/>
          </a:p>
        </p:txBody>
      </p:sp>
    </p:spTree>
    <p:extLst>
      <p:ext uri="{BB962C8B-B14F-4D97-AF65-F5344CB8AC3E}">
        <p14:creationId xmlns:p14="http://schemas.microsoft.com/office/powerpoint/2010/main" val="3505717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97</a:t>
            </a:fld>
            <a:endParaRPr lang="en-US" dirty="0"/>
          </a:p>
        </p:txBody>
      </p:sp>
    </p:spTree>
    <p:extLst>
      <p:ext uri="{BB962C8B-B14F-4D97-AF65-F5344CB8AC3E}">
        <p14:creationId xmlns:p14="http://schemas.microsoft.com/office/powerpoint/2010/main" val="3983110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98</a:t>
            </a:fld>
            <a:endParaRPr lang="en-US" dirty="0"/>
          </a:p>
        </p:txBody>
      </p:sp>
    </p:spTree>
    <p:extLst>
      <p:ext uri="{BB962C8B-B14F-4D97-AF65-F5344CB8AC3E}">
        <p14:creationId xmlns:p14="http://schemas.microsoft.com/office/powerpoint/2010/main" val="2863708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99</a:t>
            </a:fld>
            <a:endParaRPr lang="en-US" dirty="0"/>
          </a:p>
        </p:txBody>
      </p:sp>
    </p:spTree>
    <p:extLst>
      <p:ext uri="{BB962C8B-B14F-4D97-AF65-F5344CB8AC3E}">
        <p14:creationId xmlns:p14="http://schemas.microsoft.com/office/powerpoint/2010/main" val="343686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kern="1200" dirty="0">
                <a:solidFill>
                  <a:schemeClr val="tx1"/>
                </a:solidFill>
                <a:effectLst/>
                <a:latin typeface="+mn-lt"/>
                <a:ea typeface="+mn-ea"/>
                <a:cs typeface="+mn-cs"/>
              </a:rPr>
              <a:t>زیاد خوردن غذاهای نفاخ در دوران شیردهی توصیه نمی‌شود؛ بنابراین توصیه می‌شود که این غذاها به مقدار کم و همراه با مُصلحات آن‌ها در شیردهی مصرف شوند.</a:t>
            </a:r>
          </a:p>
          <a:p>
            <a:pPr algn="r" rtl="1"/>
            <a:r>
              <a:rPr lang="fa-IR" sz="1200" kern="1200" dirty="0">
                <a:solidFill>
                  <a:schemeClr val="tx1"/>
                </a:solidFill>
                <a:effectLst/>
                <a:latin typeface="+mn-lt"/>
                <a:ea typeface="+mn-ea"/>
                <a:cs typeface="+mn-cs"/>
              </a:rPr>
              <a:t>سبزیجات یاد شده ممکن است شیر را بدبو و بدطعم کنند و باعث شوند که شیرخوار از خوردن شیر امتناع کند.</a:t>
            </a:r>
          </a:p>
          <a:p>
            <a:pPr algn="r" rtl="1"/>
            <a:endParaRPr lang="fa-IR"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59</a:t>
            </a:fld>
            <a:endParaRPr lang="en-US" dirty="0"/>
          </a:p>
        </p:txBody>
      </p:sp>
    </p:spTree>
    <p:extLst>
      <p:ext uri="{BB962C8B-B14F-4D97-AF65-F5344CB8AC3E}">
        <p14:creationId xmlns:p14="http://schemas.microsoft.com/office/powerpoint/2010/main" val="2181894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60</a:t>
            </a:fld>
            <a:endParaRPr lang="en-US" dirty="0"/>
          </a:p>
        </p:txBody>
      </p:sp>
    </p:spTree>
    <p:extLst>
      <p:ext uri="{BB962C8B-B14F-4D97-AF65-F5344CB8AC3E}">
        <p14:creationId xmlns:p14="http://schemas.microsoft.com/office/powerpoint/2010/main" val="2185964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61</a:t>
            </a:fld>
            <a:endParaRPr lang="en-US" dirty="0"/>
          </a:p>
        </p:txBody>
      </p:sp>
    </p:spTree>
    <p:extLst>
      <p:ext uri="{BB962C8B-B14F-4D97-AF65-F5344CB8AC3E}">
        <p14:creationId xmlns:p14="http://schemas.microsoft.com/office/powerpoint/2010/main" val="1119373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62</a:t>
            </a:fld>
            <a:endParaRPr lang="en-US" dirty="0"/>
          </a:p>
        </p:txBody>
      </p:sp>
    </p:spTree>
    <p:extLst>
      <p:ext uri="{BB962C8B-B14F-4D97-AF65-F5344CB8AC3E}">
        <p14:creationId xmlns:p14="http://schemas.microsoft.com/office/powerpoint/2010/main" val="3021305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63</a:t>
            </a:fld>
            <a:endParaRPr lang="en-US" dirty="0"/>
          </a:p>
        </p:txBody>
      </p:sp>
    </p:spTree>
    <p:extLst>
      <p:ext uri="{BB962C8B-B14F-4D97-AF65-F5344CB8AC3E}">
        <p14:creationId xmlns:p14="http://schemas.microsoft.com/office/powerpoint/2010/main" val="1540246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64</a:t>
            </a:fld>
            <a:endParaRPr lang="en-US" dirty="0"/>
          </a:p>
        </p:txBody>
      </p:sp>
    </p:spTree>
    <p:extLst>
      <p:ext uri="{BB962C8B-B14F-4D97-AF65-F5344CB8AC3E}">
        <p14:creationId xmlns:p14="http://schemas.microsoft.com/office/powerpoint/2010/main" val="1346777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65</a:t>
            </a:fld>
            <a:endParaRPr lang="en-US" dirty="0"/>
          </a:p>
        </p:txBody>
      </p:sp>
    </p:spTree>
    <p:extLst>
      <p:ext uri="{BB962C8B-B14F-4D97-AF65-F5344CB8AC3E}">
        <p14:creationId xmlns:p14="http://schemas.microsoft.com/office/powerpoint/2010/main" val="2286023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2BDFAC8-7831-416D-8AB8-23351A9822EB}" type="datetime1">
              <a:rPr lang="en-US" smtClean="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8" name="Rectangle 7">
            <a:extLst>
              <a:ext uri="{FF2B5EF4-FFF2-40B4-BE49-F238E27FC236}">
                <a16:creationId xmlns:a16="http://schemas.microsoft.com/office/drawing/2014/main" id="{BDDE9436-9A9A-455B-D10F-FFBDCFEE6B27}"/>
              </a:ext>
            </a:extLst>
          </p:cNvPr>
          <p:cNvSpPr/>
          <p:nvPr userDrawn="1"/>
        </p:nvSpPr>
        <p:spPr>
          <a:xfrm>
            <a:off x="0" y="4572000"/>
            <a:ext cx="12192000"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B2051151-14B4-EA5C-0828-3823D4054375}"/>
              </a:ext>
            </a:extLst>
          </p:cNvPr>
          <p:cNvSpPr/>
          <p:nvPr userDrawn="1"/>
        </p:nvSpPr>
        <p:spPr>
          <a:xfrm>
            <a:off x="583746" y="4960030"/>
            <a:ext cx="1551214" cy="1551214"/>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0">
            <a:extLst>
              <a:ext uri="{FF2B5EF4-FFF2-40B4-BE49-F238E27FC236}">
                <a16:creationId xmlns:a16="http://schemas.microsoft.com/office/drawing/2014/main" id="{D2E507E4-AC19-040B-BE71-ECB6F43A40CD}"/>
              </a:ext>
            </a:extLst>
          </p:cNvPr>
          <p:cNvSpPr/>
          <p:nvPr userDrawn="1"/>
        </p:nvSpPr>
        <p:spPr>
          <a:xfrm>
            <a:off x="1" y="4571999"/>
            <a:ext cx="1118508" cy="1118508"/>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8">
            <a:extLst>
              <a:ext uri="{FF2B5EF4-FFF2-40B4-BE49-F238E27FC236}">
                <a16:creationId xmlns:a16="http://schemas.microsoft.com/office/drawing/2014/main" id="{4FF994FD-A0F1-5966-8B37-6CFA92CB494C}"/>
              </a:ext>
            </a:extLst>
          </p:cNvPr>
          <p:cNvSpPr/>
          <p:nvPr userDrawn="1"/>
        </p:nvSpPr>
        <p:spPr>
          <a:xfrm>
            <a:off x="1" y="5739492"/>
            <a:ext cx="1118508" cy="1118508"/>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2" name="Group 11">
            <a:extLst>
              <a:ext uri="{FF2B5EF4-FFF2-40B4-BE49-F238E27FC236}">
                <a16:creationId xmlns:a16="http://schemas.microsoft.com/office/drawing/2014/main" id="{FB787A5C-3C99-F4CB-C7CD-6414E15D9509}"/>
              </a:ext>
            </a:extLst>
          </p:cNvPr>
          <p:cNvGrpSpPr/>
          <p:nvPr userDrawn="1"/>
        </p:nvGrpSpPr>
        <p:grpSpPr>
          <a:xfrm>
            <a:off x="8264427" y="-3419"/>
            <a:ext cx="3927573" cy="3165022"/>
            <a:chOff x="9857014" y="13834"/>
            <a:chExt cx="2334986" cy="1881641"/>
          </a:xfrm>
        </p:grpSpPr>
        <p:sp>
          <p:nvSpPr>
            <p:cNvPr id="13" name="Freeform 14">
              <a:extLst>
                <a:ext uri="{FF2B5EF4-FFF2-40B4-BE49-F238E27FC236}">
                  <a16:creationId xmlns:a16="http://schemas.microsoft.com/office/drawing/2014/main" id="{16060C3C-537C-2B20-DADF-C5FC7B091580}"/>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5">
              <a:extLst>
                <a:ext uri="{FF2B5EF4-FFF2-40B4-BE49-F238E27FC236}">
                  <a16:creationId xmlns:a16="http://schemas.microsoft.com/office/drawing/2014/main" id="{B40572B6-AB7C-29D4-EFCD-7BDDDA0BC7B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5" name="Freeform 21">
            <a:extLst>
              <a:ext uri="{FF2B5EF4-FFF2-40B4-BE49-F238E27FC236}">
                <a16:creationId xmlns:a16="http://schemas.microsoft.com/office/drawing/2014/main" id="{7397E389-5B66-4E25-9885-ABC3A1F16D27}"/>
              </a:ext>
            </a:extLst>
          </p:cNvPr>
          <p:cNvSpPr/>
          <p:nvPr userDrawn="1"/>
        </p:nvSpPr>
        <p:spPr>
          <a:xfrm>
            <a:off x="0" y="-1"/>
            <a:ext cx="1167493" cy="1167493"/>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27">
            <a:extLst>
              <a:ext uri="{FF2B5EF4-FFF2-40B4-BE49-F238E27FC236}">
                <a16:creationId xmlns:a16="http://schemas.microsoft.com/office/drawing/2014/main" id="{6AE9D406-E39A-A521-D40C-135C6FA299A7}"/>
              </a:ext>
            </a:extLst>
          </p:cNvPr>
          <p:cNvSpPr/>
          <p:nvPr userDrawn="1"/>
        </p:nvSpPr>
        <p:spPr>
          <a:xfrm>
            <a:off x="11024507" y="4580708"/>
            <a:ext cx="1167493" cy="2277292"/>
          </a:xfrm>
          <a:custGeom>
            <a:avLst/>
            <a:gdLst>
              <a:gd name="connsiteX0" fmla="*/ 1167473 w 1167493"/>
              <a:gd name="connsiteY0" fmla="*/ 0 h 2272167"/>
              <a:gd name="connsiteX1" fmla="*/ 1167493 w 1167493"/>
              <a:gd name="connsiteY1" fmla="*/ 0 h 2272167"/>
              <a:gd name="connsiteX2" fmla="*/ 1167493 w 1167493"/>
              <a:gd name="connsiteY2" fmla="*/ 492960 h 2272167"/>
              <a:gd name="connsiteX3" fmla="*/ 1167493 w 1167493"/>
              <a:gd name="connsiteY3" fmla="*/ 720385 h 2272167"/>
              <a:gd name="connsiteX4" fmla="*/ 1167493 w 1167493"/>
              <a:gd name="connsiteY4" fmla="*/ 2272167 h 2272167"/>
              <a:gd name="connsiteX5" fmla="*/ 0 w 1167493"/>
              <a:gd name="connsiteY5" fmla="*/ 2272167 h 2272167"/>
              <a:gd name="connsiteX6" fmla="*/ 0 w 1167493"/>
              <a:gd name="connsiteY6" fmla="*/ 1898074 h 2272167"/>
              <a:gd name="connsiteX7" fmla="*/ 0 w 1167493"/>
              <a:gd name="connsiteY7" fmla="*/ 1271597 h 2272167"/>
              <a:gd name="connsiteX8" fmla="*/ 0 w 1167493"/>
              <a:gd name="connsiteY8" fmla="*/ 1177688 h 2272167"/>
              <a:gd name="connsiteX9" fmla="*/ 1048124 w 1167493"/>
              <a:gd name="connsiteY9" fmla="*/ 6080 h 2272167"/>
              <a:gd name="connsiteX10" fmla="*/ 1167473 w 1167493"/>
              <a:gd name="connsiteY10" fmla="*/ 0 h 227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493" h="2272167">
                <a:moveTo>
                  <a:pt x="1167473" y="0"/>
                </a:moveTo>
                <a:lnTo>
                  <a:pt x="1167493" y="0"/>
                </a:lnTo>
                <a:lnTo>
                  <a:pt x="1167493" y="492960"/>
                </a:lnTo>
                <a:lnTo>
                  <a:pt x="1167493" y="720385"/>
                </a:lnTo>
                <a:lnTo>
                  <a:pt x="1167493" y="2272167"/>
                </a:lnTo>
                <a:lnTo>
                  <a:pt x="0" y="2272167"/>
                </a:lnTo>
                <a:lnTo>
                  <a:pt x="0" y="1898074"/>
                </a:lnTo>
                <a:lnTo>
                  <a:pt x="0" y="1271597"/>
                </a:lnTo>
                <a:lnTo>
                  <a:pt x="0" y="1177688"/>
                </a:lnTo>
                <a:cubicBezTo>
                  <a:pt x="0" y="567919"/>
                  <a:pt x="459408" y="66389"/>
                  <a:pt x="1048124" y="6080"/>
                </a:cubicBezTo>
                <a:lnTo>
                  <a:pt x="116747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84780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AD65DB-4329-407D-84C2-F7038B2F035F}" type="datetime1">
              <a:rPr lang="en-US" smtClean="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784498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56337BB0-1987-402D-A386-C557F4046D21}" type="datetime1">
              <a:rPr lang="en-US" smtClean="0"/>
              <a:t>5/14/2025</a:t>
            </a:fld>
            <a:endParaRPr lang="en-US" dirty="0"/>
          </a:p>
        </p:txBody>
      </p:sp>
      <p:sp>
        <p:nvSpPr>
          <p:cNvPr id="5" name="Footer Placeholder 4"/>
          <p:cNvSpPr>
            <a:spLocks noGrp="1"/>
          </p:cNvSpPr>
          <p:nvPr>
            <p:ph type="ftr" sz="quarter" idx="11"/>
          </p:nvPr>
        </p:nvSpPr>
        <p:spPr>
          <a:xfrm>
            <a:off x="3776135" y="6422854"/>
            <a:ext cx="4279669" cy="365125"/>
          </a:xfrm>
        </p:spPr>
        <p:txBody>
          <a:bodyPr/>
          <a:lstStyle/>
          <a:p>
            <a:endParaRPr lang="en-US" dirty="0"/>
          </a:p>
        </p:txBody>
      </p:sp>
      <p:sp>
        <p:nvSpPr>
          <p:cNvPr id="6" name="Slide Number Placeholder 5"/>
          <p:cNvSpPr>
            <a:spLocks noGrp="1"/>
          </p:cNvSpPr>
          <p:nvPr>
            <p:ph type="sldNum" sz="quarter" idx="12"/>
          </p:nvPr>
        </p:nvSpPr>
        <p:spPr>
          <a:xfrm>
            <a:off x="8073048" y="6422854"/>
            <a:ext cx="879759" cy="365125"/>
          </a:xfrm>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448337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am">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8C225EC-F6EF-1144-834A-F0B91974AA41}"/>
              </a:ext>
            </a:extLst>
          </p:cNvPr>
          <p:cNvSpPr/>
          <p:nvPr userDrawn="1"/>
        </p:nvSpPr>
        <p:spPr>
          <a:xfrm>
            <a:off x="0" y="-1664"/>
            <a:ext cx="9857012" cy="68596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1E40CEAF-B1BB-174E-A798-3BA60D9C0458}"/>
              </a:ext>
            </a:extLst>
          </p:cNvPr>
          <p:cNvSpPr>
            <a:spLocks noGrp="1"/>
          </p:cNvSpPr>
          <p:nvPr>
            <p:ph type="title"/>
          </p:nvPr>
        </p:nvSpPr>
        <p:spPr>
          <a:xfrm>
            <a:off x="750430" y="381000"/>
            <a:ext cx="8401624" cy="1325563"/>
          </a:xfrm>
        </p:spPr>
        <p:txBody>
          <a:bodyPr lIns="0" anchor="b">
            <a:noAutofit/>
          </a:bodyPr>
          <a:lstStyle>
            <a:lvl1pPr>
              <a:defRPr sz="4800" b="1">
                <a:latin typeface="+mj-lt"/>
              </a:defRPr>
            </a:lvl1pPr>
          </a:lstStyle>
          <a:p>
            <a:r>
              <a:rPr lang="en-US"/>
              <a:t>Click to edit Master title style</a:t>
            </a:r>
            <a:endParaRPr lang="en-US" dirty="0"/>
          </a:p>
        </p:txBody>
      </p:sp>
      <p:sp>
        <p:nvSpPr>
          <p:cNvPr id="6" name="Picture Placeholder 23">
            <a:extLst>
              <a:ext uri="{FF2B5EF4-FFF2-40B4-BE49-F238E27FC236}">
                <a16:creationId xmlns:a16="http://schemas.microsoft.com/office/drawing/2014/main" id="{5E48B363-63E8-4F17-842B-53AD935A6529}"/>
              </a:ext>
            </a:extLst>
          </p:cNvPr>
          <p:cNvSpPr>
            <a:spLocks noGrp="1"/>
          </p:cNvSpPr>
          <p:nvPr>
            <p:ph type="pic" sz="quarter" idx="13"/>
          </p:nvPr>
        </p:nvSpPr>
        <p:spPr>
          <a:xfrm>
            <a:off x="750429" y="2227758"/>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0" name="Text Placeholder 28">
            <a:extLst>
              <a:ext uri="{FF2B5EF4-FFF2-40B4-BE49-F238E27FC236}">
                <a16:creationId xmlns:a16="http://schemas.microsoft.com/office/drawing/2014/main" id="{CC3A7E03-4F06-4380-90A1-845651EEA3C0}"/>
              </a:ext>
            </a:extLst>
          </p:cNvPr>
          <p:cNvSpPr>
            <a:spLocks noGrp="1"/>
          </p:cNvSpPr>
          <p:nvPr>
            <p:ph type="body" sz="quarter" idx="17" hasCustomPrompt="1"/>
          </p:nvPr>
        </p:nvSpPr>
        <p:spPr>
          <a:xfrm>
            <a:off x="2123351" y="2426400"/>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1" name="Text Placeholder 28">
            <a:extLst>
              <a:ext uri="{FF2B5EF4-FFF2-40B4-BE49-F238E27FC236}">
                <a16:creationId xmlns:a16="http://schemas.microsoft.com/office/drawing/2014/main" id="{31AF5791-727B-438A-A7EF-5D132167C89B}"/>
              </a:ext>
            </a:extLst>
          </p:cNvPr>
          <p:cNvSpPr>
            <a:spLocks noGrp="1"/>
          </p:cNvSpPr>
          <p:nvPr>
            <p:ph type="body" sz="quarter" idx="18" hasCustomPrompt="1"/>
          </p:nvPr>
        </p:nvSpPr>
        <p:spPr>
          <a:xfrm>
            <a:off x="2123350" y="2811646"/>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7" name="Picture Placeholder 23">
            <a:extLst>
              <a:ext uri="{FF2B5EF4-FFF2-40B4-BE49-F238E27FC236}">
                <a16:creationId xmlns:a16="http://schemas.microsoft.com/office/drawing/2014/main" id="{9ABA5222-6FD6-405B-8AC8-18022C36590F}"/>
              </a:ext>
            </a:extLst>
          </p:cNvPr>
          <p:cNvSpPr>
            <a:spLocks noGrp="1"/>
          </p:cNvSpPr>
          <p:nvPr>
            <p:ph type="pic" sz="quarter" idx="14"/>
          </p:nvPr>
        </p:nvSpPr>
        <p:spPr>
          <a:xfrm>
            <a:off x="5495813" y="2227758"/>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2" name="Text Placeholder 28">
            <a:extLst>
              <a:ext uri="{FF2B5EF4-FFF2-40B4-BE49-F238E27FC236}">
                <a16:creationId xmlns:a16="http://schemas.microsoft.com/office/drawing/2014/main" id="{A1A33FCF-D2EB-478E-8679-428657895F76}"/>
              </a:ext>
            </a:extLst>
          </p:cNvPr>
          <p:cNvSpPr>
            <a:spLocks noGrp="1"/>
          </p:cNvSpPr>
          <p:nvPr>
            <p:ph type="body" sz="quarter" idx="19" hasCustomPrompt="1"/>
          </p:nvPr>
        </p:nvSpPr>
        <p:spPr>
          <a:xfrm>
            <a:off x="6870817" y="242256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3" name="Text Placeholder 28">
            <a:extLst>
              <a:ext uri="{FF2B5EF4-FFF2-40B4-BE49-F238E27FC236}">
                <a16:creationId xmlns:a16="http://schemas.microsoft.com/office/drawing/2014/main" id="{55274EF8-F641-41B2-89C1-FD94AFA48684}"/>
              </a:ext>
            </a:extLst>
          </p:cNvPr>
          <p:cNvSpPr>
            <a:spLocks noGrp="1"/>
          </p:cNvSpPr>
          <p:nvPr>
            <p:ph type="body" sz="quarter" idx="20" hasCustomPrompt="1"/>
          </p:nvPr>
        </p:nvSpPr>
        <p:spPr>
          <a:xfrm>
            <a:off x="6870816" y="280781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8" name="Picture Placeholder 23">
            <a:extLst>
              <a:ext uri="{FF2B5EF4-FFF2-40B4-BE49-F238E27FC236}">
                <a16:creationId xmlns:a16="http://schemas.microsoft.com/office/drawing/2014/main" id="{124DE785-775F-4AE4-94B3-FA728188EBA5}"/>
              </a:ext>
            </a:extLst>
          </p:cNvPr>
          <p:cNvSpPr>
            <a:spLocks noGrp="1"/>
          </p:cNvSpPr>
          <p:nvPr>
            <p:ph type="pic" sz="quarter" idx="15"/>
          </p:nvPr>
        </p:nvSpPr>
        <p:spPr>
          <a:xfrm>
            <a:off x="750429" y="4254273"/>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4" name="Text Placeholder 28">
            <a:extLst>
              <a:ext uri="{FF2B5EF4-FFF2-40B4-BE49-F238E27FC236}">
                <a16:creationId xmlns:a16="http://schemas.microsoft.com/office/drawing/2014/main" id="{5A429D4E-B795-4E55-852E-9E161F9EBD36}"/>
              </a:ext>
            </a:extLst>
          </p:cNvPr>
          <p:cNvSpPr>
            <a:spLocks noGrp="1"/>
          </p:cNvSpPr>
          <p:nvPr>
            <p:ph type="body" sz="quarter" idx="21" hasCustomPrompt="1"/>
          </p:nvPr>
        </p:nvSpPr>
        <p:spPr>
          <a:xfrm>
            <a:off x="2123351" y="4498793"/>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5" name="Text Placeholder 28">
            <a:extLst>
              <a:ext uri="{FF2B5EF4-FFF2-40B4-BE49-F238E27FC236}">
                <a16:creationId xmlns:a16="http://schemas.microsoft.com/office/drawing/2014/main" id="{41D297CB-52EE-4DE4-AEAC-CD4AAF2BF17B}"/>
              </a:ext>
            </a:extLst>
          </p:cNvPr>
          <p:cNvSpPr>
            <a:spLocks noGrp="1"/>
          </p:cNvSpPr>
          <p:nvPr>
            <p:ph type="body" sz="quarter" idx="22" hasCustomPrompt="1"/>
          </p:nvPr>
        </p:nvSpPr>
        <p:spPr>
          <a:xfrm>
            <a:off x="2123350" y="4884039"/>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9" name="Picture Placeholder 23">
            <a:extLst>
              <a:ext uri="{FF2B5EF4-FFF2-40B4-BE49-F238E27FC236}">
                <a16:creationId xmlns:a16="http://schemas.microsoft.com/office/drawing/2014/main" id="{F5694B35-7776-4DB9-9EB7-3AF076EC357D}"/>
              </a:ext>
            </a:extLst>
          </p:cNvPr>
          <p:cNvSpPr>
            <a:spLocks noGrp="1"/>
          </p:cNvSpPr>
          <p:nvPr>
            <p:ph type="pic" sz="quarter" idx="16"/>
          </p:nvPr>
        </p:nvSpPr>
        <p:spPr>
          <a:xfrm>
            <a:off x="5495813" y="4254273"/>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6" name="Text Placeholder 28">
            <a:extLst>
              <a:ext uri="{FF2B5EF4-FFF2-40B4-BE49-F238E27FC236}">
                <a16:creationId xmlns:a16="http://schemas.microsoft.com/office/drawing/2014/main" id="{AD7B736B-3A10-499F-8F23-4437982C8231}"/>
              </a:ext>
            </a:extLst>
          </p:cNvPr>
          <p:cNvSpPr>
            <a:spLocks noGrp="1"/>
          </p:cNvSpPr>
          <p:nvPr>
            <p:ph type="body" sz="quarter" idx="23" hasCustomPrompt="1"/>
          </p:nvPr>
        </p:nvSpPr>
        <p:spPr>
          <a:xfrm>
            <a:off x="6870817" y="4498793"/>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7" name="Text Placeholder 28">
            <a:extLst>
              <a:ext uri="{FF2B5EF4-FFF2-40B4-BE49-F238E27FC236}">
                <a16:creationId xmlns:a16="http://schemas.microsoft.com/office/drawing/2014/main" id="{07165540-290D-4A38-87DE-F52B05BD6A1A}"/>
              </a:ext>
            </a:extLst>
          </p:cNvPr>
          <p:cNvSpPr>
            <a:spLocks noGrp="1"/>
          </p:cNvSpPr>
          <p:nvPr>
            <p:ph type="body" sz="quarter" idx="24" hasCustomPrompt="1"/>
          </p:nvPr>
        </p:nvSpPr>
        <p:spPr>
          <a:xfrm>
            <a:off x="6870816" y="4884039"/>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 name="Date Placeholder 2">
            <a:extLst>
              <a:ext uri="{FF2B5EF4-FFF2-40B4-BE49-F238E27FC236}">
                <a16:creationId xmlns:a16="http://schemas.microsoft.com/office/drawing/2014/main" id="{A0C71211-4520-46A1-9487-4AE49C3239EF}"/>
              </a:ext>
            </a:extLst>
          </p:cNvPr>
          <p:cNvSpPr>
            <a:spLocks noGrp="1"/>
          </p:cNvSpPr>
          <p:nvPr>
            <p:ph type="dt" sz="half" idx="10"/>
          </p:nvPr>
        </p:nvSpPr>
        <p:spPr>
          <a:xfrm>
            <a:off x="381000" y="6356350"/>
            <a:ext cx="1569803" cy="365125"/>
          </a:xfrm>
        </p:spPr>
        <p:txBody>
          <a:bodyPr>
            <a:noAutofit/>
          </a:bodyPr>
          <a:lstStyle>
            <a:lvl1pPr>
              <a:defRPr>
                <a:solidFill>
                  <a:schemeClr val="accent3"/>
                </a:solidFill>
                <a:latin typeface="+mn-lt"/>
              </a:defRPr>
            </a:lvl1pPr>
          </a:lstStyle>
          <a:p>
            <a:fld id="{CB386F35-8889-494F-AC17-24BEDAE77DDB}" type="datetime1">
              <a:rPr lang="en-US" smtClean="0"/>
              <a:t>5/14/2025</a:t>
            </a:fld>
            <a:endParaRPr lang="en-US" dirty="0"/>
          </a:p>
        </p:txBody>
      </p:sp>
      <p:sp>
        <p:nvSpPr>
          <p:cNvPr id="4" name="Footer Placeholder 3">
            <a:extLst>
              <a:ext uri="{FF2B5EF4-FFF2-40B4-BE49-F238E27FC236}">
                <a16:creationId xmlns:a16="http://schemas.microsoft.com/office/drawing/2014/main" id="{96356206-85FD-45F5-A1F7-128DB34C860F}"/>
              </a:ext>
            </a:extLst>
          </p:cNvPr>
          <p:cNvSpPr>
            <a:spLocks noGrp="1"/>
          </p:cNvSpPr>
          <p:nvPr>
            <p:ph type="ftr" sz="quarter" idx="11"/>
          </p:nvPr>
        </p:nvSpPr>
        <p:spPr>
          <a:xfrm>
            <a:off x="2871106" y="6356350"/>
            <a:ext cx="4114800" cy="365125"/>
          </a:xfrm>
        </p:spPr>
        <p:txBody>
          <a:bodyPr>
            <a:noAutofit/>
          </a:bodyPr>
          <a:lstStyle>
            <a:lvl1pPr>
              <a:defRPr>
                <a:solidFill>
                  <a:schemeClr val="accent3"/>
                </a:solidFill>
                <a:latin typeface="+mn-lt"/>
              </a:defRPr>
            </a:lvl1pPr>
          </a:lstStyle>
          <a:p>
            <a:endParaRPr lang="en-US" dirty="0"/>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a:xfrm>
            <a:off x="8332334" y="6356350"/>
            <a:ext cx="1167495" cy="365125"/>
          </a:xfrm>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
        <p:nvSpPr>
          <p:cNvPr id="19" name="Freeform 18">
            <a:extLst>
              <a:ext uri="{FF2B5EF4-FFF2-40B4-BE49-F238E27FC236}">
                <a16:creationId xmlns:a16="http://schemas.microsoft.com/office/drawing/2014/main" id="{AAB3BC7E-B34F-EF47-B125-1574C5484E22}"/>
              </a:ext>
            </a:extLst>
          </p:cNvPr>
          <p:cNvSpPr/>
          <p:nvPr userDrawn="1"/>
        </p:nvSpPr>
        <p:spPr>
          <a:xfrm rot="16200000" flipV="1">
            <a:off x="9499940" y="355410"/>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20">
            <a:extLst>
              <a:ext uri="{FF2B5EF4-FFF2-40B4-BE49-F238E27FC236}">
                <a16:creationId xmlns:a16="http://schemas.microsoft.com/office/drawing/2014/main" id="{7CBC82D0-4F72-C649-8B7F-D4B087957B6C}"/>
              </a:ext>
            </a:extLst>
          </p:cNvPr>
          <p:cNvSpPr/>
          <p:nvPr userDrawn="1"/>
        </p:nvSpPr>
        <p:spPr>
          <a:xfrm flipH="1">
            <a:off x="10866436" y="1879977"/>
            <a:ext cx="1325563" cy="1325563"/>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24">
            <a:extLst>
              <a:ext uri="{FF2B5EF4-FFF2-40B4-BE49-F238E27FC236}">
                <a16:creationId xmlns:a16="http://schemas.microsoft.com/office/drawing/2014/main" id="{9383F23A-D872-2A4C-B386-A9D269BE694D}"/>
              </a:ext>
            </a:extLst>
          </p:cNvPr>
          <p:cNvSpPr/>
          <p:nvPr userDrawn="1"/>
        </p:nvSpPr>
        <p:spPr>
          <a:xfrm>
            <a:off x="11024507" y="-1664"/>
            <a:ext cx="1167494" cy="1881641"/>
          </a:xfrm>
          <a:custGeom>
            <a:avLst/>
            <a:gdLst>
              <a:gd name="connsiteX0" fmla="*/ 1167473 w 1167494"/>
              <a:gd name="connsiteY0" fmla="*/ 0 h 1881641"/>
              <a:gd name="connsiteX1" fmla="*/ 1167493 w 1167494"/>
              <a:gd name="connsiteY1" fmla="*/ 0 h 1881641"/>
              <a:gd name="connsiteX2" fmla="*/ 1167493 w 1167494"/>
              <a:gd name="connsiteY2" fmla="*/ 714148 h 1881641"/>
              <a:gd name="connsiteX3" fmla="*/ 1166666 w 1167494"/>
              <a:gd name="connsiteY3" fmla="*/ 730534 h 1881641"/>
              <a:gd name="connsiteX4" fmla="*/ 1167494 w 1167494"/>
              <a:gd name="connsiteY4" fmla="*/ 730534 h 1881641"/>
              <a:gd name="connsiteX5" fmla="*/ 1167494 w 1167494"/>
              <a:gd name="connsiteY5" fmla="*/ 1378059 h 1881641"/>
              <a:gd name="connsiteX6" fmla="*/ 1167493 w 1167494"/>
              <a:gd name="connsiteY6" fmla="*/ 1378059 h 1881641"/>
              <a:gd name="connsiteX7" fmla="*/ 1167493 w 1167494"/>
              <a:gd name="connsiteY7" fmla="*/ 1881641 h 1881641"/>
              <a:gd name="connsiteX8" fmla="*/ 0 w 1167494"/>
              <a:gd name="connsiteY8" fmla="*/ 1881641 h 1881641"/>
              <a:gd name="connsiteX9" fmla="*/ 0 w 1167494"/>
              <a:gd name="connsiteY9" fmla="*/ 1234116 h 1881641"/>
              <a:gd name="connsiteX10" fmla="*/ 0 w 1167494"/>
              <a:gd name="connsiteY10" fmla="*/ 1167492 h 1881641"/>
              <a:gd name="connsiteX11" fmla="*/ 1048124 w 1167494"/>
              <a:gd name="connsiteY11" fmla="*/ 6027 h 188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494" h="1881641">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Oval 25">
            <a:extLst>
              <a:ext uri="{FF2B5EF4-FFF2-40B4-BE49-F238E27FC236}">
                <a16:creationId xmlns:a16="http://schemas.microsoft.com/office/drawing/2014/main" id="{9221FFDB-AAE2-5943-97A1-82D66AE05DB4}"/>
              </a:ext>
            </a:extLst>
          </p:cNvPr>
          <p:cNvSpPr/>
          <p:nvPr userDrawn="1"/>
        </p:nvSpPr>
        <p:spPr>
          <a:xfrm>
            <a:off x="10334091" y="2737752"/>
            <a:ext cx="1380830" cy="138083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7" name="Freeform 26">
            <a:extLst>
              <a:ext uri="{FF2B5EF4-FFF2-40B4-BE49-F238E27FC236}">
                <a16:creationId xmlns:a16="http://schemas.microsoft.com/office/drawing/2014/main" id="{2E58EEF7-63CA-A845-BAC4-9D3BE05918B5}"/>
              </a:ext>
            </a:extLst>
          </p:cNvPr>
          <p:cNvSpPr/>
          <p:nvPr userDrawn="1"/>
        </p:nvSpPr>
        <p:spPr>
          <a:xfrm rot="16200000" flipH="1">
            <a:off x="10667432" y="5333432"/>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27">
            <a:extLst>
              <a:ext uri="{FF2B5EF4-FFF2-40B4-BE49-F238E27FC236}">
                <a16:creationId xmlns:a16="http://schemas.microsoft.com/office/drawing/2014/main" id="{757A4624-D8ED-2E4B-AF8C-00DFA6A72D5F}"/>
              </a:ext>
            </a:extLst>
          </p:cNvPr>
          <p:cNvSpPr/>
          <p:nvPr userDrawn="1"/>
        </p:nvSpPr>
        <p:spPr>
          <a:xfrm flipV="1">
            <a:off x="9857012" y="3651505"/>
            <a:ext cx="1325563" cy="1325563"/>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28">
            <a:extLst>
              <a:ext uri="{FF2B5EF4-FFF2-40B4-BE49-F238E27FC236}">
                <a16:creationId xmlns:a16="http://schemas.microsoft.com/office/drawing/2014/main" id="{DF312EF8-91BE-5946-BE31-8CFE107A2FEA}"/>
              </a:ext>
            </a:extLst>
          </p:cNvPr>
          <p:cNvSpPr/>
          <p:nvPr userDrawn="1"/>
        </p:nvSpPr>
        <p:spPr>
          <a:xfrm flipH="1" flipV="1">
            <a:off x="9857013" y="4976359"/>
            <a:ext cx="1167494" cy="1881641"/>
          </a:xfrm>
          <a:custGeom>
            <a:avLst/>
            <a:gdLst>
              <a:gd name="connsiteX0" fmla="*/ 1167473 w 1167494"/>
              <a:gd name="connsiteY0" fmla="*/ 0 h 1881641"/>
              <a:gd name="connsiteX1" fmla="*/ 1167493 w 1167494"/>
              <a:gd name="connsiteY1" fmla="*/ 0 h 1881641"/>
              <a:gd name="connsiteX2" fmla="*/ 1167493 w 1167494"/>
              <a:gd name="connsiteY2" fmla="*/ 714148 h 1881641"/>
              <a:gd name="connsiteX3" fmla="*/ 1166666 w 1167494"/>
              <a:gd name="connsiteY3" fmla="*/ 730534 h 1881641"/>
              <a:gd name="connsiteX4" fmla="*/ 1167494 w 1167494"/>
              <a:gd name="connsiteY4" fmla="*/ 730534 h 1881641"/>
              <a:gd name="connsiteX5" fmla="*/ 1167494 w 1167494"/>
              <a:gd name="connsiteY5" fmla="*/ 1378059 h 1881641"/>
              <a:gd name="connsiteX6" fmla="*/ 1167493 w 1167494"/>
              <a:gd name="connsiteY6" fmla="*/ 1378059 h 1881641"/>
              <a:gd name="connsiteX7" fmla="*/ 1167493 w 1167494"/>
              <a:gd name="connsiteY7" fmla="*/ 1881641 h 1881641"/>
              <a:gd name="connsiteX8" fmla="*/ 0 w 1167494"/>
              <a:gd name="connsiteY8" fmla="*/ 1881641 h 1881641"/>
              <a:gd name="connsiteX9" fmla="*/ 0 w 1167494"/>
              <a:gd name="connsiteY9" fmla="*/ 1234116 h 1881641"/>
              <a:gd name="connsiteX10" fmla="*/ 0 w 1167494"/>
              <a:gd name="connsiteY10" fmla="*/ 1167492 h 1881641"/>
              <a:gd name="connsiteX11" fmla="*/ 1048124 w 1167494"/>
              <a:gd name="connsiteY11" fmla="*/ 6027 h 188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494" h="1881641">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055460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Whole team">
    <p:bg>
      <p:bgPr>
        <a:solidFill>
          <a:schemeClr val="accent2"/>
        </a:solidFill>
        <a:effectLst/>
      </p:bgPr>
    </p:bg>
    <p:spTree>
      <p:nvGrpSpPr>
        <p:cNvPr id="1" name=""/>
        <p:cNvGrpSpPr/>
        <p:nvPr/>
      </p:nvGrpSpPr>
      <p:grpSpPr>
        <a:xfrm>
          <a:off x="0" y="0"/>
          <a:ext cx="0" cy="0"/>
          <a:chOff x="0" y="0"/>
          <a:chExt cx="0" cy="0"/>
        </a:xfrm>
      </p:grpSpPr>
      <p:sp>
        <p:nvSpPr>
          <p:cNvPr id="54" name="Title 1">
            <a:extLst>
              <a:ext uri="{FF2B5EF4-FFF2-40B4-BE49-F238E27FC236}">
                <a16:creationId xmlns:a16="http://schemas.microsoft.com/office/drawing/2014/main" id="{6825B690-1AD7-4243-AC42-D2CF19B7B02C}"/>
              </a:ext>
            </a:extLst>
          </p:cNvPr>
          <p:cNvSpPr>
            <a:spLocks noGrp="1"/>
          </p:cNvSpPr>
          <p:nvPr>
            <p:ph type="title"/>
          </p:nvPr>
        </p:nvSpPr>
        <p:spPr>
          <a:xfrm>
            <a:off x="750430" y="381000"/>
            <a:ext cx="10678142" cy="1325563"/>
          </a:xfrm>
        </p:spPr>
        <p:txBody>
          <a:bodyPr lIns="0" anchor="b">
            <a:noAutofit/>
          </a:bodyPr>
          <a:lstStyle>
            <a:lvl1pPr>
              <a:defRPr sz="4800" b="1">
                <a:latin typeface="+mj-lt"/>
              </a:defRPr>
            </a:lvl1pPr>
          </a:lstStyle>
          <a:p>
            <a:r>
              <a:rPr lang="en-US"/>
              <a:t>Click to edit Master title style</a:t>
            </a:r>
            <a:endParaRPr lang="en-US" dirty="0"/>
          </a:p>
        </p:txBody>
      </p:sp>
      <p:sp>
        <p:nvSpPr>
          <p:cNvPr id="6" name="Picture Placeholder 23">
            <a:extLst>
              <a:ext uri="{FF2B5EF4-FFF2-40B4-BE49-F238E27FC236}">
                <a16:creationId xmlns:a16="http://schemas.microsoft.com/office/drawing/2014/main" id="{5E48B363-63E8-4F17-842B-53AD935A6529}"/>
              </a:ext>
            </a:extLst>
          </p:cNvPr>
          <p:cNvSpPr>
            <a:spLocks noGrp="1"/>
          </p:cNvSpPr>
          <p:nvPr>
            <p:ph type="pic" sz="quarter" idx="13"/>
          </p:nvPr>
        </p:nvSpPr>
        <p:spPr>
          <a:xfrm>
            <a:off x="750429"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31" name="Text Placeholder 28">
            <a:extLst>
              <a:ext uri="{FF2B5EF4-FFF2-40B4-BE49-F238E27FC236}">
                <a16:creationId xmlns:a16="http://schemas.microsoft.com/office/drawing/2014/main" id="{1825005B-0520-EC49-9A5C-554CB700387B}"/>
              </a:ext>
            </a:extLst>
          </p:cNvPr>
          <p:cNvSpPr>
            <a:spLocks noGrp="1"/>
          </p:cNvSpPr>
          <p:nvPr>
            <p:ph type="body" sz="quarter" idx="17" hasCustomPrompt="1"/>
          </p:nvPr>
        </p:nvSpPr>
        <p:spPr>
          <a:xfrm>
            <a:off x="750430"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2" name="Text Placeholder 28">
            <a:extLst>
              <a:ext uri="{FF2B5EF4-FFF2-40B4-BE49-F238E27FC236}">
                <a16:creationId xmlns:a16="http://schemas.microsoft.com/office/drawing/2014/main" id="{B6697B92-AF89-2C46-BC1E-6CB47E8EA421}"/>
              </a:ext>
            </a:extLst>
          </p:cNvPr>
          <p:cNvSpPr>
            <a:spLocks noGrp="1"/>
          </p:cNvSpPr>
          <p:nvPr>
            <p:ph type="body" sz="quarter" idx="18" hasCustomPrompt="1"/>
          </p:nvPr>
        </p:nvSpPr>
        <p:spPr>
          <a:xfrm>
            <a:off x="750429"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3" name="Picture Placeholder 23">
            <a:extLst>
              <a:ext uri="{FF2B5EF4-FFF2-40B4-BE49-F238E27FC236}">
                <a16:creationId xmlns:a16="http://schemas.microsoft.com/office/drawing/2014/main" id="{FA9FEBB0-45F1-DF45-89C4-B343F8B20BA0}"/>
              </a:ext>
            </a:extLst>
          </p:cNvPr>
          <p:cNvSpPr>
            <a:spLocks noGrp="1"/>
          </p:cNvSpPr>
          <p:nvPr>
            <p:ph type="pic" sz="quarter" idx="28"/>
          </p:nvPr>
        </p:nvSpPr>
        <p:spPr>
          <a:xfrm>
            <a:off x="3549397"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34" name="Text Placeholder 28">
            <a:extLst>
              <a:ext uri="{FF2B5EF4-FFF2-40B4-BE49-F238E27FC236}">
                <a16:creationId xmlns:a16="http://schemas.microsoft.com/office/drawing/2014/main" id="{EF331731-A7FC-C245-A9C1-0B1A2E994DB6}"/>
              </a:ext>
            </a:extLst>
          </p:cNvPr>
          <p:cNvSpPr>
            <a:spLocks noGrp="1"/>
          </p:cNvSpPr>
          <p:nvPr>
            <p:ph type="body" sz="quarter" idx="29" hasCustomPrompt="1"/>
          </p:nvPr>
        </p:nvSpPr>
        <p:spPr>
          <a:xfrm>
            <a:off x="3549398"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5" name="Text Placeholder 28">
            <a:extLst>
              <a:ext uri="{FF2B5EF4-FFF2-40B4-BE49-F238E27FC236}">
                <a16:creationId xmlns:a16="http://schemas.microsoft.com/office/drawing/2014/main" id="{313B974E-E762-EE48-B2DF-C8F10DF73444}"/>
              </a:ext>
            </a:extLst>
          </p:cNvPr>
          <p:cNvSpPr>
            <a:spLocks noGrp="1"/>
          </p:cNvSpPr>
          <p:nvPr>
            <p:ph type="body" sz="quarter" idx="30" hasCustomPrompt="1"/>
          </p:nvPr>
        </p:nvSpPr>
        <p:spPr>
          <a:xfrm>
            <a:off x="3549397"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6" name="Picture Placeholder 23">
            <a:extLst>
              <a:ext uri="{FF2B5EF4-FFF2-40B4-BE49-F238E27FC236}">
                <a16:creationId xmlns:a16="http://schemas.microsoft.com/office/drawing/2014/main" id="{8BA62E8C-79E6-D245-B706-FFB1E051B2D6}"/>
              </a:ext>
            </a:extLst>
          </p:cNvPr>
          <p:cNvSpPr>
            <a:spLocks noGrp="1"/>
          </p:cNvSpPr>
          <p:nvPr>
            <p:ph type="pic" sz="quarter" idx="31"/>
          </p:nvPr>
        </p:nvSpPr>
        <p:spPr>
          <a:xfrm>
            <a:off x="6348367"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37" name="Text Placeholder 28">
            <a:extLst>
              <a:ext uri="{FF2B5EF4-FFF2-40B4-BE49-F238E27FC236}">
                <a16:creationId xmlns:a16="http://schemas.microsoft.com/office/drawing/2014/main" id="{4199EE50-5386-0446-8ADA-23C1B0D6EA4F}"/>
              </a:ext>
            </a:extLst>
          </p:cNvPr>
          <p:cNvSpPr>
            <a:spLocks noGrp="1"/>
          </p:cNvSpPr>
          <p:nvPr>
            <p:ph type="body" sz="quarter" idx="32" hasCustomPrompt="1"/>
          </p:nvPr>
        </p:nvSpPr>
        <p:spPr>
          <a:xfrm>
            <a:off x="6348368"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8" name="Text Placeholder 28">
            <a:extLst>
              <a:ext uri="{FF2B5EF4-FFF2-40B4-BE49-F238E27FC236}">
                <a16:creationId xmlns:a16="http://schemas.microsoft.com/office/drawing/2014/main" id="{478AB5CA-B5A5-934D-BF51-1485953A703D}"/>
              </a:ext>
            </a:extLst>
          </p:cNvPr>
          <p:cNvSpPr>
            <a:spLocks noGrp="1"/>
          </p:cNvSpPr>
          <p:nvPr>
            <p:ph type="body" sz="quarter" idx="33" hasCustomPrompt="1"/>
          </p:nvPr>
        </p:nvSpPr>
        <p:spPr>
          <a:xfrm>
            <a:off x="6348367"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9" name="Picture Placeholder 23">
            <a:extLst>
              <a:ext uri="{FF2B5EF4-FFF2-40B4-BE49-F238E27FC236}">
                <a16:creationId xmlns:a16="http://schemas.microsoft.com/office/drawing/2014/main" id="{3D78BE06-1FC7-3C43-BD15-F4137B564B58}"/>
              </a:ext>
            </a:extLst>
          </p:cNvPr>
          <p:cNvSpPr>
            <a:spLocks noGrp="1"/>
          </p:cNvSpPr>
          <p:nvPr>
            <p:ph type="pic" sz="quarter" idx="34"/>
          </p:nvPr>
        </p:nvSpPr>
        <p:spPr>
          <a:xfrm>
            <a:off x="9147335"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0" name="Text Placeholder 28">
            <a:extLst>
              <a:ext uri="{FF2B5EF4-FFF2-40B4-BE49-F238E27FC236}">
                <a16:creationId xmlns:a16="http://schemas.microsoft.com/office/drawing/2014/main" id="{14F01FCC-4797-0343-8739-20331C751C18}"/>
              </a:ext>
            </a:extLst>
          </p:cNvPr>
          <p:cNvSpPr>
            <a:spLocks noGrp="1"/>
          </p:cNvSpPr>
          <p:nvPr>
            <p:ph type="body" sz="quarter" idx="35" hasCustomPrompt="1"/>
          </p:nvPr>
        </p:nvSpPr>
        <p:spPr>
          <a:xfrm>
            <a:off x="9147336"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1" name="Text Placeholder 28">
            <a:extLst>
              <a:ext uri="{FF2B5EF4-FFF2-40B4-BE49-F238E27FC236}">
                <a16:creationId xmlns:a16="http://schemas.microsoft.com/office/drawing/2014/main" id="{33FBE6CA-EC7A-1A4B-ADA3-6B78F2DE09C2}"/>
              </a:ext>
            </a:extLst>
          </p:cNvPr>
          <p:cNvSpPr>
            <a:spLocks noGrp="1"/>
          </p:cNvSpPr>
          <p:nvPr>
            <p:ph type="body" sz="quarter" idx="36" hasCustomPrompt="1"/>
          </p:nvPr>
        </p:nvSpPr>
        <p:spPr>
          <a:xfrm>
            <a:off x="9147335"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2" name="Picture Placeholder 23">
            <a:extLst>
              <a:ext uri="{FF2B5EF4-FFF2-40B4-BE49-F238E27FC236}">
                <a16:creationId xmlns:a16="http://schemas.microsoft.com/office/drawing/2014/main" id="{6DD7CCE4-AD48-B64F-909E-F88961FBDFC5}"/>
              </a:ext>
            </a:extLst>
          </p:cNvPr>
          <p:cNvSpPr>
            <a:spLocks noGrp="1"/>
          </p:cNvSpPr>
          <p:nvPr>
            <p:ph type="pic" sz="quarter" idx="37"/>
          </p:nvPr>
        </p:nvSpPr>
        <p:spPr>
          <a:xfrm>
            <a:off x="750429"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3" name="Text Placeholder 28">
            <a:extLst>
              <a:ext uri="{FF2B5EF4-FFF2-40B4-BE49-F238E27FC236}">
                <a16:creationId xmlns:a16="http://schemas.microsoft.com/office/drawing/2014/main" id="{C076E7E2-3D95-EA47-BF86-444615F1F141}"/>
              </a:ext>
            </a:extLst>
          </p:cNvPr>
          <p:cNvSpPr>
            <a:spLocks noGrp="1"/>
          </p:cNvSpPr>
          <p:nvPr>
            <p:ph type="body" sz="quarter" idx="38" hasCustomPrompt="1"/>
          </p:nvPr>
        </p:nvSpPr>
        <p:spPr>
          <a:xfrm>
            <a:off x="750430"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4" name="Text Placeholder 28">
            <a:extLst>
              <a:ext uri="{FF2B5EF4-FFF2-40B4-BE49-F238E27FC236}">
                <a16:creationId xmlns:a16="http://schemas.microsoft.com/office/drawing/2014/main" id="{612499D2-373C-3940-97A5-FCA8B245BE45}"/>
              </a:ext>
            </a:extLst>
          </p:cNvPr>
          <p:cNvSpPr>
            <a:spLocks noGrp="1"/>
          </p:cNvSpPr>
          <p:nvPr>
            <p:ph type="body" sz="quarter" idx="39" hasCustomPrompt="1"/>
          </p:nvPr>
        </p:nvSpPr>
        <p:spPr>
          <a:xfrm>
            <a:off x="750429"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5" name="Picture Placeholder 23">
            <a:extLst>
              <a:ext uri="{FF2B5EF4-FFF2-40B4-BE49-F238E27FC236}">
                <a16:creationId xmlns:a16="http://schemas.microsoft.com/office/drawing/2014/main" id="{24B34D6D-4F7E-3942-B8D7-9970BDE53C10}"/>
              </a:ext>
            </a:extLst>
          </p:cNvPr>
          <p:cNvSpPr>
            <a:spLocks noGrp="1"/>
          </p:cNvSpPr>
          <p:nvPr>
            <p:ph type="pic" sz="quarter" idx="40"/>
          </p:nvPr>
        </p:nvSpPr>
        <p:spPr>
          <a:xfrm>
            <a:off x="3549397"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6" name="Text Placeholder 28">
            <a:extLst>
              <a:ext uri="{FF2B5EF4-FFF2-40B4-BE49-F238E27FC236}">
                <a16:creationId xmlns:a16="http://schemas.microsoft.com/office/drawing/2014/main" id="{D34EDB1D-7E85-D242-B6AE-F6D6907D325A}"/>
              </a:ext>
            </a:extLst>
          </p:cNvPr>
          <p:cNvSpPr>
            <a:spLocks noGrp="1"/>
          </p:cNvSpPr>
          <p:nvPr>
            <p:ph type="body" sz="quarter" idx="41" hasCustomPrompt="1"/>
          </p:nvPr>
        </p:nvSpPr>
        <p:spPr>
          <a:xfrm>
            <a:off x="3549398"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7" name="Text Placeholder 28">
            <a:extLst>
              <a:ext uri="{FF2B5EF4-FFF2-40B4-BE49-F238E27FC236}">
                <a16:creationId xmlns:a16="http://schemas.microsoft.com/office/drawing/2014/main" id="{3E3BFFF0-114B-6D42-B5E0-8020AC2E26BF}"/>
              </a:ext>
            </a:extLst>
          </p:cNvPr>
          <p:cNvSpPr>
            <a:spLocks noGrp="1"/>
          </p:cNvSpPr>
          <p:nvPr>
            <p:ph type="body" sz="quarter" idx="42" hasCustomPrompt="1"/>
          </p:nvPr>
        </p:nvSpPr>
        <p:spPr>
          <a:xfrm>
            <a:off x="3549397"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8" name="Picture Placeholder 23">
            <a:extLst>
              <a:ext uri="{FF2B5EF4-FFF2-40B4-BE49-F238E27FC236}">
                <a16:creationId xmlns:a16="http://schemas.microsoft.com/office/drawing/2014/main" id="{EB4488EE-E854-724E-95AE-B9943EE249EA}"/>
              </a:ext>
            </a:extLst>
          </p:cNvPr>
          <p:cNvSpPr>
            <a:spLocks noGrp="1"/>
          </p:cNvSpPr>
          <p:nvPr>
            <p:ph type="pic" sz="quarter" idx="43"/>
          </p:nvPr>
        </p:nvSpPr>
        <p:spPr>
          <a:xfrm>
            <a:off x="6348367"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9" name="Text Placeholder 28">
            <a:extLst>
              <a:ext uri="{FF2B5EF4-FFF2-40B4-BE49-F238E27FC236}">
                <a16:creationId xmlns:a16="http://schemas.microsoft.com/office/drawing/2014/main" id="{C5551B4D-583E-D644-9069-EC096CE76F50}"/>
              </a:ext>
            </a:extLst>
          </p:cNvPr>
          <p:cNvSpPr>
            <a:spLocks noGrp="1"/>
          </p:cNvSpPr>
          <p:nvPr>
            <p:ph type="body" sz="quarter" idx="44" hasCustomPrompt="1"/>
          </p:nvPr>
        </p:nvSpPr>
        <p:spPr>
          <a:xfrm>
            <a:off x="6348368"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50" name="Text Placeholder 28">
            <a:extLst>
              <a:ext uri="{FF2B5EF4-FFF2-40B4-BE49-F238E27FC236}">
                <a16:creationId xmlns:a16="http://schemas.microsoft.com/office/drawing/2014/main" id="{E30C4783-1643-2243-BB4F-E99E04D9216B}"/>
              </a:ext>
            </a:extLst>
          </p:cNvPr>
          <p:cNvSpPr>
            <a:spLocks noGrp="1"/>
          </p:cNvSpPr>
          <p:nvPr>
            <p:ph type="body" sz="quarter" idx="45" hasCustomPrompt="1"/>
          </p:nvPr>
        </p:nvSpPr>
        <p:spPr>
          <a:xfrm>
            <a:off x="6348367"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51" name="Picture Placeholder 23">
            <a:extLst>
              <a:ext uri="{FF2B5EF4-FFF2-40B4-BE49-F238E27FC236}">
                <a16:creationId xmlns:a16="http://schemas.microsoft.com/office/drawing/2014/main" id="{7BBADCE0-02E8-3249-8CBA-17D3783DFE70}"/>
              </a:ext>
            </a:extLst>
          </p:cNvPr>
          <p:cNvSpPr>
            <a:spLocks noGrp="1"/>
          </p:cNvSpPr>
          <p:nvPr>
            <p:ph type="pic" sz="quarter" idx="46"/>
          </p:nvPr>
        </p:nvSpPr>
        <p:spPr>
          <a:xfrm>
            <a:off x="9147335"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52" name="Text Placeholder 28">
            <a:extLst>
              <a:ext uri="{FF2B5EF4-FFF2-40B4-BE49-F238E27FC236}">
                <a16:creationId xmlns:a16="http://schemas.microsoft.com/office/drawing/2014/main" id="{8D294C40-97E4-FF4F-8A02-10FC7D0EE8B0}"/>
              </a:ext>
            </a:extLst>
          </p:cNvPr>
          <p:cNvSpPr>
            <a:spLocks noGrp="1"/>
          </p:cNvSpPr>
          <p:nvPr>
            <p:ph type="body" sz="quarter" idx="47" hasCustomPrompt="1"/>
          </p:nvPr>
        </p:nvSpPr>
        <p:spPr>
          <a:xfrm>
            <a:off x="9147336"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53" name="Text Placeholder 28">
            <a:extLst>
              <a:ext uri="{FF2B5EF4-FFF2-40B4-BE49-F238E27FC236}">
                <a16:creationId xmlns:a16="http://schemas.microsoft.com/office/drawing/2014/main" id="{8B38241F-01B5-574C-A827-67C6352C463C}"/>
              </a:ext>
            </a:extLst>
          </p:cNvPr>
          <p:cNvSpPr>
            <a:spLocks noGrp="1"/>
          </p:cNvSpPr>
          <p:nvPr>
            <p:ph type="body" sz="quarter" idx="48" hasCustomPrompt="1"/>
          </p:nvPr>
        </p:nvSpPr>
        <p:spPr>
          <a:xfrm>
            <a:off x="9147335"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18" name="Date Placeholder 17">
            <a:extLst>
              <a:ext uri="{FF2B5EF4-FFF2-40B4-BE49-F238E27FC236}">
                <a16:creationId xmlns:a16="http://schemas.microsoft.com/office/drawing/2014/main" id="{30445668-2DC5-E84C-8B16-922BC95F13F2}"/>
              </a:ext>
            </a:extLst>
          </p:cNvPr>
          <p:cNvSpPr>
            <a:spLocks noGrp="1"/>
          </p:cNvSpPr>
          <p:nvPr>
            <p:ph type="dt" sz="half" idx="25"/>
          </p:nvPr>
        </p:nvSpPr>
        <p:spPr/>
        <p:txBody>
          <a:bodyPr>
            <a:noAutofit/>
          </a:bodyPr>
          <a:lstStyle>
            <a:lvl1pPr>
              <a:defRPr>
                <a:solidFill>
                  <a:schemeClr val="accent3"/>
                </a:solidFill>
                <a:latin typeface="+mn-lt"/>
              </a:defRPr>
            </a:lvl1pPr>
          </a:lstStyle>
          <a:p>
            <a:fld id="{318F6460-ABDF-434B-A247-E02944A55B70}" type="datetime1">
              <a:rPr lang="en-US" smtClean="0"/>
              <a:t>5/14/2025</a:t>
            </a:fld>
            <a:endParaRPr lang="en-US" dirty="0"/>
          </a:p>
        </p:txBody>
      </p:sp>
      <p:sp>
        <p:nvSpPr>
          <p:cNvPr id="22" name="Footer Placeholder 21">
            <a:extLst>
              <a:ext uri="{FF2B5EF4-FFF2-40B4-BE49-F238E27FC236}">
                <a16:creationId xmlns:a16="http://schemas.microsoft.com/office/drawing/2014/main" id="{D9227732-A878-814C-8621-64ED1B2CCF9F}"/>
              </a:ext>
            </a:extLst>
          </p:cNvPr>
          <p:cNvSpPr>
            <a:spLocks noGrp="1"/>
          </p:cNvSpPr>
          <p:nvPr>
            <p:ph type="ftr" sz="quarter" idx="26"/>
          </p:nvPr>
        </p:nvSpPr>
        <p:spPr/>
        <p:txBody>
          <a:bodyPr>
            <a:noAutofit/>
          </a:bodyPr>
          <a:lstStyle>
            <a:lvl1pPr>
              <a:defRPr>
                <a:solidFill>
                  <a:schemeClr val="accent3"/>
                </a:solidFill>
                <a:latin typeface="+mn-lt"/>
              </a:defRPr>
            </a:lvl1pPr>
          </a:lstStyle>
          <a:p>
            <a:endParaRPr lang="en-US" dirty="0"/>
          </a:p>
        </p:txBody>
      </p:sp>
      <p:sp>
        <p:nvSpPr>
          <p:cNvPr id="23" name="Slide Number Placeholder 22">
            <a:extLst>
              <a:ext uri="{FF2B5EF4-FFF2-40B4-BE49-F238E27FC236}">
                <a16:creationId xmlns:a16="http://schemas.microsoft.com/office/drawing/2014/main" id="{CE9F02AC-6DFB-0C47-BC8E-4B0594007F33}"/>
              </a:ext>
            </a:extLst>
          </p:cNvPr>
          <p:cNvSpPr>
            <a:spLocks noGrp="1"/>
          </p:cNvSpPr>
          <p:nvPr>
            <p:ph type="sldNum" sz="quarter" idx="27"/>
          </p:nvPr>
        </p:nvSpPr>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4287653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accent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62587F-7496-384A-AF40-18FC8CF0709D}"/>
              </a:ext>
            </a:extLst>
          </p:cNvPr>
          <p:cNvSpPr/>
          <p:nvPr userDrawn="1"/>
        </p:nvSpPr>
        <p:spPr>
          <a:xfrm>
            <a:off x="0" y="2286002"/>
            <a:ext cx="12208822"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a:extLst>
              <a:ext uri="{FF2B5EF4-FFF2-40B4-BE49-F238E27FC236}">
                <a16:creationId xmlns:a16="http://schemas.microsoft.com/office/drawing/2014/main" id="{84DB028B-A475-224B-B675-A15A56CAD0BF}"/>
              </a:ext>
            </a:extLst>
          </p:cNvPr>
          <p:cNvSpPr/>
          <p:nvPr userDrawn="1"/>
        </p:nvSpPr>
        <p:spPr>
          <a:xfrm flipH="1">
            <a:off x="8597718"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3">
            <a:extLst>
              <a:ext uri="{FF2B5EF4-FFF2-40B4-BE49-F238E27FC236}">
                <a16:creationId xmlns:a16="http://schemas.microsoft.com/office/drawing/2014/main" id="{61C34955-105B-4D4D-B51D-754C5D38A85D}"/>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14">
            <a:extLst>
              <a:ext uri="{FF2B5EF4-FFF2-40B4-BE49-F238E27FC236}">
                <a16:creationId xmlns:a16="http://schemas.microsoft.com/office/drawing/2014/main" id="{2734DEB1-EC02-2E42-9292-4ADD115060A5}"/>
              </a:ext>
            </a:extLst>
          </p:cNvPr>
          <p:cNvSpPr/>
          <p:nvPr userDrawn="1"/>
        </p:nvSpPr>
        <p:spPr>
          <a:xfrm rot="5400000" flipH="1" flipV="1">
            <a:off x="10344100" y="438098"/>
            <a:ext cx="2285999" cy="1409801"/>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itle 1">
            <a:extLst>
              <a:ext uri="{FF2B5EF4-FFF2-40B4-BE49-F238E27FC236}">
                <a16:creationId xmlns:a16="http://schemas.microsoft.com/office/drawing/2014/main" id="{5E932F0D-7FC3-634B-932C-3625C16C8DE2}"/>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65DE34-CDB7-41F7-A95A-592B99558C69}"/>
              </a:ext>
            </a:extLst>
          </p:cNvPr>
          <p:cNvSpPr>
            <a:spLocks noGrp="1"/>
          </p:cNvSpPr>
          <p:nvPr>
            <p:ph type="body" idx="1"/>
          </p:nvPr>
        </p:nvSpPr>
        <p:spPr>
          <a:xfrm>
            <a:off x="1167492" y="2653167"/>
            <a:ext cx="9779183" cy="3436483"/>
          </a:xfrm>
        </p:spPr>
        <p:txBody>
          <a:bodyPr>
            <a:noAutofit/>
          </a:bodyPr>
          <a:lstStyle>
            <a:lvl1pPr marL="0" indent="0">
              <a:lnSpc>
                <a:spcPct val="150000"/>
              </a:lnSpc>
              <a:buNone/>
              <a:defRPr sz="240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95D4F5-F69B-42F6-8A9D-330F696E144B}"/>
              </a:ext>
            </a:extLst>
          </p:cNvPr>
          <p:cNvSpPr>
            <a:spLocks noGrp="1"/>
          </p:cNvSpPr>
          <p:nvPr>
            <p:ph type="dt" sz="half" idx="10"/>
          </p:nvPr>
        </p:nvSpPr>
        <p:spPr/>
        <p:txBody>
          <a:bodyPr>
            <a:noAutofit/>
          </a:bodyPr>
          <a:lstStyle>
            <a:lvl1pPr>
              <a:defRPr>
                <a:solidFill>
                  <a:schemeClr val="accent2"/>
                </a:solidFill>
                <a:latin typeface="+mn-lt"/>
              </a:defRPr>
            </a:lvl1pPr>
          </a:lstStyle>
          <a:p>
            <a:fld id="{D00AD4D5-E965-4D8C-8A9A-DC1CA55B43A1}" type="datetime1">
              <a:rPr lang="en-US" smtClean="0"/>
              <a:t>5/14/2025</a:t>
            </a:fld>
            <a:endParaRPr lang="en-US" dirty="0"/>
          </a:p>
        </p:txBody>
      </p:sp>
      <p:sp>
        <p:nvSpPr>
          <p:cNvPr id="5" name="Footer Placeholder 4">
            <a:extLst>
              <a:ext uri="{FF2B5EF4-FFF2-40B4-BE49-F238E27FC236}">
                <a16:creationId xmlns:a16="http://schemas.microsoft.com/office/drawing/2014/main" id="{FA79A23A-2238-4904-8692-9F2DAE8B8FC9}"/>
              </a:ext>
            </a:extLst>
          </p:cNvPr>
          <p:cNvSpPr>
            <a:spLocks noGrp="1"/>
          </p:cNvSpPr>
          <p:nvPr>
            <p:ph type="ftr" sz="quarter" idx="11"/>
          </p:nvPr>
        </p:nvSpPr>
        <p:spPr/>
        <p:txBody>
          <a:bodyPr>
            <a:noAutofit/>
          </a:bodyPr>
          <a:lstStyle>
            <a:lvl1pPr>
              <a:defRPr>
                <a:solidFill>
                  <a:schemeClr val="accent2"/>
                </a:solidFill>
                <a:latin typeface="+mn-lt"/>
              </a:defRPr>
            </a:lvl1pPr>
          </a:lstStyle>
          <a:p>
            <a:endParaRPr lang="en-US" dirty="0"/>
          </a:p>
        </p:txBody>
      </p:sp>
      <p:sp>
        <p:nvSpPr>
          <p:cNvPr id="6" name="Slide Number Placeholder 5">
            <a:extLst>
              <a:ext uri="{FF2B5EF4-FFF2-40B4-BE49-F238E27FC236}">
                <a16:creationId xmlns:a16="http://schemas.microsoft.com/office/drawing/2014/main" id="{DB69FC35-DDC8-45FB-8ACB-21C15F57C1F1}"/>
              </a:ext>
            </a:extLst>
          </p:cNvPr>
          <p:cNvSpPr>
            <a:spLocks noGrp="1"/>
          </p:cNvSpPr>
          <p:nvPr>
            <p:ph type="sldNum" sz="quarter" idx="12"/>
          </p:nvPr>
        </p:nvSpPr>
        <p:spPr>
          <a:xfrm>
            <a:off x="10206318" y="6356350"/>
            <a:ext cx="1604682" cy="365125"/>
          </a:xfrm>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80263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5" name="Picture 4" descr="A picture containing text, plant&#10;&#10;Description automatically generated">
            <a:extLst>
              <a:ext uri="{FF2B5EF4-FFF2-40B4-BE49-F238E27FC236}">
                <a16:creationId xmlns:a16="http://schemas.microsoft.com/office/drawing/2014/main" id="{A26D6E84-B5BE-5F3E-8B3F-1A46C7F307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7210" y="0"/>
            <a:ext cx="8392026" cy="6858000"/>
          </a:xfrm>
          <a:prstGeom prst="rect">
            <a:avLst/>
          </a:prstGeom>
        </p:spPr>
      </p:pic>
      <p:sp>
        <p:nvSpPr>
          <p:cNvPr id="7" name="Oval 6">
            <a:extLst>
              <a:ext uri="{FF2B5EF4-FFF2-40B4-BE49-F238E27FC236}">
                <a16:creationId xmlns:a16="http://schemas.microsoft.com/office/drawing/2014/main" id="{F0A7E03F-5776-960D-3CA6-7CE62AC96693}"/>
              </a:ext>
            </a:extLst>
          </p:cNvPr>
          <p:cNvSpPr/>
          <p:nvPr userDrawn="1"/>
        </p:nvSpPr>
        <p:spPr>
          <a:xfrm>
            <a:off x="3300284" y="654912"/>
            <a:ext cx="5591432" cy="55914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6A7464AF-3FD6-6193-CC95-A941ECE17B9D}"/>
              </a:ext>
            </a:extLst>
          </p:cNvPr>
          <p:cNvCxnSpPr>
            <a:cxnSpLocks/>
          </p:cNvCxnSpPr>
          <p:nvPr userDrawn="1"/>
        </p:nvCxnSpPr>
        <p:spPr>
          <a:xfrm>
            <a:off x="4359876" y="4300155"/>
            <a:ext cx="3472249" cy="0"/>
          </a:xfrm>
          <a:prstGeom prst="line">
            <a:avLst/>
          </a:prstGeom>
          <a:ln w="19050">
            <a:solidFill>
              <a:schemeClr val="accent1"/>
            </a:solidFill>
          </a:ln>
        </p:spPr>
        <p:style>
          <a:lnRef idx="1">
            <a:schemeClr val="dk1"/>
          </a:lnRef>
          <a:fillRef idx="0">
            <a:schemeClr val="dk1"/>
          </a:fillRef>
          <a:effectRef idx="0">
            <a:schemeClr val="dk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E5214731-3110-8D76-56DF-6335371041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9961" y="4157464"/>
            <a:ext cx="972078" cy="285381"/>
          </a:xfrm>
          <a:prstGeom prst="rect">
            <a:avLst/>
          </a:prstGeom>
        </p:spPr>
      </p:pic>
      <p:sp>
        <p:nvSpPr>
          <p:cNvPr id="17" name="Oval 16">
            <a:extLst>
              <a:ext uri="{FF2B5EF4-FFF2-40B4-BE49-F238E27FC236}">
                <a16:creationId xmlns:a16="http://schemas.microsoft.com/office/drawing/2014/main" id="{516369FF-9501-1944-3E3F-46CBFD515D8D}"/>
              </a:ext>
            </a:extLst>
          </p:cNvPr>
          <p:cNvSpPr/>
          <p:nvPr userDrawn="1"/>
        </p:nvSpPr>
        <p:spPr>
          <a:xfrm>
            <a:off x="3447535" y="807312"/>
            <a:ext cx="5296930" cy="52969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picture containing ceramic ware, porcelain&#10;&#10;Description automatically generated">
            <a:extLst>
              <a:ext uri="{FF2B5EF4-FFF2-40B4-BE49-F238E27FC236}">
                <a16:creationId xmlns:a16="http://schemas.microsoft.com/office/drawing/2014/main" id="{AB1576B0-66ED-3F92-2AF8-4EF965E4E3F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19338" y="4814449"/>
            <a:ext cx="1668775" cy="1621434"/>
          </a:xfrm>
          <a:prstGeom prst="rect">
            <a:avLst/>
          </a:prstGeom>
        </p:spPr>
      </p:pic>
      <p:pic>
        <p:nvPicPr>
          <p:cNvPr id="15" name="Picture 14">
            <a:extLst>
              <a:ext uri="{FF2B5EF4-FFF2-40B4-BE49-F238E27FC236}">
                <a16:creationId xmlns:a16="http://schemas.microsoft.com/office/drawing/2014/main" id="{9E576603-B88C-9F7F-98A5-E94BD2C23E6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30777" y="1164252"/>
            <a:ext cx="818801" cy="845501"/>
          </a:xfrm>
          <a:prstGeom prst="rect">
            <a:avLst/>
          </a:prstGeom>
        </p:spPr>
      </p:pic>
      <p:sp>
        <p:nvSpPr>
          <p:cNvPr id="2" name="Title 1">
            <a:extLst>
              <a:ext uri="{FF2B5EF4-FFF2-40B4-BE49-F238E27FC236}">
                <a16:creationId xmlns:a16="http://schemas.microsoft.com/office/drawing/2014/main" id="{494248F2-5264-4601-AA0B-6C092F77F2DD}"/>
              </a:ext>
            </a:extLst>
          </p:cNvPr>
          <p:cNvSpPr>
            <a:spLocks noGrp="1"/>
          </p:cNvSpPr>
          <p:nvPr>
            <p:ph type="ctrTitle"/>
          </p:nvPr>
        </p:nvSpPr>
        <p:spPr>
          <a:xfrm>
            <a:off x="2749296" y="2660904"/>
            <a:ext cx="6693408" cy="1088136"/>
          </a:xfrm>
        </p:spPr>
        <p:txBody>
          <a:bodyPr anchor="b">
            <a:noAutofit/>
          </a:bodyPr>
          <a:lstStyle>
            <a:lvl1pPr algn="ctr">
              <a:defRPr sz="4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4585627" y="1622253"/>
            <a:ext cx="2999232" cy="438912"/>
          </a:xfrm>
        </p:spPr>
        <p:txBody>
          <a:bodyPr/>
          <a:lstStyle>
            <a:lvl1pPr marL="0" indent="0" algn="ctr">
              <a:buNone/>
              <a:defRPr sz="2400">
                <a:cs typeface="B Nazanin"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r>
              <a:rPr lang="en-US" dirty="0" err="1"/>
              <a:t>subtitl</a:t>
            </a:r>
            <a:endParaRPr lang="en-US" dirty="0"/>
          </a:p>
        </p:txBody>
      </p:sp>
    </p:spTree>
    <p:extLst>
      <p:ext uri="{BB962C8B-B14F-4D97-AF65-F5344CB8AC3E}">
        <p14:creationId xmlns:p14="http://schemas.microsoft.com/office/powerpoint/2010/main" val="2991599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pic>
        <p:nvPicPr>
          <p:cNvPr id="4" name="Picture 3" descr="A picture containing fabric&#10;&#10;Description automatically generated">
            <a:extLst>
              <a:ext uri="{FF2B5EF4-FFF2-40B4-BE49-F238E27FC236}">
                <a16:creationId xmlns:a16="http://schemas.microsoft.com/office/drawing/2014/main" id="{ABAD6905-AD97-1EAF-A4A3-D0BB13B128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0" name="Rectangle 9">
            <a:extLst>
              <a:ext uri="{FF2B5EF4-FFF2-40B4-BE49-F238E27FC236}">
                <a16:creationId xmlns:a16="http://schemas.microsoft.com/office/drawing/2014/main" id="{63BCB4CA-03FB-81F4-F8A2-FA9C0DBDEB11}"/>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group of flowers&#10;&#10;Description automatically generated with low confidence">
            <a:extLst>
              <a:ext uri="{FF2B5EF4-FFF2-40B4-BE49-F238E27FC236}">
                <a16:creationId xmlns:a16="http://schemas.microsoft.com/office/drawing/2014/main" id="{138EDBF7-FA56-2BF9-ECFA-6C39FEE8F8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959852" flipH="1">
            <a:off x="1760954" y="2048834"/>
            <a:ext cx="1230524" cy="2287327"/>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8183880" y="978408"/>
            <a:ext cx="3749040" cy="1325880"/>
          </a:xfrm>
        </p:spPr>
        <p:txBody>
          <a:bodyPr/>
          <a:lstStyle/>
          <a:p>
            <a:r>
              <a:rPr lang="en-US"/>
              <a:t>Click to edit Master title style</a:t>
            </a:r>
            <a:endParaRPr lang="en-US" dirty="0"/>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32" name="Content Placeholder 5">
            <a:extLst>
              <a:ext uri="{FF2B5EF4-FFF2-40B4-BE49-F238E27FC236}">
                <a16:creationId xmlns:a16="http://schemas.microsoft.com/office/drawing/2014/main" id="{9BEB2D80-6263-5794-6A1A-CFF345F7A92E}"/>
              </a:ext>
            </a:extLst>
          </p:cNvPr>
          <p:cNvSpPr>
            <a:spLocks noGrp="1"/>
          </p:cNvSpPr>
          <p:nvPr>
            <p:ph sz="quarter" idx="4"/>
          </p:nvPr>
        </p:nvSpPr>
        <p:spPr>
          <a:xfrm>
            <a:off x="8183880" y="2194560"/>
            <a:ext cx="3749040" cy="4306824"/>
          </a:xfrm>
        </p:spPr>
        <p:txBody>
          <a:bodyPr>
            <a:normAutofit/>
          </a:bodyPr>
          <a:lstStyle>
            <a:lvl1pPr marL="0" indent="0">
              <a:lnSpc>
                <a:spcPct val="150000"/>
              </a:lnSpc>
              <a:buClr>
                <a:srgbClr val="73292A"/>
              </a:buClr>
              <a:buNone/>
              <a:defRPr sz="2400"/>
            </a:lvl1pPr>
            <a:lvl2pPr marL="228600">
              <a:buClr>
                <a:srgbClr val="73292A"/>
              </a:buClr>
              <a:defRPr sz="2000"/>
            </a:lvl2pPr>
            <a:lvl3pPr marL="685800">
              <a:buClr>
                <a:srgbClr val="73292A"/>
              </a:buClr>
              <a:defRPr sz="1800"/>
            </a:lvl3pPr>
            <a:lvl4pPr marL="1143000">
              <a:buClr>
                <a:srgbClr val="73292A"/>
              </a:buClr>
              <a:defRPr sz="1600"/>
            </a:lvl4pPr>
            <a:lvl5pPr marL="1600200">
              <a:buClr>
                <a:srgbClr val="73292A"/>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descr="A picture containing flower, plant&#10;&#10;Description automatically generated">
            <a:extLst>
              <a:ext uri="{FF2B5EF4-FFF2-40B4-BE49-F238E27FC236}">
                <a16:creationId xmlns:a16="http://schemas.microsoft.com/office/drawing/2014/main" id="{0FE36A83-31CF-DF76-5708-55ED9FB707E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sp>
        <p:nvSpPr>
          <p:cNvPr id="11" name="Text Placeholder 33">
            <a:extLst>
              <a:ext uri="{FF2B5EF4-FFF2-40B4-BE49-F238E27FC236}">
                <a16:creationId xmlns:a16="http://schemas.microsoft.com/office/drawing/2014/main" id="{5BF6365E-74A9-6D7B-5F20-7C29F29017E5}"/>
              </a:ext>
            </a:extLst>
          </p:cNvPr>
          <p:cNvSpPr>
            <a:spLocks noGrp="1"/>
          </p:cNvSpPr>
          <p:nvPr>
            <p:ph type="body" sz="quarter" idx="13" hasCustomPrompt="1"/>
          </p:nvPr>
        </p:nvSpPr>
        <p:spPr>
          <a:xfrm>
            <a:off x="1225296" y="1426464"/>
            <a:ext cx="3922776" cy="4242816"/>
          </a:xfrm>
        </p:spPr>
        <p:txBody>
          <a:bodyPr anchor="ctr">
            <a:normAutofit/>
          </a:bodyPr>
          <a:lstStyle>
            <a:lvl1pPr marL="0" indent="0" algn="ctr">
              <a:spcBef>
                <a:spcPts val="0"/>
              </a:spcBef>
              <a:buNone/>
              <a:defRPr sz="30000">
                <a:solidFill>
                  <a:schemeClr val="bg1"/>
                </a:solidFill>
                <a:latin typeface="+mj-lt"/>
              </a:defRPr>
            </a:lvl1pPr>
          </a:lstStyle>
          <a:p>
            <a:pPr lvl="0"/>
            <a:r>
              <a:rPr lang="en-US" dirty="0"/>
              <a:t>X</a:t>
            </a:r>
          </a:p>
        </p:txBody>
      </p:sp>
    </p:spTree>
    <p:extLst>
      <p:ext uri="{BB962C8B-B14F-4D97-AF65-F5344CB8AC3E}">
        <p14:creationId xmlns:p14="http://schemas.microsoft.com/office/powerpoint/2010/main" val="6340819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BB4DE27-1913-8274-9943-46641EA0DAB7}"/>
              </a:ext>
            </a:extLst>
          </p:cNvPr>
          <p:cNvSpPr/>
          <p:nvPr userDrawn="1"/>
        </p:nvSpPr>
        <p:spPr>
          <a:xfrm>
            <a:off x="1174276" y="-756"/>
            <a:ext cx="9843449" cy="569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Rectangle 8">
            <a:extLst>
              <a:ext uri="{FF2B5EF4-FFF2-40B4-BE49-F238E27FC236}">
                <a16:creationId xmlns:a16="http://schemas.microsoft.com/office/drawing/2014/main" id="{F901AB4A-AE17-BFA4-697C-75EC6407E147}"/>
              </a:ext>
            </a:extLst>
          </p:cNvPr>
          <p:cNvSpPr/>
          <p:nvPr userDrawn="1"/>
        </p:nvSpPr>
        <p:spPr>
          <a:xfrm>
            <a:off x="1604189" y="-13446"/>
            <a:ext cx="8983623" cy="52577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mollusk, insect&#10;&#10;Description automatically generated">
            <a:extLst>
              <a:ext uri="{FF2B5EF4-FFF2-40B4-BE49-F238E27FC236}">
                <a16:creationId xmlns:a16="http://schemas.microsoft.com/office/drawing/2014/main" id="{1C7F01FE-99A8-35BD-05A1-6D93A2578E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52833" y="5110810"/>
            <a:ext cx="1207554" cy="354511"/>
          </a:xfrm>
          <a:prstGeom prst="rect">
            <a:avLst/>
          </a:prstGeom>
        </p:spPr>
      </p:pic>
      <p:pic>
        <p:nvPicPr>
          <p:cNvPr id="13" name="Picture 12">
            <a:extLst>
              <a:ext uri="{FF2B5EF4-FFF2-40B4-BE49-F238E27FC236}">
                <a16:creationId xmlns:a16="http://schemas.microsoft.com/office/drawing/2014/main" id="{E66660DF-FD7A-4340-E854-B4680A6B88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5202474" y="-1953000"/>
            <a:ext cx="1485900" cy="5372100"/>
          </a:xfrm>
          <a:prstGeom prst="rect">
            <a:avLst/>
          </a:prstGeom>
        </p:spPr>
      </p:pic>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748028" y="1389888"/>
            <a:ext cx="8695944" cy="1325880"/>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2223516" y="2651760"/>
            <a:ext cx="7744968" cy="2697480"/>
          </a:xfrm>
        </p:spPr>
        <p:txBody>
          <a:bodyPr>
            <a:normAutofit/>
          </a:bodyPr>
          <a:lstStyle>
            <a:lvl1pPr marL="0" indent="0" algn="ctr">
              <a:lnSpc>
                <a:spcPct val="100000"/>
              </a:lnSpc>
              <a:buNone/>
              <a:defRPr sz="2000">
                <a:latin typeface="Gill Sans Nova Light" panose="020F0302020204030204" pitchFamily="34" charset="0"/>
                <a:cs typeface="Gill Sans Nova Light" panose="020F0302020204030204" pitchFamily="34" charset="0"/>
              </a:defRPr>
            </a:lvl1pPr>
            <a:lvl2pPr algn="ctr">
              <a:lnSpc>
                <a:spcPct val="100000"/>
              </a:lnSpc>
              <a:defRPr sz="1800">
                <a:latin typeface="Gill Sans Nova Light" panose="020F0302020204030204" pitchFamily="34" charset="0"/>
                <a:cs typeface="Gill Sans Nova Light" panose="020F0302020204030204" pitchFamily="34" charset="0"/>
              </a:defRPr>
            </a:lvl2pPr>
            <a:lvl3pPr algn="ctr">
              <a:defRPr sz="1600">
                <a:latin typeface="Gill Sans Nova Light" panose="020F0302020204030204" pitchFamily="34" charset="0"/>
                <a:cs typeface="Gill Sans Nova Light" panose="020F0302020204030204" pitchFamily="34" charset="0"/>
              </a:defRPr>
            </a:lvl3pPr>
            <a:lvl4pPr algn="ctr">
              <a:defRPr sz="1400">
                <a:latin typeface="Gill Sans Nova Light" panose="020F0302020204030204" pitchFamily="34" charset="0"/>
                <a:cs typeface="Gill Sans Nova Light" panose="020F0302020204030204" pitchFamily="34" charset="0"/>
              </a:defRPr>
            </a:lvl4pPr>
            <a:lvl5pPr algn="ctr">
              <a:defRPr sz="1400">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p:txBody>
      </p:sp>
      <p:sp>
        <p:nvSpPr>
          <p:cNvPr id="14" name="Footer Placeholder 13">
            <a:extLst>
              <a:ext uri="{FF2B5EF4-FFF2-40B4-BE49-F238E27FC236}">
                <a16:creationId xmlns:a16="http://schemas.microsoft.com/office/drawing/2014/main" id="{2F05D25C-B703-1868-603E-D468EF44D794}"/>
              </a:ext>
            </a:extLst>
          </p:cNvPr>
          <p:cNvSpPr>
            <a:spLocks noGrp="1"/>
          </p:cNvSpPr>
          <p:nvPr>
            <p:ph type="ftr" sz="quarter" idx="10"/>
          </p:nvPr>
        </p:nvSpPr>
        <p:spPr/>
        <p:txBody>
          <a:bodyPr/>
          <a:lstStyle/>
          <a:p>
            <a:endParaRPr lang="en-US" dirty="0"/>
          </a:p>
        </p:txBody>
      </p:sp>
      <p:sp>
        <p:nvSpPr>
          <p:cNvPr id="15" name="Slide Number Placeholder 14">
            <a:extLst>
              <a:ext uri="{FF2B5EF4-FFF2-40B4-BE49-F238E27FC236}">
                <a16:creationId xmlns:a16="http://schemas.microsoft.com/office/drawing/2014/main" id="{D8FDB2CC-A975-BC07-042A-228D387E5165}"/>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9668979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8ADFA29-47E3-2E16-12B7-D8031DC04C0D}"/>
              </a:ext>
            </a:extLst>
          </p:cNvPr>
          <p:cNvSpPr/>
          <p:nvPr userDrawn="1"/>
        </p:nvSpPr>
        <p:spPr>
          <a:xfrm>
            <a:off x="0" y="3377183"/>
            <a:ext cx="12192000" cy="23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close up of a plant&#10;&#10;Description automatically generated with low confidence">
            <a:extLst>
              <a:ext uri="{FF2B5EF4-FFF2-40B4-BE49-F238E27FC236}">
                <a16:creationId xmlns:a16="http://schemas.microsoft.com/office/drawing/2014/main" id="{D373DB44-C887-96AC-D32D-B7656F28FB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87322" y="3187511"/>
            <a:ext cx="1422400" cy="5283200"/>
          </a:xfrm>
          <a:prstGeom prst="rect">
            <a:avLst/>
          </a:prstGeom>
        </p:spPr>
      </p:pic>
      <p:pic>
        <p:nvPicPr>
          <p:cNvPr id="9" name="Picture 8" descr="A picture containing bedclothes, fabric&#10;&#10;Description automatically generated">
            <a:extLst>
              <a:ext uri="{FF2B5EF4-FFF2-40B4-BE49-F238E27FC236}">
                <a16:creationId xmlns:a16="http://schemas.microsoft.com/office/drawing/2014/main" id="{6A080FF9-A96B-AA38-428D-5F2CF533D0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5400022" y="287485"/>
            <a:ext cx="1485900" cy="5372100"/>
          </a:xfrm>
          <a:prstGeom prst="rect">
            <a:avLst/>
          </a:prstGeom>
        </p:spPr>
      </p:pic>
      <p:sp>
        <p:nvSpPr>
          <p:cNvPr id="13" name="Rectangle 12">
            <a:extLst>
              <a:ext uri="{FF2B5EF4-FFF2-40B4-BE49-F238E27FC236}">
                <a16:creationId xmlns:a16="http://schemas.microsoft.com/office/drawing/2014/main" id="{25150280-02E2-686D-A130-65EBDA15EF13}"/>
              </a:ext>
            </a:extLst>
          </p:cNvPr>
          <p:cNvSpPr/>
          <p:nvPr userDrawn="1"/>
        </p:nvSpPr>
        <p:spPr>
          <a:xfrm>
            <a:off x="232651" y="3633264"/>
            <a:ext cx="11740896" cy="178975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ill Sans Light" panose="020B0302020104020203" pitchFamily="34" charset="-79"/>
              <a:cs typeface="Gill Sans Light" panose="020B0302020104020203" pitchFamily="34" charset="-79"/>
            </a:endParaRPr>
          </a:p>
        </p:txBody>
      </p:sp>
      <p:pic>
        <p:nvPicPr>
          <p:cNvPr id="15" name="Picture 14" descr="A picture containing ceramic ware, porcelain&#10;&#10;Description automatically generated">
            <a:extLst>
              <a:ext uri="{FF2B5EF4-FFF2-40B4-BE49-F238E27FC236}">
                <a16:creationId xmlns:a16="http://schemas.microsoft.com/office/drawing/2014/main" id="{3DD4D68C-6665-333E-98E8-785116A05A7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590193">
            <a:off x="6957396" y="5090392"/>
            <a:ext cx="856832" cy="83252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27E0939A-D971-0D79-9B6D-834913C959B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62979" y="3252854"/>
            <a:ext cx="1206427" cy="621355"/>
          </a:xfrm>
          <a:prstGeom prst="rect">
            <a:avLst/>
          </a:prstGeom>
        </p:spPr>
      </p:pic>
      <p:sp>
        <p:nvSpPr>
          <p:cNvPr id="2" name="Title 1">
            <a:extLst>
              <a:ext uri="{FF2B5EF4-FFF2-40B4-BE49-F238E27FC236}">
                <a16:creationId xmlns:a16="http://schemas.microsoft.com/office/drawing/2014/main" id="{A2DFA2E8-50A1-4465-AC33-6FAC0E7736E9}"/>
              </a:ext>
            </a:extLst>
          </p:cNvPr>
          <p:cNvSpPr>
            <a:spLocks noGrp="1"/>
          </p:cNvSpPr>
          <p:nvPr userDrawn="1">
            <p:ph type="title"/>
          </p:nvPr>
        </p:nvSpPr>
        <p:spPr>
          <a:xfrm>
            <a:off x="1153668" y="3977640"/>
            <a:ext cx="9884664" cy="731520"/>
          </a:xfrm>
        </p:spPr>
        <p:txBody>
          <a:bodyPr anchor="b">
            <a:normAutofit/>
          </a:bodyPr>
          <a:lstStyle>
            <a:lvl1pPr algn="ct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65DE34-CDB7-41F7-A95A-592B99558C69}"/>
              </a:ext>
            </a:extLst>
          </p:cNvPr>
          <p:cNvSpPr>
            <a:spLocks noGrp="1"/>
          </p:cNvSpPr>
          <p:nvPr userDrawn="1">
            <p:ph type="body" idx="1"/>
          </p:nvPr>
        </p:nvSpPr>
        <p:spPr>
          <a:xfrm>
            <a:off x="1153668" y="4700016"/>
            <a:ext cx="9884664" cy="457200"/>
          </a:xfrm>
        </p:spPr>
        <p:txBody>
          <a:bodyPr anchor="ct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663907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838200" y="380999"/>
            <a:ext cx="10515600" cy="1325880"/>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838200" y="1825625"/>
            <a:ext cx="10515600" cy="4370832"/>
          </a:xfrm>
        </p:spPr>
        <p:txBody>
          <a:bodyPr/>
          <a:lstStyle>
            <a:lvl1pPr>
              <a:defRPr>
                <a:latin typeface="Gill Sans Nova Light" panose="020F0302020204030204" pitchFamily="34" charset="0"/>
                <a:cs typeface="Gill Sans Nova Light" panose="020F0302020204030204" pitchFamily="34" charset="0"/>
              </a:defRPr>
            </a:lvl1pPr>
            <a:lvl2pPr>
              <a:defRPr>
                <a:latin typeface="Gill Sans Nova Light" panose="020F0302020204030204" pitchFamily="34" charset="0"/>
                <a:cs typeface="Gill Sans Nova Light" panose="020F0302020204030204" pitchFamily="34" charset="0"/>
              </a:defRPr>
            </a:lvl2pPr>
            <a:lvl3pPr>
              <a:defRPr>
                <a:latin typeface="Gill Sans Nova Light" panose="020F0302020204030204" pitchFamily="34" charset="0"/>
                <a:cs typeface="Gill Sans Nova Light" panose="020F0302020204030204" pitchFamily="34" charset="0"/>
              </a:defRPr>
            </a:lvl3pPr>
            <a:lvl4pPr>
              <a:defRPr>
                <a:latin typeface="Gill Sans Nova Light" panose="020F0302020204030204" pitchFamily="34" charset="0"/>
                <a:cs typeface="Gill Sans Nova Light" panose="020F0302020204030204" pitchFamily="34" charset="0"/>
              </a:defRPr>
            </a:lvl4pPr>
            <a:lvl5pPr>
              <a:defRPr>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74170EA9-DC14-D6B7-054C-51C9E1FE932C}"/>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a16="http://schemas.microsoft.com/office/drawing/2014/main" id="{3F65A817-7911-6CCE-C2C4-2C8568F7F358}"/>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6985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69D353-C4FC-483B-9D9E-FA34E4F1B4DF}" type="datetime1">
              <a:rPr lang="en-US" smtClean="0"/>
              <a:t>5/14/2025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94A09A9-5501-47C1-A89A-A340965A2BE2}" type="slidenum">
              <a:rPr lang="en-US" smtClean="0"/>
              <a:pPr/>
              <a:t>‹#›</a:t>
            </a:fld>
            <a:endParaRPr lang="en-US" dirty="0"/>
          </a:p>
        </p:txBody>
      </p:sp>
      <p:sp>
        <p:nvSpPr>
          <p:cNvPr id="7" name="Freeform 3">
            <a:extLst>
              <a:ext uri="{FF2B5EF4-FFF2-40B4-BE49-F238E27FC236}">
                <a16:creationId xmlns:a16="http://schemas.microsoft.com/office/drawing/2014/main" id="{14D069AC-1331-79CD-FB34-5384EEDAC0D3}"/>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4">
            <a:extLst>
              <a:ext uri="{FF2B5EF4-FFF2-40B4-BE49-F238E27FC236}">
                <a16:creationId xmlns:a16="http://schemas.microsoft.com/office/drawing/2014/main" id="{BF2FE1D3-9B7D-0EE4-ADBB-A84170B1A452}"/>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9" name="Freeform 5">
            <a:extLst>
              <a:ext uri="{FF2B5EF4-FFF2-40B4-BE49-F238E27FC236}">
                <a16:creationId xmlns:a16="http://schemas.microsoft.com/office/drawing/2014/main" id="{2FCDD103-DE3A-ECA5-4C5E-DE3D08DF8E40}"/>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0" name="Group 9">
            <a:extLst>
              <a:ext uri="{FF2B5EF4-FFF2-40B4-BE49-F238E27FC236}">
                <a16:creationId xmlns:a16="http://schemas.microsoft.com/office/drawing/2014/main" id="{EB9FE206-331B-500F-6890-DD338BE047E5}"/>
              </a:ext>
            </a:extLst>
          </p:cNvPr>
          <p:cNvGrpSpPr/>
          <p:nvPr userDrawn="1"/>
        </p:nvGrpSpPr>
        <p:grpSpPr>
          <a:xfrm>
            <a:off x="8082092" y="5590903"/>
            <a:ext cx="1572380" cy="1267097"/>
            <a:chOff x="7413403" y="4976359"/>
            <a:chExt cx="2334986" cy="1881641"/>
          </a:xfrm>
        </p:grpSpPr>
        <p:sp>
          <p:nvSpPr>
            <p:cNvPr id="11" name="Freeform 6">
              <a:extLst>
                <a:ext uri="{FF2B5EF4-FFF2-40B4-BE49-F238E27FC236}">
                  <a16:creationId xmlns:a16="http://schemas.microsoft.com/office/drawing/2014/main" id="{7604A43A-4972-4D34-9788-98EBBECAE3D9}"/>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12" name="Freeform 7">
              <a:extLst>
                <a:ext uri="{FF2B5EF4-FFF2-40B4-BE49-F238E27FC236}">
                  <a16:creationId xmlns:a16="http://schemas.microsoft.com/office/drawing/2014/main" id="{0BCADFF3-AC94-B60A-251E-70A289D2C26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spTree>
    <p:extLst>
      <p:ext uri="{BB962C8B-B14F-4D97-AF65-F5344CB8AC3E}">
        <p14:creationId xmlns:p14="http://schemas.microsoft.com/office/powerpoint/2010/main" val="2045197867"/>
      </p:ext>
    </p:extLst>
  </p:cSld>
  <p:clrMapOvr>
    <a:masterClrMapping/>
  </p:clrMapOvr>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green">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838200" y="380999"/>
            <a:ext cx="10515600" cy="1325880"/>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609600" y="1600200"/>
            <a:ext cx="10972800" cy="4572000"/>
          </a:xfrm>
        </p:spPr>
        <p:txBody>
          <a:bodyPr/>
          <a:lstStyle>
            <a:lvl1pPr>
              <a:defRPr>
                <a:latin typeface="Gill Sans Nova Light" panose="020F0302020204030204" pitchFamily="34" charset="0"/>
                <a:cs typeface="Gill Sans Nova Light" panose="020F0302020204030204" pitchFamily="34" charset="0"/>
              </a:defRPr>
            </a:lvl1pPr>
            <a:lvl2pPr>
              <a:defRPr>
                <a:latin typeface="Gill Sans Nova Light" panose="020F0302020204030204" pitchFamily="34" charset="0"/>
                <a:cs typeface="Gill Sans Nova Light" panose="020F0302020204030204" pitchFamily="34" charset="0"/>
              </a:defRPr>
            </a:lvl2pPr>
            <a:lvl3pPr>
              <a:defRPr>
                <a:latin typeface="Gill Sans Nova Light" panose="020F0302020204030204" pitchFamily="34" charset="0"/>
                <a:cs typeface="Gill Sans Nova Light" panose="020F0302020204030204" pitchFamily="34" charset="0"/>
              </a:defRPr>
            </a:lvl3pPr>
            <a:lvl4pPr>
              <a:defRPr>
                <a:latin typeface="Gill Sans Nova Light" panose="020F0302020204030204" pitchFamily="34" charset="0"/>
                <a:cs typeface="Gill Sans Nova Light" panose="020F0302020204030204" pitchFamily="34" charset="0"/>
              </a:defRPr>
            </a:lvl4pPr>
            <a:lvl5pPr>
              <a:defRPr>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74170EA9-DC14-D6B7-054C-51C9E1FE932C}"/>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a16="http://schemas.microsoft.com/office/drawing/2014/main" id="{3F65A817-7911-6CCE-C2C4-2C8568F7F358}"/>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772707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F45E1C-47F6-0AF9-7468-BA613D681E1D}"/>
              </a:ext>
            </a:extLst>
          </p:cNvPr>
          <p:cNvSpPr/>
          <p:nvPr userDrawn="1"/>
        </p:nvSpPr>
        <p:spPr>
          <a:xfrm>
            <a:off x="0" y="1533950"/>
            <a:ext cx="12192000" cy="379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picture containing fabric&#10;&#10;Description automatically generated">
            <a:extLst>
              <a:ext uri="{FF2B5EF4-FFF2-40B4-BE49-F238E27FC236}">
                <a16:creationId xmlns:a16="http://schemas.microsoft.com/office/drawing/2014/main" id="{AB9E0D8B-7031-366D-884B-EB3FABD78C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056236" y="-1772981"/>
            <a:ext cx="2147050" cy="6039669"/>
          </a:xfrm>
          <a:prstGeom prst="rect">
            <a:avLst/>
          </a:prstGeom>
        </p:spPr>
      </p:pic>
      <p:sp>
        <p:nvSpPr>
          <p:cNvPr id="12" name="Rectangle 11">
            <a:extLst>
              <a:ext uri="{FF2B5EF4-FFF2-40B4-BE49-F238E27FC236}">
                <a16:creationId xmlns:a16="http://schemas.microsoft.com/office/drawing/2014/main" id="{1859314F-DCEF-A5A7-C5D9-F0D39AAC9FFA}"/>
              </a:ext>
            </a:extLst>
          </p:cNvPr>
          <p:cNvSpPr/>
          <p:nvPr userDrawn="1"/>
        </p:nvSpPr>
        <p:spPr>
          <a:xfrm>
            <a:off x="225552" y="1796143"/>
            <a:ext cx="11740896" cy="326571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picture containing flower, plant&#10;&#10;Description automatically generated">
            <a:extLst>
              <a:ext uri="{FF2B5EF4-FFF2-40B4-BE49-F238E27FC236}">
                <a16:creationId xmlns:a16="http://schemas.microsoft.com/office/drawing/2014/main" id="{DAAE5EB8-5B6B-6FA6-E6E7-D2F58FDFB4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6307543" y="-287017"/>
            <a:ext cx="1051334" cy="3866771"/>
          </a:xfrm>
          <a:prstGeom prst="rect">
            <a:avLst/>
          </a:prstGeom>
        </p:spPr>
      </p:pic>
      <p:pic>
        <p:nvPicPr>
          <p:cNvPr id="19" name="Picture 18" descr="A picture containing mollusk, insect&#10;&#10;Description automatically generated">
            <a:extLst>
              <a:ext uri="{FF2B5EF4-FFF2-40B4-BE49-F238E27FC236}">
                <a16:creationId xmlns:a16="http://schemas.microsoft.com/office/drawing/2014/main" id="{BB1368FF-AA1B-4423-30B1-BE082E6F191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92222" y="4923380"/>
            <a:ext cx="1207554" cy="354511"/>
          </a:xfrm>
          <a:prstGeom prst="rect">
            <a:avLst/>
          </a:prstGeom>
        </p:spPr>
      </p:pic>
      <p:sp>
        <p:nvSpPr>
          <p:cNvPr id="2" name="Title 1">
            <a:extLst>
              <a:ext uri="{FF2B5EF4-FFF2-40B4-BE49-F238E27FC236}">
                <a16:creationId xmlns:a16="http://schemas.microsoft.com/office/drawing/2014/main" id="{A2DFA2E8-50A1-4465-AC33-6FAC0E7736E9}"/>
              </a:ext>
            </a:extLst>
          </p:cNvPr>
          <p:cNvSpPr>
            <a:spLocks noGrp="1"/>
          </p:cNvSpPr>
          <p:nvPr>
            <p:ph type="title"/>
          </p:nvPr>
        </p:nvSpPr>
        <p:spPr>
          <a:xfrm>
            <a:off x="1743456" y="2404872"/>
            <a:ext cx="8705088" cy="2002536"/>
          </a:xfrm>
        </p:spPr>
        <p:txBody>
          <a:bodyPr anchor="t">
            <a:normAutofit/>
          </a:bodyPr>
          <a:lstStyle>
            <a:lvl1pPr algn="ct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65DE34-CDB7-41F7-A95A-592B99558C69}"/>
              </a:ext>
            </a:extLst>
          </p:cNvPr>
          <p:cNvSpPr>
            <a:spLocks noGrp="1"/>
          </p:cNvSpPr>
          <p:nvPr>
            <p:ph type="body" idx="1"/>
          </p:nvPr>
        </p:nvSpPr>
        <p:spPr>
          <a:xfrm>
            <a:off x="1743454" y="3964517"/>
            <a:ext cx="8705089" cy="457200"/>
          </a:xfrm>
        </p:spPr>
        <p:txBody>
          <a:bodyPr anchor="ctr"/>
          <a:lstStyle>
            <a:lvl1pPr marL="0" indent="0" algn="ctr">
              <a:buNone/>
              <a:defRPr sz="24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7" name="Text Placeholder 24">
            <a:extLst>
              <a:ext uri="{FF2B5EF4-FFF2-40B4-BE49-F238E27FC236}">
                <a16:creationId xmlns:a16="http://schemas.microsoft.com/office/drawing/2014/main" id="{F5E2B84E-B4F2-ED93-8084-ECFC3B9C380F}"/>
              </a:ext>
            </a:extLst>
          </p:cNvPr>
          <p:cNvSpPr>
            <a:spLocks noGrp="1"/>
          </p:cNvSpPr>
          <p:nvPr>
            <p:ph type="body" sz="quarter" idx="11" hasCustomPrompt="1"/>
          </p:nvPr>
        </p:nvSpPr>
        <p:spPr>
          <a:xfrm>
            <a:off x="10149667" y="3189069"/>
            <a:ext cx="945473" cy="1936750"/>
          </a:xfrm>
        </p:spPr>
        <p:txBody>
          <a:bodyPr>
            <a:noAutofit/>
          </a:bodyPr>
          <a:lstStyle>
            <a:lvl1pPr marL="0" indent="0">
              <a:buNone/>
              <a:defRPr sz="14000" b="1">
                <a:solidFill>
                  <a:schemeClr val="tx2"/>
                </a:solidFill>
                <a:latin typeface="+mj-lt"/>
              </a:defRPr>
            </a:lvl1pPr>
          </a:lstStyle>
          <a:p>
            <a:pPr lvl="0"/>
            <a:r>
              <a:rPr lang="en-US" dirty="0"/>
              <a:t>”</a:t>
            </a:r>
          </a:p>
        </p:txBody>
      </p:sp>
      <p:sp>
        <p:nvSpPr>
          <p:cNvPr id="28" name="Text Placeholder 24">
            <a:extLst>
              <a:ext uri="{FF2B5EF4-FFF2-40B4-BE49-F238E27FC236}">
                <a16:creationId xmlns:a16="http://schemas.microsoft.com/office/drawing/2014/main" id="{FDD82133-EB75-7E07-A9CE-730CB7F6CD34}"/>
              </a:ext>
            </a:extLst>
          </p:cNvPr>
          <p:cNvSpPr>
            <a:spLocks noGrp="1"/>
          </p:cNvSpPr>
          <p:nvPr>
            <p:ph type="body" sz="quarter" idx="10" hasCustomPrompt="1"/>
          </p:nvPr>
        </p:nvSpPr>
        <p:spPr>
          <a:xfrm>
            <a:off x="1033184" y="2136567"/>
            <a:ext cx="941832" cy="1936750"/>
          </a:xfrm>
        </p:spPr>
        <p:txBody>
          <a:bodyPr>
            <a:noAutofit/>
          </a:bodyPr>
          <a:lstStyle>
            <a:lvl1pPr marL="0" indent="0">
              <a:buNone/>
              <a:defRPr sz="14000" b="1">
                <a:solidFill>
                  <a:schemeClr val="tx2"/>
                </a:solidFill>
                <a:latin typeface="+mj-lt"/>
              </a:defRPr>
            </a:lvl1pPr>
          </a:lstStyle>
          <a:p>
            <a:pPr lvl="0"/>
            <a:r>
              <a:rPr lang="en-US" dirty="0"/>
              <a:t>“</a:t>
            </a:r>
          </a:p>
        </p:txBody>
      </p:sp>
    </p:spTree>
    <p:extLst>
      <p:ext uri="{BB962C8B-B14F-4D97-AF65-F5344CB8AC3E}">
        <p14:creationId xmlns:p14="http://schemas.microsoft.com/office/powerpoint/2010/main" val="2684012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mollusk, insect&#10;&#10;Description automatically generated">
            <a:extLst>
              <a:ext uri="{FF2B5EF4-FFF2-40B4-BE49-F238E27FC236}">
                <a16:creationId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Title 1">
            <a:extLst>
              <a:ext uri="{FF2B5EF4-FFF2-40B4-BE49-F238E27FC236}">
                <a16:creationId xmlns:a16="http://schemas.microsoft.com/office/drawing/2014/main" id="{115CA519-6BA6-FAC8-3545-2E7E3CBDE2A9}"/>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22" name="Picture Placeholder 17">
            <a:extLst>
              <a:ext uri="{FF2B5EF4-FFF2-40B4-BE49-F238E27FC236}">
                <a16:creationId xmlns:a16="http://schemas.microsoft.com/office/drawing/2014/main" id="{6A1AC1B6-9CB9-19D8-8BDC-EDC0B6C19DBE}"/>
              </a:ext>
            </a:extLst>
          </p:cNvPr>
          <p:cNvSpPr>
            <a:spLocks noGrp="1" noChangeAspect="1"/>
          </p:cNvSpPr>
          <p:nvPr>
            <p:ph type="pic" sz="quarter" idx="12"/>
          </p:nvPr>
        </p:nvSpPr>
        <p:spPr>
          <a:xfrm>
            <a:off x="1375868"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20" name="Text Placeholder 19">
            <a:extLst>
              <a:ext uri="{FF2B5EF4-FFF2-40B4-BE49-F238E27FC236}">
                <a16:creationId xmlns:a16="http://schemas.microsoft.com/office/drawing/2014/main" id="{DAB2A93C-DB99-8217-D74F-D08E610FA758}"/>
              </a:ext>
            </a:extLst>
          </p:cNvPr>
          <p:cNvSpPr>
            <a:spLocks noGrp="1"/>
          </p:cNvSpPr>
          <p:nvPr>
            <p:ph type="body" sz="quarter" idx="13"/>
          </p:nvPr>
        </p:nvSpPr>
        <p:spPr>
          <a:xfrm>
            <a:off x="1326173" y="3946525"/>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21" name="Text Placeholder 19">
            <a:extLst>
              <a:ext uri="{FF2B5EF4-FFF2-40B4-BE49-F238E27FC236}">
                <a16:creationId xmlns:a16="http://schemas.microsoft.com/office/drawing/2014/main" id="{61950EAA-EB4E-8768-AFC9-A0356AECFE12}"/>
              </a:ext>
            </a:extLst>
          </p:cNvPr>
          <p:cNvSpPr>
            <a:spLocks noGrp="1"/>
          </p:cNvSpPr>
          <p:nvPr>
            <p:ph type="body" sz="quarter" idx="14"/>
          </p:nvPr>
        </p:nvSpPr>
        <p:spPr>
          <a:xfrm>
            <a:off x="1328309" y="4306415"/>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31" name="Picture Placeholder 17">
            <a:extLst>
              <a:ext uri="{FF2B5EF4-FFF2-40B4-BE49-F238E27FC236}">
                <a16:creationId xmlns:a16="http://schemas.microsoft.com/office/drawing/2014/main" id="{E3B18CDB-3FF1-EC8E-EA8A-31E9BF81747A}"/>
              </a:ext>
            </a:extLst>
          </p:cNvPr>
          <p:cNvSpPr>
            <a:spLocks noGrp="1" noChangeAspect="1"/>
          </p:cNvSpPr>
          <p:nvPr>
            <p:ph type="pic" sz="quarter" idx="17"/>
          </p:nvPr>
        </p:nvSpPr>
        <p:spPr>
          <a:xfrm>
            <a:off x="3828270"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33" name="Text Placeholder 19">
            <a:extLst>
              <a:ext uri="{FF2B5EF4-FFF2-40B4-BE49-F238E27FC236}">
                <a16:creationId xmlns:a16="http://schemas.microsoft.com/office/drawing/2014/main" id="{EAB1EC17-F1C7-0781-4F52-DEE9122BBC9D}"/>
              </a:ext>
            </a:extLst>
          </p:cNvPr>
          <p:cNvSpPr>
            <a:spLocks noGrp="1"/>
          </p:cNvSpPr>
          <p:nvPr>
            <p:ph type="body" sz="quarter" idx="19"/>
          </p:nvPr>
        </p:nvSpPr>
        <p:spPr>
          <a:xfrm>
            <a:off x="3763663" y="3926721"/>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32" name="Text Placeholder 19">
            <a:extLst>
              <a:ext uri="{FF2B5EF4-FFF2-40B4-BE49-F238E27FC236}">
                <a16:creationId xmlns:a16="http://schemas.microsoft.com/office/drawing/2014/main" id="{9E2E4E06-43E3-5309-A921-59117EDFEA1A}"/>
              </a:ext>
            </a:extLst>
          </p:cNvPr>
          <p:cNvSpPr>
            <a:spLocks noGrp="1"/>
          </p:cNvSpPr>
          <p:nvPr>
            <p:ph type="body" sz="quarter" idx="18"/>
          </p:nvPr>
        </p:nvSpPr>
        <p:spPr>
          <a:xfrm>
            <a:off x="3765799" y="4286611"/>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30" name="Picture Placeholder 17">
            <a:extLst>
              <a:ext uri="{FF2B5EF4-FFF2-40B4-BE49-F238E27FC236}">
                <a16:creationId xmlns:a16="http://schemas.microsoft.com/office/drawing/2014/main" id="{2EB018F6-8206-135F-BF16-29E6E63FD099}"/>
              </a:ext>
            </a:extLst>
          </p:cNvPr>
          <p:cNvSpPr>
            <a:spLocks noGrp="1" noChangeAspect="1"/>
          </p:cNvSpPr>
          <p:nvPr>
            <p:ph type="pic" sz="quarter" idx="16"/>
          </p:nvPr>
        </p:nvSpPr>
        <p:spPr>
          <a:xfrm>
            <a:off x="6280672"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35" name="Text Placeholder 19">
            <a:extLst>
              <a:ext uri="{FF2B5EF4-FFF2-40B4-BE49-F238E27FC236}">
                <a16:creationId xmlns:a16="http://schemas.microsoft.com/office/drawing/2014/main" id="{13D50A41-E904-8A4E-6F0A-F980F8D64711}"/>
              </a:ext>
            </a:extLst>
          </p:cNvPr>
          <p:cNvSpPr>
            <a:spLocks noGrp="1"/>
          </p:cNvSpPr>
          <p:nvPr>
            <p:ph type="body" sz="quarter" idx="21"/>
          </p:nvPr>
        </p:nvSpPr>
        <p:spPr>
          <a:xfrm>
            <a:off x="6216065" y="3946525"/>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34" name="Text Placeholder 19">
            <a:extLst>
              <a:ext uri="{FF2B5EF4-FFF2-40B4-BE49-F238E27FC236}">
                <a16:creationId xmlns:a16="http://schemas.microsoft.com/office/drawing/2014/main" id="{D6CE30A5-8B65-384B-A8B9-6F711A521946}"/>
              </a:ext>
            </a:extLst>
          </p:cNvPr>
          <p:cNvSpPr>
            <a:spLocks noGrp="1"/>
          </p:cNvSpPr>
          <p:nvPr>
            <p:ph type="body" sz="quarter" idx="20"/>
          </p:nvPr>
        </p:nvSpPr>
        <p:spPr>
          <a:xfrm>
            <a:off x="6218201" y="4306415"/>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29" name="Picture Placeholder 17">
            <a:extLst>
              <a:ext uri="{FF2B5EF4-FFF2-40B4-BE49-F238E27FC236}">
                <a16:creationId xmlns:a16="http://schemas.microsoft.com/office/drawing/2014/main" id="{D1C71745-769D-8F16-2B61-EF5D4012F1E3}"/>
              </a:ext>
            </a:extLst>
          </p:cNvPr>
          <p:cNvSpPr>
            <a:spLocks noGrp="1" noChangeAspect="1"/>
          </p:cNvSpPr>
          <p:nvPr>
            <p:ph type="pic" sz="quarter" idx="15"/>
          </p:nvPr>
        </p:nvSpPr>
        <p:spPr>
          <a:xfrm>
            <a:off x="8733074"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37" name="Text Placeholder 19">
            <a:extLst>
              <a:ext uri="{FF2B5EF4-FFF2-40B4-BE49-F238E27FC236}">
                <a16:creationId xmlns:a16="http://schemas.microsoft.com/office/drawing/2014/main" id="{D6D40AAC-2768-6F48-97AE-FD958D89FD8E}"/>
              </a:ext>
            </a:extLst>
          </p:cNvPr>
          <p:cNvSpPr>
            <a:spLocks noGrp="1"/>
          </p:cNvSpPr>
          <p:nvPr>
            <p:ph type="body" sz="quarter" idx="23"/>
          </p:nvPr>
        </p:nvSpPr>
        <p:spPr>
          <a:xfrm>
            <a:off x="8666331" y="3946525"/>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36" name="Text Placeholder 19">
            <a:extLst>
              <a:ext uri="{FF2B5EF4-FFF2-40B4-BE49-F238E27FC236}">
                <a16:creationId xmlns:a16="http://schemas.microsoft.com/office/drawing/2014/main" id="{85652007-C32E-173C-2A5F-B1C08D6140DD}"/>
              </a:ext>
            </a:extLst>
          </p:cNvPr>
          <p:cNvSpPr>
            <a:spLocks noGrp="1"/>
          </p:cNvSpPr>
          <p:nvPr>
            <p:ph type="body" sz="quarter" idx="22"/>
          </p:nvPr>
        </p:nvSpPr>
        <p:spPr>
          <a:xfrm>
            <a:off x="8668467" y="4306415"/>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08AD4DF5-3AA4-926D-00B1-1C24F968F4AD}"/>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a16="http://schemas.microsoft.com/office/drawing/2014/main" id="{CE3EC206-AFEC-E74D-0522-B0D47B2E7A6E}"/>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4591312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mollusk, insect&#10;&#10;Description automatically generated">
            <a:extLst>
              <a:ext uri="{FF2B5EF4-FFF2-40B4-BE49-F238E27FC236}">
                <a16:creationId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Title 1">
            <a:extLst>
              <a:ext uri="{FF2B5EF4-FFF2-40B4-BE49-F238E27FC236}">
                <a16:creationId xmlns:a16="http://schemas.microsoft.com/office/drawing/2014/main" id="{115CA519-6BA6-FAC8-3545-2E7E3CBDE2A9}"/>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22" name="Picture Placeholder 17">
            <a:extLst>
              <a:ext uri="{FF2B5EF4-FFF2-40B4-BE49-F238E27FC236}">
                <a16:creationId xmlns:a16="http://schemas.microsoft.com/office/drawing/2014/main" id="{6A1AC1B6-9CB9-19D8-8BDC-EDC0B6C19DBE}"/>
              </a:ext>
            </a:extLst>
          </p:cNvPr>
          <p:cNvSpPr>
            <a:spLocks noGrp="1" noChangeAspect="1"/>
          </p:cNvSpPr>
          <p:nvPr>
            <p:ph type="pic" sz="quarter" idx="12"/>
          </p:nvPr>
        </p:nvSpPr>
        <p:spPr>
          <a:xfrm>
            <a:off x="1681364"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20" name="Text Placeholder 19">
            <a:extLst>
              <a:ext uri="{FF2B5EF4-FFF2-40B4-BE49-F238E27FC236}">
                <a16:creationId xmlns:a16="http://schemas.microsoft.com/office/drawing/2014/main" id="{DAB2A93C-DB99-8217-D74F-D08E610FA758}"/>
              </a:ext>
            </a:extLst>
          </p:cNvPr>
          <p:cNvSpPr>
            <a:spLocks noGrp="1"/>
          </p:cNvSpPr>
          <p:nvPr>
            <p:ph type="body" sz="quarter" idx="13"/>
          </p:nvPr>
        </p:nvSpPr>
        <p:spPr>
          <a:xfrm>
            <a:off x="1106424"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21" name="Text Placeholder 19">
            <a:extLst>
              <a:ext uri="{FF2B5EF4-FFF2-40B4-BE49-F238E27FC236}">
                <a16:creationId xmlns:a16="http://schemas.microsoft.com/office/drawing/2014/main" id="{61950EAA-EB4E-8768-AFC9-A0356AECFE12}"/>
              </a:ext>
            </a:extLst>
          </p:cNvPr>
          <p:cNvSpPr>
            <a:spLocks noGrp="1"/>
          </p:cNvSpPr>
          <p:nvPr>
            <p:ph type="body" sz="quarter" idx="14"/>
          </p:nvPr>
        </p:nvSpPr>
        <p:spPr>
          <a:xfrm>
            <a:off x="1106424"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46" name="Picture Placeholder 17">
            <a:extLst>
              <a:ext uri="{FF2B5EF4-FFF2-40B4-BE49-F238E27FC236}">
                <a16:creationId xmlns:a16="http://schemas.microsoft.com/office/drawing/2014/main" id="{B23EF08B-7D0C-7D96-413D-71C22E3F74D0}"/>
              </a:ext>
            </a:extLst>
          </p:cNvPr>
          <p:cNvSpPr>
            <a:spLocks noGrp="1" noChangeAspect="1"/>
          </p:cNvSpPr>
          <p:nvPr>
            <p:ph type="pic" sz="quarter" idx="26"/>
          </p:nvPr>
        </p:nvSpPr>
        <p:spPr>
          <a:xfrm>
            <a:off x="1681364"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45" name="Text Placeholder 19">
            <a:extLst>
              <a:ext uri="{FF2B5EF4-FFF2-40B4-BE49-F238E27FC236}">
                <a16:creationId xmlns:a16="http://schemas.microsoft.com/office/drawing/2014/main" id="{A6866782-6675-4F37-E5D2-68CB0191C1A7}"/>
              </a:ext>
            </a:extLst>
          </p:cNvPr>
          <p:cNvSpPr>
            <a:spLocks noGrp="1"/>
          </p:cNvSpPr>
          <p:nvPr>
            <p:ph type="body" sz="quarter" idx="25"/>
          </p:nvPr>
        </p:nvSpPr>
        <p:spPr>
          <a:xfrm>
            <a:off x="1106424"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44" name="Text Placeholder 19">
            <a:extLst>
              <a:ext uri="{FF2B5EF4-FFF2-40B4-BE49-F238E27FC236}">
                <a16:creationId xmlns:a16="http://schemas.microsoft.com/office/drawing/2014/main" id="{9F53AB27-DDFA-AA5D-8253-546C9BBA9CE7}"/>
              </a:ext>
            </a:extLst>
          </p:cNvPr>
          <p:cNvSpPr>
            <a:spLocks noGrp="1"/>
          </p:cNvSpPr>
          <p:nvPr>
            <p:ph type="body" sz="quarter" idx="24"/>
          </p:nvPr>
        </p:nvSpPr>
        <p:spPr>
          <a:xfrm>
            <a:off x="1106424"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31" name="Picture Placeholder 17">
            <a:extLst>
              <a:ext uri="{FF2B5EF4-FFF2-40B4-BE49-F238E27FC236}">
                <a16:creationId xmlns:a16="http://schemas.microsoft.com/office/drawing/2014/main" id="{E3B18CDB-3FF1-EC8E-EA8A-31E9BF81747A}"/>
              </a:ext>
            </a:extLst>
          </p:cNvPr>
          <p:cNvSpPr>
            <a:spLocks noGrp="1" noChangeAspect="1"/>
          </p:cNvSpPr>
          <p:nvPr>
            <p:ph type="pic" sz="quarter" idx="17"/>
          </p:nvPr>
        </p:nvSpPr>
        <p:spPr>
          <a:xfrm>
            <a:off x="4226754"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33" name="Text Placeholder 19">
            <a:extLst>
              <a:ext uri="{FF2B5EF4-FFF2-40B4-BE49-F238E27FC236}">
                <a16:creationId xmlns:a16="http://schemas.microsoft.com/office/drawing/2014/main" id="{EAB1EC17-F1C7-0781-4F52-DEE9122BBC9D}"/>
              </a:ext>
            </a:extLst>
          </p:cNvPr>
          <p:cNvSpPr>
            <a:spLocks noGrp="1"/>
          </p:cNvSpPr>
          <p:nvPr>
            <p:ph type="body" sz="quarter" idx="19"/>
          </p:nvPr>
        </p:nvSpPr>
        <p:spPr>
          <a:xfrm>
            <a:off x="3639312"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32" name="Text Placeholder 19">
            <a:extLst>
              <a:ext uri="{FF2B5EF4-FFF2-40B4-BE49-F238E27FC236}">
                <a16:creationId xmlns:a16="http://schemas.microsoft.com/office/drawing/2014/main" id="{9E2E4E06-43E3-5309-A921-59117EDFEA1A}"/>
              </a:ext>
            </a:extLst>
          </p:cNvPr>
          <p:cNvSpPr>
            <a:spLocks noGrp="1"/>
          </p:cNvSpPr>
          <p:nvPr>
            <p:ph type="body" sz="quarter" idx="18"/>
          </p:nvPr>
        </p:nvSpPr>
        <p:spPr>
          <a:xfrm>
            <a:off x="3639312"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16" name="Picture Placeholder 17">
            <a:extLst>
              <a:ext uri="{FF2B5EF4-FFF2-40B4-BE49-F238E27FC236}">
                <a16:creationId xmlns:a16="http://schemas.microsoft.com/office/drawing/2014/main" id="{DD9CE7E9-3BC2-0321-457B-61D363708B38}"/>
              </a:ext>
            </a:extLst>
          </p:cNvPr>
          <p:cNvSpPr>
            <a:spLocks noGrp="1" noChangeAspect="1"/>
          </p:cNvSpPr>
          <p:nvPr>
            <p:ph type="pic" sz="quarter" idx="29"/>
          </p:nvPr>
        </p:nvSpPr>
        <p:spPr>
          <a:xfrm>
            <a:off x="4226754"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23" name="Text Placeholder 19">
            <a:extLst>
              <a:ext uri="{FF2B5EF4-FFF2-40B4-BE49-F238E27FC236}">
                <a16:creationId xmlns:a16="http://schemas.microsoft.com/office/drawing/2014/main" id="{70DD1941-A469-A457-B987-E0E2C300A8AE}"/>
              </a:ext>
            </a:extLst>
          </p:cNvPr>
          <p:cNvSpPr>
            <a:spLocks noGrp="1"/>
          </p:cNvSpPr>
          <p:nvPr>
            <p:ph type="body" sz="quarter" idx="31"/>
          </p:nvPr>
        </p:nvSpPr>
        <p:spPr>
          <a:xfrm>
            <a:off x="3639312"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18" name="Text Placeholder 19">
            <a:extLst>
              <a:ext uri="{FF2B5EF4-FFF2-40B4-BE49-F238E27FC236}">
                <a16:creationId xmlns:a16="http://schemas.microsoft.com/office/drawing/2014/main" id="{D6B84B7D-A7EC-6FE1-9925-F78AF0DE230F}"/>
              </a:ext>
            </a:extLst>
          </p:cNvPr>
          <p:cNvSpPr>
            <a:spLocks noGrp="1"/>
          </p:cNvSpPr>
          <p:nvPr>
            <p:ph type="body" sz="quarter" idx="30"/>
          </p:nvPr>
        </p:nvSpPr>
        <p:spPr>
          <a:xfrm>
            <a:off x="3639312"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30" name="Picture Placeholder 17">
            <a:extLst>
              <a:ext uri="{FF2B5EF4-FFF2-40B4-BE49-F238E27FC236}">
                <a16:creationId xmlns:a16="http://schemas.microsoft.com/office/drawing/2014/main" id="{2EB018F6-8206-135F-BF16-29E6E63FD099}"/>
              </a:ext>
            </a:extLst>
          </p:cNvPr>
          <p:cNvSpPr>
            <a:spLocks noGrp="1" noChangeAspect="1"/>
          </p:cNvSpPr>
          <p:nvPr>
            <p:ph type="pic" sz="quarter" idx="16"/>
          </p:nvPr>
        </p:nvSpPr>
        <p:spPr>
          <a:xfrm>
            <a:off x="6772144"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35" name="Text Placeholder 19">
            <a:extLst>
              <a:ext uri="{FF2B5EF4-FFF2-40B4-BE49-F238E27FC236}">
                <a16:creationId xmlns:a16="http://schemas.microsoft.com/office/drawing/2014/main" id="{13D50A41-E904-8A4E-6F0A-F980F8D64711}"/>
              </a:ext>
            </a:extLst>
          </p:cNvPr>
          <p:cNvSpPr>
            <a:spLocks noGrp="1"/>
          </p:cNvSpPr>
          <p:nvPr>
            <p:ph type="body" sz="quarter" idx="21"/>
          </p:nvPr>
        </p:nvSpPr>
        <p:spPr>
          <a:xfrm>
            <a:off x="6172200"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34" name="Text Placeholder 19">
            <a:extLst>
              <a:ext uri="{FF2B5EF4-FFF2-40B4-BE49-F238E27FC236}">
                <a16:creationId xmlns:a16="http://schemas.microsoft.com/office/drawing/2014/main" id="{D6CE30A5-8B65-384B-A8B9-6F711A521946}"/>
              </a:ext>
            </a:extLst>
          </p:cNvPr>
          <p:cNvSpPr>
            <a:spLocks noGrp="1"/>
          </p:cNvSpPr>
          <p:nvPr>
            <p:ph type="body" sz="quarter" idx="20"/>
          </p:nvPr>
        </p:nvSpPr>
        <p:spPr>
          <a:xfrm>
            <a:off x="6172200"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14" name="Picture Placeholder 17">
            <a:extLst>
              <a:ext uri="{FF2B5EF4-FFF2-40B4-BE49-F238E27FC236}">
                <a16:creationId xmlns:a16="http://schemas.microsoft.com/office/drawing/2014/main" id="{AA1AC2FE-336D-4E7F-2C86-6A8C29BA8F90}"/>
              </a:ext>
            </a:extLst>
          </p:cNvPr>
          <p:cNvSpPr>
            <a:spLocks noGrp="1" noChangeAspect="1"/>
          </p:cNvSpPr>
          <p:nvPr>
            <p:ph type="pic" sz="quarter" idx="28"/>
          </p:nvPr>
        </p:nvSpPr>
        <p:spPr>
          <a:xfrm>
            <a:off x="6772144"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27" name="Text Placeholder 19">
            <a:extLst>
              <a:ext uri="{FF2B5EF4-FFF2-40B4-BE49-F238E27FC236}">
                <a16:creationId xmlns:a16="http://schemas.microsoft.com/office/drawing/2014/main" id="{FA370BF1-09EC-DBE1-5118-8A92A0F90BC4}"/>
              </a:ext>
            </a:extLst>
          </p:cNvPr>
          <p:cNvSpPr>
            <a:spLocks noGrp="1"/>
          </p:cNvSpPr>
          <p:nvPr>
            <p:ph type="body" sz="quarter" idx="33"/>
          </p:nvPr>
        </p:nvSpPr>
        <p:spPr>
          <a:xfrm>
            <a:off x="6172200"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25" name="Text Placeholder 19">
            <a:extLst>
              <a:ext uri="{FF2B5EF4-FFF2-40B4-BE49-F238E27FC236}">
                <a16:creationId xmlns:a16="http://schemas.microsoft.com/office/drawing/2014/main" id="{5089D72C-E865-F5D3-CB1E-050AEF684453}"/>
              </a:ext>
            </a:extLst>
          </p:cNvPr>
          <p:cNvSpPr>
            <a:spLocks noGrp="1"/>
          </p:cNvSpPr>
          <p:nvPr>
            <p:ph type="body" sz="quarter" idx="32"/>
          </p:nvPr>
        </p:nvSpPr>
        <p:spPr>
          <a:xfrm>
            <a:off x="6172200"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29" name="Picture Placeholder 17">
            <a:extLst>
              <a:ext uri="{FF2B5EF4-FFF2-40B4-BE49-F238E27FC236}">
                <a16:creationId xmlns:a16="http://schemas.microsoft.com/office/drawing/2014/main" id="{D1C71745-769D-8F16-2B61-EF5D4012F1E3}"/>
              </a:ext>
            </a:extLst>
          </p:cNvPr>
          <p:cNvSpPr>
            <a:spLocks noGrp="1" noChangeAspect="1"/>
          </p:cNvSpPr>
          <p:nvPr>
            <p:ph type="pic" sz="quarter" idx="15"/>
          </p:nvPr>
        </p:nvSpPr>
        <p:spPr>
          <a:xfrm>
            <a:off x="9317533"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37" name="Text Placeholder 19">
            <a:extLst>
              <a:ext uri="{FF2B5EF4-FFF2-40B4-BE49-F238E27FC236}">
                <a16:creationId xmlns:a16="http://schemas.microsoft.com/office/drawing/2014/main" id="{D6D40AAC-2768-6F48-97AE-FD958D89FD8E}"/>
              </a:ext>
            </a:extLst>
          </p:cNvPr>
          <p:cNvSpPr>
            <a:spLocks noGrp="1"/>
          </p:cNvSpPr>
          <p:nvPr>
            <p:ph type="body" sz="quarter" idx="23"/>
          </p:nvPr>
        </p:nvSpPr>
        <p:spPr>
          <a:xfrm>
            <a:off x="8705088"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36" name="Text Placeholder 19">
            <a:extLst>
              <a:ext uri="{FF2B5EF4-FFF2-40B4-BE49-F238E27FC236}">
                <a16:creationId xmlns:a16="http://schemas.microsoft.com/office/drawing/2014/main" id="{85652007-C32E-173C-2A5F-B1C08D6140DD}"/>
              </a:ext>
            </a:extLst>
          </p:cNvPr>
          <p:cNvSpPr>
            <a:spLocks noGrp="1"/>
          </p:cNvSpPr>
          <p:nvPr>
            <p:ph type="body" sz="quarter" idx="22"/>
          </p:nvPr>
        </p:nvSpPr>
        <p:spPr>
          <a:xfrm>
            <a:off x="8705088"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47" name="Picture Placeholder 17">
            <a:extLst>
              <a:ext uri="{FF2B5EF4-FFF2-40B4-BE49-F238E27FC236}">
                <a16:creationId xmlns:a16="http://schemas.microsoft.com/office/drawing/2014/main" id="{4F7ECA98-24CD-8CC5-A3EC-BFF5E9B11748}"/>
              </a:ext>
            </a:extLst>
          </p:cNvPr>
          <p:cNvSpPr>
            <a:spLocks noGrp="1" noChangeAspect="1"/>
          </p:cNvSpPr>
          <p:nvPr>
            <p:ph type="pic" sz="quarter" idx="27"/>
          </p:nvPr>
        </p:nvSpPr>
        <p:spPr>
          <a:xfrm>
            <a:off x="9317533"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42" name="Text Placeholder 19">
            <a:extLst>
              <a:ext uri="{FF2B5EF4-FFF2-40B4-BE49-F238E27FC236}">
                <a16:creationId xmlns:a16="http://schemas.microsoft.com/office/drawing/2014/main" id="{46CBECF2-D93E-3DF9-064C-CB4A3262B691}"/>
              </a:ext>
            </a:extLst>
          </p:cNvPr>
          <p:cNvSpPr>
            <a:spLocks noGrp="1"/>
          </p:cNvSpPr>
          <p:nvPr>
            <p:ph type="body" sz="quarter" idx="35"/>
          </p:nvPr>
        </p:nvSpPr>
        <p:spPr>
          <a:xfrm>
            <a:off x="8705088"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41" name="Text Placeholder 19">
            <a:extLst>
              <a:ext uri="{FF2B5EF4-FFF2-40B4-BE49-F238E27FC236}">
                <a16:creationId xmlns:a16="http://schemas.microsoft.com/office/drawing/2014/main" id="{71E06E16-A083-B853-8155-7FF97AD1DE8F}"/>
              </a:ext>
            </a:extLst>
          </p:cNvPr>
          <p:cNvSpPr>
            <a:spLocks noGrp="1"/>
          </p:cNvSpPr>
          <p:nvPr>
            <p:ph type="body" sz="quarter" idx="34"/>
          </p:nvPr>
        </p:nvSpPr>
        <p:spPr>
          <a:xfrm>
            <a:off x="8705088"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3" name="Footer Placeholder 2">
            <a:extLst>
              <a:ext uri="{FF2B5EF4-FFF2-40B4-BE49-F238E27FC236}">
                <a16:creationId xmlns:a16="http://schemas.microsoft.com/office/drawing/2014/main" id="{08AD4DF5-3AA4-926D-00B1-1C24F968F4AD}"/>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a16="http://schemas.microsoft.com/office/drawing/2014/main" id="{CE3EC206-AFEC-E74D-0522-B0D47B2E7A6E}"/>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667288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EB05881-FB11-43E8-CCDD-8C12CDB4FE47}"/>
              </a:ext>
            </a:extLst>
          </p:cNvPr>
          <p:cNvSpPr/>
          <p:nvPr userDrawn="1"/>
        </p:nvSpPr>
        <p:spPr>
          <a:xfrm>
            <a:off x="838199" y="196052"/>
            <a:ext cx="10515601" cy="1686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fabric&#10;&#10;Description automatically generated">
            <a:extLst>
              <a:ext uri="{FF2B5EF4-FFF2-40B4-BE49-F238E27FC236}">
                <a16:creationId xmlns:a16="http://schemas.microsoft.com/office/drawing/2014/main" id="{A4941BBB-13FC-2ACE-1A50-C0F465531B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14950" y="-64113"/>
            <a:ext cx="1562100" cy="4394200"/>
          </a:xfrm>
          <a:prstGeom prst="rect">
            <a:avLst/>
          </a:prstGeom>
        </p:spPr>
      </p:pic>
      <p:sp>
        <p:nvSpPr>
          <p:cNvPr id="11" name="Rectangle 10">
            <a:extLst>
              <a:ext uri="{FF2B5EF4-FFF2-40B4-BE49-F238E27FC236}">
                <a16:creationId xmlns:a16="http://schemas.microsoft.com/office/drawing/2014/main" id="{D8BE9E36-E9D5-3FA6-EE22-A6E5CE13C462}"/>
              </a:ext>
            </a:extLst>
          </p:cNvPr>
          <p:cNvSpPr/>
          <p:nvPr userDrawn="1"/>
        </p:nvSpPr>
        <p:spPr>
          <a:xfrm>
            <a:off x="995423"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picture containing flower, plant&#10;&#10;Description automatically generated">
            <a:extLst>
              <a:ext uri="{FF2B5EF4-FFF2-40B4-BE49-F238E27FC236}">
                <a16:creationId xmlns:a16="http://schemas.microsoft.com/office/drawing/2014/main" id="{479E4054-0885-457B-35B3-A9B26ED936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4869421" y="459092"/>
            <a:ext cx="749300" cy="2755900"/>
          </a:xfrm>
          <a:prstGeom prst="rect">
            <a:avLst/>
          </a:prstGeom>
        </p:spPr>
      </p:pic>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838200" y="484632"/>
            <a:ext cx="10515600" cy="1133856"/>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838200" y="2990088"/>
            <a:ext cx="10515600" cy="3474720"/>
          </a:xfrm>
        </p:spPr>
        <p:txBody>
          <a:bodyPr/>
          <a:lstStyle>
            <a:lvl1pPr>
              <a:defRPr>
                <a:latin typeface="Gill Sans Nova Light" panose="020F0302020204030204" pitchFamily="34" charset="0"/>
                <a:cs typeface="Gill Sans Nova Light" panose="020F0302020204030204" pitchFamily="34" charset="0"/>
              </a:defRPr>
            </a:lvl1pPr>
            <a:lvl2pPr>
              <a:defRPr>
                <a:latin typeface="Gill Sans Nova Light" panose="020F0302020204030204" pitchFamily="34" charset="0"/>
                <a:cs typeface="Gill Sans Nova Light" panose="020F0302020204030204" pitchFamily="34" charset="0"/>
              </a:defRPr>
            </a:lvl2pPr>
            <a:lvl3pPr>
              <a:defRPr>
                <a:latin typeface="Gill Sans Nova Light" panose="020F0302020204030204" pitchFamily="34" charset="0"/>
                <a:cs typeface="Gill Sans Nova Light" panose="020F0302020204030204" pitchFamily="34" charset="0"/>
              </a:defRPr>
            </a:lvl3pPr>
            <a:lvl4pPr>
              <a:defRPr>
                <a:latin typeface="Gill Sans Nova Light" panose="020F0302020204030204" pitchFamily="34" charset="0"/>
                <a:cs typeface="Gill Sans Nova Light" panose="020F0302020204030204" pitchFamily="34" charset="0"/>
              </a:defRPr>
            </a:lvl4pPr>
            <a:lvl5pPr>
              <a:defRPr>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13">
            <a:extLst>
              <a:ext uri="{FF2B5EF4-FFF2-40B4-BE49-F238E27FC236}">
                <a16:creationId xmlns:a16="http://schemas.microsoft.com/office/drawing/2014/main" id="{C6C79F3B-6B68-BA3C-6CBE-C26E339E450E}"/>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15" name="Slide Number Placeholder 14">
            <a:extLst>
              <a:ext uri="{FF2B5EF4-FFF2-40B4-BE49-F238E27FC236}">
                <a16:creationId xmlns:a16="http://schemas.microsoft.com/office/drawing/2014/main" id="{9D503431-982D-5D35-88BF-09474F76D65D}"/>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525203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068407D-A1C4-B842-0C34-B2DE8AD312D3}"/>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A1AE7FB-DFC0-DCDA-47AD-6ED81A6427FA}"/>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mollusk, insect&#10;&#10;Description automatically generated">
            <a:extLst>
              <a:ext uri="{FF2B5EF4-FFF2-40B4-BE49-F238E27FC236}">
                <a16:creationId xmlns:a16="http://schemas.microsoft.com/office/drawing/2014/main" id="{7A4DFCBA-879E-D6C9-9F81-B4F9225423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2" name="Title 1">
            <a:extLst>
              <a:ext uri="{FF2B5EF4-FFF2-40B4-BE49-F238E27FC236}">
                <a16:creationId xmlns:a16="http://schemas.microsoft.com/office/drawing/2014/main" id="{B8562BF3-1BFC-6948-02E0-8A1C121C387A}"/>
              </a:ext>
            </a:extLst>
          </p:cNvPr>
          <p:cNvSpPr>
            <a:spLocks noGrp="1"/>
          </p:cNvSpPr>
          <p:nvPr>
            <p:ph type="title"/>
          </p:nvPr>
        </p:nvSpPr>
        <p:spPr>
          <a:xfrm>
            <a:off x="381000" y="381000"/>
            <a:ext cx="11430000" cy="1325563"/>
          </a:xfrm>
        </p:spPr>
        <p:txBody>
          <a:bodyPr/>
          <a:lstStyle>
            <a:lvl1pPr algn="ctr">
              <a:defRPr/>
            </a:lvl1pPr>
          </a:lstStyle>
          <a:p>
            <a:r>
              <a:rPr lang="en-US"/>
              <a:t>Click to edit Master title style</a:t>
            </a:r>
            <a:endParaRPr lang="en-US" dirty="0"/>
          </a:p>
        </p:txBody>
      </p:sp>
      <p:sp>
        <p:nvSpPr>
          <p:cNvPr id="3" name="Footer Placeholder 2">
            <a:extLst>
              <a:ext uri="{FF2B5EF4-FFF2-40B4-BE49-F238E27FC236}">
                <a16:creationId xmlns:a16="http://schemas.microsoft.com/office/drawing/2014/main" id="{E158D7F8-0920-52BA-580D-07249122876C}"/>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a16="http://schemas.microsoft.com/office/drawing/2014/main" id="{9E6611EB-89A4-4C55-4032-4D0C418398DB}"/>
              </a:ext>
            </a:extLst>
          </p:cNvPr>
          <p:cNvSpPr>
            <a:spLocks noGrp="1"/>
          </p:cNvSpPr>
          <p:nvPr>
            <p:ph type="sldNum" sz="quarter" idx="11"/>
          </p:nvPr>
        </p:nvSpPr>
        <p:spPr/>
        <p:txBody>
          <a:bodyPr/>
          <a:lstStyle/>
          <a:p>
            <a:fld id="{294A09A9-5501-47C1-A89A-A340965A2BE2}" type="slidenum">
              <a:rPr lang="en-US" smtClean="0"/>
              <a:pPr/>
              <a:t>‹#›</a:t>
            </a:fld>
            <a:endParaRPr lang="en-US" dirty="0"/>
          </a:p>
        </p:txBody>
      </p:sp>
      <p:sp>
        <p:nvSpPr>
          <p:cNvPr id="12" name="Content Placeholder 11">
            <a:extLst>
              <a:ext uri="{FF2B5EF4-FFF2-40B4-BE49-F238E27FC236}">
                <a16:creationId xmlns:a16="http://schemas.microsoft.com/office/drawing/2014/main" id="{C6963F99-41C3-5ED4-AAD8-B904145CC7EA}"/>
              </a:ext>
            </a:extLst>
          </p:cNvPr>
          <p:cNvSpPr>
            <a:spLocks noGrp="1"/>
          </p:cNvSpPr>
          <p:nvPr>
            <p:ph sz="quarter" idx="12"/>
          </p:nvPr>
        </p:nvSpPr>
        <p:spPr>
          <a:xfrm>
            <a:off x="975360" y="2615184"/>
            <a:ext cx="10241280" cy="33192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96402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2F7EB7A-F5B6-E308-68EE-3065E2B039A6}"/>
              </a:ext>
            </a:extLst>
          </p:cNvPr>
          <p:cNvSpPr/>
          <p:nvPr userDrawn="1"/>
        </p:nvSpPr>
        <p:spPr>
          <a:xfrm>
            <a:off x="0" y="0"/>
            <a:ext cx="4873752"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Picture 35" descr="A close-up of a tree&#10;&#10;Description automatically generated with medium confidence">
            <a:extLst>
              <a:ext uri="{FF2B5EF4-FFF2-40B4-BE49-F238E27FC236}">
                <a16:creationId xmlns:a16="http://schemas.microsoft.com/office/drawing/2014/main" id="{FED57607-56F6-9FD5-F0A8-DE0BCFE896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866459" flipH="1">
            <a:off x="2282032" y="1589693"/>
            <a:ext cx="970220" cy="2236127"/>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6291072" y="978408"/>
            <a:ext cx="4974336" cy="1325880"/>
          </a:xfrm>
        </p:spPr>
        <p:txBody>
          <a:bodyPr/>
          <a:lstStyle/>
          <a:p>
            <a:r>
              <a:rPr lang="en-US"/>
              <a:t>Click to edit Master title style</a:t>
            </a:r>
            <a:endParaRPr lang="en-US" dirty="0"/>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29" name="Text Placeholder 2">
            <a:extLst>
              <a:ext uri="{FF2B5EF4-FFF2-40B4-BE49-F238E27FC236}">
                <a16:creationId xmlns:a16="http://schemas.microsoft.com/office/drawing/2014/main" id="{DEF26CDF-94D4-BA22-7D14-8D3289040C90}"/>
              </a:ext>
            </a:extLst>
          </p:cNvPr>
          <p:cNvSpPr>
            <a:spLocks noGrp="1"/>
          </p:cNvSpPr>
          <p:nvPr>
            <p:ph type="body" idx="1"/>
          </p:nvPr>
        </p:nvSpPr>
        <p:spPr>
          <a:xfrm>
            <a:off x="6291072" y="2322576"/>
            <a:ext cx="5065776" cy="448056"/>
          </a:xfrm>
        </p:spPr>
        <p:txBody>
          <a:bodyPr anchor="b">
            <a:normAutofit/>
          </a:bodyPr>
          <a:lstStyle>
            <a:lvl1pPr marL="0" indent="0">
              <a:buFont typeface="Arial" panose="020B0604020202020204" pitchFamily="34" charse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Content Placeholder 3">
            <a:extLst>
              <a:ext uri="{FF2B5EF4-FFF2-40B4-BE49-F238E27FC236}">
                <a16:creationId xmlns:a16="http://schemas.microsoft.com/office/drawing/2014/main" id="{0017BF0C-B2B7-932F-A9AE-5BFAE4AB5C4D}"/>
              </a:ext>
            </a:extLst>
          </p:cNvPr>
          <p:cNvSpPr>
            <a:spLocks noGrp="1"/>
          </p:cNvSpPr>
          <p:nvPr>
            <p:ph sz="half" idx="2"/>
          </p:nvPr>
        </p:nvSpPr>
        <p:spPr>
          <a:xfrm>
            <a:off x="6289612" y="2770632"/>
            <a:ext cx="5065776" cy="1554480"/>
          </a:xfrm>
        </p:spPr>
        <p:txBody>
          <a:bodyPr>
            <a:normAutofit/>
          </a:bodyPr>
          <a:lstStyle>
            <a:lvl1pPr marL="228600" indent="-228600">
              <a:buClr>
                <a:srgbClr val="73292A"/>
              </a:buClr>
              <a:buFont typeface="Arial" panose="020B0604020202020204" pitchFamily="34" charset="0"/>
              <a:buChar char="•"/>
              <a:defRPr sz="1600"/>
            </a:lvl1pPr>
            <a:lvl2pPr marL="685800" indent="-228600">
              <a:buClr>
                <a:srgbClr val="73292A"/>
              </a:buClr>
              <a:buFont typeface="Arial" panose="020B0604020202020204" pitchFamily="34" charset="0"/>
              <a:buChar char="•"/>
              <a:defRPr sz="1400"/>
            </a:lvl2pPr>
            <a:lvl3pPr marL="1143000" indent="-228600">
              <a:buClr>
                <a:srgbClr val="73292A"/>
              </a:buClr>
              <a:buFont typeface="Arial" panose="020B0604020202020204" pitchFamily="34" charset="0"/>
              <a:buChar char="•"/>
              <a:defRPr sz="1200"/>
            </a:lvl3pPr>
            <a:lvl4pPr marL="1600200" indent="-228600">
              <a:buClr>
                <a:srgbClr val="73292A"/>
              </a:buClr>
              <a:buFont typeface="Arial" panose="020B0604020202020204" pitchFamily="34" charset="0"/>
              <a:buChar char="•"/>
              <a:defRPr sz="1100"/>
            </a:lvl4pPr>
            <a:lvl5pPr marL="2057400" indent="-228600">
              <a:buClr>
                <a:srgbClr val="73292A"/>
              </a:buClr>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1" name="Text Placeholder 4">
            <a:extLst>
              <a:ext uri="{FF2B5EF4-FFF2-40B4-BE49-F238E27FC236}">
                <a16:creationId xmlns:a16="http://schemas.microsoft.com/office/drawing/2014/main" id="{DEAB8B47-DF86-7C9F-F027-2D4D22B2EA50}"/>
              </a:ext>
            </a:extLst>
          </p:cNvPr>
          <p:cNvSpPr>
            <a:spLocks noGrp="1"/>
          </p:cNvSpPr>
          <p:nvPr>
            <p:ph type="body" sz="quarter" idx="3"/>
          </p:nvPr>
        </p:nvSpPr>
        <p:spPr>
          <a:xfrm>
            <a:off x="6289612" y="4361688"/>
            <a:ext cx="5065776" cy="448056"/>
          </a:xfrm>
        </p:spPr>
        <p:txBody>
          <a:bodyPr anchor="b">
            <a:normAutofit/>
          </a:bodyPr>
          <a:lstStyle>
            <a:lvl1pPr marL="0" indent="0">
              <a:buFont typeface="Arial" panose="020B0604020202020204" pitchFamily="34" charse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2" name="Content Placeholder 5">
            <a:extLst>
              <a:ext uri="{FF2B5EF4-FFF2-40B4-BE49-F238E27FC236}">
                <a16:creationId xmlns:a16="http://schemas.microsoft.com/office/drawing/2014/main" id="{9BEB2D80-6263-5794-6A1A-CFF345F7A92E}"/>
              </a:ext>
            </a:extLst>
          </p:cNvPr>
          <p:cNvSpPr>
            <a:spLocks noGrp="1"/>
          </p:cNvSpPr>
          <p:nvPr>
            <p:ph sz="quarter" idx="4"/>
          </p:nvPr>
        </p:nvSpPr>
        <p:spPr>
          <a:xfrm>
            <a:off x="6289612" y="4791456"/>
            <a:ext cx="5065776" cy="1408176"/>
          </a:xfrm>
        </p:spPr>
        <p:txBody>
          <a:bodyPr>
            <a:normAutofit/>
          </a:bodyPr>
          <a:lstStyle>
            <a:lvl1pPr>
              <a:buClr>
                <a:srgbClr val="73292A"/>
              </a:buClr>
              <a:defRPr sz="1600"/>
            </a:lvl1pPr>
            <a:lvl2pPr>
              <a:buClr>
                <a:srgbClr val="73292A"/>
              </a:buClr>
              <a:defRPr sz="1400"/>
            </a:lvl2pPr>
            <a:lvl3pPr>
              <a:buClr>
                <a:srgbClr val="73292A"/>
              </a:buClr>
              <a:defRPr sz="1200"/>
            </a:lvl3pPr>
            <a:lvl4pPr>
              <a:buClr>
                <a:srgbClr val="73292A"/>
              </a:buClr>
              <a:defRPr sz="1100"/>
            </a:lvl4pPr>
            <a:lvl5pPr>
              <a:buClr>
                <a:srgbClr val="73292A"/>
              </a:buCl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8" name="Picture 37" descr="A group of flowers&#10;&#10;Description automatically generated with low confidence">
            <a:extLst>
              <a:ext uri="{FF2B5EF4-FFF2-40B4-BE49-F238E27FC236}">
                <a16:creationId xmlns:a16="http://schemas.microsoft.com/office/drawing/2014/main" id="{5B08C513-7071-2499-7E9D-CFD5A027C09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19083" y="2260473"/>
            <a:ext cx="1245309" cy="2314810"/>
          </a:xfrm>
          <a:prstGeom prst="rect">
            <a:avLst/>
          </a:prstGeom>
        </p:spPr>
      </p:pic>
      <p:sp>
        <p:nvSpPr>
          <p:cNvPr id="34" name="Text Placeholder 33">
            <a:extLst>
              <a:ext uri="{FF2B5EF4-FFF2-40B4-BE49-F238E27FC236}">
                <a16:creationId xmlns:a16="http://schemas.microsoft.com/office/drawing/2014/main" id="{BD46E6E9-39FE-B605-0786-F7F7E656F9B0}"/>
              </a:ext>
            </a:extLst>
          </p:cNvPr>
          <p:cNvSpPr>
            <a:spLocks noGrp="1"/>
          </p:cNvSpPr>
          <p:nvPr>
            <p:ph type="body" sz="quarter" idx="13" hasCustomPrompt="1"/>
          </p:nvPr>
        </p:nvSpPr>
        <p:spPr>
          <a:xfrm>
            <a:off x="466344" y="1426464"/>
            <a:ext cx="3922776" cy="4242816"/>
          </a:xfrm>
        </p:spPr>
        <p:txBody>
          <a:bodyPr anchor="ctr">
            <a:normAutofit/>
          </a:bodyPr>
          <a:lstStyle>
            <a:lvl1pPr marL="0" indent="0" algn="ctr">
              <a:spcBef>
                <a:spcPts val="0"/>
              </a:spcBef>
              <a:buNone/>
              <a:defRPr sz="30000">
                <a:solidFill>
                  <a:schemeClr val="bg1"/>
                </a:solidFill>
                <a:latin typeface="+mj-lt"/>
              </a:defRPr>
            </a:lvl1pPr>
          </a:lstStyle>
          <a:p>
            <a:pPr lvl="0"/>
            <a:r>
              <a:rPr lang="en-US" dirty="0"/>
              <a:t>X</a:t>
            </a:r>
          </a:p>
        </p:txBody>
      </p:sp>
    </p:spTree>
    <p:extLst>
      <p:ext uri="{BB962C8B-B14F-4D97-AF65-F5344CB8AC3E}">
        <p14:creationId xmlns:p14="http://schemas.microsoft.com/office/powerpoint/2010/main" val="18387107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tx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88546F5-5752-9595-980A-9978EC65B179}"/>
              </a:ext>
            </a:extLst>
          </p:cNvPr>
          <p:cNvSpPr/>
          <p:nvPr userDrawn="1"/>
        </p:nvSpPr>
        <p:spPr>
          <a:xfrm>
            <a:off x="491679" y="319214"/>
            <a:ext cx="11208641" cy="5857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788B1DFD-B7E9-D65B-0A47-8D442617B0D0}"/>
              </a:ext>
            </a:extLst>
          </p:cNvPr>
          <p:cNvCxnSpPr>
            <a:cxnSpLocks/>
          </p:cNvCxnSpPr>
          <p:nvPr userDrawn="1"/>
        </p:nvCxnSpPr>
        <p:spPr>
          <a:xfrm>
            <a:off x="837235" y="1767119"/>
            <a:ext cx="1051656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descr="A picture containing mollusk, insect&#10;&#10;Description automatically generated">
            <a:extLst>
              <a:ext uri="{FF2B5EF4-FFF2-40B4-BE49-F238E27FC236}">
                <a16:creationId xmlns:a16="http://schemas.microsoft.com/office/drawing/2014/main" id="{4190CCC3-E5E8-9E96-318B-F3F62E2328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5658" y="1631192"/>
            <a:ext cx="1207554" cy="354511"/>
          </a:xfrm>
          <a:prstGeom prst="rect">
            <a:avLst/>
          </a:prstGeom>
        </p:spPr>
      </p:pic>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839788" y="365125"/>
            <a:ext cx="10515600" cy="1325563"/>
          </a:xfrm>
        </p:spPr>
        <p:txBody>
          <a:bodyPr/>
          <a:lstStyle>
            <a:lvl1pPr algn="ctr">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73DC3A9-D4E6-42CF-91A8-F267C7C66CCB}"/>
              </a:ext>
            </a:extLst>
          </p:cNvPr>
          <p:cNvSpPr>
            <a:spLocks noGrp="1"/>
          </p:cNvSpPr>
          <p:nvPr>
            <p:ph type="body" idx="1"/>
          </p:nvPr>
        </p:nvSpPr>
        <p:spPr>
          <a:xfrm>
            <a:off x="1124712" y="2161563"/>
            <a:ext cx="3200400" cy="427797"/>
          </a:xfrm>
        </p:spPr>
        <p:txBody>
          <a:bodyPr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1124712" y="2629116"/>
            <a:ext cx="3200400" cy="3320861"/>
          </a:xfrm>
        </p:spPr>
        <p:txBody>
          <a:bodyPr>
            <a:normAutofit/>
          </a:bodyPr>
          <a:lstStyle>
            <a:lvl1pPr marL="228600" indent="-228600">
              <a:buClr>
                <a:srgbClr val="73292A"/>
              </a:buClr>
              <a:buFont typeface="Arial" panose="020B0604020202020204" pitchFamily="34" charset="0"/>
              <a:buChar char="•"/>
              <a:defRPr sz="1600"/>
            </a:lvl1pPr>
            <a:lvl2pPr marL="685800" indent="-228600">
              <a:buClr>
                <a:srgbClr val="73292A"/>
              </a:buClr>
              <a:buFont typeface="Arial" panose="020B0604020202020204" pitchFamily="34" charset="0"/>
              <a:buChar char="•"/>
              <a:defRPr sz="1400"/>
            </a:lvl2pPr>
            <a:lvl3pPr marL="1143000" indent="-228600">
              <a:buClr>
                <a:srgbClr val="73292A"/>
              </a:buClr>
              <a:buFont typeface="Arial" panose="020B0604020202020204" pitchFamily="34" charset="0"/>
              <a:buChar char="•"/>
              <a:defRPr sz="1200"/>
            </a:lvl3pPr>
            <a:lvl4pPr marL="1600200" indent="-228600">
              <a:buClr>
                <a:srgbClr val="73292A"/>
              </a:buClr>
              <a:buFont typeface="Arial" panose="020B0604020202020204" pitchFamily="34" charset="0"/>
              <a:buChar char="•"/>
              <a:defRPr sz="1100"/>
            </a:lvl4pPr>
            <a:lvl5pPr marL="2057400" indent="-228600">
              <a:buClr>
                <a:srgbClr val="73292A"/>
              </a:buClr>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2100C9C6-BD61-4D2C-9146-FB785BAE4FF3}"/>
              </a:ext>
            </a:extLst>
          </p:cNvPr>
          <p:cNvSpPr>
            <a:spLocks noGrp="1"/>
          </p:cNvSpPr>
          <p:nvPr>
            <p:ph type="body" sz="quarter" idx="3"/>
          </p:nvPr>
        </p:nvSpPr>
        <p:spPr>
          <a:xfrm>
            <a:off x="4498848" y="2161563"/>
            <a:ext cx="3200400" cy="427797"/>
          </a:xfrm>
        </p:spPr>
        <p:txBody>
          <a:bodyPr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p:nvPr>
        </p:nvSpPr>
        <p:spPr>
          <a:xfrm>
            <a:off x="4498848" y="2629116"/>
            <a:ext cx="3200400" cy="3320861"/>
          </a:xfrm>
        </p:spPr>
        <p:txBody>
          <a:bodyPr>
            <a:normAutofit/>
          </a:bodyPr>
          <a:lstStyle>
            <a:lvl1pPr>
              <a:buClr>
                <a:srgbClr val="73292A"/>
              </a:buClr>
              <a:defRPr sz="1600"/>
            </a:lvl1pPr>
            <a:lvl2pPr>
              <a:buClr>
                <a:srgbClr val="73292A"/>
              </a:buClr>
              <a:defRPr sz="1400"/>
            </a:lvl2pPr>
            <a:lvl3pPr>
              <a:buClr>
                <a:srgbClr val="73292A"/>
              </a:buClr>
              <a:defRPr sz="1200"/>
            </a:lvl3pPr>
            <a:lvl4pPr>
              <a:buClr>
                <a:srgbClr val="73292A"/>
              </a:buClr>
              <a:defRPr sz="1100"/>
            </a:lvl4pPr>
            <a:lvl5pPr>
              <a:buClr>
                <a:srgbClr val="73292A"/>
              </a:buCl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a16="http://schemas.microsoft.com/office/drawing/2014/main" id="{3A51CCCC-1589-401D-AE98-FC28716301E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9" name="Slide Number Placeholder 8">
            <a:extLst>
              <a:ext uri="{FF2B5EF4-FFF2-40B4-BE49-F238E27FC236}">
                <a16:creationId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5" name="Text Placeholder 4">
            <a:extLst>
              <a:ext uri="{FF2B5EF4-FFF2-40B4-BE49-F238E27FC236}">
                <a16:creationId xmlns:a16="http://schemas.microsoft.com/office/drawing/2014/main" id="{F270D939-D128-D431-82CE-9C15D5A7AA9A}"/>
              </a:ext>
            </a:extLst>
          </p:cNvPr>
          <p:cNvSpPr>
            <a:spLocks noGrp="1"/>
          </p:cNvSpPr>
          <p:nvPr>
            <p:ph type="body" sz="quarter" idx="13"/>
          </p:nvPr>
        </p:nvSpPr>
        <p:spPr>
          <a:xfrm>
            <a:off x="7909560" y="2161563"/>
            <a:ext cx="3200400" cy="427797"/>
          </a:xfrm>
        </p:spPr>
        <p:txBody>
          <a:bodyPr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5">
            <a:extLst>
              <a:ext uri="{FF2B5EF4-FFF2-40B4-BE49-F238E27FC236}">
                <a16:creationId xmlns:a16="http://schemas.microsoft.com/office/drawing/2014/main" id="{4AAE69C6-BB37-BC70-8424-BC928D19C91A}"/>
              </a:ext>
            </a:extLst>
          </p:cNvPr>
          <p:cNvSpPr>
            <a:spLocks noGrp="1"/>
          </p:cNvSpPr>
          <p:nvPr>
            <p:ph sz="quarter" idx="14"/>
          </p:nvPr>
        </p:nvSpPr>
        <p:spPr>
          <a:xfrm>
            <a:off x="7909560" y="2629116"/>
            <a:ext cx="3200400" cy="3320861"/>
          </a:xfrm>
        </p:spPr>
        <p:txBody>
          <a:bodyPr>
            <a:normAutofit/>
          </a:bodyPr>
          <a:lstStyle>
            <a:lvl1pPr>
              <a:buClr>
                <a:srgbClr val="73292A"/>
              </a:buClr>
              <a:defRPr sz="1600"/>
            </a:lvl1pPr>
            <a:lvl2pPr>
              <a:buClr>
                <a:srgbClr val="73292A"/>
              </a:buClr>
              <a:defRPr sz="1400"/>
            </a:lvl2pPr>
            <a:lvl3pPr>
              <a:buClr>
                <a:srgbClr val="73292A"/>
              </a:buClr>
              <a:defRPr sz="1200"/>
            </a:lvl3pPr>
            <a:lvl4pPr>
              <a:buClr>
                <a:srgbClr val="73292A"/>
              </a:buClr>
              <a:defRPr sz="1100"/>
            </a:lvl4pPr>
            <a:lvl5pPr>
              <a:buClr>
                <a:srgbClr val="73292A"/>
              </a:buCl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707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A picture containing fabric&#10;&#10;Description automatically generated">
            <a:extLst>
              <a:ext uri="{FF2B5EF4-FFF2-40B4-BE49-F238E27FC236}">
                <a16:creationId xmlns:a16="http://schemas.microsoft.com/office/drawing/2014/main" id="{E0606CB6-3E28-F128-51B5-3786D74048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8" name="Rectangle 17">
            <a:extLst>
              <a:ext uri="{FF2B5EF4-FFF2-40B4-BE49-F238E27FC236}">
                <a16:creationId xmlns:a16="http://schemas.microsoft.com/office/drawing/2014/main" id="{E64BBC1B-7DD9-DA00-15CC-B446DA472005}"/>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picture containing flower, plant&#10;&#10;Description automatically generated">
            <a:extLst>
              <a:ext uri="{FF2B5EF4-FFF2-40B4-BE49-F238E27FC236}">
                <a16:creationId xmlns:a16="http://schemas.microsoft.com/office/drawing/2014/main" id="{C88A03B2-8C41-A023-CB90-5F79A1F01A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pic>
        <p:nvPicPr>
          <p:cNvPr id="10" name="Picture 9" descr="A close-up of a flower&#10;&#10;Description automatically generated with low confidence">
            <a:extLst>
              <a:ext uri="{FF2B5EF4-FFF2-40B4-BE49-F238E27FC236}">
                <a16:creationId xmlns:a16="http://schemas.microsoft.com/office/drawing/2014/main" id="{9EA6110C-517A-C447-DB03-9A264F112FB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19809" y="1695833"/>
            <a:ext cx="1155700" cy="4318000"/>
          </a:xfrm>
          <a:prstGeom prst="rect">
            <a:avLst/>
          </a:prstGeom>
        </p:spPr>
      </p:pic>
      <p:pic>
        <p:nvPicPr>
          <p:cNvPr id="12" name="Picture 11" descr="A close-up of a flower&#10;&#10;Description automatically generated with low confidence">
            <a:extLst>
              <a:ext uri="{FF2B5EF4-FFF2-40B4-BE49-F238E27FC236}">
                <a16:creationId xmlns:a16="http://schemas.microsoft.com/office/drawing/2014/main" id="{DC4249CD-2B45-A435-5B21-CFA70421386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66749" y="381916"/>
            <a:ext cx="1155700" cy="4318000"/>
          </a:xfrm>
          <a:prstGeom prst="rect">
            <a:avLst/>
          </a:prstGeom>
        </p:spPr>
      </p:pic>
      <p:sp>
        <p:nvSpPr>
          <p:cNvPr id="14" name="Rectangle 13">
            <a:extLst>
              <a:ext uri="{FF2B5EF4-FFF2-40B4-BE49-F238E27FC236}">
                <a16:creationId xmlns:a16="http://schemas.microsoft.com/office/drawing/2014/main" id="{7A7568A0-F819-551E-4780-20A651246990}"/>
              </a:ext>
            </a:extLst>
          </p:cNvPr>
          <p:cNvSpPr/>
          <p:nvPr userDrawn="1"/>
        </p:nvSpPr>
        <p:spPr>
          <a:xfrm>
            <a:off x="1024128" y="2162946"/>
            <a:ext cx="3794760" cy="253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711D903-56F9-B09B-0443-A76786804823}"/>
              </a:ext>
            </a:extLst>
          </p:cNvPr>
          <p:cNvSpPr/>
          <p:nvPr userDrawn="1"/>
        </p:nvSpPr>
        <p:spPr>
          <a:xfrm>
            <a:off x="1131655" y="2264499"/>
            <a:ext cx="3585549" cy="23354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9D91551-9B41-0ACF-0BE6-9D174E6957FD}"/>
              </a:ext>
            </a:extLst>
          </p:cNvPr>
          <p:cNvSpPr>
            <a:spLocks noGrp="1"/>
          </p:cNvSpPr>
          <p:nvPr>
            <p:ph type="title"/>
          </p:nvPr>
        </p:nvSpPr>
        <p:spPr>
          <a:xfrm>
            <a:off x="1472184" y="2889504"/>
            <a:ext cx="2852928" cy="1088136"/>
          </a:xfrm>
        </p:spPr>
        <p:txBody>
          <a:bodyPr/>
          <a:lstStyle>
            <a:lvl1pPr algn="ctr">
              <a:defRPr/>
            </a:lvl1pPr>
          </a:lstStyle>
          <a:p>
            <a:r>
              <a:rPr lang="en-US"/>
              <a:t>Click to edit Master title style</a:t>
            </a:r>
          </a:p>
        </p:txBody>
      </p:sp>
      <p:sp>
        <p:nvSpPr>
          <p:cNvPr id="19" name="Content Placeholder 2">
            <a:extLst>
              <a:ext uri="{FF2B5EF4-FFF2-40B4-BE49-F238E27FC236}">
                <a16:creationId xmlns:a16="http://schemas.microsoft.com/office/drawing/2014/main" id="{545D3FB1-678F-0A9A-CCB6-435CE57DA0F6}"/>
              </a:ext>
            </a:extLst>
          </p:cNvPr>
          <p:cNvSpPr>
            <a:spLocks noGrp="1"/>
          </p:cNvSpPr>
          <p:nvPr>
            <p:ph idx="1"/>
          </p:nvPr>
        </p:nvSpPr>
        <p:spPr>
          <a:xfrm>
            <a:off x="8211312" y="2011680"/>
            <a:ext cx="2999232" cy="2843784"/>
          </a:xfrm>
        </p:spPr>
        <p:txBody>
          <a:bodyPr anchor="ctr">
            <a:normAutofit/>
          </a:bodyPr>
          <a:lstStyle>
            <a:lvl1pPr marL="0" indent="0" algn="l">
              <a:lnSpc>
                <a:spcPct val="150000"/>
              </a:lnSpc>
              <a:buNone/>
              <a:defRPr sz="2400">
                <a:latin typeface="Gill Sans Nova Light" panose="020F0302020204030204" pitchFamily="34" charset="0"/>
                <a:cs typeface="Gill Sans Nova Light" panose="020F0302020204030204" pitchFamily="34" charset="0"/>
              </a:defRPr>
            </a:lvl1pPr>
            <a:lvl2pPr algn="l">
              <a:lnSpc>
                <a:spcPct val="150000"/>
              </a:lnSpc>
              <a:defRPr sz="2000">
                <a:latin typeface="Gill Sans Nova Light" panose="020F0302020204030204" pitchFamily="34" charset="0"/>
                <a:cs typeface="Gill Sans Nova Light" panose="020F0302020204030204" pitchFamily="34" charset="0"/>
              </a:defRPr>
            </a:lvl2pPr>
            <a:lvl3pPr algn="ctr">
              <a:defRPr sz="1600">
                <a:latin typeface="Gill Sans Nova Light" panose="020F0302020204030204" pitchFamily="34" charset="0"/>
                <a:cs typeface="Gill Sans Nova Light" panose="020F0302020204030204" pitchFamily="34" charset="0"/>
              </a:defRPr>
            </a:lvl3pPr>
            <a:lvl4pPr algn="ctr">
              <a:defRPr sz="1400">
                <a:latin typeface="Gill Sans Nova Light" panose="020F0302020204030204" pitchFamily="34" charset="0"/>
                <a:cs typeface="Gill Sans Nova Light" panose="020F0302020204030204" pitchFamily="34" charset="0"/>
              </a:defRPr>
            </a:lvl4pPr>
            <a:lvl5pPr algn="ctr">
              <a:defRPr sz="1400">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8912362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D362110-9E75-C1E6-F3D3-769A27CB658B}"/>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0E61109-4A99-6337-9E7D-6AE0370E2A33}"/>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mollusk, insect&#10;&#10;Description automatically generated">
            <a:extLst>
              <a:ext uri="{FF2B5EF4-FFF2-40B4-BE49-F238E27FC236}">
                <a16:creationId xmlns:a16="http://schemas.microsoft.com/office/drawing/2014/main" id="{13B4663F-72DF-CD37-DE9D-C35DFB37E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12" name="Title 1">
            <a:extLst>
              <a:ext uri="{FF2B5EF4-FFF2-40B4-BE49-F238E27FC236}">
                <a16:creationId xmlns:a16="http://schemas.microsoft.com/office/drawing/2014/main" id="{C48BE494-2D3C-A618-4422-6EA9496986DA}"/>
              </a:ext>
            </a:extLst>
          </p:cNvPr>
          <p:cNvSpPr>
            <a:spLocks noGrp="1"/>
          </p:cNvSpPr>
          <p:nvPr>
            <p:ph type="title"/>
          </p:nvPr>
        </p:nvSpPr>
        <p:spPr>
          <a:xfrm>
            <a:off x="381000" y="381000"/>
            <a:ext cx="11430000" cy="1325563"/>
          </a:xfrm>
        </p:spPr>
        <p:txBody>
          <a:bodyPr/>
          <a:lstStyle>
            <a:lvl1pPr algn="ctr">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6069ADF-8CD9-4E77-BB8D-70D8824C5AE3}"/>
              </a:ext>
            </a:extLst>
          </p:cNvPr>
          <p:cNvSpPr>
            <a:spLocks noGrp="1"/>
          </p:cNvSpPr>
          <p:nvPr>
            <p:ph sz="half" idx="1"/>
          </p:nvPr>
        </p:nvSpPr>
        <p:spPr>
          <a:xfrm>
            <a:off x="838200" y="2628461"/>
            <a:ext cx="5181600" cy="35485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75F077D-E901-4AA9-B062-1C37FF407BFD}"/>
              </a:ext>
            </a:extLst>
          </p:cNvPr>
          <p:cNvSpPr>
            <a:spLocks noGrp="1"/>
          </p:cNvSpPr>
          <p:nvPr>
            <p:ph sz="half" idx="2"/>
          </p:nvPr>
        </p:nvSpPr>
        <p:spPr>
          <a:xfrm>
            <a:off x="6172200" y="2628461"/>
            <a:ext cx="5181600" cy="35485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119B248-9F11-0A11-E6AF-776D371E14A3}"/>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8" name="Slide Number Placeholder 7">
            <a:extLst>
              <a:ext uri="{FF2B5EF4-FFF2-40B4-BE49-F238E27FC236}">
                <a16:creationId xmlns:a16="http://schemas.microsoft.com/office/drawing/2014/main" id="{85EFD48A-F270-E4EE-7C35-F4304F3DDF35}"/>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075509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8AEF4C7D-C6D3-480E-BB17-31C83D4562AB}" type="datetime1">
              <a:rPr lang="en-US" smtClean="0"/>
              <a:t>5/14/2025</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94A09A9-5501-47C1-A89A-A340965A2BE2}" type="slidenum">
              <a:rPr lang="en-US" smtClean="0"/>
              <a:pPr/>
              <a:t>‹#›</a:t>
            </a:fld>
            <a:endParaRPr lang="en-US" dirty="0"/>
          </a:p>
        </p:txBody>
      </p:sp>
      <p:sp>
        <p:nvSpPr>
          <p:cNvPr id="8" name="Rectangle 7">
            <a:extLst>
              <a:ext uri="{FF2B5EF4-FFF2-40B4-BE49-F238E27FC236}">
                <a16:creationId xmlns:a16="http://schemas.microsoft.com/office/drawing/2014/main" id="{2310463A-0971-47C9-A2F5-D4313E5482C5}"/>
              </a:ext>
            </a:extLst>
          </p:cNvPr>
          <p:cNvSpPr/>
          <p:nvPr userDrawn="1"/>
        </p:nvSpPr>
        <p:spPr>
          <a:xfrm>
            <a:off x="0" y="2286002"/>
            <a:ext cx="12208822"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Clr>
                <a:schemeClr val="tx2">
                  <a:lumMod val="50000"/>
                </a:schemeClr>
              </a:buClr>
              <a:buFont typeface="Wingdings 2" panose="05020102010507070707" pitchFamily="18" charset="2"/>
              <a:buNone/>
            </a:pPr>
            <a:endParaRPr lang="en-US" dirty="0"/>
          </a:p>
        </p:txBody>
      </p:sp>
      <p:sp>
        <p:nvSpPr>
          <p:cNvPr id="9" name="Freeform 11">
            <a:extLst>
              <a:ext uri="{FF2B5EF4-FFF2-40B4-BE49-F238E27FC236}">
                <a16:creationId xmlns:a16="http://schemas.microsoft.com/office/drawing/2014/main" id="{5A1EA104-B509-C33E-2B9B-24A472049099}"/>
              </a:ext>
            </a:extLst>
          </p:cNvPr>
          <p:cNvSpPr/>
          <p:nvPr userDrawn="1"/>
        </p:nvSpPr>
        <p:spPr>
          <a:xfrm flipH="1">
            <a:off x="8597718"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Freeform 13">
            <a:extLst>
              <a:ext uri="{FF2B5EF4-FFF2-40B4-BE49-F238E27FC236}">
                <a16:creationId xmlns:a16="http://schemas.microsoft.com/office/drawing/2014/main" id="{D15BDC62-39F4-8C43-25AD-2FA98BEE9E5E}"/>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14">
            <a:extLst>
              <a:ext uri="{FF2B5EF4-FFF2-40B4-BE49-F238E27FC236}">
                <a16:creationId xmlns:a16="http://schemas.microsoft.com/office/drawing/2014/main" id="{131F92A9-DE04-CF75-1971-1A852C3B0610}"/>
              </a:ext>
            </a:extLst>
          </p:cNvPr>
          <p:cNvSpPr/>
          <p:nvPr userDrawn="1"/>
        </p:nvSpPr>
        <p:spPr>
          <a:xfrm rot="5400000" flipH="1" flipV="1">
            <a:off x="10344100" y="438098"/>
            <a:ext cx="2285999" cy="1409801"/>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22261684"/>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A7DEB86-4C56-EB31-FEEE-EC8AA99FB456}"/>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F3C19EDA-96E7-C255-DFF9-F36A187EBACD}"/>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picture containing mollusk, insect&#10;&#10;Description automatically generated">
            <a:extLst>
              <a:ext uri="{FF2B5EF4-FFF2-40B4-BE49-F238E27FC236}">
                <a16:creationId xmlns:a16="http://schemas.microsoft.com/office/drawing/2014/main" id="{FAD938FE-3B63-4832-B610-64346C069F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8" name="Title 1">
            <a:extLst>
              <a:ext uri="{FF2B5EF4-FFF2-40B4-BE49-F238E27FC236}">
                <a16:creationId xmlns:a16="http://schemas.microsoft.com/office/drawing/2014/main" id="{5B38128B-385C-B928-A4A8-BD98929D3DD4}"/>
              </a:ext>
            </a:extLst>
          </p:cNvPr>
          <p:cNvSpPr>
            <a:spLocks noGrp="1"/>
          </p:cNvSpPr>
          <p:nvPr>
            <p:ph type="title"/>
          </p:nvPr>
        </p:nvSpPr>
        <p:spPr>
          <a:xfrm>
            <a:off x="381000" y="381000"/>
            <a:ext cx="11430000" cy="1325563"/>
          </a:xfrm>
        </p:spPr>
        <p:txBody>
          <a:bodyPr/>
          <a:lstStyle>
            <a:lvl1pPr algn="ctr">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96356206-85FD-45F5-A1F7-128DB34C860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14353553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AC6CA6E-C1AB-4B24-80C7-A4B12640BE6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a16="http://schemas.microsoft.com/office/drawing/2014/main" id="{4F5EFB41-7AD3-4519-95E7-416BFA1AECAB}"/>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22551823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D6A3-F987-4FCC-A6EF-2EF0D33C08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C3F06A0-63CE-4272-B90E-4F20296BFB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8467220-06E3-427A-B4D3-9B0030E09D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5AEF53B-C85C-47DB-ADE4-C1D9FA682945}"/>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a16="http://schemas.microsoft.com/office/drawing/2014/main" id="{DFD4FD38-14E5-4C36-B948-8BF3F794ED8C}"/>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10556832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08F2A-1C19-4116-80DF-E24EDDF283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A489A7-7CA6-4CC9-B634-FCB2E102C6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7DF5F80D-1DB9-4E0A-8F68-924FC1C9C3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08DA4DA3-10C7-48A6-9B15-38222B8CAD42}"/>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a16="http://schemas.microsoft.com/office/drawing/2014/main" id="{E584E7EE-5B3B-427E-9807-020AEF8C7662}"/>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3437900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82804A-F2D8-43B5-A144-F040F1A5561A}" type="datetime1">
              <a:rPr lang="en-US" smtClean="0"/>
              <a:t>5/14/2025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207052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44CEFF8-36F7-4969-B923-54A95C2EF2C8}" type="datetime1">
              <a:rPr lang="en-US" smtClean="0"/>
              <a:t>5/14/2025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171003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C7DCA3A-C1F1-4B2A-98F8-B2BB7CBBCAF3}" type="datetime1">
              <a:rPr lang="en-US" smtClean="0"/>
              <a:t>5/14/2025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333782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43E84-E102-4F58-B448-B66E4E78FA8D}" type="datetime1">
              <a:rPr lang="en-US" smtClean="0"/>
              <a:t>5/14/2025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436618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9B15EA-F618-465A-8B62-172AC6D6DCE2}" type="datetime1">
              <a:rPr lang="en-US" smtClean="0"/>
              <a:t>5/14/2025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84216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90B663-61DF-466B-83DB-74AAACE8BB34}" type="datetime1">
              <a:rPr lang="en-US" smtClean="0"/>
              <a:t>5/14/2025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96385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416C24BB-DD7D-478A-AE76-E758DECD8BAF}" type="datetime1">
              <a:rPr lang="en-US" smtClean="0"/>
              <a:t>5/14/2025</a:t>
            </a:fld>
            <a:endParaRPr lang="en-US" dirty="0"/>
          </a:p>
        </p:txBody>
      </p:sp>
      <p:sp>
        <p:nvSpPr>
          <p:cNvPr id="5" name="Footer Placeholder 4"/>
          <p:cNvSpPr>
            <a:spLocks noGrp="1"/>
          </p:cNvSpPr>
          <p:nvPr>
            <p:ph type="ftr" sz="quarter" idx="3"/>
          </p:nvPr>
        </p:nvSpPr>
        <p:spPr>
          <a:xfrm>
            <a:off x="5604734" y="6412097"/>
            <a:ext cx="5079208"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1026587" y="6422854"/>
            <a:ext cx="578603" cy="365125"/>
          </a:xfrm>
          <a:prstGeom prst="rect">
            <a:avLst/>
          </a:prstGeom>
        </p:spPr>
        <p:txBody>
          <a:bodyPr vert="horz" lIns="45720" tIns="45720" rIns="91440" bIns="45720" rtlCol="0" anchor="ctr"/>
          <a:lstStyle>
            <a:lvl1pPr algn="ctr" rtl="1">
              <a:defRPr sz="1200" b="0">
                <a:solidFill>
                  <a:schemeClr val="tx1"/>
                </a:solidFill>
                <a:cs typeface="+mn-cs"/>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792941437"/>
      </p:ext>
    </p:extLst>
  </p:cSld>
  <p:clrMap bg1="dk1" tx1="lt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80" r:id="rId12"/>
    <p:sldLayoutId id="2147483681" r:id="rId13"/>
    <p:sldLayoutId id="2147483651" r:id="rId14"/>
  </p:sldLayoutIdLst>
  <p:hf hdr="0" ftr="0" dt="0"/>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3960">
          <p15:clr>
            <a:srgbClr val="547EBF"/>
          </p15:clr>
        </p15:guide>
        <p15:guide id="8" pos="3720">
          <p15:clr>
            <a:srgbClr val="547EBF"/>
          </p15:clr>
        </p15:guide>
        <p15:guide id="9" pos="2112">
          <p15:clr>
            <a:srgbClr val="547EBF"/>
          </p15:clr>
        </p15:guide>
        <p15:guide id="10" pos="1848">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381000" y="381000"/>
            <a:ext cx="114300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381000" y="1825625"/>
            <a:ext cx="114300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60567522-C3B6-46EB-A361-BEC2510B00CA}"/>
              </a:ext>
            </a:extLst>
          </p:cNvPr>
          <p:cNvSpPr>
            <a:spLocks noGrp="1"/>
          </p:cNvSpPr>
          <p:nvPr>
            <p:ph type="ftr" sz="quarter" idx="3"/>
          </p:nvPr>
        </p:nvSpPr>
        <p:spPr>
          <a:xfrm>
            <a:off x="228600" y="6356350"/>
            <a:ext cx="4114800" cy="365125"/>
          </a:xfrm>
          <a:prstGeom prst="rect">
            <a:avLst/>
          </a:prstGeom>
        </p:spPr>
        <p:txBody>
          <a:bodyPr vert="horz" lIns="91440" tIns="45720" rIns="91440" bIns="45720" rtlCol="0" anchor="ctr"/>
          <a:lstStyle>
            <a:lvl1pPr algn="l">
              <a:defRPr sz="1200">
                <a:solidFill>
                  <a:schemeClr val="tx1"/>
                </a:solidFill>
                <a:latin typeface="Gill Sans Nova Light" panose="020F0302020204030204" pitchFamily="34" charset="0"/>
                <a:cs typeface="Gill Sans Nova Light" panose="020F0302020204030204" pitchFamily="34" charset="0"/>
              </a:defRPr>
            </a:lvl1pPr>
          </a:lstStyle>
          <a:p>
            <a:r>
              <a:rPr lang="ar-SA"/>
              <a:t>دکتر آزاده زارعی .متخصص طب ایرانی</a:t>
            </a:r>
            <a:endParaRPr lang="en-US" dirty="0"/>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9208008" y="6356350"/>
            <a:ext cx="2743200" cy="365125"/>
          </a:xfrm>
          <a:prstGeom prst="rect">
            <a:avLst/>
          </a:prstGeom>
        </p:spPr>
        <p:txBody>
          <a:bodyPr vert="horz" lIns="91440" tIns="45720" rIns="91440" bIns="45720" rtlCol="0" anchor="ctr"/>
          <a:lstStyle>
            <a:lvl1pPr algn="r">
              <a:defRPr sz="1200">
                <a:solidFill>
                  <a:schemeClr val="tx1"/>
                </a:solidFill>
                <a:latin typeface="Gill Sans Nova Light" panose="020F0302020204030204" pitchFamily="34" charset="0"/>
                <a:cs typeface="Gill Sans Nova Light" panose="020F0302020204030204" pitchFamily="34" charset="0"/>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4011989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Lst>
  <p:hf hdr="0" dt="0"/>
  <p:txStyles>
    <p:titleStyle>
      <a:lvl1pPr algn="l" defTabSz="914400" rtl="0" eaLnBrk="1" latinLnBrk="0" hangingPunct="1">
        <a:lnSpc>
          <a:spcPct val="90000"/>
        </a:lnSpc>
        <a:spcBef>
          <a:spcPct val="0"/>
        </a:spcBef>
        <a:buNone/>
        <a:defRPr sz="4400" kern="1200">
          <a:solidFill>
            <a:schemeClr val="accent3"/>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73292A"/>
        </a:buClr>
        <a:buFont typeface="Arial" panose="020B0604020202020204" pitchFamily="34" charset="0"/>
        <a:buChar char="•"/>
        <a:defRPr sz="2800" kern="1200">
          <a:solidFill>
            <a:schemeClr val="accent3"/>
          </a:solidFill>
          <a:latin typeface="+mn-lt"/>
          <a:ea typeface="+mn-ea"/>
          <a:cs typeface="+mn-cs"/>
        </a:defRPr>
      </a:lvl1pPr>
      <a:lvl2pPr marL="685800" indent="-228600" algn="l" defTabSz="914400" rtl="0" eaLnBrk="1" latinLnBrk="0" hangingPunct="1">
        <a:lnSpc>
          <a:spcPct val="90000"/>
        </a:lnSpc>
        <a:spcBef>
          <a:spcPts val="500"/>
        </a:spcBef>
        <a:buClr>
          <a:srgbClr val="73292A"/>
        </a:buClr>
        <a:buFont typeface="Arial" panose="020B0604020202020204" pitchFamily="34" charset="0"/>
        <a:buChar char="•"/>
        <a:defRPr sz="2400" kern="1200">
          <a:solidFill>
            <a:schemeClr val="accent3"/>
          </a:solidFill>
          <a:latin typeface="+mn-lt"/>
          <a:ea typeface="+mn-ea"/>
          <a:cs typeface="+mn-cs"/>
        </a:defRPr>
      </a:lvl2pPr>
      <a:lvl3pPr marL="1143000" indent="-228600" algn="l" defTabSz="914400" rtl="0" eaLnBrk="1" latinLnBrk="0" hangingPunct="1">
        <a:lnSpc>
          <a:spcPct val="90000"/>
        </a:lnSpc>
        <a:spcBef>
          <a:spcPts val="500"/>
        </a:spcBef>
        <a:buClr>
          <a:srgbClr val="73292A"/>
        </a:buClr>
        <a:buFont typeface="Arial" panose="020B0604020202020204" pitchFamily="34" charset="0"/>
        <a:buChar char="•"/>
        <a:defRPr sz="2000" kern="1200">
          <a:solidFill>
            <a:schemeClr val="accent3"/>
          </a:solidFill>
          <a:latin typeface="+mn-lt"/>
          <a:ea typeface="+mn-ea"/>
          <a:cs typeface="+mn-cs"/>
        </a:defRPr>
      </a:lvl3pPr>
      <a:lvl4pPr marL="1600200" indent="-228600" algn="l" defTabSz="914400" rtl="0" eaLnBrk="1" latinLnBrk="0" hangingPunct="1">
        <a:lnSpc>
          <a:spcPct val="90000"/>
        </a:lnSpc>
        <a:spcBef>
          <a:spcPts val="500"/>
        </a:spcBef>
        <a:buClr>
          <a:srgbClr val="73292A"/>
        </a:buClr>
        <a:buFont typeface="Arial" panose="020B0604020202020204" pitchFamily="34" charset="0"/>
        <a:buChar char="•"/>
        <a:defRPr sz="1800" kern="1200">
          <a:solidFill>
            <a:schemeClr val="accent3"/>
          </a:solidFill>
          <a:latin typeface="+mn-lt"/>
          <a:ea typeface="+mn-ea"/>
          <a:cs typeface="+mn-cs"/>
        </a:defRPr>
      </a:lvl4pPr>
      <a:lvl5pPr marL="2057400" indent="-228600" algn="l" defTabSz="914400" rtl="0" eaLnBrk="1" latinLnBrk="0" hangingPunct="1">
        <a:lnSpc>
          <a:spcPct val="90000"/>
        </a:lnSpc>
        <a:spcBef>
          <a:spcPts val="500"/>
        </a:spcBef>
        <a:buClr>
          <a:srgbClr val="73292A"/>
        </a:buClr>
        <a:buFont typeface="Arial" panose="020B0604020202020204" pitchFamily="34" charset="0"/>
        <a:buChar char="•"/>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3960">
          <p15:clr>
            <a:srgbClr val="547EBF"/>
          </p15:clr>
        </p15:guide>
        <p15:guide id="8" pos="3720">
          <p15:clr>
            <a:srgbClr val="547EBF"/>
          </p15:clr>
        </p15:guide>
        <p15:guide id="9" pos="2112">
          <p15:clr>
            <a:srgbClr val="547EBF"/>
          </p15:clr>
        </p15:guide>
        <p15:guide id="10" pos="1848">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4.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1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9.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7.png"/><Relationship Id="rId1" Type="http://schemas.openxmlformats.org/officeDocument/2006/relationships/slideLayout" Target="../slideLayouts/slideLayout31.xml"/><Relationship Id="rId4" Type="http://schemas.openxmlformats.org/officeDocument/2006/relationships/image" Target="../media/image126.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jfif"/><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37.jpg"/></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0.jpg"/></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2.jpg"/></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6.jpg"/></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7.png"/><Relationship Id="rId1" Type="http://schemas.openxmlformats.org/officeDocument/2006/relationships/slideLayout" Target="../slideLayouts/slideLayout3.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3.jpg"/><Relationship Id="rId1" Type="http://schemas.openxmlformats.org/officeDocument/2006/relationships/slideLayout" Target="../slideLayouts/slideLayout3.xml"/><Relationship Id="rId4" Type="http://schemas.openxmlformats.org/officeDocument/2006/relationships/image" Target="../media/image54.jpg"/></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59.jpg"/></Relationships>
</file>

<file path=ppt/slides/_rels/slide4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17.pn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65.jpg"/></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5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17.png"/><Relationship Id="rId1" Type="http://schemas.openxmlformats.org/officeDocument/2006/relationships/slideLayout" Target="../slideLayouts/slideLayout5.xml"/><Relationship Id="rId5" Type="http://schemas.openxmlformats.org/officeDocument/2006/relationships/image" Target="../media/image72.jpg"/><Relationship Id="rId4" Type="http://schemas.openxmlformats.org/officeDocument/2006/relationships/image" Target="../media/image71.jpg"/></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4.jpg"/><Relationship Id="rId4" Type="http://schemas.openxmlformats.org/officeDocument/2006/relationships/image" Target="../media/image73.JPG"/></Relationships>
</file>

<file path=ppt/slides/_rels/slide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7.jpg"/><Relationship Id="rId5" Type="http://schemas.openxmlformats.org/officeDocument/2006/relationships/image" Target="../media/image76.jpg"/><Relationship Id="rId4" Type="http://schemas.openxmlformats.org/officeDocument/2006/relationships/image" Target="../media/image75.png"/></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78.jpg"/></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80.JPG"/><Relationship Id="rId4" Type="http://schemas.openxmlformats.org/officeDocument/2006/relationships/image" Target="../media/image79.JPG"/></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82.png"/><Relationship Id="rId4" Type="http://schemas.openxmlformats.org/officeDocument/2006/relationships/image" Target="../media/image81.png"/></Relationships>
</file>

<file path=ppt/slides/_rels/slide6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84.jpg"/><Relationship Id="rId4" Type="http://schemas.openxmlformats.org/officeDocument/2006/relationships/image" Target="../media/image83.jpg"/></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86.jpg"/><Relationship Id="rId4" Type="http://schemas.openxmlformats.org/officeDocument/2006/relationships/image" Target="../media/image85.jpg"/></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88.jpeg"/><Relationship Id="rId4" Type="http://schemas.openxmlformats.org/officeDocument/2006/relationships/image" Target="../media/image87.jpg"/></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90.JPG"/><Relationship Id="rId4" Type="http://schemas.openxmlformats.org/officeDocument/2006/relationships/image" Target="../media/image89.JPG"/></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92.jpeg"/><Relationship Id="rId4" Type="http://schemas.openxmlformats.org/officeDocument/2006/relationships/image" Target="../media/image91.jpg"/></Relationships>
</file>

<file path=ppt/slides/_rels/slide68.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04.jp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6.jpg"/></Relationships>
</file>

<file path=ppt/slides/_rels/slide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08.jpg"/></Relationships>
</file>

<file path=ppt/slides/_rels/slide8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10.jpg"/></Relationships>
</file>

<file path=ppt/slides/_rels/slide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11.png"/></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12.png"/></Relationships>
</file>

<file path=ppt/slides/_rels/slide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13.jp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14.jpg"/></Relationships>
</file>

<file path=ppt/slides/_rels/slide9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15.jpeg"/></Relationships>
</file>

<file path=ppt/slides/_rels/slide9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17.jpg"/></Relationships>
</file>

<file path=ppt/slides/_rels/slide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18.jpg"/></Relationships>
</file>

<file path=ppt/slides/_rels/slide9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19.jpg"/></Relationships>
</file>

<file path=ppt/slides/_rels/slide9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20.jpg"/></Relationships>
</file>

<file path=ppt/slides/_rels/slide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21.jpg"/></Relationships>
</file>

<file path=ppt/slides/_rels/slide9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2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D2CFC-3C17-4FE5-BF16-A4DEA7DF726F}"/>
              </a:ext>
            </a:extLst>
          </p:cNvPr>
          <p:cNvSpPr>
            <a:spLocks noGrp="1"/>
          </p:cNvSpPr>
          <p:nvPr>
            <p:ph type="ctrTitle"/>
          </p:nvPr>
        </p:nvSpPr>
        <p:spPr/>
        <p:txBody>
          <a:bodyPr/>
          <a:lstStyle/>
          <a:p>
            <a:r>
              <a:rPr lang="fa-IR" dirty="0"/>
              <a:t>.</a:t>
            </a:r>
            <a:br>
              <a:rPr lang="fa-IR" dirty="0"/>
            </a:br>
            <a:endParaRPr lang="en-US" dirty="0"/>
          </a:p>
        </p:txBody>
      </p:sp>
      <p:sp>
        <p:nvSpPr>
          <p:cNvPr id="3" name="Subtitle 2">
            <a:extLst>
              <a:ext uri="{FF2B5EF4-FFF2-40B4-BE49-F238E27FC236}">
                <a16:creationId xmlns:a16="http://schemas.microsoft.com/office/drawing/2014/main" id="{65986F26-8B64-0A77-D5A7-305601E57A67}"/>
              </a:ext>
            </a:extLst>
          </p:cNvPr>
          <p:cNvSpPr>
            <a:spLocks noGrp="1"/>
          </p:cNvSpPr>
          <p:nvPr>
            <p:ph type="subTitle" idx="1"/>
          </p:nvPr>
        </p:nvSpPr>
        <p:spPr/>
        <p:txBody>
          <a:bodyPr/>
          <a:lstStyle/>
          <a:p>
            <a:endParaRPr lang="en-US"/>
          </a:p>
        </p:txBody>
      </p:sp>
      <p:pic>
        <p:nvPicPr>
          <p:cNvPr id="7" name="Picture 6">
            <a:extLst>
              <a:ext uri="{FF2B5EF4-FFF2-40B4-BE49-F238E27FC236}">
                <a16:creationId xmlns:a16="http://schemas.microsoft.com/office/drawing/2014/main" id="{DAF3C449-9E12-D9E3-30AA-796EF9FAA6C6}"/>
              </a:ext>
            </a:extLst>
          </p:cNvPr>
          <p:cNvPicPr>
            <a:picLocks noChangeAspect="1"/>
          </p:cNvPicPr>
          <p:nvPr/>
        </p:nvPicPr>
        <p:blipFill>
          <a:blip r:embed="rId2"/>
          <a:stretch>
            <a:fillRect/>
          </a:stretch>
        </p:blipFill>
        <p:spPr>
          <a:xfrm>
            <a:off x="4035287" y="1883879"/>
            <a:ext cx="4121426" cy="2170618"/>
          </a:xfrm>
          <a:prstGeom prst="rect">
            <a:avLst/>
          </a:prstGeom>
        </p:spPr>
      </p:pic>
    </p:spTree>
    <p:extLst>
      <p:ext uri="{BB962C8B-B14F-4D97-AF65-F5344CB8AC3E}">
        <p14:creationId xmlns:p14="http://schemas.microsoft.com/office/powerpoint/2010/main" val="414238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a:solidFill>
                  <a:schemeClr val="bg2">
                    <a:lumMod val="50000"/>
                  </a:schemeClr>
                </a:solidFill>
              </a:rPr>
              <a:t>خلاصه نتایج برنامه ادغام</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2788C46-D0BC-4307-AE55-7601A139E7CB}"/>
              </a:ext>
            </a:extLst>
          </p:cNvPr>
          <p:cNvSpPr>
            <a:spLocks noGrp="1"/>
          </p:cNvSpPr>
          <p:nvPr>
            <p:ph idx="1"/>
          </p:nvPr>
        </p:nvSpPr>
        <p:spPr>
          <a:xfrm>
            <a:off x="204396" y="1914861"/>
            <a:ext cx="7723990" cy="4442908"/>
          </a:xfrm>
        </p:spPr>
        <p:txBody>
          <a:bodyPr vert="horz" lIns="91440" tIns="45720" rIns="91440" bIns="45720" rtlCol="0" anchor="t">
            <a:noAutofit/>
          </a:bodyPr>
          <a:lstStyle/>
          <a:p>
            <a:pPr marL="0" indent="0" algn="justLow" rtl="1">
              <a:lnSpc>
                <a:spcPct val="115000"/>
              </a:lnSpc>
              <a:spcAft>
                <a:spcPts val="1000"/>
              </a:spcAft>
              <a:buNone/>
            </a:pPr>
            <a:endParaRPr lang="en-US"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1000"/>
              </a:spcAft>
              <a:buNone/>
            </a:pPr>
            <a:endPar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algn="r" rtl="1">
              <a:lnSpc>
                <a:spcPct val="100000"/>
              </a:lnSpc>
              <a:buFont typeface="Arial" panose="020B0604020202020204" pitchFamily="34" charset="0"/>
              <a:buChar char="•"/>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cs typeface="B Titr" panose="00000700000000000000" pitchFamily="2" charset="-78"/>
            </a:endParaRPr>
          </a:p>
          <a:p>
            <a:pPr algn="r" rtl="1">
              <a:lnSpc>
                <a:spcPct val="100000"/>
              </a:lnSpc>
              <a:buFont typeface="Arial" panose="020B0604020202020204" pitchFamily="34" charset="0"/>
              <a:buChar char="•"/>
            </a:pPr>
            <a:endParaRPr lang="fa-IR" sz="1800" dirty="0">
              <a:solidFill>
                <a:schemeClr val="bg1"/>
              </a:solidFill>
            </a:endParaRPr>
          </a:p>
          <a:p>
            <a:pPr marL="0" indent="0" algn="r" rtl="1">
              <a:lnSpc>
                <a:spcPct val="100000"/>
              </a:lnSpc>
              <a:buNone/>
            </a:pPr>
            <a:endParaRPr lang="fa-IR" sz="1800" dirty="0">
              <a:solidFill>
                <a:schemeClr val="bg1"/>
              </a:solidFill>
            </a:endParaRPr>
          </a:p>
          <a:p>
            <a:pPr algn="r" rtl="1">
              <a:lnSpc>
                <a:spcPct val="100000"/>
              </a:lnSpc>
            </a:pPr>
            <a:endParaRPr lang="fa-IR" sz="1800" dirty="0">
              <a:solidFill>
                <a:schemeClr val="bg1"/>
              </a:solidFill>
            </a:endParaRPr>
          </a:p>
          <a:p>
            <a:pPr algn="r" rtl="1">
              <a:lnSpc>
                <a:spcPct val="100000"/>
              </a:lnSpc>
            </a:pPr>
            <a:endParaRPr lang="fa-IR" sz="1800" dirty="0">
              <a:solidFill>
                <a:schemeClr val="bg1"/>
              </a:solidFill>
            </a:endParaRPr>
          </a:p>
          <a:p>
            <a:pPr algn="r" rtl="1">
              <a:lnSpc>
                <a:spcPct val="100000"/>
              </a:lnSpc>
            </a:pPr>
            <a:endParaRPr lang="en-US" sz="1800" dirty="0">
              <a:solidFill>
                <a:schemeClr val="bg1"/>
              </a:solidFill>
            </a:endParaRPr>
          </a:p>
        </p:txBody>
      </p:sp>
      <p:sp>
        <p:nvSpPr>
          <p:cNvPr id="7" name="Slide Number Placeholder 6">
            <a:extLst>
              <a:ext uri="{FF2B5EF4-FFF2-40B4-BE49-F238E27FC236}">
                <a16:creationId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10</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5/14/2025</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descr="C:\Users\Teb Sonati\Desktop\PHOTO-2020-09-24-15-26-44 (1).jpg">
            <a:extLst>
              <a:ext uri="{FF2B5EF4-FFF2-40B4-BE49-F238E27FC236}">
                <a16:creationId xmlns:a16="http://schemas.microsoft.com/office/drawing/2014/main" id="{5231CF38-A05C-4163-96B5-A9B057E0E32B}"/>
              </a:ext>
            </a:extLst>
          </p:cNvPr>
          <p:cNvPicPr/>
          <p:nvPr/>
        </p:nvPicPr>
        <p:blipFill>
          <a:blip r:embed="rId3" cstate="email">
            <a:extLst>
              <a:ext uri="{28A0092B-C50C-407E-A947-70E740481C1C}">
                <a14:useLocalDpi xmlns:a14="http://schemas.microsoft.com/office/drawing/2010/main"/>
              </a:ext>
            </a:extLst>
          </a:blip>
          <a:srcRect/>
          <a:stretch>
            <a:fillRect/>
          </a:stretch>
        </p:blipFill>
        <p:spPr bwMode="auto">
          <a:xfrm>
            <a:off x="8322866" y="2225632"/>
            <a:ext cx="3094891" cy="2573878"/>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pic>
        <p:nvPicPr>
          <p:cNvPr id="10" name="Picture 9"/>
          <p:cNvPicPr>
            <a:picLocks noChangeAspect="1"/>
          </p:cNvPicPr>
          <p:nvPr/>
        </p:nvPicPr>
        <p:blipFill>
          <a:blip r:embed="rId4"/>
          <a:stretch>
            <a:fillRect/>
          </a:stretch>
        </p:blipFill>
        <p:spPr>
          <a:xfrm>
            <a:off x="447387" y="-824125"/>
            <a:ext cx="10300824" cy="7525243"/>
          </a:xfrm>
          <a:prstGeom prst="rect">
            <a:avLst/>
          </a:prstGeom>
        </p:spPr>
      </p:pic>
    </p:spTree>
    <p:extLst>
      <p:ext uri="{BB962C8B-B14F-4D97-AF65-F5344CB8AC3E}">
        <p14:creationId xmlns:p14="http://schemas.microsoft.com/office/powerpoint/2010/main" val="19318799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01889-3FFF-78B7-B7FF-80AB5B58ACCD}"/>
              </a:ext>
            </a:extLst>
          </p:cNvPr>
          <p:cNvSpPr>
            <a:spLocks noGrp="1"/>
          </p:cNvSpPr>
          <p:nvPr>
            <p:ph type="title"/>
          </p:nvPr>
        </p:nvSpPr>
        <p:spPr/>
        <p:txBody>
          <a:bodyPr/>
          <a:lstStyle/>
          <a:p>
            <a:r>
              <a:rPr lang="fa-IR" b="1" dirty="0">
                <a:cs typeface="B Nazanin" panose="00000400000000000000" pitchFamily="2" charset="-78"/>
              </a:rPr>
              <a:t>فصل سوم</a:t>
            </a:r>
            <a:endParaRPr lang="en-US" b="1" dirty="0">
              <a:cs typeface="B Nazanin" panose="00000400000000000000" pitchFamily="2" charset="-78"/>
            </a:endParaRPr>
          </a:p>
        </p:txBody>
      </p:sp>
    </p:spTree>
    <p:extLst>
      <p:ext uri="{BB962C8B-B14F-4D97-AF65-F5344CB8AC3E}">
        <p14:creationId xmlns:p14="http://schemas.microsoft.com/office/powerpoint/2010/main" val="152477068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028" y="1163978"/>
            <a:ext cx="8695944" cy="1325880"/>
          </a:xfrm>
        </p:spPr>
        <p:txBody>
          <a:bodyPr/>
          <a:lstStyle/>
          <a:p>
            <a:r>
              <a:rPr lang="fa-IR" b="1" dirty="0">
                <a:cs typeface="B Nazanin" panose="00000400000000000000" pitchFamily="2" charset="-78"/>
              </a:rPr>
              <a:t>فهرست مطالب</a:t>
            </a:r>
            <a:endParaRPr lang="en-US" b="1" dirty="0">
              <a:cs typeface="B Nazanin" panose="00000400000000000000" pitchFamily="2" charset="-78"/>
            </a:endParaRPr>
          </a:p>
        </p:txBody>
      </p:sp>
      <p:sp>
        <p:nvSpPr>
          <p:cNvPr id="3" name="Content Placeholder 2"/>
          <p:cNvSpPr>
            <a:spLocks noGrp="1"/>
          </p:cNvSpPr>
          <p:nvPr>
            <p:ph idx="1"/>
          </p:nvPr>
        </p:nvSpPr>
        <p:spPr>
          <a:xfrm>
            <a:off x="2266547" y="2420471"/>
            <a:ext cx="7744968" cy="2821193"/>
          </a:xfrm>
        </p:spPr>
        <p:txBody>
          <a:bodyPr>
            <a:normAutofit/>
          </a:bodyPr>
          <a:lstStyle/>
          <a:p>
            <a:pPr rtl="1"/>
            <a:r>
              <a:rPr lang="fa-IR" sz="2400" dirty="0">
                <a:solidFill>
                  <a:schemeClr val="tx1"/>
                </a:solidFill>
                <a:cs typeface="B Nazanin" panose="00000400000000000000" pitchFamily="2" charset="-78"/>
              </a:rPr>
              <a:t>نحوه ارائه آموزش</a:t>
            </a:r>
          </a:p>
          <a:p>
            <a:pPr rtl="1"/>
            <a:r>
              <a:rPr lang="fa-IR" sz="2400" dirty="0">
                <a:solidFill>
                  <a:schemeClr val="tx1"/>
                </a:solidFill>
                <a:cs typeface="B Nazanin" panose="00000400000000000000" pitchFamily="2" charset="-78"/>
              </a:rPr>
              <a:t>اهمیت یکسان سازی آموزش</a:t>
            </a:r>
          </a:p>
          <a:p>
            <a:pPr rtl="1"/>
            <a:r>
              <a:rPr lang="fa-IR" sz="2400" dirty="0">
                <a:solidFill>
                  <a:schemeClr val="tx1"/>
                </a:solidFill>
                <a:cs typeface="B Nazanin" panose="00000400000000000000" pitchFamily="2" charset="-78"/>
              </a:rPr>
              <a:t>وظایف مربی بهورز و کارشناس سلامت خانواده</a:t>
            </a:r>
          </a:p>
          <a:p>
            <a:pPr rtl="1"/>
            <a:r>
              <a:rPr lang="fa-IR" sz="2400" dirty="0">
                <a:solidFill>
                  <a:schemeClr val="tx1"/>
                </a:solidFill>
                <a:cs typeface="B Nazanin" panose="00000400000000000000" pitchFamily="2" charset="-78"/>
              </a:rPr>
              <a:t>نحوه پاسخ به سوالات</a:t>
            </a:r>
          </a:p>
          <a:p>
            <a:pPr rtl="1"/>
            <a:endParaRPr lang="fa-IR" sz="2400" dirty="0">
              <a:solidFill>
                <a:schemeClr val="tx1"/>
              </a:solidFill>
              <a:cs typeface="B Nazanin" panose="00000400000000000000" pitchFamily="2" charset="-78"/>
            </a:endParaRPr>
          </a:p>
          <a:p>
            <a:pPr rtl="1"/>
            <a:endParaRPr lang="fa-IR" sz="2400" dirty="0">
              <a:solidFill>
                <a:schemeClr val="tx1"/>
              </a:solidFill>
              <a:cs typeface="B Nazanin" panose="00000400000000000000" pitchFamily="2" charset="-78"/>
            </a:endParaRPr>
          </a:p>
          <a:p>
            <a:pPr rtl="1"/>
            <a:endParaRPr lang="fa-IR" sz="2400" dirty="0">
              <a:solidFill>
                <a:schemeClr val="tx1"/>
              </a:solidFill>
              <a:cs typeface="B Nazanin" panose="00000400000000000000" pitchFamily="2" charset="-78"/>
            </a:endParaRPr>
          </a:p>
          <a:p>
            <a:pPr rtl="1"/>
            <a:endParaRPr lang="en-US" sz="2400" dirty="0">
              <a:solidFill>
                <a:schemeClr val="tx1"/>
              </a:solidFill>
              <a:cs typeface="B Nazanin" panose="00000400000000000000" pitchFamily="2" charset="-78"/>
            </a:endParaRPr>
          </a:p>
        </p:txBody>
      </p:sp>
      <p:sp>
        <p:nvSpPr>
          <p:cNvPr id="5" name="Slide Number Placeholder 4"/>
          <p:cNvSpPr>
            <a:spLocks noGrp="1"/>
          </p:cNvSpPr>
          <p:nvPr>
            <p:ph type="sldNum" sz="quarter" idx="11"/>
          </p:nvPr>
        </p:nvSpPr>
        <p:spPr/>
        <p:txBody>
          <a:bodyPr/>
          <a:lstStyle/>
          <a:p>
            <a:fld id="{294A09A9-5501-47C1-A89A-A340965A2BE2}" type="slidenum">
              <a:rPr lang="en-US" smtClean="0">
                <a:solidFill>
                  <a:srgbClr val="2C2C2C"/>
                </a:solidFill>
              </a:rPr>
              <a:pPr/>
              <a:t>101</a:t>
            </a:fld>
            <a:endParaRPr lang="en-US" dirty="0">
              <a:solidFill>
                <a:srgbClr val="2C2C2C"/>
              </a:solidFill>
            </a:endParaRPr>
          </a:p>
        </p:txBody>
      </p:sp>
    </p:spTree>
    <p:extLst>
      <p:ext uri="{BB962C8B-B14F-4D97-AF65-F5344CB8AC3E}">
        <p14:creationId xmlns:p14="http://schemas.microsoft.com/office/powerpoint/2010/main" val="404814676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cs typeface="B Nazanin" panose="00000400000000000000" pitchFamily="2" charset="-78"/>
              </a:rPr>
              <a:t>نحوه ارائه آموزش</a:t>
            </a: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7206343" y="1426029"/>
            <a:ext cx="4397828" cy="3820885"/>
          </a:xfrm>
        </p:spPr>
        <p:txBody>
          <a:bodyPr>
            <a:noAutofit/>
          </a:bodyPr>
          <a:lstStyle/>
          <a:p>
            <a:pPr algn="r" rtl="1"/>
            <a:r>
              <a:rPr lang="fa-IR" dirty="0">
                <a:latin typeface="+mj-lt"/>
                <a:ea typeface="+mj-ea"/>
                <a:cs typeface="B Nazanin" panose="00000400000000000000" pitchFamily="2" charset="-78"/>
              </a:rPr>
              <a:t>مربیان بهورزی و کارشناسان سلامت خانواده </a:t>
            </a:r>
            <a:endParaRPr lang="en-US" dirty="0">
              <a:latin typeface="+mj-lt"/>
              <a:ea typeface="+mj-ea"/>
              <a:cs typeface="B Nazanin" panose="00000400000000000000" pitchFamily="2" charset="-78"/>
            </a:endParaRPr>
          </a:p>
          <a:p>
            <a:pPr algn="r" rtl="1"/>
            <a:r>
              <a:rPr lang="fa-IR" sz="2800" dirty="0">
                <a:solidFill>
                  <a:schemeClr val="tx2">
                    <a:lumMod val="50000"/>
                  </a:schemeClr>
                </a:solidFill>
                <a:latin typeface="+mj-lt"/>
                <a:ea typeface="+mj-ea"/>
                <a:cs typeface="B Nazanin" panose="00000400000000000000" pitchFamily="2" charset="-78"/>
              </a:rPr>
              <a:t>به صورت حضوری </a:t>
            </a:r>
            <a:endParaRPr lang="en-US" sz="2800" dirty="0">
              <a:solidFill>
                <a:schemeClr val="tx2">
                  <a:lumMod val="50000"/>
                </a:schemeClr>
              </a:solidFill>
              <a:latin typeface="+mj-lt"/>
              <a:ea typeface="+mj-ea"/>
              <a:cs typeface="B Nazanin" panose="00000400000000000000" pitchFamily="2" charset="-78"/>
            </a:endParaRPr>
          </a:p>
          <a:p>
            <a:pPr algn="r" rtl="1"/>
            <a:r>
              <a:rPr lang="fa-IR" dirty="0">
                <a:latin typeface="+mj-lt"/>
                <a:ea typeface="+mj-ea"/>
                <a:cs typeface="B Nazanin" panose="00000400000000000000" pitchFamily="2" charset="-78"/>
              </a:rPr>
              <a:t>به بهورزان و مراقبین سلامت</a:t>
            </a:r>
          </a:p>
          <a:p>
            <a:pPr algn="r" rtl="1"/>
            <a:endParaRPr lang="en-US" dirty="0">
              <a:latin typeface="+mj-lt"/>
              <a:ea typeface="+mj-ea"/>
              <a:cs typeface="B Nazanin" panose="00000400000000000000" pitchFamily="2" charset="-78"/>
            </a:endParaRPr>
          </a:p>
        </p:txBody>
      </p:sp>
      <p:pic>
        <p:nvPicPr>
          <p:cNvPr id="4" name="Picture 3">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6564" y="116375"/>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6702094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rmAutofit fontScale="90000"/>
          </a:bodyPr>
          <a:lstStyle/>
          <a:p>
            <a:pPr>
              <a:lnSpc>
                <a:spcPct val="150000"/>
              </a:lnSpc>
            </a:pPr>
            <a:r>
              <a:rPr lang="fa-IR" dirty="0">
                <a:cs typeface="B Nazanin" panose="00000400000000000000" pitchFamily="2" charset="-78"/>
              </a:rPr>
              <a:t>اهمیت یکسان سازی آموزش</a:t>
            </a:r>
            <a:br>
              <a:rPr lang="fa-IR" dirty="0">
                <a:cs typeface="B Nazanin" panose="00000400000000000000" pitchFamily="2" charset="-78"/>
              </a:rPr>
            </a:b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7206343" y="1426029"/>
            <a:ext cx="4397828" cy="3820885"/>
          </a:xfrm>
        </p:spPr>
        <p:txBody>
          <a:bodyPr>
            <a:noAutofit/>
          </a:bodyPr>
          <a:lstStyle/>
          <a:p>
            <a:pPr algn="r" rtl="1"/>
            <a:r>
              <a:rPr lang="fa-IR" dirty="0">
                <a:solidFill>
                  <a:schemeClr val="tx2">
                    <a:lumMod val="50000"/>
                  </a:schemeClr>
                </a:solidFill>
                <a:latin typeface="+mj-lt"/>
                <a:ea typeface="+mj-ea"/>
                <a:cs typeface="B Nazanin" panose="00000400000000000000" pitchFamily="2" charset="-78"/>
              </a:rPr>
              <a:t>پرهیز از مطالب غیر علمی و غیر مستند</a:t>
            </a:r>
          </a:p>
          <a:p>
            <a:pPr algn="r" rtl="1"/>
            <a:r>
              <a:rPr lang="fa-IR" dirty="0">
                <a:solidFill>
                  <a:schemeClr val="tx2">
                    <a:lumMod val="50000"/>
                  </a:schemeClr>
                </a:solidFill>
                <a:latin typeface="+mj-lt"/>
                <a:ea typeface="+mj-ea"/>
                <a:cs typeface="B Nazanin" panose="00000400000000000000" pitchFamily="2" charset="-78"/>
              </a:rPr>
              <a:t>پرهیز از سردرگمی مردم</a:t>
            </a:r>
          </a:p>
          <a:p>
            <a:pPr algn="r" rtl="1"/>
            <a:r>
              <a:rPr lang="fa-IR" dirty="0">
                <a:solidFill>
                  <a:schemeClr val="tx2">
                    <a:lumMod val="50000"/>
                  </a:schemeClr>
                </a:solidFill>
                <a:latin typeface="+mj-lt"/>
                <a:ea typeface="+mj-ea"/>
                <a:cs typeface="B Nazanin" panose="00000400000000000000" pitchFamily="2" charset="-78"/>
              </a:rPr>
              <a:t>تضمین کمیت و کیفیت آموزش</a:t>
            </a:r>
          </a:p>
          <a:p>
            <a:pPr algn="r" rtl="1"/>
            <a:r>
              <a:rPr lang="fa-IR" dirty="0">
                <a:solidFill>
                  <a:schemeClr val="tx2">
                    <a:lumMod val="50000"/>
                  </a:schemeClr>
                </a:solidFill>
                <a:latin typeface="+mj-lt"/>
                <a:ea typeface="+mj-ea"/>
                <a:cs typeface="B Nazanin" panose="00000400000000000000" pitchFamily="2" charset="-78"/>
              </a:rPr>
              <a:t>بررسی نتیجه در پایش و ارزشیابی</a:t>
            </a:r>
          </a:p>
          <a:p>
            <a:pPr algn="r" rtl="1"/>
            <a:r>
              <a:rPr lang="fa-IR" dirty="0">
                <a:solidFill>
                  <a:schemeClr val="tx2">
                    <a:lumMod val="50000"/>
                  </a:schemeClr>
                </a:solidFill>
                <a:latin typeface="+mj-lt"/>
                <a:ea typeface="+mj-ea"/>
                <a:cs typeface="B Nazanin" panose="00000400000000000000" pitchFamily="2" charset="-78"/>
              </a:rPr>
              <a:t>انجام پژوهش‌های مرتبط </a:t>
            </a:r>
            <a:endParaRPr lang="en-US" dirty="0">
              <a:solidFill>
                <a:schemeClr val="tx2">
                  <a:lumMod val="50000"/>
                </a:schemeClr>
              </a:solidFill>
              <a:latin typeface="+mj-lt"/>
              <a:ea typeface="+mj-ea"/>
              <a:cs typeface="B Nazanin" panose="00000400000000000000" pitchFamily="2" charset="-78"/>
            </a:endParaRPr>
          </a:p>
        </p:txBody>
      </p:sp>
      <p:pic>
        <p:nvPicPr>
          <p:cNvPr id="4" name="Picture 3">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107" y="181689"/>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75610440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294A09A9-5501-47C1-A89A-A340965A2BE2}" type="slidenum">
              <a:rPr lang="en-US" smtClean="0"/>
              <a:pPr/>
              <a:t>104</a:t>
            </a:fld>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11282" y="1505988"/>
            <a:ext cx="3090844" cy="33272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8134777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94A09A9-5501-47C1-A89A-A340965A2BE2}" type="slidenum">
              <a:rPr lang="en-US" smtClean="0"/>
              <a:t>105</a:t>
            </a:fld>
            <a:endParaRPr lang="en-US" dirty="0"/>
          </a:p>
        </p:txBody>
      </p:sp>
      <p:sp>
        <p:nvSpPr>
          <p:cNvPr id="4" name="Text Box 67"/>
          <p:cNvSpPr txBox="1"/>
          <p:nvPr/>
        </p:nvSpPr>
        <p:spPr>
          <a:xfrm>
            <a:off x="2279469" y="1283888"/>
            <a:ext cx="7448006" cy="1038225"/>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بخش وزارتی</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sp>
        <p:nvSpPr>
          <p:cNvPr id="5" name="Oval 4"/>
          <p:cNvSpPr/>
          <p:nvPr/>
        </p:nvSpPr>
        <p:spPr>
          <a:xfrm>
            <a:off x="4805728" y="1315135"/>
            <a:ext cx="1980565" cy="842010"/>
          </a:xfrm>
          <a:prstGeom prst="ellipse">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آموزش </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متخصصین طب ایرانی به:</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6" name="Rectangle: Rounded Corners 11"/>
          <p:cNvSpPr/>
          <p:nvPr/>
        </p:nvSpPr>
        <p:spPr>
          <a:xfrm>
            <a:off x="2956786" y="2644296"/>
            <a:ext cx="1663700" cy="887730"/>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مربیان بهورزی و کارشناسان سلامت خانواده (12ساعت حضوری</a:t>
            </a:r>
            <a:r>
              <a:rPr kumimoji="0" lang="fa-IR" sz="14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7" name="Rectangle: Rounded Corners 11"/>
          <p:cNvSpPr/>
          <p:nvPr/>
        </p:nvSpPr>
        <p:spPr>
          <a:xfrm>
            <a:off x="7130181" y="2565057"/>
            <a:ext cx="1875748" cy="915376"/>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کارشناسان ستادی</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a:t>
            </a:r>
            <a:r>
              <a:rPr kumimoji="0" lang="en-US"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8 </a:t>
            </a: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ساعت مجازی)</a:t>
            </a:r>
          </a:p>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b="1" kern="0" dirty="0">
                <a:solidFill>
                  <a:sysClr val="windowText" lastClr="000000"/>
                </a:solidFill>
                <a:latin typeface="B Nazanin" panose="00000400000000000000" pitchFamily="2" charset="-78"/>
                <a:ea typeface="SimSun" panose="02010600030101010101" pitchFamily="2" charset="-122"/>
                <a:cs typeface="B Nazanin" panose="00000400000000000000" pitchFamily="2" charset="-78"/>
              </a:rPr>
              <a:t>دریافت گواهی ضمن خدمت</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8" name="Rectangle: Rounded Corners 11"/>
          <p:cNvSpPr/>
          <p:nvPr/>
        </p:nvSpPr>
        <p:spPr>
          <a:xfrm>
            <a:off x="7318470" y="3994032"/>
            <a:ext cx="1838594" cy="930929"/>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کارشناسان مراکز </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خدمات جامع سلامت</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(8 ساعت مجازی)</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دریافت گواهی ضمن </a:t>
            </a:r>
            <a:r>
              <a:rPr lang="fa-IR" sz="1200" b="1" kern="0" dirty="0">
                <a:solidFill>
                  <a:sysClr val="windowText" lastClr="000000"/>
                </a:solidFill>
                <a:latin typeface="B Nazanin" panose="00000400000000000000" pitchFamily="2" charset="-78"/>
                <a:ea typeface="SimSun" panose="02010600030101010101" pitchFamily="2" charset="-122"/>
                <a:cs typeface="B Nazanin" panose="00000400000000000000" pitchFamily="2" charset="-78"/>
              </a:rPr>
              <a:t>خ</a:t>
            </a: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دمت</a:t>
            </a: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9" name="Rectangle: Rounded Corners 11"/>
          <p:cNvSpPr/>
          <p:nvPr/>
        </p:nvSpPr>
        <p:spPr>
          <a:xfrm>
            <a:off x="5118455" y="4016931"/>
            <a:ext cx="1374140" cy="795655"/>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بهورز/ مراقب سلامت</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(8ساعت حضوری)</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10" name="Rectangle: Rounded Corners 11"/>
          <p:cNvSpPr/>
          <p:nvPr/>
        </p:nvSpPr>
        <p:spPr>
          <a:xfrm>
            <a:off x="2790710" y="4010506"/>
            <a:ext cx="1809322" cy="944371"/>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پزشکان</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(4ساعت حضوری و 12ساعت مجازی )</a:t>
            </a:r>
            <a:r>
              <a:rPr kumimoji="0" lang="en-US" sz="1200" b="1" i="0" u="none" strike="noStrike" kern="0" cap="none" spc="0" normalizeH="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 </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11" name="Rectangle: Rounded Corners 11"/>
          <p:cNvSpPr/>
          <p:nvPr/>
        </p:nvSpPr>
        <p:spPr>
          <a:xfrm>
            <a:off x="6654260" y="5447214"/>
            <a:ext cx="1373505" cy="795655"/>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سفیران و داوطلبان </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(حضوری)</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12" name="Oval 11"/>
          <p:cNvSpPr/>
          <p:nvPr/>
        </p:nvSpPr>
        <p:spPr>
          <a:xfrm>
            <a:off x="3747543" y="5441375"/>
            <a:ext cx="1704975" cy="892175"/>
          </a:xfrm>
          <a:prstGeom prst="ellipse">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 مردم و دانش آموزان</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(حضوری)</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cxnSp>
        <p:nvCxnSpPr>
          <p:cNvPr id="13" name="Straight Arrow Connector 12"/>
          <p:cNvCxnSpPr/>
          <p:nvPr/>
        </p:nvCxnSpPr>
        <p:spPr>
          <a:xfrm flipH="1">
            <a:off x="4230276" y="1983307"/>
            <a:ext cx="739507" cy="627438"/>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654260" y="1914316"/>
            <a:ext cx="1063986" cy="629510"/>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143898" y="2155442"/>
            <a:ext cx="1238570" cy="1845957"/>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4568007" y="2093766"/>
            <a:ext cx="748577" cy="1949864"/>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440698" y="4766784"/>
            <a:ext cx="926374" cy="661410"/>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1"/>
            <a:endCxn id="12" idx="6"/>
          </p:cNvCxnSpPr>
          <p:nvPr/>
        </p:nvCxnSpPr>
        <p:spPr>
          <a:xfrm flipH="1">
            <a:off x="5452518" y="5845042"/>
            <a:ext cx="1201742" cy="42421"/>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 Box 66"/>
          <p:cNvSpPr txBox="1"/>
          <p:nvPr/>
        </p:nvSpPr>
        <p:spPr>
          <a:xfrm>
            <a:off x="2290355" y="2317119"/>
            <a:ext cx="7448006" cy="1430842"/>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واحد ستادی دانشگاه / شهرستان</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sp>
        <p:nvSpPr>
          <p:cNvPr id="20" name="Text Box 64"/>
          <p:cNvSpPr txBox="1"/>
          <p:nvPr/>
        </p:nvSpPr>
        <p:spPr>
          <a:xfrm>
            <a:off x="2279469" y="3767022"/>
            <a:ext cx="7448006" cy="1415477"/>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واحد ارائه خدمت</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sp>
        <p:nvSpPr>
          <p:cNvPr id="21" name="Text Box 68"/>
          <p:cNvSpPr txBox="1"/>
          <p:nvPr/>
        </p:nvSpPr>
        <p:spPr>
          <a:xfrm>
            <a:off x="2279469" y="5178801"/>
            <a:ext cx="7448006" cy="1257300"/>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گروه هدف گیرنده خدمت</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cxnSp>
        <p:nvCxnSpPr>
          <p:cNvPr id="22" name="Straight Arrow Connector 21"/>
          <p:cNvCxnSpPr/>
          <p:nvPr/>
        </p:nvCxnSpPr>
        <p:spPr>
          <a:xfrm flipH="1">
            <a:off x="4628431" y="4757420"/>
            <a:ext cx="526936" cy="701909"/>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567372" y="3486779"/>
            <a:ext cx="592457" cy="595364"/>
          </a:xfrm>
          <a:prstGeom prst="straightConnector1">
            <a:avLst/>
          </a:prstGeom>
          <a:ln w="28575">
            <a:solidFill>
              <a:srgbClr val="FF0000"/>
            </a:solidFill>
            <a:tailEnd type="triangle"/>
          </a:ln>
        </p:spPr>
        <p:style>
          <a:lnRef idx="1">
            <a:schemeClr val="accent4"/>
          </a:lnRef>
          <a:fillRef idx="0">
            <a:schemeClr val="accent4"/>
          </a:fillRef>
          <a:effectRef idx="0">
            <a:schemeClr val="accent4"/>
          </a:effectRef>
          <a:fontRef idx="minor">
            <a:schemeClr val="tx1"/>
          </a:fontRef>
        </p:style>
      </p:cxnSp>
      <p:pic>
        <p:nvPicPr>
          <p:cNvPr id="25" name="Picture 2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32279"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2" name="TextBox 1"/>
          <p:cNvSpPr txBox="1"/>
          <p:nvPr/>
        </p:nvSpPr>
        <p:spPr>
          <a:xfrm>
            <a:off x="2906487" y="4408714"/>
            <a:ext cx="1654628" cy="338554"/>
          </a:xfrm>
          <a:prstGeom prst="rect">
            <a:avLst/>
          </a:prstGeom>
          <a:solidFill>
            <a:schemeClr val="bg1"/>
          </a:solidFill>
        </p:spPr>
        <p:txBody>
          <a:bodyPr wrap="square" rtlCol="0">
            <a:spAutoFit/>
          </a:bodyPr>
          <a:lstStyle/>
          <a:p>
            <a:r>
              <a:rPr lang="fa-IR" sz="1600" dirty="0">
                <a:cs typeface="B Nazanin" panose="00000400000000000000" pitchFamily="2" charset="-78"/>
              </a:rPr>
              <a:t>16 ساعت مجازی</a:t>
            </a:r>
            <a:endParaRPr lang="en-US" sz="1600" dirty="0">
              <a:cs typeface="B Nazanin" panose="00000400000000000000" pitchFamily="2" charset="-78"/>
            </a:endParaRPr>
          </a:p>
        </p:txBody>
      </p:sp>
    </p:spTree>
    <p:extLst>
      <p:ext uri="{BB962C8B-B14F-4D97-AF65-F5344CB8AC3E}">
        <p14:creationId xmlns:p14="http://schemas.microsoft.com/office/powerpoint/2010/main" val="203405696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Autofit/>
          </a:bodyPr>
          <a:lstStyle/>
          <a:p>
            <a:pPr>
              <a:lnSpc>
                <a:spcPct val="150000"/>
              </a:lnSpc>
            </a:pPr>
            <a:r>
              <a:rPr lang="fa-IR" sz="3200" dirty="0">
                <a:cs typeface="B Nazanin" panose="00000400000000000000" pitchFamily="2" charset="-78"/>
              </a:rPr>
              <a:t>شرح وظایف مربیان آموزش بهورزی و کارشناسان سلامت خانواده</a:t>
            </a:r>
            <a:br>
              <a:rPr lang="fa-IR" sz="3200" dirty="0">
                <a:cs typeface="B Nazanin" panose="00000400000000000000" pitchFamily="2" charset="-78"/>
              </a:rPr>
            </a:br>
            <a:br>
              <a:rPr lang="fa-IR" sz="3200" dirty="0">
                <a:cs typeface="B Nazanin" panose="00000400000000000000" pitchFamily="2" charset="-78"/>
              </a:rPr>
            </a:br>
            <a:endParaRPr lang="en-US" sz="3200" dirty="0"/>
          </a:p>
        </p:txBody>
      </p:sp>
      <p:sp>
        <p:nvSpPr>
          <p:cNvPr id="3" name="Content Placeholder 2"/>
          <p:cNvSpPr>
            <a:spLocks noGrp="1"/>
          </p:cNvSpPr>
          <p:nvPr>
            <p:ph idx="1"/>
          </p:nvPr>
        </p:nvSpPr>
        <p:spPr>
          <a:xfrm>
            <a:off x="6945086" y="1426029"/>
            <a:ext cx="4659085" cy="4234542"/>
          </a:xfrm>
        </p:spPr>
        <p:txBody>
          <a:bodyPr>
            <a:noAutofit/>
          </a:bodyPr>
          <a:lstStyle/>
          <a:p>
            <a:pPr marL="342900" indent="-342900" algn="r" rtl="1">
              <a:buFont typeface="Wingdings" panose="05000000000000000000" pitchFamily="2" charset="2"/>
              <a:buChar char="ü"/>
            </a:pPr>
            <a:r>
              <a:rPr lang="fa-IR" sz="2000" dirty="0">
                <a:solidFill>
                  <a:schemeClr val="tx2">
                    <a:lumMod val="50000"/>
                  </a:schemeClr>
                </a:solidFill>
                <a:latin typeface="+mj-lt"/>
                <a:ea typeface="+mj-ea"/>
                <a:cs typeface="B Nazanin" panose="00000400000000000000" pitchFamily="2" charset="-78"/>
              </a:rPr>
              <a:t>شرکت در دوره ی 12ساعته حضوری </a:t>
            </a:r>
            <a:r>
              <a:rPr lang="fa-IR" sz="2000" dirty="0">
                <a:solidFill>
                  <a:schemeClr val="tx2">
                    <a:lumMod val="50000"/>
                  </a:schemeClr>
                </a:solidFill>
                <a:cs typeface="B Nazanin" panose="00000400000000000000" pitchFamily="2" charset="-78"/>
              </a:rPr>
              <a:t>آشنایی با آموزه‌های سبک زندگی سالم در طب ایرانی</a:t>
            </a:r>
            <a:endParaRPr lang="fa-IR" sz="2000"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sz="2000" dirty="0">
                <a:solidFill>
                  <a:schemeClr val="tx2">
                    <a:lumMod val="50000"/>
                  </a:schemeClr>
                </a:solidFill>
                <a:latin typeface="+mj-lt"/>
                <a:ea typeface="+mj-ea"/>
                <a:cs typeface="B Nazanin" panose="00000400000000000000" pitchFamily="2" charset="-78"/>
              </a:rPr>
              <a:t>گذراندن آزمون دوره بر اساس محتوای آموزشی</a:t>
            </a:r>
          </a:p>
          <a:p>
            <a:pPr marL="342900" indent="-342900" algn="r" rtl="1">
              <a:buFont typeface="Wingdings" panose="05000000000000000000" pitchFamily="2" charset="2"/>
              <a:buChar char="ü"/>
            </a:pPr>
            <a:r>
              <a:rPr lang="fa-IR" sz="2000" dirty="0">
                <a:solidFill>
                  <a:schemeClr val="tx2">
                    <a:lumMod val="50000"/>
                  </a:schemeClr>
                </a:solidFill>
                <a:latin typeface="+mj-lt"/>
                <a:ea typeface="+mj-ea"/>
                <a:cs typeface="B Nazanin" panose="00000400000000000000" pitchFamily="2" charset="-78"/>
              </a:rPr>
              <a:t>آموزش دادن دوره طب ایرانی به بهورزان و مراقبین سلامت </a:t>
            </a:r>
            <a:r>
              <a:rPr lang="fa-IR" sz="2000" dirty="0">
                <a:solidFill>
                  <a:schemeClr val="tx2">
                    <a:lumMod val="50000"/>
                  </a:schemeClr>
                </a:solidFill>
                <a:cs typeface="B Nazanin" panose="00000400000000000000" pitchFamily="2" charset="-78"/>
              </a:rPr>
              <a:t>و رفع ابهامات</a:t>
            </a:r>
          </a:p>
          <a:p>
            <a:pPr marL="342900" indent="-342900" algn="r" rtl="1">
              <a:buFont typeface="Wingdings" panose="05000000000000000000" pitchFamily="2" charset="2"/>
              <a:buChar char="ü"/>
            </a:pPr>
            <a:r>
              <a:rPr lang="fa-IR" sz="2000" dirty="0">
                <a:solidFill>
                  <a:schemeClr val="tx2">
                    <a:lumMod val="50000"/>
                  </a:schemeClr>
                </a:solidFill>
                <a:cs typeface="B Nazanin" panose="00000400000000000000" pitchFamily="2" charset="-78"/>
              </a:rPr>
              <a:t>آموزش برقراري ارتباط به بهورزان و مراقبین سلامت</a:t>
            </a:r>
          </a:p>
          <a:p>
            <a:pPr marL="342900" indent="-342900" algn="r" rtl="1">
              <a:buFont typeface="Wingdings" panose="05000000000000000000" pitchFamily="2" charset="2"/>
              <a:buChar char="ü"/>
            </a:pPr>
            <a:r>
              <a:rPr lang="fa-IR" sz="2000" dirty="0">
                <a:solidFill>
                  <a:schemeClr val="tx2">
                    <a:lumMod val="50000"/>
                  </a:schemeClr>
                </a:solidFill>
                <a:cs typeface="B Nazanin" panose="00000400000000000000" pitchFamily="2" charset="-78"/>
              </a:rPr>
              <a:t>ارزشيابي برنامه‌هاي آموزشی </a:t>
            </a:r>
          </a:p>
          <a:p>
            <a:pPr marL="342900" indent="-342900" algn="r" rtl="1">
              <a:buFont typeface="Wingdings" panose="05000000000000000000" pitchFamily="2" charset="2"/>
              <a:buChar char="ü"/>
            </a:pPr>
            <a:r>
              <a:rPr lang="fa-IR" sz="2000" dirty="0">
                <a:solidFill>
                  <a:schemeClr val="tx2">
                    <a:lumMod val="50000"/>
                  </a:schemeClr>
                </a:solidFill>
                <a:cs typeface="B Nazanin" panose="00000400000000000000" pitchFamily="2" charset="-78"/>
              </a:rPr>
              <a:t>مشارکت در پایش و نظارت برنامه طب ایرانی در سطح دانشگاه و شهرستان</a:t>
            </a:r>
          </a:p>
        </p:txBody>
      </p:sp>
      <p:pic>
        <p:nvPicPr>
          <p:cNvPr id="4" name="Picture 3">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993" y="181689"/>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0140068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rmAutofit fontScale="90000"/>
          </a:bodyPr>
          <a:lstStyle/>
          <a:p>
            <a:pPr>
              <a:lnSpc>
                <a:spcPct val="150000"/>
              </a:lnSpc>
            </a:pPr>
            <a:r>
              <a:rPr lang="fa-IR" dirty="0">
                <a:cs typeface="B Nazanin" panose="00000400000000000000" pitchFamily="2" charset="-78"/>
              </a:rPr>
              <a:t>نحوه پاسخ به سوالات</a:t>
            </a:r>
            <a:br>
              <a:rPr lang="fa-IR" dirty="0">
                <a:cs typeface="B Nazanin" panose="00000400000000000000" pitchFamily="2" charset="-78"/>
              </a:rPr>
            </a:b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6945086" y="1426029"/>
            <a:ext cx="4659085" cy="4234542"/>
          </a:xfrm>
        </p:spPr>
        <p:txBody>
          <a:bodyPr>
            <a:noAutofit/>
          </a:bodyPr>
          <a:lstStyle/>
          <a:p>
            <a:pPr marL="342900" indent="-342900" algn="r" rtl="1">
              <a:buFont typeface="Wingdings" panose="05000000000000000000" pitchFamily="2" charset="2"/>
              <a:buChar char="ü"/>
            </a:pPr>
            <a:r>
              <a:rPr lang="fa-IR" dirty="0">
                <a:solidFill>
                  <a:schemeClr val="tx2">
                    <a:lumMod val="50000"/>
                  </a:schemeClr>
                </a:solidFill>
                <a:latin typeface="+mj-lt"/>
                <a:ea typeface="+mj-ea"/>
                <a:cs typeface="B Nazanin" panose="00000400000000000000" pitchFamily="2" charset="-78"/>
              </a:rPr>
              <a:t>جمع آوری سوالات مربیان بهورزی، کارشناسان، بهورزان و مراقبین</a:t>
            </a:r>
          </a:p>
          <a:p>
            <a:pPr marL="342900" indent="-342900" algn="r" rtl="1">
              <a:buFont typeface="Wingdings" panose="05000000000000000000" pitchFamily="2" charset="2"/>
              <a:buChar char="ü"/>
            </a:pPr>
            <a:r>
              <a:rPr lang="fa-IR" dirty="0">
                <a:solidFill>
                  <a:schemeClr val="tx2">
                    <a:lumMod val="50000"/>
                  </a:schemeClr>
                </a:solidFill>
                <a:latin typeface="+mj-lt"/>
                <a:ea typeface="+mj-ea"/>
                <a:cs typeface="B Nazanin" panose="00000400000000000000" pitchFamily="2" charset="-78"/>
              </a:rPr>
              <a:t>ارسال به نماینده </a:t>
            </a:r>
            <a:r>
              <a:rPr lang="fa-IR" dirty="0">
                <a:solidFill>
                  <a:schemeClr val="tx2">
                    <a:lumMod val="50000"/>
                  </a:schemeClr>
                </a:solidFill>
                <a:cs typeface="B Nazanin" panose="00000400000000000000" pitchFamily="2" charset="-78"/>
              </a:rPr>
              <a:t>کمیته علمی</a:t>
            </a:r>
            <a:r>
              <a:rPr lang="fa-IR" dirty="0">
                <a:solidFill>
                  <a:schemeClr val="tx2">
                    <a:lumMod val="50000"/>
                  </a:schemeClr>
                </a:solidFill>
                <a:latin typeface="+mj-lt"/>
                <a:ea typeface="+mj-ea"/>
                <a:cs typeface="B Nazanin" panose="00000400000000000000" pitchFamily="2" charset="-78"/>
              </a:rPr>
              <a:t> </a:t>
            </a:r>
          </a:p>
          <a:p>
            <a:pPr marL="342900" indent="-342900" algn="r" rtl="1">
              <a:buFont typeface="Wingdings" panose="05000000000000000000" pitchFamily="2" charset="2"/>
              <a:buChar char="ü"/>
            </a:pPr>
            <a:r>
              <a:rPr lang="fa-IR" dirty="0">
                <a:solidFill>
                  <a:schemeClr val="tx2">
                    <a:lumMod val="50000"/>
                  </a:schemeClr>
                </a:solidFill>
                <a:latin typeface="+mj-lt"/>
                <a:ea typeface="+mj-ea"/>
                <a:cs typeface="B Nazanin" panose="00000400000000000000" pitchFamily="2" charset="-78"/>
              </a:rPr>
              <a:t>پاسخ به سوالات پرتکرار توسط </a:t>
            </a:r>
            <a:r>
              <a:rPr lang="fa-IR" dirty="0">
                <a:solidFill>
                  <a:schemeClr val="tx2">
                    <a:lumMod val="50000"/>
                  </a:schemeClr>
                </a:solidFill>
                <a:cs typeface="B Nazanin" panose="00000400000000000000" pitchFamily="2" charset="-78"/>
              </a:rPr>
              <a:t>گروه متخصصین طب ایرانی</a:t>
            </a:r>
            <a:endParaRPr lang="fa-IR"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dirty="0">
                <a:solidFill>
                  <a:schemeClr val="tx2">
                    <a:lumMod val="50000"/>
                  </a:schemeClr>
                </a:solidFill>
                <a:latin typeface="+mj-lt"/>
                <a:ea typeface="+mj-ea"/>
                <a:cs typeface="B Nazanin" panose="00000400000000000000" pitchFamily="2" charset="-78"/>
              </a:rPr>
              <a:t>بارگذاری سوالات پرتکرار و پاسخ‌ها در سایت دفتر طب ایرانی</a:t>
            </a:r>
          </a:p>
        </p:txBody>
      </p:sp>
      <p:pic>
        <p:nvPicPr>
          <p:cNvPr id="4" name="Picture 3">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107"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47213014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rmAutofit fontScale="90000"/>
          </a:bodyPr>
          <a:lstStyle/>
          <a:p>
            <a:pPr>
              <a:lnSpc>
                <a:spcPct val="150000"/>
              </a:lnSpc>
            </a:pPr>
            <a:r>
              <a:rPr lang="fa-IR" dirty="0">
                <a:cs typeface="B Nazanin" panose="00000400000000000000" pitchFamily="2" charset="-78"/>
              </a:rPr>
              <a:t>شرح وظایف بهورزان و مراقبین سلامت</a:t>
            </a:r>
            <a:br>
              <a:rPr lang="fa-IR" dirty="0">
                <a:cs typeface="B Nazanin" panose="00000400000000000000" pitchFamily="2" charset="-78"/>
              </a:rPr>
            </a:b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6977742" y="163285"/>
            <a:ext cx="4909457" cy="5366657"/>
          </a:xfrm>
        </p:spPr>
        <p:txBody>
          <a:bodyPr>
            <a:noAutofit/>
          </a:bodyPr>
          <a:lstStyle/>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شرکت در دوره 8 ساعته آشنایی با آموزه‌های سبک زندگی سالم در طب ایرانی و </a:t>
            </a:r>
            <a:r>
              <a:rPr lang="fa-IR" sz="1600" dirty="0">
                <a:solidFill>
                  <a:schemeClr val="tx2">
                    <a:lumMod val="50000"/>
                  </a:schemeClr>
                </a:solidFill>
                <a:cs typeface="B Nazanin" panose="00000400000000000000" pitchFamily="2" charset="-78"/>
              </a:rPr>
              <a:t>گذراندن آزمون دوره بر اساس محتوای آموزشی</a:t>
            </a:r>
            <a:endParaRPr lang="fa-IR" sz="1600"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برگزاري پویش‌های آموزشی و اطلاع رسانی درباره برنامه</a:t>
            </a: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استفاده از ظرفیت‌های منطقه‌ای مانند رسانه‌های محلی، سرای محله، مدارس و مساجد</a:t>
            </a: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تکمیل </a:t>
            </a:r>
            <a:r>
              <a:rPr lang="fa-IR" sz="1600" dirty="0">
                <a:solidFill>
                  <a:srgbClr val="FF0000"/>
                </a:solidFill>
                <a:latin typeface="+mj-lt"/>
                <a:ea typeface="+mj-ea"/>
                <a:cs typeface="B Nazanin" panose="00000400000000000000" pitchFamily="2" charset="-78"/>
              </a:rPr>
              <a:t>شناسنامه سبک زندگی </a:t>
            </a:r>
            <a:r>
              <a:rPr lang="fa-IR" sz="1600" dirty="0">
                <a:solidFill>
                  <a:schemeClr val="tx2">
                    <a:lumMod val="50000"/>
                  </a:schemeClr>
                </a:solidFill>
                <a:latin typeface="+mj-lt"/>
                <a:ea typeface="+mj-ea"/>
                <a:cs typeface="B Nazanin" panose="00000400000000000000" pitchFamily="2" charset="-78"/>
              </a:rPr>
              <a:t>برای جمعیت تحت پوشش خانه‌ی بهداشت/ پایگاه سلامت و ثبت در سامانه</a:t>
            </a: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اطلاع رسانی عمومي و آموزش سبک زندگی سالم به شکل </a:t>
            </a:r>
            <a:r>
              <a:rPr lang="fa-IR" sz="1600" dirty="0">
                <a:solidFill>
                  <a:srgbClr val="FF0000"/>
                </a:solidFill>
                <a:latin typeface="+mj-lt"/>
                <a:ea typeface="+mj-ea"/>
                <a:cs typeface="B Nazanin" panose="00000400000000000000" pitchFamily="2" charset="-78"/>
              </a:rPr>
              <a:t>گروهی </a:t>
            </a: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آموزش اصلاح سبک زندگی به جمعیت تحت پوشش خانه‌ی بهداشت/ پایگاه سلامت و ثبت در سامانه (</a:t>
            </a:r>
            <a:r>
              <a:rPr lang="fa-IR" sz="1600" dirty="0">
                <a:solidFill>
                  <a:srgbClr val="FF0000"/>
                </a:solidFill>
                <a:latin typeface="+mj-lt"/>
                <a:ea typeface="+mj-ea"/>
                <a:cs typeface="B Nazanin" panose="00000400000000000000" pitchFamily="2" charset="-78"/>
              </a:rPr>
              <a:t>آموزش فردی</a:t>
            </a:r>
            <a:r>
              <a:rPr lang="fa-IR" sz="1600" dirty="0">
                <a:solidFill>
                  <a:schemeClr val="tx2">
                    <a:lumMod val="50000"/>
                  </a:schemeClr>
                </a:solidFill>
                <a:latin typeface="+mj-lt"/>
                <a:ea typeface="+mj-ea"/>
                <a:cs typeface="B Nazanin" panose="00000400000000000000" pitchFamily="2" charset="-78"/>
              </a:rPr>
              <a:t>)</a:t>
            </a: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به روز رسانی شناسنامه سبک زندگی در مراجعات بعدی و ثبت در سامانه</a:t>
            </a: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نظرسنجی دوره‌ای از دریافت کنندگان بسته آموزش سبک زندگی و ارسال آن به سطوح بالاتر</a:t>
            </a:r>
          </a:p>
        </p:txBody>
      </p:sp>
      <p:pic>
        <p:nvPicPr>
          <p:cNvPr id="4" name="Picture 3">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992" y="159918"/>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50139764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94A09A9-5501-47C1-A89A-A340965A2BE2}" type="slidenum">
              <a:rPr lang="en-US" smtClean="0">
                <a:solidFill>
                  <a:srgbClr val="2C2C2C"/>
                </a:solidFill>
              </a:rPr>
              <a:pPr/>
              <a:t>109</a:t>
            </a:fld>
            <a:endParaRPr lang="en-US" dirty="0">
              <a:solidFill>
                <a:srgbClr val="2C2C2C"/>
              </a:solidFill>
            </a:endParaRPr>
          </a:p>
        </p:txBody>
      </p:sp>
      <p:pic>
        <p:nvPicPr>
          <p:cNvPr id="25" name="Picture 2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32279"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24" name="Picture 23"/>
          <p:cNvPicPr/>
          <p:nvPr/>
        </p:nvPicPr>
        <p:blipFill>
          <a:blip r:embed="rId3">
            <a:extLst>
              <a:ext uri="{28A0092B-C50C-407E-A947-70E740481C1C}">
                <a14:useLocalDpi xmlns:a14="http://schemas.microsoft.com/office/drawing/2010/main" val="0"/>
              </a:ext>
            </a:extLst>
          </a:blip>
          <a:stretch>
            <a:fillRect/>
          </a:stretch>
        </p:blipFill>
        <p:spPr>
          <a:xfrm>
            <a:off x="836745" y="528529"/>
            <a:ext cx="9624426" cy="5600128"/>
          </a:xfrm>
          <a:prstGeom prst="rect">
            <a:avLst/>
          </a:prstGeom>
        </p:spPr>
      </p:pic>
    </p:spTree>
    <p:extLst>
      <p:ext uri="{BB962C8B-B14F-4D97-AF65-F5344CB8AC3E}">
        <p14:creationId xmlns:p14="http://schemas.microsoft.com/office/powerpoint/2010/main" val="928070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a:solidFill>
                  <a:schemeClr val="bg2">
                    <a:lumMod val="50000"/>
                  </a:schemeClr>
                </a:solidFill>
              </a:rPr>
              <a:t>هفت گام اصلی برنامه ادغام</a:t>
            </a:r>
            <a:endParaRPr lang="en-US" b="1" dirty="0">
              <a:solidFill>
                <a:schemeClr val="bg2">
                  <a:lumMod val="50000"/>
                </a:schemeClr>
              </a:solidFill>
            </a:endParaRPr>
          </a:p>
        </p:txBody>
      </p:sp>
      <p:sp>
        <p:nvSpPr>
          <p:cNvPr id="7" name="Slide Number Placeholder 6">
            <a:extLst>
              <a:ext uri="{FF2B5EF4-FFF2-40B4-BE49-F238E27FC236}">
                <a16:creationId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11</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5/14/2025</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1" name="TextBox 10"/>
          <p:cNvSpPr txBox="1"/>
          <p:nvPr/>
        </p:nvSpPr>
        <p:spPr>
          <a:xfrm>
            <a:off x="785307" y="1568961"/>
            <a:ext cx="10510221" cy="4616648"/>
          </a:xfrm>
          <a:prstGeom prst="rect">
            <a:avLst/>
          </a:prstGeom>
          <a:noFill/>
        </p:spPr>
        <p:txBody>
          <a:bodyPr wrap="square" rtlCol="0">
            <a:spAutoFit/>
          </a:bodyPr>
          <a:lstStyle/>
          <a:p>
            <a:pPr algn="r" rtl="1"/>
            <a:r>
              <a:rPr lang="fa-IR" sz="2400" b="1" dirty="0">
                <a:solidFill>
                  <a:schemeClr val="bg1"/>
                </a:solidFill>
                <a:cs typeface="B Nazanin" panose="00000400000000000000" pitchFamily="2" charset="-78"/>
              </a:rPr>
              <a:t> </a:t>
            </a:r>
          </a:p>
          <a:p>
            <a:pPr algn="r" rtl="1"/>
            <a:r>
              <a:rPr lang="fa-IR" b="1" dirty="0">
                <a:solidFill>
                  <a:schemeClr val="bg1"/>
                </a:solidFill>
                <a:cs typeface="B Nazanin" panose="00000400000000000000" pitchFamily="2" charset="-78"/>
              </a:rPr>
              <a:t>1- شرکت در جلسه توجیهی کشوری </a:t>
            </a:r>
          </a:p>
          <a:p>
            <a:pPr algn="r" rtl="1"/>
            <a:endParaRPr lang="fa-IR" b="1" dirty="0">
              <a:solidFill>
                <a:schemeClr val="bg1"/>
              </a:solidFill>
              <a:cs typeface="B Nazanin" panose="00000400000000000000" pitchFamily="2" charset="-78"/>
            </a:endParaRPr>
          </a:p>
          <a:p>
            <a:pPr algn="r" rtl="1"/>
            <a:r>
              <a:rPr lang="fa-IR" b="1" dirty="0">
                <a:solidFill>
                  <a:schemeClr val="bg1"/>
                </a:solidFill>
                <a:cs typeface="B Nazanin" panose="00000400000000000000" pitchFamily="2" charset="-78"/>
              </a:rPr>
              <a:t>2- تشکیل کمیته اجرایی در دانشگاه و شهرستان</a:t>
            </a:r>
          </a:p>
          <a:p>
            <a:pPr algn="r" rtl="1"/>
            <a:r>
              <a:rPr lang="fa-IR" b="1" dirty="0">
                <a:solidFill>
                  <a:schemeClr val="bg1"/>
                </a:solidFill>
                <a:cs typeface="B Nazanin" panose="00000400000000000000" pitchFamily="2" charset="-78"/>
              </a:rPr>
              <a:t> </a:t>
            </a:r>
          </a:p>
          <a:p>
            <a:pPr algn="r" rtl="1"/>
            <a:r>
              <a:rPr lang="fa-IR" b="1" dirty="0">
                <a:solidFill>
                  <a:schemeClr val="bg1"/>
                </a:solidFill>
                <a:cs typeface="B Nazanin" panose="00000400000000000000" pitchFamily="2" charset="-78"/>
              </a:rPr>
              <a:t>3- برآورد و پیش بینی منابع مورد نیاز در سطح دانشگاه و شهرستان</a:t>
            </a:r>
          </a:p>
          <a:p>
            <a:pPr algn="r" rtl="1"/>
            <a:endParaRPr lang="fa-IR" b="1" dirty="0">
              <a:solidFill>
                <a:schemeClr val="bg1"/>
              </a:solidFill>
              <a:cs typeface="B Nazanin" panose="00000400000000000000" pitchFamily="2" charset="-78"/>
            </a:endParaRPr>
          </a:p>
          <a:p>
            <a:pPr algn="r" rtl="1"/>
            <a:r>
              <a:rPr lang="fa-IR" b="1" dirty="0">
                <a:solidFill>
                  <a:schemeClr val="bg1"/>
                </a:solidFill>
                <a:cs typeface="B Nazanin" panose="00000400000000000000" pitchFamily="2" charset="-78"/>
              </a:rPr>
              <a:t>4- تدوین برنامه عملیاتی و جدول زمان بندی در هر دانشگاه </a:t>
            </a:r>
            <a:r>
              <a:rPr lang="fa-IR" b="1" u="sng" dirty="0">
                <a:solidFill>
                  <a:schemeClr val="bg1"/>
                </a:solidFill>
                <a:cs typeface="B Nazanin" panose="00000400000000000000" pitchFamily="2" charset="-78"/>
              </a:rPr>
              <a:t>( ارسال به کمیته کشوری وزارت بهداشت</a:t>
            </a:r>
            <a:r>
              <a:rPr lang="fa-IR" b="1" dirty="0">
                <a:solidFill>
                  <a:schemeClr val="bg1"/>
                </a:solidFill>
                <a:cs typeface="B Nazanin" panose="00000400000000000000" pitchFamily="2" charset="-78"/>
              </a:rPr>
              <a:t>) </a:t>
            </a:r>
          </a:p>
          <a:p>
            <a:pPr algn="r" rtl="1"/>
            <a:endParaRPr lang="fa-IR" b="1" dirty="0">
              <a:cs typeface="B Nazanin" panose="00000400000000000000" pitchFamily="2" charset="-78"/>
            </a:endParaRPr>
          </a:p>
          <a:p>
            <a:pPr algn="r" rtl="1"/>
            <a:r>
              <a:rPr lang="fa-IR" b="1" dirty="0">
                <a:solidFill>
                  <a:srgbClr val="FFFFCC"/>
                </a:solidFill>
                <a:cs typeface="B Nazanin" panose="00000400000000000000" pitchFamily="2" charset="-78"/>
              </a:rPr>
              <a:t>5- اجرای برنامه های آموزشی در سطح دانشگاه و شهرستان</a:t>
            </a:r>
          </a:p>
          <a:p>
            <a:pPr algn="r" rtl="1"/>
            <a:endParaRPr lang="fa-IR" b="1" dirty="0">
              <a:solidFill>
                <a:srgbClr val="FFFFCC"/>
              </a:solidFill>
              <a:cs typeface="B Nazanin" panose="00000400000000000000" pitchFamily="2" charset="-78"/>
            </a:endParaRPr>
          </a:p>
          <a:p>
            <a:pPr algn="r" rtl="1"/>
            <a:r>
              <a:rPr lang="fa-IR" b="1" dirty="0">
                <a:solidFill>
                  <a:srgbClr val="FFFFCC"/>
                </a:solidFill>
                <a:cs typeface="B Nazanin" panose="00000400000000000000" pitchFamily="2" charset="-78"/>
              </a:rPr>
              <a:t>6- اجرای برنامه در واحدهای ارائه خدمت</a:t>
            </a:r>
          </a:p>
          <a:p>
            <a:pPr algn="r" rtl="1"/>
            <a:endParaRPr lang="fa-IR" b="1" dirty="0">
              <a:solidFill>
                <a:srgbClr val="FFFFCC"/>
              </a:solidFill>
              <a:cs typeface="B Nazanin" panose="00000400000000000000" pitchFamily="2" charset="-78"/>
            </a:endParaRPr>
          </a:p>
          <a:p>
            <a:pPr algn="r" rtl="1"/>
            <a:r>
              <a:rPr lang="fa-IR" b="1" dirty="0">
                <a:solidFill>
                  <a:srgbClr val="FFFFCC"/>
                </a:solidFill>
                <a:cs typeface="B Nazanin" panose="00000400000000000000" pitchFamily="2" charset="-78"/>
              </a:rPr>
              <a:t>7- پایش و ارزشیابی و ارائه گزارش به ستاد کشوری</a:t>
            </a:r>
          </a:p>
          <a:p>
            <a:pPr algn="r" rtl="1"/>
            <a:endParaRPr lang="fa-IR" b="1" dirty="0">
              <a:solidFill>
                <a:schemeClr val="bg1"/>
              </a:solidFill>
              <a:cs typeface="B Nazanin" panose="00000400000000000000" pitchFamily="2" charset="-78"/>
            </a:endParaRPr>
          </a:p>
          <a:p>
            <a:pPr algn="r" rtl="1"/>
            <a:endParaRPr lang="en-US" b="1" dirty="0">
              <a:solidFill>
                <a:schemeClr val="bg1"/>
              </a:solidFill>
              <a:cs typeface="B Nazanin" panose="00000400000000000000" pitchFamily="2" charset="-78"/>
            </a:endParaRPr>
          </a:p>
        </p:txBody>
      </p:sp>
      <p:sp>
        <p:nvSpPr>
          <p:cNvPr id="3" name="Pentagon 2"/>
          <p:cNvSpPr/>
          <p:nvPr/>
        </p:nvSpPr>
        <p:spPr>
          <a:xfrm>
            <a:off x="805543" y="2122714"/>
            <a:ext cx="2525486" cy="181791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153886" y="2819401"/>
            <a:ext cx="1273628" cy="369332"/>
          </a:xfrm>
          <a:prstGeom prst="rect">
            <a:avLst/>
          </a:prstGeom>
          <a:noFill/>
        </p:spPr>
        <p:txBody>
          <a:bodyPr wrap="square" rtlCol="0">
            <a:spAutoFit/>
          </a:bodyPr>
          <a:lstStyle/>
          <a:p>
            <a:pPr algn="ctr"/>
            <a:r>
              <a:rPr lang="fa-IR" dirty="0">
                <a:solidFill>
                  <a:schemeClr val="bg2">
                    <a:lumMod val="50000"/>
                  </a:schemeClr>
                </a:solidFill>
                <a:cs typeface="+mj-cs"/>
              </a:rPr>
              <a:t>انجام شده</a:t>
            </a:r>
            <a:endParaRPr lang="en-US" dirty="0">
              <a:solidFill>
                <a:schemeClr val="bg2">
                  <a:lumMod val="50000"/>
                </a:schemeClr>
              </a:solidFill>
              <a:cs typeface="+mj-cs"/>
            </a:endParaRPr>
          </a:p>
        </p:txBody>
      </p:sp>
    </p:spTree>
    <p:extLst>
      <p:ext uri="{BB962C8B-B14F-4D97-AF65-F5344CB8AC3E}">
        <p14:creationId xmlns:p14="http://schemas.microsoft.com/office/powerpoint/2010/main" val="388189032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94A09A9-5501-47C1-A89A-A340965A2BE2}" type="slidenum">
              <a:rPr lang="en-US" smtClean="0">
                <a:solidFill>
                  <a:srgbClr val="2C2C2C"/>
                </a:solidFill>
              </a:rPr>
              <a:pPr/>
              <a:t>110</a:t>
            </a:fld>
            <a:endParaRPr lang="en-US" dirty="0">
              <a:solidFill>
                <a:srgbClr val="2C2C2C"/>
              </a:solidFill>
            </a:endParaRPr>
          </a:p>
        </p:txBody>
      </p:sp>
      <p:pic>
        <p:nvPicPr>
          <p:cNvPr id="25" name="Picture 2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32279"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884370"/>
            <a:ext cx="7663543" cy="539359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6" name="Right Arrow 5"/>
          <p:cNvSpPr/>
          <p:nvPr/>
        </p:nvSpPr>
        <p:spPr>
          <a:xfrm>
            <a:off x="761544" y="3144151"/>
            <a:ext cx="2593622" cy="1556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t>بخش </a:t>
            </a:r>
          </a:p>
          <a:p>
            <a:pPr algn="ctr"/>
            <a:r>
              <a:rPr lang="fa-IR" b="1" dirty="0"/>
              <a:t>طب ایرانی</a:t>
            </a:r>
            <a:endParaRPr lang="en-US" b="1" dirty="0"/>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32077" b="27000"/>
          <a:stretch/>
        </p:blipFill>
        <p:spPr>
          <a:xfrm>
            <a:off x="7733736" y="2503716"/>
            <a:ext cx="3767700" cy="287382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475446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A0B18-20A2-CAA4-1E35-C99CF8A70180}"/>
              </a:ext>
            </a:extLst>
          </p:cNvPr>
          <p:cNvSpPr>
            <a:spLocks noGrp="1"/>
          </p:cNvSpPr>
          <p:nvPr>
            <p:ph type="title"/>
          </p:nvPr>
        </p:nvSpPr>
        <p:spPr>
          <a:xfrm>
            <a:off x="1089014" y="4116186"/>
            <a:ext cx="9884664" cy="731520"/>
          </a:xfrm>
        </p:spPr>
        <p:txBody>
          <a:bodyPr/>
          <a:lstStyle/>
          <a:p>
            <a:r>
              <a:rPr lang="fa-IR" dirty="0"/>
              <a:t>با تشکر از توجه شما</a:t>
            </a:r>
            <a:endParaRPr lang="en-US" dirty="0"/>
          </a:p>
        </p:txBody>
      </p:sp>
    </p:spTree>
    <p:extLst>
      <p:ext uri="{BB962C8B-B14F-4D97-AF65-F5344CB8AC3E}">
        <p14:creationId xmlns:p14="http://schemas.microsoft.com/office/powerpoint/2010/main" val="245128849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6F7BB-30A8-4980-AD4A-2FB0B53FA6C9}"/>
              </a:ext>
            </a:extLst>
          </p:cNvPr>
          <p:cNvSpPr>
            <a:spLocks noGrp="1"/>
          </p:cNvSpPr>
          <p:nvPr>
            <p:ph type="title"/>
          </p:nvPr>
        </p:nvSpPr>
        <p:spPr>
          <a:xfrm>
            <a:off x="750429" y="2366127"/>
            <a:ext cx="8401624" cy="1358475"/>
          </a:xfrm>
        </p:spPr>
        <p:txBody>
          <a:bodyPr/>
          <a:lstStyle/>
          <a:p>
            <a:pPr algn="ctr" rtl="1">
              <a:lnSpc>
                <a:spcPct val="115000"/>
              </a:lnSpc>
              <a:spcBef>
                <a:spcPts val="0"/>
              </a:spcBef>
              <a:spcAft>
                <a:spcPts val="0"/>
              </a:spcAft>
            </a:pPr>
            <a:r>
              <a:rPr lang="fa-IR" sz="32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تهیه شده در دفتر طب ایرانی و مکمل </a:t>
            </a:r>
            <a:br>
              <a:rPr lang="fa-IR" sz="32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br>
            <a:r>
              <a:rPr lang="fa-IR" sz="32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وزارت بهداشت درمان و آموزش پزشکی</a:t>
            </a:r>
            <a:endParaRPr lang="en-US" sz="3200" dirty="0">
              <a:solidFill>
                <a:schemeClr val="tx1"/>
              </a:solidFill>
              <a:latin typeface="Times New Roman" panose="02020603050405020304" pitchFamily="18" charset="0"/>
              <a:ea typeface="Times New Roman" panose="02020603050405020304" pitchFamily="18" charset="0"/>
            </a:endParaRPr>
          </a:p>
        </p:txBody>
      </p:sp>
      <p:sp>
        <p:nvSpPr>
          <p:cNvPr id="6" name="Slide Number Placeholder 5">
            <a:extLst>
              <a:ext uri="{FF2B5EF4-FFF2-40B4-BE49-F238E27FC236}">
                <a16:creationId xmlns:a16="http://schemas.microsoft.com/office/drawing/2014/main" id="{23ACFC20-4FA4-8FFC-1C33-8559F465B23F}"/>
              </a:ext>
            </a:extLst>
          </p:cNvPr>
          <p:cNvSpPr>
            <a:spLocks noGrp="1"/>
          </p:cNvSpPr>
          <p:nvPr>
            <p:ph type="sldNum" sz="quarter" idx="12"/>
          </p:nvPr>
        </p:nvSpPr>
        <p:spPr/>
        <p:txBody>
          <a:bodyPr/>
          <a:lstStyle/>
          <a:p>
            <a:fld id="{294A09A9-5501-47C1-A89A-A340965A2BE2}" type="slidenum">
              <a:rPr lang="en-US" smtClean="0"/>
              <a:pPr/>
              <a:t>112</a:t>
            </a:fld>
            <a:endParaRPr lang="en-US" dirty="0"/>
          </a:p>
        </p:txBody>
      </p:sp>
      <p:pic>
        <p:nvPicPr>
          <p:cNvPr id="19" name="Picture 1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69485" y="2733771"/>
            <a:ext cx="1311075" cy="1349481"/>
          </a:xfrm>
          <a:prstGeom prst="ellipse">
            <a:avLst/>
          </a:prstGeom>
          <a:ln w="38100" cap="rnd">
            <a:solidFill>
              <a:schemeClr val="bg2">
                <a:lumMod val="60000"/>
                <a:lumOff val="40000"/>
              </a:schemeClr>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335690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01889-3FFF-78B7-B7FF-80AB5B58ACCD}"/>
              </a:ext>
            </a:extLst>
          </p:cNvPr>
          <p:cNvSpPr>
            <a:spLocks noGrp="1"/>
          </p:cNvSpPr>
          <p:nvPr>
            <p:ph type="title"/>
          </p:nvPr>
        </p:nvSpPr>
        <p:spPr/>
        <p:txBody>
          <a:bodyPr/>
          <a:lstStyle/>
          <a:p>
            <a:r>
              <a:rPr lang="fa-IR" b="1" dirty="0">
                <a:cs typeface="B Nazanin" panose="00000400000000000000" pitchFamily="2" charset="-78"/>
              </a:rPr>
              <a:t>فصل دوم</a:t>
            </a:r>
            <a:endParaRPr lang="en-US" b="1" dirty="0">
              <a:cs typeface="B Nazanin" panose="00000400000000000000" pitchFamily="2" charset="-78"/>
            </a:endParaRPr>
          </a:p>
        </p:txBody>
      </p:sp>
    </p:spTree>
    <p:extLst>
      <p:ext uri="{BB962C8B-B14F-4D97-AF65-F5344CB8AC3E}">
        <p14:creationId xmlns:p14="http://schemas.microsoft.com/office/powerpoint/2010/main" val="12307117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028" y="1163978"/>
            <a:ext cx="8695944" cy="1325880"/>
          </a:xfrm>
        </p:spPr>
        <p:txBody>
          <a:bodyPr/>
          <a:lstStyle/>
          <a:p>
            <a:r>
              <a:rPr lang="fa-IR" b="1" dirty="0">
                <a:cs typeface="B Nazanin" panose="00000400000000000000" pitchFamily="2" charset="-78"/>
              </a:rPr>
              <a:t>فهرست مطالب</a:t>
            </a:r>
            <a:endParaRPr lang="en-US" b="1" dirty="0">
              <a:cs typeface="B Nazanin" panose="00000400000000000000" pitchFamily="2" charset="-78"/>
            </a:endParaRPr>
          </a:p>
        </p:txBody>
      </p:sp>
      <p:sp>
        <p:nvSpPr>
          <p:cNvPr id="3" name="Content Placeholder 2"/>
          <p:cNvSpPr>
            <a:spLocks noGrp="1"/>
          </p:cNvSpPr>
          <p:nvPr>
            <p:ph idx="1"/>
          </p:nvPr>
        </p:nvSpPr>
        <p:spPr>
          <a:xfrm>
            <a:off x="2266547" y="2420471"/>
            <a:ext cx="7744968" cy="2821193"/>
          </a:xfrm>
        </p:spPr>
        <p:txBody>
          <a:bodyPr>
            <a:normAutofit/>
          </a:bodyPr>
          <a:lstStyle/>
          <a:p>
            <a:pPr rtl="1"/>
            <a:r>
              <a:rPr lang="fa-IR" dirty="0">
                <a:solidFill>
                  <a:schemeClr val="tx1"/>
                </a:solidFill>
                <a:cs typeface="B Nazanin" panose="00000400000000000000" pitchFamily="2" charset="-78"/>
              </a:rPr>
              <a:t>تعریف پزشکی در طب ایرانی</a:t>
            </a:r>
          </a:p>
          <a:p>
            <a:pPr rtl="1"/>
            <a:r>
              <a:rPr lang="fa-IR" dirty="0">
                <a:solidFill>
                  <a:schemeClr val="tx1"/>
                </a:solidFill>
                <a:cs typeface="B Nazanin" panose="00000400000000000000" pitchFamily="2" charset="-78"/>
              </a:rPr>
              <a:t>اهمیت سبک زندگی</a:t>
            </a:r>
          </a:p>
          <a:p>
            <a:pPr rtl="1"/>
            <a:r>
              <a:rPr lang="fa-IR" dirty="0">
                <a:solidFill>
                  <a:schemeClr val="tx1"/>
                </a:solidFill>
                <a:cs typeface="B Nazanin" panose="00000400000000000000" pitchFamily="2" charset="-78"/>
              </a:rPr>
              <a:t>شش گانه ضروری تندرستی</a:t>
            </a:r>
          </a:p>
          <a:p>
            <a:pPr rtl="1"/>
            <a:r>
              <a:rPr lang="fa-IR" dirty="0">
                <a:solidFill>
                  <a:schemeClr val="tx1"/>
                </a:solidFill>
                <a:cs typeface="B Nazanin" panose="00000400000000000000" pitchFamily="2" charset="-78"/>
              </a:rPr>
              <a:t>مراقبت از هوا و محیط زیست</a:t>
            </a:r>
          </a:p>
          <a:p>
            <a:pPr rtl="1"/>
            <a:endParaRPr lang="fa-IR" dirty="0">
              <a:solidFill>
                <a:schemeClr val="tx1"/>
              </a:solidFill>
              <a:cs typeface="B Nazanin" panose="00000400000000000000" pitchFamily="2" charset="-78"/>
            </a:endParaRPr>
          </a:p>
          <a:p>
            <a:pPr rtl="1"/>
            <a:endParaRPr lang="fa-IR" dirty="0">
              <a:solidFill>
                <a:schemeClr val="tx1"/>
              </a:solidFill>
              <a:cs typeface="B Nazanin" panose="00000400000000000000" pitchFamily="2" charset="-78"/>
            </a:endParaRPr>
          </a:p>
          <a:p>
            <a:pPr rtl="1"/>
            <a:endParaRPr lang="fa-IR" dirty="0">
              <a:solidFill>
                <a:schemeClr val="tx1"/>
              </a:solidFill>
              <a:cs typeface="B Nazanin" panose="00000400000000000000" pitchFamily="2" charset="-78"/>
            </a:endParaRPr>
          </a:p>
          <a:p>
            <a:pPr rtl="1"/>
            <a:endParaRPr lang="fa-IR" dirty="0">
              <a:solidFill>
                <a:schemeClr val="tx1"/>
              </a:solidFill>
              <a:cs typeface="B Nazanin" panose="00000400000000000000" pitchFamily="2" charset="-78"/>
            </a:endParaRPr>
          </a:p>
          <a:p>
            <a:pPr rtl="1"/>
            <a:endParaRPr lang="en-US" dirty="0">
              <a:solidFill>
                <a:schemeClr val="tx1"/>
              </a:solidFill>
              <a:cs typeface="B Nazanin" panose="00000400000000000000" pitchFamily="2" charset="-78"/>
            </a:endParaRPr>
          </a:p>
        </p:txBody>
      </p:sp>
      <p:sp>
        <p:nvSpPr>
          <p:cNvPr id="5" name="Slide Number Placeholder 4"/>
          <p:cNvSpPr>
            <a:spLocks noGrp="1"/>
          </p:cNvSpPr>
          <p:nvPr>
            <p:ph type="sldNum" sz="quarter" idx="11"/>
          </p:nvPr>
        </p:nvSpPr>
        <p:spPr/>
        <p:txBody>
          <a:bodyPr/>
          <a:lstStyle/>
          <a:p>
            <a:fld id="{294A09A9-5501-47C1-A89A-A340965A2BE2}" type="slidenum">
              <a:rPr lang="en-US" smtClean="0">
                <a:solidFill>
                  <a:srgbClr val="2C2C2C"/>
                </a:solidFill>
              </a:rPr>
              <a:pPr/>
              <a:t>13</a:t>
            </a:fld>
            <a:endParaRPr lang="en-US" dirty="0">
              <a:solidFill>
                <a:srgbClr val="2C2C2C"/>
              </a:solidFill>
            </a:endParaRPr>
          </a:p>
        </p:txBody>
      </p:sp>
    </p:spTree>
    <p:extLst>
      <p:ext uri="{BB962C8B-B14F-4D97-AF65-F5344CB8AC3E}">
        <p14:creationId xmlns:p14="http://schemas.microsoft.com/office/powerpoint/2010/main" val="3207529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5"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t="14565" r="2025" b="8585"/>
          <a:stretch>
            <a:fillRect/>
          </a:stretch>
        </p:blipFill>
        <p:spPr bwMode="auto">
          <a:xfrm>
            <a:off x="507617" y="12345"/>
            <a:ext cx="8758587"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369485" y="2733771"/>
            <a:ext cx="1311075" cy="1349481"/>
          </a:xfrm>
          <a:prstGeom prst="ellipse">
            <a:avLst/>
          </a:prstGeom>
          <a:ln w="38100" cap="rnd">
            <a:solidFill>
              <a:schemeClr val="bg2">
                <a:lumMod val="60000"/>
                <a:lumOff val="40000"/>
              </a:schemeClr>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8413837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6477" y="325650"/>
            <a:ext cx="10515600" cy="1676400"/>
          </a:xfrm>
        </p:spPr>
        <p:txBody>
          <a:bodyPr/>
          <a:lstStyle/>
          <a:p>
            <a:r>
              <a:rPr lang="fa-IR" sz="4000" dirty="0">
                <a:solidFill>
                  <a:schemeClr val="tx2">
                    <a:lumMod val="50000"/>
                  </a:schemeClr>
                </a:solidFill>
              </a:rPr>
              <a:t>اهمیت سبک زندگی در طب ایرانی</a:t>
            </a:r>
            <a:endParaRPr lang="en-US" sz="4000" dirty="0">
              <a:solidFill>
                <a:schemeClr val="tx2">
                  <a:lumMod val="50000"/>
                </a:schemeClr>
              </a:solidFill>
            </a:endParaRPr>
          </a:p>
        </p:txBody>
      </p:sp>
      <p:sp>
        <p:nvSpPr>
          <p:cNvPr id="3" name="Text Placeholder 2"/>
          <p:cNvSpPr>
            <a:spLocks noGrp="1"/>
          </p:cNvSpPr>
          <p:nvPr>
            <p:ph type="body" idx="1"/>
          </p:nvPr>
        </p:nvSpPr>
        <p:spPr>
          <a:xfrm>
            <a:off x="0" y="2399249"/>
            <a:ext cx="10929257" cy="1174639"/>
          </a:xfrm>
        </p:spPr>
        <p:txBody>
          <a:bodyPr>
            <a:noAutofit/>
          </a:bodyPr>
          <a:lstStyle/>
          <a:p>
            <a:pPr rtl="1"/>
            <a:r>
              <a:rPr lang="fa-IR" dirty="0">
                <a:solidFill>
                  <a:schemeClr val="tx2">
                    <a:lumMod val="50000"/>
                  </a:schemeClr>
                </a:solidFill>
              </a:rPr>
              <a:t>مُعظم تدبیر حفظ الصحه هو ان یرتاض، ثم تدبیر الغذا، ثم تدبیر النوم؛ </a:t>
            </a:r>
          </a:p>
          <a:p>
            <a:pPr rtl="1"/>
            <a:r>
              <a:rPr lang="fa-IR" dirty="0">
                <a:solidFill>
                  <a:schemeClr val="tx2">
                    <a:lumMod val="50000"/>
                  </a:schemeClr>
                </a:solidFill>
              </a:rPr>
              <a:t>یعنی:</a:t>
            </a:r>
          </a:p>
          <a:p>
            <a:pPr rtl="1"/>
            <a:r>
              <a:rPr lang="fa-IR" b="1" dirty="0">
                <a:solidFill>
                  <a:schemeClr val="tx1"/>
                </a:solidFill>
              </a:rPr>
              <a:t>«برجسته ترین راه‌کار </a:t>
            </a:r>
            <a:r>
              <a:rPr lang="fa-IR" b="1" dirty="0">
                <a:solidFill>
                  <a:srgbClr val="FF0000"/>
                </a:solidFill>
              </a:rPr>
              <a:t>حفظ سلامتی </a:t>
            </a:r>
            <a:r>
              <a:rPr lang="fa-IR" b="1" dirty="0">
                <a:solidFill>
                  <a:schemeClr val="tx1"/>
                </a:solidFill>
              </a:rPr>
              <a:t>عبارت است از: </a:t>
            </a:r>
            <a:r>
              <a:rPr lang="fa-IR" b="1" dirty="0">
                <a:solidFill>
                  <a:srgbClr val="FF0000"/>
                </a:solidFill>
              </a:rPr>
              <a:t>ورزش</a:t>
            </a:r>
            <a:r>
              <a:rPr lang="fa-IR" b="1" dirty="0">
                <a:solidFill>
                  <a:schemeClr val="tx1"/>
                </a:solidFill>
              </a:rPr>
              <a:t> کردن، مدیریت </a:t>
            </a:r>
            <a:r>
              <a:rPr lang="fa-IR" b="1" dirty="0">
                <a:solidFill>
                  <a:srgbClr val="FF0000"/>
                </a:solidFill>
              </a:rPr>
              <a:t>غذا</a:t>
            </a:r>
            <a:r>
              <a:rPr lang="fa-IR" b="1" dirty="0">
                <a:solidFill>
                  <a:schemeClr val="tx1"/>
                </a:solidFill>
              </a:rPr>
              <a:t> و مدیریت </a:t>
            </a:r>
            <a:r>
              <a:rPr lang="fa-IR" b="1" dirty="0">
                <a:solidFill>
                  <a:srgbClr val="FF0000"/>
                </a:solidFill>
              </a:rPr>
              <a:t>خواب</a:t>
            </a:r>
            <a:r>
              <a:rPr lang="fa-IR" b="1" dirty="0">
                <a:solidFill>
                  <a:schemeClr val="tx1"/>
                </a:solidFill>
              </a:rPr>
              <a:t> و بیداری.»</a:t>
            </a:r>
          </a:p>
          <a:p>
            <a:pPr rtl="1"/>
            <a:r>
              <a:rPr lang="fa-IR" dirty="0">
                <a:solidFill>
                  <a:schemeClr val="accent2">
                    <a:lumMod val="50000"/>
                  </a:schemeClr>
                </a:solidFill>
              </a:rPr>
              <a:t>شیخ الرئیس ابوعلی سینا</a:t>
            </a:r>
          </a:p>
          <a:p>
            <a:pPr rtl="1"/>
            <a:endParaRPr lang="fa-IR" dirty="0">
              <a:solidFill>
                <a:schemeClr val="tx2">
                  <a:lumMod val="50000"/>
                </a:schemeClr>
              </a:solidFill>
            </a:endParaRPr>
          </a:p>
          <a:p>
            <a:pPr rtl="1"/>
            <a:r>
              <a:rPr lang="fa-IR" dirty="0">
                <a:solidFill>
                  <a:schemeClr val="tx2">
                    <a:lumMod val="50000"/>
                  </a:schemeClr>
                </a:solidFill>
              </a:rPr>
              <a:t>« مَهما قَدَرْتَ اَن تُعالِج بِالاَغذیه فلاتُعالِج بِالاَدویه و مَهما قَدَرْتَ اَن تُعالِج بِالاَدویه المُفرده فلاتُعالِج بِالاَدویه المُرکبه »</a:t>
            </a:r>
          </a:p>
          <a:p>
            <a:pPr rtl="1"/>
            <a:r>
              <a:rPr lang="fa-IR" dirty="0">
                <a:solidFill>
                  <a:schemeClr val="tx2">
                    <a:lumMod val="50000"/>
                  </a:schemeClr>
                </a:solidFill>
              </a:rPr>
              <a:t>یعنی :</a:t>
            </a:r>
          </a:p>
          <a:p>
            <a:pPr rtl="1"/>
            <a:r>
              <a:rPr lang="fa-IR" dirty="0">
                <a:solidFill>
                  <a:schemeClr val="tx1"/>
                </a:solidFill>
              </a:rPr>
              <a:t>« </a:t>
            </a:r>
            <a:r>
              <a:rPr lang="fa-IR" b="1" dirty="0">
                <a:solidFill>
                  <a:schemeClr val="tx1"/>
                </a:solidFill>
              </a:rPr>
              <a:t>تا می‌توانی با </a:t>
            </a:r>
            <a:r>
              <a:rPr lang="fa-IR" b="1" dirty="0">
                <a:solidFill>
                  <a:srgbClr val="FF0000"/>
                </a:solidFill>
              </a:rPr>
              <a:t>غذا</a:t>
            </a:r>
            <a:r>
              <a:rPr lang="fa-IR" b="1" dirty="0">
                <a:solidFill>
                  <a:schemeClr val="tx1"/>
                </a:solidFill>
              </a:rPr>
              <a:t> درمان کنی، دارو به‌کار نبر و تا می‌توانی با داروی مفرد درمان کنی، داروهای مرکب را به کار مبر! </a:t>
            </a:r>
            <a:r>
              <a:rPr lang="fa-IR" dirty="0">
                <a:solidFill>
                  <a:schemeClr val="tx1"/>
                </a:solidFill>
              </a:rPr>
              <a:t>»</a:t>
            </a:r>
          </a:p>
          <a:p>
            <a:pPr rtl="1"/>
            <a:r>
              <a:rPr lang="fa-IR" dirty="0">
                <a:solidFill>
                  <a:schemeClr val="accent2">
                    <a:lumMod val="50000"/>
                  </a:schemeClr>
                </a:solidFill>
              </a:rPr>
              <a:t>محمد بن زکریای رازی، دانشمند بزرگ ایرانی </a:t>
            </a:r>
            <a:endParaRPr lang="en-US" dirty="0">
              <a:solidFill>
                <a:schemeClr val="accent2">
                  <a:lumMod val="50000"/>
                </a:schemeClr>
              </a:solidFill>
            </a:endParaRPr>
          </a:p>
        </p:txBody>
      </p:sp>
      <p:sp>
        <p:nvSpPr>
          <p:cNvPr id="4" name="Slide Number Placeholder 3"/>
          <p:cNvSpPr>
            <a:spLocks noGrp="1"/>
          </p:cNvSpPr>
          <p:nvPr>
            <p:ph type="sldNum" sz="quarter" idx="12"/>
          </p:nvPr>
        </p:nvSpPr>
        <p:spPr/>
        <p:txBody>
          <a:bodyPr/>
          <a:lstStyle/>
          <a:p>
            <a:fld id="{294A09A9-5501-47C1-A89A-A340965A2BE2}" type="slidenum">
              <a:rPr lang="en-US" smtClean="0"/>
              <a:pPr/>
              <a:t>15</a:t>
            </a:fld>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9437" r="14178"/>
          <a:stretch/>
        </p:blipFill>
        <p:spPr>
          <a:xfrm>
            <a:off x="500757" y="1088572"/>
            <a:ext cx="1992071" cy="1970250"/>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1427" y="2702344"/>
            <a:ext cx="1447799" cy="1773726"/>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13159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55249-1975-F460-55FE-EA2C1A9934C0}"/>
              </a:ext>
            </a:extLst>
          </p:cNvPr>
          <p:cNvSpPr>
            <a:spLocks noGrp="1"/>
          </p:cNvSpPr>
          <p:nvPr>
            <p:ph type="title"/>
          </p:nvPr>
        </p:nvSpPr>
        <p:spPr>
          <a:xfrm>
            <a:off x="750430" y="381000"/>
            <a:ext cx="8401624" cy="3674165"/>
          </a:xfrm>
        </p:spPr>
        <p:txBody>
          <a:bodyPr/>
          <a:lstStyle/>
          <a:p>
            <a:pPr algn="ctr" rtl="1"/>
            <a:r>
              <a:rPr lang="ar-SA" sz="6000" b="1" dirty="0">
                <a:solidFill>
                  <a:schemeClr val="tx1"/>
                </a:solidFill>
                <a:effectLst/>
                <a:latin typeface="Calibri" panose="020F0502020204030204" pitchFamily="34" charset="0"/>
                <a:ea typeface="Calibri" panose="020F0502020204030204" pitchFamily="34" charset="0"/>
              </a:rPr>
              <a:t>شش‌گانه ضروری تندرستی </a:t>
            </a:r>
            <a:br>
              <a:rPr lang="fa-IR" sz="6000" b="1" dirty="0">
                <a:solidFill>
                  <a:schemeClr val="tx1"/>
                </a:solidFill>
                <a:effectLst/>
                <a:latin typeface="Calibri" panose="020F0502020204030204" pitchFamily="34" charset="0"/>
                <a:ea typeface="Calibri" panose="020F0502020204030204" pitchFamily="34" charset="0"/>
              </a:rPr>
            </a:br>
            <a:br>
              <a:rPr lang="fa-IR" sz="6000" dirty="0">
                <a:solidFill>
                  <a:schemeClr val="tx1"/>
                </a:solidFill>
                <a:latin typeface="Calibri" panose="020F0502020204030204" pitchFamily="34" charset="0"/>
                <a:ea typeface="Calibri" panose="020F0502020204030204" pitchFamily="34" charset="0"/>
              </a:rPr>
            </a:br>
            <a:endParaRPr lang="en-US" sz="6000" dirty="0">
              <a:solidFill>
                <a:schemeClr val="tx1"/>
              </a:solidFill>
            </a:endParaRPr>
          </a:p>
        </p:txBody>
      </p:sp>
      <p:pic>
        <p:nvPicPr>
          <p:cNvPr id="3" name="Picture 2">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69485" y="2733771"/>
            <a:ext cx="1311075" cy="1349481"/>
          </a:xfrm>
          <a:prstGeom prst="ellipse">
            <a:avLst/>
          </a:prstGeom>
          <a:ln w="38100" cap="rnd">
            <a:solidFill>
              <a:schemeClr val="bg2">
                <a:lumMod val="60000"/>
                <a:lumOff val="40000"/>
              </a:schemeClr>
            </a:solidFill>
          </a:ln>
          <a:effectLst>
            <a:outerShdw blurRad="381000" dist="292100" dir="5400000" sx="-80000" sy="-18000" rotWithShape="0">
              <a:srgbClr val="000000">
                <a:alpha val="22000"/>
              </a:srgbClr>
            </a:outerShdw>
          </a:effectLst>
        </p:spPr>
      </p:pic>
      <p:pic>
        <p:nvPicPr>
          <p:cNvPr id="4" name="Picture 3">
            <a:extLst>
              <a:ext uri="{FF2B5EF4-FFF2-40B4-BE49-F238E27FC236}">
                <a16:creationId xmlns:a16="http://schemas.microsoft.com/office/drawing/2014/main" id="{8B60C2FD-7DCF-1B2B-48EC-A43FF6BB53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467" y="2764971"/>
            <a:ext cx="4037882" cy="3853543"/>
          </a:xfrm>
          <a:prstGeom prst="ellipse">
            <a:avLst/>
          </a:prstGeom>
          <a:ln w="190500" cap="rnd">
            <a:solidFill>
              <a:schemeClr val="accent2"/>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066712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a:solidFill>
                  <a:schemeClr val="tx2"/>
                </a:solidFill>
                <a:latin typeface="Times New Roman" panose="02020603050405020304" pitchFamily="18" charset="0"/>
                <a:ea typeface="Times New Roman" panose="02020603050405020304" pitchFamily="18" charset="0"/>
              </a:rPr>
              <a:t>اهداف</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است در پایان دوره آموزشی بتوانید:</a:t>
            </a:r>
          </a:p>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عوامل سبک زندگی تاثیر گذار بر سلامتی را نام ببرید.</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توصیه‌های سبک زندگی مناسب برای افراد سالم را بدانید.</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algn="r" rtl="1"/>
            <a:endParaRPr lang="en-US" sz="2800" dirty="0">
              <a:solidFill>
                <a:schemeClr val="tx1"/>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17</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777378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845" y="924791"/>
            <a:ext cx="9840191" cy="996605"/>
          </a:xfrm>
        </p:spPr>
        <p:txBody>
          <a:bodyPr/>
          <a:lstStyle/>
          <a:p>
            <a:r>
              <a:rPr lang="ar-SA" b="1" dirty="0">
                <a:solidFill>
                  <a:schemeClr val="tx2">
                    <a:lumMod val="75000"/>
                  </a:schemeClr>
                </a:solidFill>
                <a:latin typeface="Calibri" panose="020F0502020204030204" pitchFamily="34" charset="0"/>
                <a:ea typeface="Calibri" panose="020F0502020204030204" pitchFamily="34" charset="0"/>
                <a:cs typeface="B Titr" panose="00000700000000000000" pitchFamily="2" charset="-78"/>
              </a:rPr>
              <a:t>عوامل سبک زندگی در طب ایرانی</a:t>
            </a:r>
            <a:br>
              <a:rPr lang="en-US" sz="4800" dirty="0">
                <a:solidFill>
                  <a:schemeClr val="tx2">
                    <a:lumMod val="75000"/>
                  </a:schemeClr>
                </a:solidFill>
                <a:latin typeface="Calibri" panose="020F0502020204030204" pitchFamily="34" charset="0"/>
                <a:ea typeface="Calibri" panose="020F0502020204030204" pitchFamily="34" charset="0"/>
                <a:cs typeface="Arial" panose="020B0604020202020204" pitchFamily="34" charset="0"/>
              </a:rPr>
            </a:br>
            <a:endParaRPr lang="en-US" dirty="0">
              <a:solidFill>
                <a:schemeClr val="tx2">
                  <a:lumMod val="75000"/>
                </a:schemeClr>
              </a:solidFill>
            </a:endParaRPr>
          </a:p>
        </p:txBody>
      </p:sp>
      <p:sp>
        <p:nvSpPr>
          <p:cNvPr id="3" name="Text Placeholder 2"/>
          <p:cNvSpPr>
            <a:spLocks noGrp="1"/>
          </p:cNvSpPr>
          <p:nvPr>
            <p:ph type="body" idx="1"/>
          </p:nvPr>
        </p:nvSpPr>
        <p:spPr>
          <a:xfrm>
            <a:off x="1" y="2327564"/>
            <a:ext cx="10868890" cy="3906982"/>
          </a:xfrm>
        </p:spPr>
        <p:txBody>
          <a:bodyPr>
            <a:normAutofit lnSpcReduction="10000"/>
          </a:bodyPr>
          <a:lstStyle/>
          <a:p>
            <a:pPr marL="342900" indent="-342900" algn="r" rtl="1">
              <a:buFont typeface="Arial" panose="020B0604020202020204" pitchFamily="34" charset="0"/>
              <a:buChar char="•"/>
            </a:pPr>
            <a:r>
              <a:rPr lang="fa-IR" b="1" dirty="0">
                <a:solidFill>
                  <a:schemeClr val="tx1"/>
                </a:solidFill>
              </a:rPr>
              <a:t>اهمیت </a:t>
            </a:r>
            <a:r>
              <a:rPr lang="ar-SA" b="1" dirty="0">
                <a:solidFill>
                  <a:schemeClr val="tx1"/>
                </a:solidFill>
              </a:rPr>
              <a:t>شش اصل ضروری</a:t>
            </a:r>
            <a:r>
              <a:rPr lang="fa-IR" b="1" dirty="0">
                <a:solidFill>
                  <a:schemeClr val="tx1"/>
                </a:solidFill>
              </a:rPr>
              <a:t> سبک زندگی:</a:t>
            </a:r>
            <a:r>
              <a:rPr lang="ar-SA" b="1" dirty="0">
                <a:solidFill>
                  <a:schemeClr val="tx1"/>
                </a:solidFill>
              </a:rPr>
              <a:t> همۀ افراد به طور روزمره با آن برخورد دارند و بدون آنها زندگی مقدور نیست.</a:t>
            </a:r>
            <a:endParaRPr lang="fa-IR" b="1" dirty="0">
              <a:solidFill>
                <a:schemeClr val="tx1"/>
              </a:solidFill>
            </a:endParaRPr>
          </a:p>
          <a:p>
            <a:pPr marL="342900" indent="-342900" algn="r" rtl="1">
              <a:buFont typeface="Arial" panose="020B0604020202020204" pitchFamily="34" charset="0"/>
              <a:buChar char="•"/>
            </a:pPr>
            <a:r>
              <a:rPr lang="ar-SA" b="1" dirty="0">
                <a:solidFill>
                  <a:schemeClr val="tx1"/>
                </a:solidFill>
              </a:rPr>
              <a:t> مدیریت صحیح این موارد از دیر باز مورد توجه دانشمندان طب سنتی ایران بوده است. </a:t>
            </a:r>
            <a:endParaRPr lang="fa-IR" b="1" dirty="0">
              <a:solidFill>
                <a:schemeClr val="tx1"/>
              </a:solidFill>
            </a:endParaRPr>
          </a:p>
          <a:p>
            <a:pPr algn="r" rtl="1"/>
            <a:r>
              <a:rPr lang="ar-SA" b="1" dirty="0">
                <a:solidFill>
                  <a:schemeClr val="tx2">
                    <a:lumMod val="50000"/>
                  </a:schemeClr>
                </a:solidFill>
              </a:rPr>
              <a:t>این شش اصل حیاتی عبارتند از:</a:t>
            </a:r>
            <a:endParaRPr lang="en-US" b="1" dirty="0">
              <a:solidFill>
                <a:schemeClr val="tx2">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هوا و محیط زیست</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حرکت و سکون (ورزش و استراحت)</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خواب و بیداری</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خوردن و آشامیدن</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دفع مواد غیر ضروری و حفظ مواد ضروری</a:t>
            </a:r>
            <a:endParaRPr lang="en-US" b="1" dirty="0">
              <a:solidFill>
                <a:schemeClr val="accent3">
                  <a:lumMod val="50000"/>
                </a:schemeClr>
              </a:solidFill>
            </a:endParaRPr>
          </a:p>
          <a:p>
            <a:pPr marL="342900" indent="-342900" algn="r" rtl="1">
              <a:buFont typeface="Wingdings 2" panose="05020102010507070707" pitchFamily="18" charset="2"/>
              <a:buChar char="a"/>
            </a:pPr>
            <a:r>
              <a:rPr lang="ar-SA" b="1" dirty="0">
                <a:solidFill>
                  <a:schemeClr val="accent3">
                    <a:lumMod val="50000"/>
                  </a:schemeClr>
                </a:solidFill>
              </a:rPr>
              <a:t>حالات روحی و روانی</a:t>
            </a:r>
            <a:endParaRPr lang="en-US" b="1" dirty="0">
              <a:solidFill>
                <a:schemeClr val="accent3">
                  <a:lumMod val="50000"/>
                </a:schemeClr>
              </a:solidFill>
            </a:endParaRPr>
          </a:p>
        </p:txBody>
      </p:sp>
      <p:sp>
        <p:nvSpPr>
          <p:cNvPr id="4" name="Slide Number Placeholder 3"/>
          <p:cNvSpPr>
            <a:spLocks noGrp="1"/>
          </p:cNvSpPr>
          <p:nvPr>
            <p:ph type="sldNum" sz="quarter" idx="12"/>
          </p:nvPr>
        </p:nvSpPr>
        <p:spPr/>
        <p:txBody>
          <a:bodyPr/>
          <a:lstStyle/>
          <a:p>
            <a:fld id="{294A09A9-5501-47C1-A89A-A340965A2BE2}" type="slidenum">
              <a:rPr lang="en-US" smtClean="0"/>
              <a:pPr/>
              <a:t>18</a:t>
            </a:fld>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9773"/>
          <a:stretch/>
        </p:blipFill>
        <p:spPr>
          <a:xfrm>
            <a:off x="1475509" y="3371851"/>
            <a:ext cx="3304308" cy="308609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62257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6529334D-9113-86C1-F36B-D1E1CE6CA9A2}"/>
              </a:ext>
            </a:extLst>
          </p:cNvPr>
          <p:cNvSpPr>
            <a:spLocks noGrp="1"/>
          </p:cNvSpPr>
          <p:nvPr>
            <p:ph type="sldNum" sz="quarter" idx="12"/>
          </p:nvPr>
        </p:nvSpPr>
        <p:spPr/>
        <p:txBody>
          <a:bodyPr/>
          <a:lstStyle/>
          <a:p>
            <a:pPr algn="ctr"/>
            <a:fld id="{4FAB73BC-B049-4115-A692-8D63A059BFB8}" type="slidenum">
              <a:rPr lang="en-US" smtClean="0">
                <a:solidFill>
                  <a:schemeClr val="bg2">
                    <a:lumMod val="50000"/>
                  </a:schemeClr>
                </a:solidFill>
              </a:rPr>
              <a:pPr algn="ctr"/>
              <a:t>19</a:t>
            </a:fld>
            <a:endParaRPr lang="en-US" dirty="0">
              <a:solidFill>
                <a:schemeClr val="bg2">
                  <a:lumMod val="50000"/>
                </a:scheme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a:cs typeface="B Titr" panose="00000700000000000000" pitchFamily="2" charset="-78"/>
              </a:rPr>
              <a:t>1</a:t>
            </a:r>
            <a:endParaRPr lang="en-US" sz="6000" dirty="0">
              <a:cs typeface="B Titr" panose="00000700000000000000" pitchFamily="2" charset="-78"/>
            </a:endParaRPr>
          </a:p>
        </p:txBody>
      </p:sp>
      <p:pic>
        <p:nvPicPr>
          <p:cNvPr id="9" name="Picture 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هوا و محیط زیست</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5930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D2CFC-3C17-4FE5-BF16-A4DEA7DF726F}"/>
              </a:ext>
            </a:extLst>
          </p:cNvPr>
          <p:cNvSpPr>
            <a:spLocks noGrp="1"/>
          </p:cNvSpPr>
          <p:nvPr>
            <p:ph type="ctrTitle"/>
          </p:nvPr>
        </p:nvSpPr>
        <p:spPr/>
        <p:txBody>
          <a:bodyPr/>
          <a:lstStyle/>
          <a:p>
            <a:r>
              <a:rPr lang="fa-IR" dirty="0"/>
              <a:t>.</a:t>
            </a:r>
            <a:br>
              <a:rPr lang="fa-IR" dirty="0"/>
            </a:br>
            <a:endParaRPr lang="en-US" dirty="0"/>
          </a:p>
        </p:txBody>
      </p:sp>
      <p:sp>
        <p:nvSpPr>
          <p:cNvPr id="5" name="Title 1">
            <a:extLst>
              <a:ext uri="{FF2B5EF4-FFF2-40B4-BE49-F238E27FC236}">
                <a16:creationId xmlns:a16="http://schemas.microsoft.com/office/drawing/2014/main" id="{51DF3D98-3C30-4CFC-8643-C81E829C8C25}"/>
              </a:ext>
            </a:extLst>
          </p:cNvPr>
          <p:cNvSpPr txBox="1">
            <a:spLocks/>
          </p:cNvSpPr>
          <p:nvPr/>
        </p:nvSpPr>
        <p:spPr>
          <a:xfrm>
            <a:off x="3751120" y="2379519"/>
            <a:ext cx="4717472" cy="2088572"/>
          </a:xfrm>
          <a:prstGeom prst="rect">
            <a:avLst/>
          </a:prstGeom>
        </p:spPr>
        <p:txBody>
          <a:bodyPr vert="horz" lIns="91440" tIns="45720" rIns="91440" bIns="45720" rtlCol="0" anchor="b">
            <a:normAutofit fontScale="47500" lnSpcReduction="20000"/>
          </a:bodyPr>
          <a:lstStyle>
            <a:lvl1pPr algn="ctr" defTabSz="914400" rtl="0" eaLnBrk="1" latinLnBrk="0" hangingPunct="1">
              <a:lnSpc>
                <a:spcPct val="90000"/>
              </a:lnSpc>
              <a:spcBef>
                <a:spcPct val="0"/>
              </a:spcBef>
              <a:buNone/>
              <a:defRPr sz="4600" kern="1200">
                <a:solidFill>
                  <a:schemeClr val="accent3"/>
                </a:solidFill>
                <a:latin typeface="+mj-lt"/>
                <a:ea typeface="+mj-ea"/>
                <a:cs typeface="+mj-cs"/>
              </a:defRPr>
            </a:lvl1pPr>
          </a:lstStyle>
          <a:p>
            <a:pPr rtl="1">
              <a:lnSpc>
                <a:spcPct val="170000"/>
              </a:lnSpc>
              <a:spcBef>
                <a:spcPts val="0"/>
              </a:spcBef>
              <a:spcAft>
                <a:spcPts val="800"/>
              </a:spcAft>
            </a:pPr>
            <a:r>
              <a:rPr lang="fa-IR" sz="6000" dirty="0">
                <a:solidFill>
                  <a:schemeClr val="tx1"/>
                </a:solidFill>
                <a:latin typeface="Calibri" panose="020F0502020204030204" pitchFamily="34" charset="0"/>
                <a:ea typeface="Calibri" panose="020F0502020204030204" pitchFamily="34" charset="0"/>
                <a:cs typeface="B Titr" panose="00000700000000000000" pitchFamily="2" charset="-78"/>
              </a:rPr>
              <a:t>آشنایی با سبک زندگی سالم</a:t>
            </a:r>
          </a:p>
          <a:p>
            <a:pPr rtl="1">
              <a:lnSpc>
                <a:spcPct val="170000"/>
              </a:lnSpc>
              <a:spcBef>
                <a:spcPts val="0"/>
              </a:spcBef>
              <a:spcAft>
                <a:spcPts val="800"/>
              </a:spcAft>
            </a:pPr>
            <a:r>
              <a:rPr lang="fa-IR" sz="6000" dirty="0">
                <a:solidFill>
                  <a:schemeClr val="tx1"/>
                </a:solidFill>
                <a:latin typeface="Calibri" panose="020F0502020204030204" pitchFamily="34" charset="0"/>
                <a:ea typeface="Calibri" panose="020F0502020204030204" pitchFamily="34" charset="0"/>
                <a:cs typeface="B Titr" panose="00000700000000000000" pitchFamily="2" charset="-78"/>
              </a:rPr>
              <a:t>بر اساس آموزه‌های طب ایرانی</a:t>
            </a:r>
            <a:br>
              <a:rPr lang="en-US" sz="2800" dirty="0">
                <a:solidFill>
                  <a:schemeClr val="tx1"/>
                </a:solidFill>
                <a:latin typeface="Calibri" panose="020F0502020204030204" pitchFamily="34" charset="0"/>
                <a:ea typeface="Calibri" panose="020F0502020204030204" pitchFamily="34" charset="0"/>
                <a:cs typeface="Arial" panose="020B0604020202020204" pitchFamily="34" charset="0"/>
              </a:rPr>
            </a:br>
            <a:endParaRPr lang="en-US" dirty="0">
              <a:solidFill>
                <a:schemeClr val="tx1"/>
              </a:solidFill>
            </a:endParaRPr>
          </a:p>
        </p:txBody>
      </p:sp>
      <p:sp>
        <p:nvSpPr>
          <p:cNvPr id="6" name="Subtitle 2">
            <a:extLst>
              <a:ext uri="{FF2B5EF4-FFF2-40B4-BE49-F238E27FC236}">
                <a16:creationId xmlns:a16="http://schemas.microsoft.com/office/drawing/2014/main" id="{A068D447-28D3-4F5F-B2DC-FD67E9015868}"/>
              </a:ext>
            </a:extLst>
          </p:cNvPr>
          <p:cNvSpPr txBox="1">
            <a:spLocks/>
          </p:cNvSpPr>
          <p:nvPr/>
        </p:nvSpPr>
        <p:spPr>
          <a:xfrm>
            <a:off x="3844636" y="4540827"/>
            <a:ext cx="4517247" cy="146754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Clr>
                <a:srgbClr val="73292A"/>
              </a:buClr>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Clr>
                <a:srgbClr val="73292A"/>
              </a:buClr>
              <a:buFont typeface="Arial" panose="020B0604020202020204" pitchFamily="34" charset="0"/>
              <a:buNone/>
              <a:defRPr sz="2000" kern="1200">
                <a:solidFill>
                  <a:schemeClr val="accent3"/>
                </a:solidFill>
                <a:latin typeface="+mn-lt"/>
                <a:ea typeface="+mn-ea"/>
                <a:cs typeface="+mn-cs"/>
              </a:defRPr>
            </a:lvl2pPr>
            <a:lvl3pPr marL="914400" indent="0" algn="ctr" defTabSz="914400" rtl="0" eaLnBrk="1" latinLnBrk="0" hangingPunct="1">
              <a:lnSpc>
                <a:spcPct val="90000"/>
              </a:lnSpc>
              <a:spcBef>
                <a:spcPts val="500"/>
              </a:spcBef>
              <a:buClr>
                <a:srgbClr val="73292A"/>
              </a:buClr>
              <a:buFont typeface="Arial" panose="020B0604020202020204" pitchFamily="34" charset="0"/>
              <a:buNone/>
              <a:defRPr sz="1800" kern="1200">
                <a:solidFill>
                  <a:schemeClr val="accent3"/>
                </a:solidFill>
                <a:latin typeface="+mn-lt"/>
                <a:ea typeface="+mn-ea"/>
                <a:cs typeface="+mn-cs"/>
              </a:defRPr>
            </a:lvl3pPr>
            <a:lvl4pPr marL="1371600" indent="0" algn="ctr" defTabSz="914400" rtl="0" eaLnBrk="1" latinLnBrk="0" hangingPunct="1">
              <a:lnSpc>
                <a:spcPct val="90000"/>
              </a:lnSpc>
              <a:spcBef>
                <a:spcPts val="500"/>
              </a:spcBef>
              <a:buClr>
                <a:srgbClr val="73292A"/>
              </a:buClr>
              <a:buFont typeface="Arial" panose="020B0604020202020204" pitchFamily="34" charset="0"/>
              <a:buNone/>
              <a:defRPr sz="1600" kern="1200">
                <a:solidFill>
                  <a:schemeClr val="accent3"/>
                </a:solidFill>
                <a:latin typeface="+mn-lt"/>
                <a:ea typeface="+mn-ea"/>
                <a:cs typeface="+mn-cs"/>
              </a:defRPr>
            </a:lvl4pPr>
            <a:lvl5pPr marL="1828800" indent="0" algn="ctr" defTabSz="914400" rtl="0" eaLnBrk="1" latinLnBrk="0" hangingPunct="1">
              <a:lnSpc>
                <a:spcPct val="90000"/>
              </a:lnSpc>
              <a:spcBef>
                <a:spcPts val="500"/>
              </a:spcBef>
              <a:buClr>
                <a:srgbClr val="73292A"/>
              </a:buClr>
              <a:buFont typeface="Arial" panose="020B0604020202020204" pitchFamily="34" charset="0"/>
              <a:buNone/>
              <a:defRPr sz="1600" kern="1200">
                <a:solidFill>
                  <a:schemeClr val="accent3"/>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ar-SA" sz="1800" b="1">
                <a:ln w="0"/>
                <a:solidFill>
                  <a:schemeClr val="tx1"/>
                </a:solidFill>
                <a:cs typeface="B Nazanin" panose="00000400000000000000" pitchFamily="2" charset="-78"/>
              </a:rPr>
              <a:t>ویژه</a:t>
            </a:r>
            <a:r>
              <a:rPr lang="fa-IR" sz="1800" b="1">
                <a:ln w="0"/>
                <a:solidFill>
                  <a:schemeClr val="tx1"/>
                </a:solidFill>
                <a:cs typeface="B Nazanin" panose="00000400000000000000" pitchFamily="2" charset="-78"/>
              </a:rPr>
              <a:t> مربیان بهورزی و کارشناسان سلامت خانواده</a:t>
            </a:r>
            <a:endParaRPr lang="en-US" sz="1800" b="1" dirty="0">
              <a:ln w="0"/>
              <a:solidFill>
                <a:schemeClr val="tx1"/>
              </a:solidFill>
              <a:cs typeface="B Nazanin" panose="00000400000000000000" pitchFamily="2" charset="-78"/>
            </a:endParaRPr>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55226" y="931211"/>
            <a:ext cx="1273299" cy="1310598"/>
          </a:xfrm>
          <a:prstGeom prst="rect">
            <a:avLst/>
          </a:prstGeom>
          <a:noFill/>
        </p:spPr>
      </p:pic>
    </p:spTree>
    <p:extLst>
      <p:ext uri="{BB962C8B-B14F-4D97-AF65-F5344CB8AC3E}">
        <p14:creationId xmlns:p14="http://schemas.microsoft.com/office/powerpoint/2010/main" val="324621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a:solidFill>
                  <a:schemeClr val="tx2"/>
                </a:solidFill>
                <a:latin typeface="Times New Roman" panose="02020603050405020304" pitchFamily="18" charset="0"/>
                <a:ea typeface="Times New Roman" panose="02020603050405020304" pitchFamily="18" charset="0"/>
              </a:rPr>
              <a:t>اهداف</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است در پایان دوره آموزشی بتوانید:</a:t>
            </a:r>
          </a:p>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عوامل تأثیر گذار بر هوا را نام ببرید.</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توصیه‌های مناسب در زمان آلودگی هوا را بدانید.</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algn="r" rtl="1"/>
            <a:endParaRPr lang="en-US" sz="2800" dirty="0">
              <a:solidFill>
                <a:schemeClr val="tx1"/>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20</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7152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ar-SA">
                <a:solidFill>
                  <a:schemeClr val="tx2">
                    <a:lumMod val="50000"/>
                  </a:schemeClr>
                </a:solidFill>
              </a:rPr>
              <a:t>هوا</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یکی از مهم‌ترین اجزای محیط زیست ، هوای پیرامون ماست.</a:t>
            </a:r>
            <a:endParaRPr lang="en-US" sz="2800" dirty="0">
              <a:solidFill>
                <a:schemeClr val="tx2">
                  <a:lumMod val="50000"/>
                </a:schemeClr>
              </a:solidFill>
            </a:endParaRP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هماهنگی بدن با هوای محیط </a:t>
            </a:r>
            <a:endParaRPr lang="fa-IR" sz="2800" dirty="0">
              <a:solidFill>
                <a:schemeClr val="tx2">
                  <a:lumMod val="50000"/>
                </a:schemeClr>
              </a:solidFill>
            </a:endParaRP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 رعایت توصیه‌های مربوط به آن به حفظ سلامتی کمک می‌کند.</a:t>
            </a:r>
            <a:endParaRPr lang="en-US" sz="2800"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21</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a:extLst>
              <a:ext uri="{FF2B5EF4-FFF2-40B4-BE49-F238E27FC236}">
                <a16:creationId xmlns:a16="http://schemas.microsoft.com/office/drawing/2014/main" id="{EDAFDA6C-F3D6-A293-114A-75BEE82285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196" y="2623457"/>
            <a:ext cx="2802444" cy="1687285"/>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29171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نقش هوای سالم</a:t>
            </a:r>
            <a:br>
              <a:rPr lang="ar-SA" dirty="0">
                <a:solidFill>
                  <a:schemeClr val="tx2">
                    <a:lumMod val="50000"/>
                  </a:schemeClr>
                </a:solidFill>
              </a:rPr>
            </a:b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6660573" y="2850775"/>
            <a:ext cx="4989958" cy="4007225"/>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با شناخت شرایط آب و هوایی و تغییرات ناشی از فصل‌های مختلف می‌توان محیط مناسبی برای سلامتی خود فراهم کرد.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22</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45013"/>
          <a:stretch/>
        </p:blipFill>
        <p:spPr>
          <a:xfrm>
            <a:off x="1163780" y="2640589"/>
            <a:ext cx="4042063" cy="3858433"/>
          </a:xfrm>
          <a:prstGeom prst="round2DiagRect">
            <a:avLst>
              <a:gd name="adj1" fmla="val 16667"/>
              <a:gd name="adj2" fmla="val 0"/>
            </a:avLst>
          </a:prstGeom>
          <a:ln w="88900" cap="sq">
            <a:solidFill>
              <a:srgbClr val="92D050"/>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88472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هوای معتدل</a:t>
            </a:r>
            <a:br>
              <a:rPr lang="ar-SA" dirty="0">
                <a:solidFill>
                  <a:schemeClr val="tx2">
                    <a:lumMod val="50000"/>
                  </a:schemeClr>
                </a:solidFill>
              </a:rPr>
            </a:b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افراد از گرمای زیاد تابستانی یا از سرمای شدید زمستانی آزار نبینند</a:t>
            </a:r>
            <a:r>
              <a:rPr lang="fa-IR" sz="2800" dirty="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نه گرمای آن به حدی است که نیاز به وسایل خنک کننده باشد و نه سرمای آن به حدی است که نیاز به پوشش زیاد و یا وسایل گرم کننده باشد. </a:t>
            </a:r>
            <a:endParaRPr lang="fa-IR" sz="2800" dirty="0">
              <a:solidFill>
                <a:schemeClr val="tx2">
                  <a:lumMod val="50000"/>
                </a:schemeClr>
              </a:solidFill>
            </a:endParaRP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در این هوا، اعمال طبیعی بدن به صورت کامل و درست انجام می‌شود</a:t>
            </a:r>
            <a:r>
              <a:rPr lang="fa-IR" sz="2800" dirty="0">
                <a:solidFill>
                  <a:schemeClr val="tx2">
                    <a:lumMod val="50000"/>
                  </a:schemeClr>
                </a:solidFill>
              </a:rPr>
              <a:t>. </a:t>
            </a: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فضولات به میزان کافی و به موقع از بدن دفع می‌شود.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23</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4145114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هوای </a:t>
            </a:r>
            <a:r>
              <a:rPr lang="fa-IR" dirty="0">
                <a:solidFill>
                  <a:schemeClr val="tx2">
                    <a:lumMod val="50000"/>
                  </a:schemeClr>
                </a:solidFill>
              </a:rPr>
              <a:t>گرم</a:t>
            </a:r>
            <a:br>
              <a:rPr lang="ar-SA" dirty="0">
                <a:solidFill>
                  <a:schemeClr val="tx2">
                    <a:lumMod val="50000"/>
                  </a:schemeClr>
                </a:solidFill>
              </a:rPr>
            </a:b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05245" y="2358886"/>
            <a:ext cx="10970654"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هوای گرم باعث جذب خون به سطح پوست شده و پوست را سرخ می‌کند</a:t>
            </a:r>
            <a:r>
              <a:rPr lang="fa-IR" sz="2800" dirty="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تماس مداوم با هوای گرم، باعث می‌شود که رنگ پوست کم کم به زردی متمایل شود</a:t>
            </a:r>
            <a:r>
              <a:rPr lang="fa-IR" sz="2800" dirty="0">
                <a:solidFill>
                  <a:schemeClr val="tx2">
                    <a:lumMod val="50000"/>
                  </a:schemeClr>
                </a:solidFill>
              </a:rPr>
              <a:t> و</a:t>
            </a:r>
            <a:r>
              <a:rPr lang="ar-SA" sz="2800" dirty="0">
                <a:solidFill>
                  <a:schemeClr val="tx2">
                    <a:lumMod val="50000"/>
                  </a:schemeClr>
                </a:solidFill>
              </a:rPr>
              <a:t> فرد به تدریج لاغر </a:t>
            </a:r>
            <a:r>
              <a:rPr lang="fa-IR" sz="2800" dirty="0">
                <a:solidFill>
                  <a:schemeClr val="tx2">
                    <a:lumMod val="50000"/>
                  </a:schemeClr>
                </a:solidFill>
              </a:rPr>
              <a:t>شو</a:t>
            </a:r>
            <a:r>
              <a:rPr lang="ar-SA" sz="2800" dirty="0">
                <a:solidFill>
                  <a:schemeClr val="tx2">
                    <a:lumMod val="50000"/>
                  </a:schemeClr>
                </a:solidFill>
              </a:rPr>
              <a:t>د</a:t>
            </a:r>
            <a:r>
              <a:rPr lang="fa-IR" sz="2800" dirty="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سردرد</a:t>
            </a:r>
            <a:r>
              <a:rPr lang="fa-IR" sz="2800" dirty="0">
                <a:solidFill>
                  <a:schemeClr val="tx2">
                    <a:lumMod val="50000"/>
                  </a:schemeClr>
                </a:solidFill>
              </a:rPr>
              <a:t>، </a:t>
            </a:r>
            <a:r>
              <a:rPr lang="ar-SA" sz="2800" dirty="0">
                <a:solidFill>
                  <a:schemeClr val="tx2">
                    <a:lumMod val="50000"/>
                  </a:schemeClr>
                </a:solidFill>
              </a:rPr>
              <a:t>خواب آلودگی و ضعف هضم ایجاد </a:t>
            </a:r>
            <a:r>
              <a:rPr lang="fa-IR" sz="2800" dirty="0">
                <a:solidFill>
                  <a:schemeClr val="tx2">
                    <a:lumMod val="50000"/>
                  </a:schemeClr>
                </a:solidFill>
              </a:rPr>
              <a:t>می‌کند</a:t>
            </a:r>
            <a:r>
              <a:rPr lang="ar-SA" sz="2800" dirty="0">
                <a:solidFill>
                  <a:schemeClr val="tx2">
                    <a:lumMod val="50000"/>
                  </a:schemeClr>
                </a:solidFill>
              </a:rPr>
              <a:t>. </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24</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637" y="4079731"/>
            <a:ext cx="4118263" cy="231652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14736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sz="3200" dirty="0">
                <a:solidFill>
                  <a:schemeClr val="tx2">
                    <a:lumMod val="50000"/>
                  </a:schemeClr>
                </a:solidFill>
              </a:rPr>
              <a:t>پیشگیری از عوارض هوای گرم و گرمازدگی</a:t>
            </a:r>
            <a:br>
              <a:rPr lang="fa-IR" sz="3200" dirty="0">
                <a:solidFill>
                  <a:schemeClr val="tx2">
                    <a:lumMod val="50000"/>
                  </a:schemeClr>
                </a:solidFill>
              </a:rPr>
            </a:br>
            <a:br>
              <a:rPr lang="ar-SA" sz="3200" dirty="0">
                <a:solidFill>
                  <a:schemeClr val="tx2">
                    <a:lumMod val="50000"/>
                  </a:schemeClr>
                </a:solidFill>
              </a:rPr>
            </a:br>
            <a:br>
              <a:rPr lang="ar-SA" sz="3200" dirty="0">
                <a:solidFill>
                  <a:schemeClr val="tx2">
                    <a:lumMod val="50000"/>
                  </a:schemeClr>
                </a:solidFill>
              </a:rPr>
            </a:b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96819" y="2358887"/>
            <a:ext cx="10445675" cy="4499114"/>
          </a:xfrm>
        </p:spPr>
        <p:txBody>
          <a:bodyPr>
            <a:noAutofit/>
          </a:bodyPr>
          <a:lstStyle/>
          <a:p>
            <a:pPr algn="justLow" rtl="1">
              <a:lnSpc>
                <a:spcPct val="150000"/>
              </a:lnSpc>
              <a:buClr>
                <a:schemeClr val="tx2">
                  <a:lumMod val="50000"/>
                </a:schemeClr>
              </a:buClr>
            </a:pPr>
            <a:r>
              <a:rPr lang="ar-SA" sz="1800" b="1" dirty="0">
                <a:solidFill>
                  <a:schemeClr val="tx2">
                    <a:lumMod val="50000"/>
                  </a:schemeClr>
                </a:solidFill>
              </a:rPr>
              <a:t>1. در هنگام گرمای هوا در ساعات تابش مستقیم آفتاب از حدود ساعت 10 صبح تا 4 عصر، در فضای باز و در معرض آفتاب قرار نگرفته و در صورت اجبار به خروج از خانه، نواحی سایه را براي رفت ‌وآمد انتخاب کنند.</a:t>
            </a:r>
          </a:p>
          <a:p>
            <a:pPr algn="justLow" rtl="1">
              <a:lnSpc>
                <a:spcPct val="150000"/>
              </a:lnSpc>
              <a:buClr>
                <a:schemeClr val="tx2">
                  <a:lumMod val="50000"/>
                </a:schemeClr>
              </a:buClr>
            </a:pPr>
            <a:r>
              <a:rPr lang="ar-SA" sz="1800" b="1" dirty="0">
                <a:solidFill>
                  <a:schemeClr val="tx2">
                    <a:lumMod val="50000"/>
                  </a:schemeClr>
                </a:solidFill>
              </a:rPr>
              <a:t>2. از کلاه لبه‎دار و لباس‎های نخی و خنک مناسب استفاده كنند، زیرا لباس‌های تنگ و چسبان مانع نفوذ و گردش هوا در زیر لباس و تولید گرمای بیشتر می‌شوند.</a:t>
            </a:r>
          </a:p>
          <a:p>
            <a:pPr algn="justLow" rtl="1">
              <a:lnSpc>
                <a:spcPct val="150000"/>
              </a:lnSpc>
              <a:buClr>
                <a:schemeClr val="tx2">
                  <a:lumMod val="50000"/>
                </a:schemeClr>
              </a:buClr>
            </a:pPr>
            <a:r>
              <a:rPr lang="ar-SA" sz="1800" b="1" dirty="0">
                <a:solidFill>
                  <a:schemeClr val="tx2">
                    <a:lumMod val="50000"/>
                  </a:schemeClr>
                </a:solidFill>
              </a:rPr>
              <a:t>3. از قرار دادن اطفال و سالمندان در داخل اتومبیل در هوای گرم حتی با پنجره باز خودداری کنند؛ زیرا دمای هواي داخل اتومبیل حداقل 10 درجه گرم‎تر از محیط بیرونی است و به سرعت فرد را دچار گرمازدگی و کم آبی بدن می‌کند.</a:t>
            </a:r>
          </a:p>
          <a:p>
            <a:pPr algn="justLow" rtl="1">
              <a:lnSpc>
                <a:spcPct val="150000"/>
              </a:lnSpc>
              <a:buClr>
                <a:schemeClr val="tx2">
                  <a:lumMod val="50000"/>
                </a:schemeClr>
              </a:buClr>
            </a:pPr>
            <a:r>
              <a:rPr lang="ar-SA" sz="1800" b="1" dirty="0">
                <a:solidFill>
                  <a:schemeClr val="tx2">
                    <a:lumMod val="50000"/>
                  </a:schemeClr>
                </a:solidFill>
              </a:rPr>
              <a:t>4. در صورت امکان از کارهایی که بايد در معرض گرما و یا تابش مستقیم نور آفتاب انجام شوند، مانند فعاليت در کارگاه‎های ساختمانی و یا انجام فعالیت‎های ورزشی گروهی، پرهیز شود.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25</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6056832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sz="3200" dirty="0">
                <a:solidFill>
                  <a:schemeClr val="tx2">
                    <a:lumMod val="50000"/>
                  </a:schemeClr>
                </a:solidFill>
              </a:rPr>
              <a:t>پیشگیری از عوارض هوای گرم و گرمازدگی</a:t>
            </a:r>
            <a:br>
              <a:rPr lang="fa-IR" sz="3200" dirty="0">
                <a:solidFill>
                  <a:schemeClr val="tx2">
                    <a:lumMod val="50000"/>
                  </a:schemeClr>
                </a:solidFill>
              </a:rPr>
            </a:br>
            <a:br>
              <a:rPr lang="ar-SA" sz="3200" dirty="0">
                <a:solidFill>
                  <a:schemeClr val="tx2">
                    <a:lumMod val="50000"/>
                  </a:schemeClr>
                </a:solidFill>
              </a:rPr>
            </a:br>
            <a:br>
              <a:rPr lang="ar-SA" sz="3200" dirty="0">
                <a:solidFill>
                  <a:schemeClr val="tx2">
                    <a:lumMod val="50000"/>
                  </a:schemeClr>
                </a:solidFill>
              </a:rPr>
            </a:b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828339" y="2358887"/>
            <a:ext cx="9714155" cy="4499114"/>
          </a:xfrm>
        </p:spPr>
        <p:txBody>
          <a:bodyPr>
            <a:noAutofit/>
          </a:bodyPr>
          <a:lstStyle/>
          <a:p>
            <a:pPr algn="justLow" rtl="1">
              <a:lnSpc>
                <a:spcPct val="150000"/>
              </a:lnSpc>
              <a:buClr>
                <a:schemeClr val="tx2">
                  <a:lumMod val="50000"/>
                </a:schemeClr>
              </a:buClr>
            </a:pPr>
            <a:r>
              <a:rPr lang="fa-IR" b="1" dirty="0">
                <a:solidFill>
                  <a:schemeClr val="tx2">
                    <a:lumMod val="50000"/>
                  </a:schemeClr>
                </a:solidFill>
              </a:rPr>
              <a:t>5. </a:t>
            </a:r>
            <a:r>
              <a:rPr lang="ar-SA" b="1" dirty="0">
                <a:solidFill>
                  <a:schemeClr val="tx2">
                    <a:lumMod val="50000"/>
                  </a:schemeClr>
                </a:solidFill>
              </a:rPr>
              <a:t>زیاده‌روی در مصرف غذاهای پر ادویه (مانند زیره، فلفل و ...)، گرسنگی یا بی‎خوابی زیاد، استرس و عصبانیت، یبوست و... باعث افزایش خشکی بدن و در نتیجه افزایش حرارت می‎شوند که باید از آن‌ها پرهیز كرد.</a:t>
            </a:r>
          </a:p>
          <a:p>
            <a:pPr algn="justLow" rtl="1">
              <a:lnSpc>
                <a:spcPct val="150000"/>
              </a:lnSpc>
              <a:buClr>
                <a:schemeClr val="tx2">
                  <a:lumMod val="50000"/>
                </a:schemeClr>
              </a:buClr>
            </a:pPr>
            <a:r>
              <a:rPr lang="ar-SA" b="1" dirty="0">
                <a:solidFill>
                  <a:schemeClr val="tx2">
                    <a:lumMod val="50000"/>
                  </a:schemeClr>
                </a:solidFill>
              </a:rPr>
              <a:t>6. از میوه‎ها و سبزیجاتی مثل سیب، گلابی، خیار، هندوانه، خربزه، کاهو، گشنیز، خرفه، کاسنی، خاکشیر، آلوبخارا و ...با توجه به وضعیت افراد بیش‌تر استفاده شود.</a:t>
            </a:r>
          </a:p>
          <a:p>
            <a:pPr algn="justLow" rtl="1">
              <a:lnSpc>
                <a:spcPct val="150000"/>
              </a:lnSpc>
              <a:buClr>
                <a:schemeClr val="tx2">
                  <a:lumMod val="50000"/>
                </a:schemeClr>
              </a:buClr>
            </a:pPr>
            <a:r>
              <a:rPr lang="ar-SA" b="1" dirty="0">
                <a:solidFill>
                  <a:schemeClr val="tx2">
                    <a:lumMod val="50000"/>
                  </a:schemeClr>
                </a:solidFill>
              </a:rPr>
              <a:t>7. پیش از قرار گرفتن در محیط گرم و یا ورزش كردن، آب و املاح کافی میل کنند.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26</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994" y="4223657"/>
            <a:ext cx="3004835" cy="236219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65211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هوای </a:t>
            </a:r>
            <a:r>
              <a:rPr lang="fa-IR" dirty="0">
                <a:solidFill>
                  <a:schemeClr val="tx2">
                    <a:lumMod val="50000"/>
                  </a:schemeClr>
                </a:solidFill>
              </a:rPr>
              <a:t>سرد</a:t>
            </a:r>
            <a:br>
              <a:rPr lang="ar-SA" dirty="0">
                <a:solidFill>
                  <a:schemeClr val="tx2">
                    <a:lumMod val="50000"/>
                  </a:schemeClr>
                </a:solidFill>
              </a:rPr>
            </a:b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5777345" y="2358887"/>
            <a:ext cx="4881582"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هوای سرد در مقایسه با هوای گرم، برای افراد سالم معتدل، مفید‌تر است</a:t>
            </a:r>
            <a:r>
              <a:rPr lang="fa-IR" sz="2800" dirty="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زیرا در چنین هوایی هضم، بهتر و اشتها، بیشتر و حواس، قوی‌تر می‌</a:t>
            </a:r>
            <a:r>
              <a:rPr lang="fa-IR" sz="2800" dirty="0">
                <a:solidFill>
                  <a:schemeClr val="tx2">
                    <a:lumMod val="50000"/>
                  </a:schemeClr>
                </a:solidFill>
              </a:rPr>
              <a:t>شو</a:t>
            </a:r>
            <a:r>
              <a:rPr lang="ar-SA" sz="2800" dirty="0">
                <a:solidFill>
                  <a:schemeClr val="tx2">
                    <a:lumMod val="50000"/>
                  </a:schemeClr>
                </a:solidFill>
              </a:rPr>
              <a:t>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27</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081" y="2879582"/>
            <a:ext cx="5022274" cy="3339812"/>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735394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sz="3200" dirty="0">
                <a:solidFill>
                  <a:schemeClr val="tx2">
                    <a:lumMod val="50000"/>
                  </a:schemeClr>
                </a:solidFill>
              </a:rPr>
              <a:t>پیشگیری از عوارض هوای </a:t>
            </a:r>
            <a:r>
              <a:rPr lang="fa-IR" sz="3200" dirty="0">
                <a:solidFill>
                  <a:schemeClr val="tx2">
                    <a:lumMod val="50000"/>
                  </a:schemeClr>
                </a:solidFill>
              </a:rPr>
              <a:t>سرد</a:t>
            </a:r>
            <a:r>
              <a:rPr lang="ar-SA" sz="3200" dirty="0">
                <a:solidFill>
                  <a:schemeClr val="tx2">
                    <a:lumMod val="50000"/>
                  </a:schemeClr>
                </a:solidFill>
              </a:rPr>
              <a:t> و </a:t>
            </a:r>
            <a:r>
              <a:rPr lang="fa-IR" sz="3200" dirty="0">
                <a:solidFill>
                  <a:schemeClr val="tx2">
                    <a:lumMod val="50000"/>
                  </a:schemeClr>
                </a:solidFill>
              </a:rPr>
              <a:t>س</a:t>
            </a:r>
            <a:r>
              <a:rPr lang="ar-SA" sz="3200" dirty="0">
                <a:solidFill>
                  <a:schemeClr val="tx2">
                    <a:lumMod val="50000"/>
                  </a:schemeClr>
                </a:solidFill>
              </a:rPr>
              <a:t>رمازدگی</a:t>
            </a:r>
            <a:br>
              <a:rPr lang="fa-IR" sz="3200" dirty="0">
                <a:solidFill>
                  <a:schemeClr val="tx2">
                    <a:lumMod val="50000"/>
                  </a:schemeClr>
                </a:solidFill>
              </a:rPr>
            </a:br>
            <a:br>
              <a:rPr lang="ar-SA" sz="3200" dirty="0">
                <a:solidFill>
                  <a:schemeClr val="tx2">
                    <a:lumMod val="50000"/>
                  </a:schemeClr>
                </a:solidFill>
              </a:rPr>
            </a:br>
            <a:br>
              <a:rPr lang="ar-SA" sz="3200" dirty="0">
                <a:solidFill>
                  <a:schemeClr val="tx2">
                    <a:lumMod val="50000"/>
                  </a:schemeClr>
                </a:solidFill>
              </a:rPr>
            </a:b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15636" y="2348496"/>
            <a:ext cx="7346374" cy="4499114"/>
          </a:xfrm>
        </p:spPr>
        <p:txBody>
          <a:bodyPr>
            <a:noAutofit/>
          </a:bodyPr>
          <a:lstStyle/>
          <a:p>
            <a:pPr algn="justLow" rtl="1">
              <a:lnSpc>
                <a:spcPct val="150000"/>
              </a:lnSpc>
              <a:buClr>
                <a:schemeClr val="tx2">
                  <a:lumMod val="50000"/>
                </a:schemeClr>
              </a:buClr>
            </a:pPr>
            <a:r>
              <a:rPr lang="fa-IR" b="1" dirty="0">
                <a:solidFill>
                  <a:schemeClr val="tx2">
                    <a:lumMod val="50000"/>
                  </a:schemeClr>
                </a:solidFill>
              </a:rPr>
              <a:t>1. بدن را از مواجهه با سرما محفوظ نگاه داشته و لباس گرم بپوشید (مخصوصا در هنگام خروج از حمام یا رختخواب)</a:t>
            </a:r>
          </a:p>
          <a:p>
            <a:pPr algn="justLow" rtl="1">
              <a:lnSpc>
                <a:spcPct val="150000"/>
              </a:lnSpc>
              <a:buClr>
                <a:schemeClr val="tx2">
                  <a:lumMod val="50000"/>
                </a:schemeClr>
              </a:buClr>
            </a:pPr>
            <a:r>
              <a:rPr lang="fa-IR" b="1" dirty="0">
                <a:solidFill>
                  <a:schemeClr val="tx2">
                    <a:lumMod val="50000"/>
                  </a:schemeClr>
                </a:solidFill>
              </a:rPr>
              <a:t>2. دمای اتاق را در حد معمول 23-18 درجه ثابت نگاه داشته تا در هنگام خروج از اتاق، دچار تغییر ناگهانی دما و مواجهه با کاهش دمای زیاد نشوید.</a:t>
            </a:r>
          </a:p>
          <a:p>
            <a:pPr algn="justLow" rtl="1">
              <a:lnSpc>
                <a:spcPct val="150000"/>
              </a:lnSpc>
              <a:buClr>
                <a:schemeClr val="tx2">
                  <a:lumMod val="50000"/>
                </a:schemeClr>
              </a:buClr>
            </a:pPr>
            <a:r>
              <a:rPr lang="fa-IR" b="1" dirty="0">
                <a:solidFill>
                  <a:schemeClr val="tx2">
                    <a:lumMod val="50000"/>
                  </a:schemeClr>
                </a:solidFill>
              </a:rPr>
              <a:t>3. ورزش‎ و فعالیت بدنی مناسب داشته باشید.</a:t>
            </a:r>
          </a:p>
          <a:p>
            <a:pPr algn="justLow" rtl="1">
              <a:lnSpc>
                <a:spcPct val="150000"/>
              </a:lnSpc>
              <a:buClr>
                <a:schemeClr val="tx2">
                  <a:lumMod val="50000"/>
                </a:schemeClr>
              </a:buClr>
            </a:pPr>
            <a:r>
              <a:rPr lang="fa-IR" b="1" dirty="0">
                <a:solidFill>
                  <a:schemeClr val="tx2">
                    <a:lumMod val="50000"/>
                  </a:schemeClr>
                </a:solidFill>
              </a:rPr>
              <a:t>4. از رنگ‎های گرم مانند قرمز و نارنجی و بوییدنی‎های گرم مانند بهارنارنج، گلاب، مشک، عنبر، گل مریم، گل نرگس و ... استفاده کنید.</a:t>
            </a:r>
          </a:p>
          <a:p>
            <a:pPr algn="justLow" rtl="1">
              <a:lnSpc>
                <a:spcPct val="150000"/>
              </a:lnSpc>
              <a:buClr>
                <a:schemeClr val="tx2">
                  <a:lumMod val="50000"/>
                </a:schemeClr>
              </a:buClr>
            </a:pPr>
            <a:r>
              <a:rPr lang="fa-IR" b="1" dirty="0">
                <a:solidFill>
                  <a:schemeClr val="tx2">
                    <a:lumMod val="50000"/>
                  </a:schemeClr>
                </a:solidFill>
              </a:rPr>
              <a:t>5. از مصرف ترشی و آب سرد پرهیز كنید.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28</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0745" t="6091" r="2961"/>
          <a:stretch/>
        </p:blipFill>
        <p:spPr>
          <a:xfrm>
            <a:off x="8188035" y="2545774"/>
            <a:ext cx="3437429" cy="24938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8425436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sz="3200" dirty="0">
                <a:solidFill>
                  <a:schemeClr val="tx2">
                    <a:lumMod val="50000"/>
                  </a:schemeClr>
                </a:solidFill>
              </a:rPr>
              <a:t>آلودگی هوا</a:t>
            </a:r>
            <a:br>
              <a:rPr lang="fa-IR" sz="3200" dirty="0">
                <a:solidFill>
                  <a:schemeClr val="tx2">
                    <a:lumMod val="50000"/>
                  </a:schemeClr>
                </a:solidFill>
              </a:rPr>
            </a:br>
            <a:br>
              <a:rPr lang="ar-SA" sz="3200" dirty="0">
                <a:solidFill>
                  <a:schemeClr val="tx2">
                    <a:lumMod val="50000"/>
                  </a:schemeClr>
                </a:solidFill>
              </a:rPr>
            </a:br>
            <a:br>
              <a:rPr lang="ar-SA" sz="3200" dirty="0">
                <a:solidFill>
                  <a:schemeClr val="tx2">
                    <a:lumMod val="50000"/>
                  </a:schemeClr>
                </a:solidFill>
              </a:rPr>
            </a:b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5981252" y="2401919"/>
            <a:ext cx="5325036" cy="4499114"/>
          </a:xfrm>
        </p:spPr>
        <p:txBody>
          <a:bodyPr>
            <a:noAutofit/>
          </a:bodyPr>
          <a:lstStyle/>
          <a:p>
            <a:pPr marL="342900" indent="-342900" algn="justLow" rtl="1">
              <a:lnSpc>
                <a:spcPct val="100000"/>
              </a:lnSpc>
              <a:buClr>
                <a:schemeClr val="tx2">
                  <a:lumMod val="50000"/>
                </a:schemeClr>
              </a:buClr>
              <a:buFont typeface="Wingdings" panose="05000000000000000000" pitchFamily="2" charset="2"/>
              <a:buChar char="§"/>
            </a:pPr>
            <a:r>
              <a:rPr lang="fa-IR" b="1" dirty="0">
                <a:solidFill>
                  <a:schemeClr val="tx2">
                    <a:lumMod val="50000"/>
                  </a:schemeClr>
                </a:solidFill>
              </a:rPr>
              <a:t>امروزه آلودگی هوا مهم‌ترین مساله در بهداشت هواست.</a:t>
            </a:r>
          </a:p>
          <a:p>
            <a:pPr marL="342900" indent="-342900" algn="justLow" rtl="1">
              <a:lnSpc>
                <a:spcPct val="100000"/>
              </a:lnSpc>
              <a:buClr>
                <a:schemeClr val="tx2">
                  <a:lumMod val="50000"/>
                </a:schemeClr>
              </a:buClr>
              <a:buFont typeface="Wingdings" panose="05000000000000000000" pitchFamily="2" charset="2"/>
              <a:buChar char="§"/>
            </a:pPr>
            <a:r>
              <a:rPr lang="fa-IR" b="1" dirty="0">
                <a:solidFill>
                  <a:schemeClr val="tx2">
                    <a:lumMod val="50000"/>
                  </a:schemeClr>
                </a:solidFill>
              </a:rPr>
              <a:t>تجربه احساس نشاط و پر انرژی بودن در سواحل دریا و مناطق جنگلی و کوهستانی</a:t>
            </a:r>
          </a:p>
          <a:p>
            <a:pPr marL="342900" indent="-342900" algn="justLow" rtl="1">
              <a:lnSpc>
                <a:spcPct val="100000"/>
              </a:lnSpc>
              <a:buClr>
                <a:schemeClr val="tx2">
                  <a:lumMod val="50000"/>
                </a:schemeClr>
              </a:buClr>
              <a:buFont typeface="Wingdings" panose="05000000000000000000" pitchFamily="2" charset="2"/>
              <a:buChar char="§"/>
            </a:pPr>
            <a:r>
              <a:rPr lang="fa-IR" b="1" dirty="0">
                <a:solidFill>
                  <a:schemeClr val="tx2">
                    <a:lumMod val="50000"/>
                  </a:schemeClr>
                </a:solidFill>
              </a:rPr>
              <a:t>وقتی در شهرهای بزرگ زندگی یا کار می‌کنیم، بیشتر اوقات خسته، عصبی و افسرده هستیم</a:t>
            </a:r>
          </a:p>
          <a:p>
            <a:pPr marL="342900" indent="-342900" algn="justLow" rtl="1">
              <a:lnSpc>
                <a:spcPct val="100000"/>
              </a:lnSpc>
              <a:buClr>
                <a:schemeClr val="tx2">
                  <a:lumMod val="50000"/>
                </a:schemeClr>
              </a:buClr>
              <a:buFont typeface="Wingdings" panose="05000000000000000000" pitchFamily="2" charset="2"/>
              <a:buChar char="§"/>
            </a:pPr>
            <a:r>
              <a:rPr lang="fa-IR" b="1" dirty="0">
                <a:solidFill>
                  <a:schemeClr val="tx2">
                    <a:lumMod val="50000"/>
                  </a:schemeClr>
                </a:solidFill>
              </a:rPr>
              <a:t>هوای آلوده اعضای بدن از جمله قلب، مغز و کبد را تحت تاثیر قرار داده و آنها را دچار بیماری می‌کند. </a:t>
            </a:r>
          </a:p>
          <a:p>
            <a:pPr marL="342900" indent="-342900" algn="justLow" rtl="1">
              <a:lnSpc>
                <a:spcPct val="100000"/>
              </a:lnSpc>
              <a:buClr>
                <a:schemeClr val="tx2">
                  <a:lumMod val="50000"/>
                </a:schemeClr>
              </a:buClr>
              <a:buFont typeface="Wingdings" panose="05000000000000000000" pitchFamily="2" charset="2"/>
              <a:buChar char="§"/>
            </a:pPr>
            <a:r>
              <a:rPr lang="fa-IR" b="1" dirty="0">
                <a:solidFill>
                  <a:schemeClr val="tx2">
                    <a:lumMod val="50000"/>
                  </a:schemeClr>
                </a:solidFill>
              </a:rPr>
              <a:t>هوای آلوده باعث تجمع بیش از حد مواد زائد در بدن وناتوانی و ضعف بدن در دفع آنها می‌شود.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29</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892" y="2685024"/>
            <a:ext cx="5117054" cy="3473000"/>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53180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01889-3FFF-78B7-B7FF-80AB5B58ACCD}"/>
              </a:ext>
            </a:extLst>
          </p:cNvPr>
          <p:cNvSpPr>
            <a:spLocks noGrp="1"/>
          </p:cNvSpPr>
          <p:nvPr>
            <p:ph type="title"/>
          </p:nvPr>
        </p:nvSpPr>
        <p:spPr/>
        <p:txBody>
          <a:bodyPr/>
          <a:lstStyle/>
          <a:p>
            <a:r>
              <a:rPr lang="fa-IR" b="1" dirty="0">
                <a:cs typeface="B Nazanin" panose="00000400000000000000" pitchFamily="2" charset="-78"/>
              </a:rPr>
              <a:t>فصل اول</a:t>
            </a:r>
            <a:endParaRPr lang="en-US" b="1" dirty="0">
              <a:cs typeface="B Nazanin" panose="00000400000000000000" pitchFamily="2" charset="-78"/>
            </a:endParaRPr>
          </a:p>
        </p:txBody>
      </p:sp>
    </p:spTree>
    <p:extLst>
      <p:ext uri="{BB962C8B-B14F-4D97-AF65-F5344CB8AC3E}">
        <p14:creationId xmlns:p14="http://schemas.microsoft.com/office/powerpoint/2010/main" val="3214038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زندگی در مناطق دارای هوای آلوده</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593771" y="2358887"/>
            <a:ext cx="709748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روزهای تعطیل و آخر هفته را در پارک‌ها و فضاهای سبز خارج از شهر بگذرانید.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در ساعات و روزهایی که میزان آلودگی هوا بالاست، از رفت‌وآمد غیر ضروری به خارج از منزل بپرهیزید.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اطراف خانه مسکونی خود را درخت‌کاری و گل‌کاری نمایید.</a:t>
            </a:r>
          </a:p>
          <a:p>
            <a:pPr marL="342900" indent="-342900" algn="justLow" rtl="1">
              <a:lnSpc>
                <a:spcPct val="150000"/>
              </a:lnSpc>
              <a:buClr>
                <a:schemeClr val="tx2">
                  <a:lumMod val="50000"/>
                </a:schemeClr>
              </a:buClr>
              <a:buFont typeface="Wingdings" panose="05000000000000000000" pitchFamily="2" charset="2"/>
              <a:buChar char="§"/>
            </a:pPr>
            <a:endParaRPr lang="fa-IR" b="1"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30</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0770" y="4310743"/>
            <a:ext cx="2264228" cy="226422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9440"/>
          <a:stretch/>
        </p:blipFill>
        <p:spPr>
          <a:xfrm>
            <a:off x="429028" y="2623457"/>
            <a:ext cx="3748782" cy="231814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410860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پاک نگه داشتن هوای منزل</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883971" y="2358886"/>
            <a:ext cx="569079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سعي كنيد منزل مسکونی شما از پایانه‌های مسافربری و محل‌های تخلیه زباله دور باشد.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خانه را طوری بنا کنید که سقف خانه بلند بوده و اتاق‌ها و نشیمن رو به مشرق باشند.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پنجره‎های بزرگ رو به مشرق و شمال باز شوند. </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در صورت امکان از دستگاه‌های تهویه هوا استفاده کنید.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31</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056" y="3087445"/>
            <a:ext cx="4004636" cy="2892237"/>
          </a:xfrm>
          <a:prstGeom prst="round2DiagRect">
            <a:avLst>
              <a:gd name="adj1" fmla="val 16667"/>
              <a:gd name="adj2" fmla="val 0"/>
            </a:avLst>
          </a:prstGeom>
          <a:ln w="88900" cap="sq">
            <a:solidFill>
              <a:srgbClr val="C1E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717094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پاک نگه داشتن هوای منزل</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475192" y="2358887"/>
            <a:ext cx="569079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در محیط منزل از مصرف دخانیات و نیز استفاده از خوشبوکننده‌های شیمیایی هوا و حشره‌کش‌ها پرهیز کنید.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داخل به یا سیب را خالی کنید و با گلاب پر کرده و روي حرارت بگذارید تا بوی آن فضای خانه را معطر کند.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هنگام ابتلای یکی از اعضای خانواده به بیماری‌های ویروسی، یک پیمانه سرکه را با 20-18 پیمانه آب درون قابلمه ریخته و روی حرارت بسیار کم بگذارید تا پیوسته بجوشد.</a:t>
            </a:r>
          </a:p>
          <a:p>
            <a:pPr marL="342900" indent="-342900" algn="justLow" rtl="1">
              <a:lnSpc>
                <a:spcPct val="150000"/>
              </a:lnSpc>
              <a:buClr>
                <a:schemeClr val="tx2">
                  <a:lumMod val="50000"/>
                </a:schemeClr>
              </a:buClr>
              <a:buFont typeface="Wingdings" panose="05000000000000000000" pitchFamily="2" charset="2"/>
              <a:buChar char="§"/>
            </a:pPr>
            <a:endParaRPr lang="fa-IR" b="1"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32</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286" y="4549294"/>
            <a:ext cx="2405743" cy="1785512"/>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43723" t="33862" r="4329"/>
          <a:stretch/>
        </p:blipFill>
        <p:spPr>
          <a:xfrm flipH="1">
            <a:off x="881741" y="2543086"/>
            <a:ext cx="2449287" cy="175404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233166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پاک نگه داشتن هوای منزل</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5618192" y="2358886"/>
            <a:ext cx="569079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تعدادی پیاز، سیر و نارنج یا هر کدام از آن‎ها را که در دسترس بود، از وسط نصف کنید.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آنها را در گوشه و کنار اتاق و محل نشست و برخاست و به‌خصوص محل خواب اهل منزل قرار دهید.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بعد از هر 24 ساعت، پیاز، سیر و نارنج تازه جایگزین كنید.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33</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8736" y="4271264"/>
            <a:ext cx="3057269" cy="225422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33904" r="7273"/>
          <a:stretch/>
        </p:blipFill>
        <p:spPr>
          <a:xfrm>
            <a:off x="377690" y="2648094"/>
            <a:ext cx="2261600" cy="2158958"/>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815692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غذایی در زمان آلودگی هوا</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571500" y="2358886"/>
            <a:ext cx="7699663"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ترجیحا از گوشت‌های لطیف‌تر مانند گوشت گوسفند، جوجه مرغ، کبک، بلدرچین، و بزغاله استفاده کنید.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بهتر است این گوشت‎ها نیز با کمی مواد ترش مانند سماق، غوره، آب ليمو، سركه يا آب انار ترش پخته و مصرف شوند.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مصرف انواع مغزدانه‌ها، مانند مغز بادام، سبزی‌های تازه مثل کاهو و میوه‌ها از جمله سیب، انار، مرکبات رسیده و غیرنوبرانه مفید است.</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در صورت بروز یبوست طبع از مواد غذایی ملین (مانند انواع سوپ سبزیجات) استفاده کنید. (</a:t>
            </a:r>
            <a:r>
              <a:rPr lang="fa-IR" b="1" dirty="0">
                <a:solidFill>
                  <a:schemeClr val="accent4">
                    <a:lumMod val="50000"/>
                  </a:schemeClr>
                </a:solidFill>
              </a:rPr>
              <a:t>در زمان آلودگی یبوست نداشتن خیلی مهم است</a:t>
            </a:r>
            <a:r>
              <a:rPr lang="fa-IR" b="1" dirty="0">
                <a:solidFill>
                  <a:schemeClr val="tx2">
                    <a:lumMod val="50000"/>
                  </a:schemeClr>
                </a:solidFill>
              </a:rPr>
              <a:t>)</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34</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3839" y="2608118"/>
            <a:ext cx="3184814" cy="2123209"/>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64058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غذایی در زمان آلودگی هوا</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6196406" y="2358887"/>
            <a:ext cx="4658072"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تا حد امکان مصرف غذاهای سنگین و دیر هضم مانند الویه با سس فراوان، ماکارونی، آش رشته، مواد غذایی کارخانه‌ای، فست‌فودها و غذاهای آماده و سرخ کرده را کاهش دهید.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در صورت مصرف ماکارونی، ادویه‌هایی مانند پونه و آویشن به آن اضافه کنید.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در صورت مصرف الویه مقداری شوید خشک، آویشن و پونه اضافه کنید.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35</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905" y="2936838"/>
            <a:ext cx="5289705" cy="2979867"/>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954049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ورزش در زمان آلودگی هوا</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862945" y="2358887"/>
            <a:ext cx="5991533" cy="4499114"/>
          </a:xfrm>
        </p:spPr>
        <p:txBody>
          <a:bodyPr>
            <a:noAutofit/>
          </a:bodyPr>
          <a:lstStyle/>
          <a:p>
            <a:pPr marL="342900" lvl="0" indent="-342900" algn="r" rtl="1">
              <a:buFont typeface="Arial" panose="020B0604020202020204" pitchFamily="34" charset="0"/>
              <a:buChar char="•"/>
            </a:pPr>
            <a:r>
              <a:rPr lang="ar-SA" b="1" dirty="0">
                <a:solidFill>
                  <a:schemeClr val="tx2">
                    <a:lumMod val="50000"/>
                  </a:schemeClr>
                </a:solidFill>
              </a:rPr>
              <a:t>از فعالیت بدنی سنگین پرهیز کنید.</a:t>
            </a:r>
            <a:endParaRPr lang="en-US" b="1" dirty="0">
              <a:solidFill>
                <a:schemeClr val="tx2">
                  <a:lumMod val="50000"/>
                </a:schemeClr>
              </a:solidFill>
            </a:endParaRPr>
          </a:p>
          <a:p>
            <a:pPr marL="342900" indent="-342900" algn="r" rtl="1">
              <a:buFont typeface="Arial" panose="020B0604020202020204" pitchFamily="34" charset="0"/>
              <a:buChar char="•"/>
            </a:pPr>
            <a:r>
              <a:rPr lang="ar-SA" b="1" dirty="0">
                <a:solidFill>
                  <a:schemeClr val="tx2">
                    <a:lumMod val="50000"/>
                  </a:schemeClr>
                </a:solidFill>
              </a:rPr>
              <a:t>تاب‌سواری و نشستن بر صندلی متحرک توصیه می‌شود.</a:t>
            </a:r>
            <a:endParaRPr lang="fa-IR" b="1" dirty="0">
              <a:solidFill>
                <a:schemeClr val="tx2">
                  <a:lumMod val="50000"/>
                </a:schemeClr>
              </a:solidFill>
            </a:endParaRPr>
          </a:p>
          <a:p>
            <a:pPr marL="342900" lvl="0" indent="-342900" algn="r" rtl="1">
              <a:buFont typeface="Arial" panose="020B0604020202020204" pitchFamily="34" charset="0"/>
              <a:buChar char="•"/>
            </a:pPr>
            <a:r>
              <a:rPr lang="ar-SA" b="1" dirty="0">
                <a:solidFill>
                  <a:schemeClr val="tx2">
                    <a:lumMod val="50000"/>
                  </a:schemeClr>
                </a:solidFill>
              </a:rPr>
              <a:t>از خواب کمتر از 6 ساعت یا بیشتر از 10 ساعت پرهیز کنید.</a:t>
            </a:r>
          </a:p>
          <a:p>
            <a:pPr marL="342900" indent="-342900" algn="r" rtl="1">
              <a:buFont typeface="Arial" panose="020B0604020202020204" pitchFamily="34" charset="0"/>
              <a:buChar char="•"/>
            </a:pPr>
            <a:endParaRPr lang="fa-IR" b="1"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36</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4071" y="4000500"/>
            <a:ext cx="2587335" cy="2587335"/>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346" y="2618511"/>
            <a:ext cx="3169227" cy="3169227"/>
          </a:xfrm>
          <a:prstGeom prst="round2DiagRect">
            <a:avLst>
              <a:gd name="adj1" fmla="val 16667"/>
              <a:gd name="adj2" fmla="val 0"/>
            </a:avLst>
          </a:prstGeom>
          <a:ln w="88900" cap="sq">
            <a:solidFill>
              <a:schemeClr val="accent1">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17945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کلی در زمان آلودگی هوا</a:t>
            </a:r>
            <a:br>
              <a:rPr lang="fa-IR" sz="3200" dirty="0">
                <a:solidFill>
                  <a:schemeClr val="tx2">
                    <a:lumMod val="50000"/>
                  </a:schemeClr>
                </a:solidFill>
              </a:rPr>
            </a:br>
            <a:endParaRPr lang="en-US" sz="1400" dirty="0">
              <a:solidFill>
                <a:schemeClr val="tx2">
                  <a:lumMod val="50000"/>
                </a:schemeClr>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238991" y="2358887"/>
            <a:ext cx="10615488" cy="4499114"/>
          </a:xfrm>
        </p:spPr>
        <p:txBody>
          <a:bodyPr>
            <a:noAutofit/>
          </a:bodyPr>
          <a:lstStyle/>
          <a:p>
            <a:pPr marL="342900" lvl="0" indent="-342900" algn="r" rtl="1">
              <a:lnSpc>
                <a:spcPct val="150000"/>
              </a:lnSpc>
              <a:buFont typeface="Wingdings" panose="05000000000000000000" pitchFamily="2" charset="2"/>
              <a:buChar char="Ø"/>
            </a:pPr>
            <a:r>
              <a:rPr lang="ar-SA" b="1" dirty="0">
                <a:solidFill>
                  <a:schemeClr val="tx2">
                    <a:lumMod val="50000"/>
                  </a:schemeClr>
                </a:solidFill>
              </a:rPr>
              <a:t>در هنگام بروز استرس‌های روانی، از راه‌کارهای </a:t>
            </a:r>
            <a:r>
              <a:rPr lang="ar-SA" b="1" dirty="0">
                <a:solidFill>
                  <a:schemeClr val="accent4">
                    <a:lumMod val="50000"/>
                  </a:schemeClr>
                </a:solidFill>
              </a:rPr>
              <a:t>حفظ آرامش </a:t>
            </a:r>
            <a:r>
              <a:rPr lang="ar-SA" b="1" dirty="0">
                <a:solidFill>
                  <a:schemeClr val="tx2">
                    <a:lumMod val="50000"/>
                  </a:schemeClr>
                </a:solidFill>
              </a:rPr>
              <a:t>از جمله تلاوت </a:t>
            </a:r>
            <a:r>
              <a:rPr lang="ar-SA" b="1" dirty="0">
                <a:solidFill>
                  <a:schemeClr val="accent4">
                    <a:lumMod val="50000"/>
                  </a:schemeClr>
                </a:solidFill>
              </a:rPr>
              <a:t>قرآن و دعا </a:t>
            </a:r>
            <a:r>
              <a:rPr lang="ar-SA" b="1" dirty="0">
                <a:solidFill>
                  <a:schemeClr val="tx2">
                    <a:lumMod val="50000"/>
                  </a:schemeClr>
                </a:solidFill>
              </a:rPr>
              <a:t>یا مناسک مذهبی، استفاده از </a:t>
            </a:r>
            <a:r>
              <a:rPr lang="ar-SA" b="1" dirty="0">
                <a:solidFill>
                  <a:schemeClr val="accent4">
                    <a:lumMod val="50000"/>
                  </a:schemeClr>
                </a:solidFill>
              </a:rPr>
              <a:t>بوهای خوش </a:t>
            </a:r>
            <a:r>
              <a:rPr lang="ar-SA" b="1" dirty="0">
                <a:solidFill>
                  <a:schemeClr val="tx2">
                    <a:lumMod val="50000"/>
                  </a:schemeClr>
                </a:solidFill>
              </a:rPr>
              <a:t>و ارتباط با </a:t>
            </a:r>
            <a:r>
              <a:rPr lang="ar-SA" b="1" dirty="0">
                <a:solidFill>
                  <a:schemeClr val="accent4">
                    <a:lumMod val="50000"/>
                  </a:schemeClr>
                </a:solidFill>
              </a:rPr>
              <a:t>دوستان و اقوام </a:t>
            </a:r>
            <a:r>
              <a:rPr lang="ar-SA" b="1" dirty="0">
                <a:solidFill>
                  <a:schemeClr val="tx2">
                    <a:lumMod val="50000"/>
                  </a:schemeClr>
                </a:solidFill>
              </a:rPr>
              <a:t>بهره بگیرید.</a:t>
            </a:r>
          </a:p>
          <a:p>
            <a:pPr marL="342900" lvl="0" indent="-342900" algn="r" rtl="1">
              <a:lnSpc>
                <a:spcPct val="150000"/>
              </a:lnSpc>
              <a:buFont typeface="Wingdings" panose="05000000000000000000" pitchFamily="2" charset="2"/>
              <a:buChar char="Ø"/>
            </a:pPr>
            <a:r>
              <a:rPr lang="ar-SA" b="1" dirty="0">
                <a:solidFill>
                  <a:schemeClr val="tx2">
                    <a:lumMod val="50000"/>
                  </a:schemeClr>
                </a:solidFill>
              </a:rPr>
              <a:t>حتی‌الامکان از مواجهه با تابش اشعه‌ای، به‌ویژه رایانه و تلفن همراه پرهیز کنید </a:t>
            </a:r>
            <a:endParaRPr lang="fa-IR" b="1" dirty="0">
              <a:solidFill>
                <a:schemeClr val="tx2">
                  <a:lumMod val="50000"/>
                </a:schemeClr>
              </a:solidFill>
            </a:endParaRPr>
          </a:p>
          <a:p>
            <a:pPr lvl="0" algn="r" rtl="1">
              <a:lnSpc>
                <a:spcPct val="150000"/>
              </a:lnSpc>
            </a:pPr>
            <a:r>
              <a:rPr lang="ar-SA" b="1" dirty="0">
                <a:solidFill>
                  <a:schemeClr val="tx1"/>
                </a:solidFill>
              </a:rPr>
              <a:t> اگر به عللی ناچار به استفاده از این وسایل هستید، موارد زير را در نظر بگيريد:</a:t>
            </a:r>
          </a:p>
          <a:p>
            <a:pPr marL="342900" lvl="0" indent="-342900" algn="r" rtl="1">
              <a:lnSpc>
                <a:spcPct val="150000"/>
              </a:lnSpc>
              <a:buFont typeface="Wingdings" panose="05000000000000000000" pitchFamily="2" charset="2"/>
              <a:buChar char="Ø"/>
            </a:pPr>
            <a:r>
              <a:rPr lang="ar-SA" b="1" dirty="0">
                <a:solidFill>
                  <a:schemeClr val="tx2">
                    <a:lumMod val="50000"/>
                  </a:schemeClr>
                </a:solidFill>
              </a:rPr>
              <a:t>از انجام کارهای غیر ضروری مانند بازی با رایانه و تلفن همراه خودداری کنید.</a:t>
            </a:r>
          </a:p>
          <a:p>
            <a:pPr marL="342900" lvl="0" indent="-342900" algn="r" rtl="1">
              <a:lnSpc>
                <a:spcPct val="150000"/>
              </a:lnSpc>
              <a:buFont typeface="Wingdings" panose="05000000000000000000" pitchFamily="2" charset="2"/>
              <a:buChar char="Ø"/>
            </a:pPr>
            <a:r>
              <a:rPr lang="fa-IR" b="1" dirty="0">
                <a:solidFill>
                  <a:schemeClr val="tx2">
                    <a:lumMod val="50000"/>
                  </a:schemeClr>
                </a:solidFill>
              </a:rPr>
              <a:t>هنگام کار </a:t>
            </a:r>
            <a:r>
              <a:rPr lang="ar-SA" b="1" dirty="0">
                <a:solidFill>
                  <a:schemeClr val="tx2">
                    <a:lumMod val="50000"/>
                  </a:schemeClr>
                </a:solidFill>
              </a:rPr>
              <a:t>در زمان‌هایي هر چند کوتاه (مثلا 15 دقیقه)، به استراحت بپردازید.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37</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1" name="Picture 10"/>
          <p:cNvPicPr>
            <a:picLocks noChangeAspect="1"/>
          </p:cNvPicPr>
          <p:nvPr/>
        </p:nvPicPr>
        <p:blipFill>
          <a:blip r:embed="rId4"/>
          <a:stretch>
            <a:fillRect/>
          </a:stretch>
        </p:blipFill>
        <p:spPr>
          <a:xfrm>
            <a:off x="557868" y="3127664"/>
            <a:ext cx="2942136" cy="3243261"/>
          </a:xfrm>
          <a:prstGeom prst="round2DiagRect">
            <a:avLst>
              <a:gd name="adj1" fmla="val 16667"/>
              <a:gd name="adj2" fmla="val 0"/>
            </a:avLst>
          </a:prstGeom>
          <a:ln w="88900" cap="sq">
            <a:solidFill>
              <a:srgbClr val="92D050"/>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70862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کلی در زمان آلودگی هوا</a:t>
            </a:r>
            <a:endParaRPr lang="en-US" sz="3200"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320143" y="2358887"/>
            <a:ext cx="8276112" cy="4074570"/>
          </a:xfrm>
        </p:spPr>
        <p:txBody>
          <a:bodyPr>
            <a:noAutofit/>
          </a:bodyPr>
          <a:lstStyle/>
          <a:p>
            <a:pPr marL="342900" lvl="0" indent="-342900" algn="r" rtl="1">
              <a:lnSpc>
                <a:spcPct val="150000"/>
              </a:lnSpc>
              <a:buFont typeface="Wingdings" panose="05000000000000000000" pitchFamily="2" charset="2"/>
              <a:buChar char="Ø"/>
            </a:pPr>
            <a:r>
              <a:rPr lang="ar-SA" b="1" dirty="0">
                <a:solidFill>
                  <a:schemeClr val="tx2">
                    <a:lumMod val="50000"/>
                  </a:schemeClr>
                </a:solidFill>
              </a:rPr>
              <a:t>بعد از هر 20 دقیقه تمرکز بر روي صفحه رایانه، به مدت 20 ثانیه به دوردست نگاه کنید.</a:t>
            </a:r>
          </a:p>
          <a:p>
            <a:pPr marL="342900" lvl="0" indent="-342900" algn="r" rtl="1">
              <a:lnSpc>
                <a:spcPct val="150000"/>
              </a:lnSpc>
              <a:buFont typeface="Wingdings" panose="05000000000000000000" pitchFamily="2" charset="2"/>
              <a:buChar char="Ø"/>
            </a:pPr>
            <a:r>
              <a:rPr lang="ar-SA" b="1" dirty="0">
                <a:solidFill>
                  <a:schemeClr val="tx2">
                    <a:lumMod val="50000"/>
                  </a:schemeClr>
                </a:solidFill>
              </a:rPr>
              <a:t>در ساعاتی از شبانه‌روز که به تلفن ثابت دسترسی دارید، تلفن همراه خود را خاموش كنيد. </a:t>
            </a:r>
            <a:endParaRPr lang="fa-IR" b="1" dirty="0">
              <a:solidFill>
                <a:schemeClr val="tx2">
                  <a:lumMod val="50000"/>
                </a:schemeClr>
              </a:solidFill>
            </a:endParaRPr>
          </a:p>
          <a:p>
            <a:pPr marL="342900" lvl="0" indent="-342900" algn="r" rtl="1">
              <a:lnSpc>
                <a:spcPct val="150000"/>
              </a:lnSpc>
              <a:buFont typeface="Wingdings" panose="05000000000000000000" pitchFamily="2" charset="2"/>
              <a:buChar char="Ø"/>
            </a:pPr>
            <a:r>
              <a:rPr lang="ar-SA" b="1" dirty="0">
                <a:solidFill>
                  <a:schemeClr val="tx2">
                    <a:lumMod val="50000"/>
                  </a:schemeClr>
                </a:solidFill>
              </a:rPr>
              <a:t>تلفن همراه را شب‌ها موقع خواب، مخصوصا در هنگام شارژ شدن، نزدیک سر خود قرار ندهید.</a:t>
            </a:r>
          </a:p>
          <a:p>
            <a:pPr marL="342900" lvl="0" indent="-342900" algn="r" rtl="1">
              <a:lnSpc>
                <a:spcPct val="150000"/>
              </a:lnSpc>
              <a:buFont typeface="Wingdings" panose="05000000000000000000" pitchFamily="2" charset="2"/>
              <a:buChar char="Ø"/>
            </a:pPr>
            <a:r>
              <a:rPr lang="ar-SA" b="1" dirty="0">
                <a:solidFill>
                  <a:schemeClr val="tx2">
                    <a:lumMod val="50000"/>
                  </a:schemeClr>
                </a:solidFill>
              </a:rPr>
              <a:t>حتی‌الامکان تلفن همراه را دور از خود قرار </a:t>
            </a:r>
            <a:r>
              <a:rPr lang="fa-IR" b="1" dirty="0">
                <a:solidFill>
                  <a:schemeClr val="tx2">
                    <a:lumMod val="50000"/>
                  </a:schemeClr>
                </a:solidFill>
              </a:rPr>
              <a:t>دهید و</a:t>
            </a:r>
            <a:r>
              <a:rPr lang="ar-SA" b="1" dirty="0">
                <a:solidFill>
                  <a:schemeClr val="tx2">
                    <a:lumMod val="50000"/>
                  </a:schemeClr>
                </a:solidFill>
              </a:rPr>
              <a:t> از هندزفری بی‌سیم استفاده کنید.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38</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154" y="4674618"/>
            <a:ext cx="2712891" cy="1912817"/>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pic>
        <p:nvPicPr>
          <p:cNvPr id="10" name="Picture 9"/>
          <p:cNvPicPr>
            <a:picLocks noChangeAspect="1"/>
          </p:cNvPicPr>
          <p:nvPr/>
        </p:nvPicPr>
        <p:blipFill>
          <a:blip r:embed="rId4"/>
          <a:stretch>
            <a:fillRect/>
          </a:stretch>
        </p:blipFill>
        <p:spPr>
          <a:xfrm>
            <a:off x="363682" y="2622458"/>
            <a:ext cx="2940627" cy="165383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497883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6529334D-9113-86C1-F36B-D1E1CE6CA9A2}"/>
              </a:ext>
            </a:extLst>
          </p:cNvPr>
          <p:cNvSpPr>
            <a:spLocks noGrp="1"/>
          </p:cNvSpPr>
          <p:nvPr>
            <p:ph type="sldNum" sz="quarter" idx="12"/>
          </p:nvPr>
        </p:nvSpPr>
        <p:spPr/>
        <p:txBody>
          <a:bodyPr/>
          <a:lstStyle/>
          <a:p>
            <a:pPr algn="ctr"/>
            <a:fld id="{4FAB73BC-B049-4115-A692-8D63A059BFB8}" type="slidenum">
              <a:rPr lang="en-US" smtClean="0">
                <a:solidFill>
                  <a:schemeClr val="bg2">
                    <a:lumMod val="50000"/>
                  </a:schemeClr>
                </a:solidFill>
              </a:rPr>
              <a:pPr algn="ctr"/>
              <a:t>39</a:t>
            </a:fld>
            <a:endParaRPr lang="en-US" dirty="0">
              <a:solidFill>
                <a:schemeClr val="bg2">
                  <a:lumMod val="50000"/>
                </a:scheme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a:cs typeface="B Titr" panose="00000700000000000000" pitchFamily="2" charset="-78"/>
              </a:rPr>
              <a:t>2</a:t>
            </a:r>
            <a:endParaRPr lang="en-US" sz="6000" dirty="0">
              <a:cs typeface="B Titr" panose="00000700000000000000" pitchFamily="2" charset="-78"/>
            </a:endParaRPr>
          </a:p>
        </p:txBody>
      </p:sp>
      <p:pic>
        <p:nvPicPr>
          <p:cNvPr id="9" name="Picture 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خواب و بیداری</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99878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028" y="1163978"/>
            <a:ext cx="8695944" cy="1325880"/>
          </a:xfrm>
        </p:spPr>
        <p:txBody>
          <a:bodyPr/>
          <a:lstStyle/>
          <a:p>
            <a:r>
              <a:rPr lang="fa-IR" b="1" dirty="0">
                <a:cs typeface="B Nazanin" panose="00000400000000000000" pitchFamily="2" charset="-78"/>
              </a:rPr>
              <a:t>فهرست مطالب</a:t>
            </a:r>
            <a:endParaRPr lang="en-US" b="1" dirty="0">
              <a:cs typeface="B Nazanin" panose="00000400000000000000" pitchFamily="2" charset="-78"/>
            </a:endParaRPr>
          </a:p>
        </p:txBody>
      </p:sp>
      <p:sp>
        <p:nvSpPr>
          <p:cNvPr id="3" name="Content Placeholder 2"/>
          <p:cNvSpPr>
            <a:spLocks noGrp="1"/>
          </p:cNvSpPr>
          <p:nvPr>
            <p:ph idx="1"/>
          </p:nvPr>
        </p:nvSpPr>
        <p:spPr>
          <a:xfrm>
            <a:off x="2266547" y="2420471"/>
            <a:ext cx="7744968" cy="2821193"/>
          </a:xfrm>
        </p:spPr>
        <p:txBody>
          <a:bodyPr>
            <a:normAutofit fontScale="92500" lnSpcReduction="10000"/>
          </a:bodyPr>
          <a:lstStyle/>
          <a:p>
            <a:pPr rtl="1"/>
            <a:r>
              <a:rPr lang="fa-IR" dirty="0">
                <a:solidFill>
                  <a:schemeClr val="tx1"/>
                </a:solidFill>
                <a:cs typeface="B Nazanin" panose="00000400000000000000" pitchFamily="2" charset="-78"/>
              </a:rPr>
              <a:t>تعریف و طبقه بندی طب‌های سنتی و مکمل در دنیا</a:t>
            </a:r>
          </a:p>
          <a:p>
            <a:pPr rtl="1"/>
            <a:r>
              <a:rPr lang="fa-IR" dirty="0">
                <a:solidFill>
                  <a:schemeClr val="tx1"/>
                </a:solidFill>
                <a:cs typeface="B Nazanin" panose="00000400000000000000" pitchFamily="2" charset="-78"/>
              </a:rPr>
              <a:t>ضرورت اجرای برنامه بر اساس مستندات بین المللی</a:t>
            </a:r>
          </a:p>
          <a:p>
            <a:pPr rtl="1"/>
            <a:r>
              <a:rPr lang="fa-IR" dirty="0">
                <a:solidFill>
                  <a:schemeClr val="tx1"/>
                </a:solidFill>
                <a:cs typeface="B Nazanin" panose="00000400000000000000" pitchFamily="2" charset="-78"/>
              </a:rPr>
              <a:t>ضرورت اجرای برنامه بر اساس اسناد بالادستی جمهوری اسلامی ایران</a:t>
            </a:r>
          </a:p>
          <a:p>
            <a:pPr rtl="1"/>
            <a:r>
              <a:rPr lang="fa-IR" dirty="0">
                <a:solidFill>
                  <a:schemeClr val="tx1"/>
                </a:solidFill>
                <a:cs typeface="B Nazanin" panose="00000400000000000000" pitchFamily="2" charset="-78"/>
              </a:rPr>
              <a:t>خلاصه گزارش طرح آزمایشی اردکان</a:t>
            </a:r>
          </a:p>
          <a:p>
            <a:pPr rtl="1"/>
            <a:r>
              <a:rPr lang="fa-IR" dirty="0">
                <a:solidFill>
                  <a:schemeClr val="tx1"/>
                </a:solidFill>
                <a:cs typeface="B Nazanin" panose="00000400000000000000" pitchFamily="2" charset="-78"/>
              </a:rPr>
              <a:t>اهمیت سبک زندگی در طب ایرانی</a:t>
            </a:r>
          </a:p>
          <a:p>
            <a:pPr rtl="1"/>
            <a:r>
              <a:rPr lang="fa-IR" dirty="0">
                <a:solidFill>
                  <a:schemeClr val="tx1"/>
                </a:solidFill>
                <a:cs typeface="B Nazanin" panose="00000400000000000000" pitchFamily="2" charset="-78"/>
              </a:rPr>
              <a:t>شش گانه سبک زندگی سالم بر اساس آموزه‌های طب ایرانی</a:t>
            </a:r>
          </a:p>
          <a:p>
            <a:pPr rtl="1"/>
            <a:r>
              <a:rPr lang="fa-IR" dirty="0">
                <a:solidFill>
                  <a:schemeClr val="tx1"/>
                </a:solidFill>
                <a:cs typeface="B Nazanin" panose="00000400000000000000" pitchFamily="2" charset="-78"/>
              </a:rPr>
              <a:t>نحوه ارائه آموزش</a:t>
            </a:r>
          </a:p>
          <a:p>
            <a:pPr rtl="1"/>
            <a:endParaRPr lang="fa-IR" dirty="0">
              <a:solidFill>
                <a:schemeClr val="tx1"/>
              </a:solidFill>
              <a:cs typeface="B Nazanin" panose="00000400000000000000" pitchFamily="2" charset="-78"/>
            </a:endParaRPr>
          </a:p>
          <a:p>
            <a:pPr rtl="1"/>
            <a:endParaRPr lang="fa-IR" dirty="0">
              <a:solidFill>
                <a:schemeClr val="tx1"/>
              </a:solidFill>
              <a:cs typeface="B Nazanin" panose="00000400000000000000" pitchFamily="2" charset="-78"/>
            </a:endParaRPr>
          </a:p>
          <a:p>
            <a:pPr rtl="1"/>
            <a:endParaRPr lang="fa-IR" dirty="0">
              <a:solidFill>
                <a:schemeClr val="tx1"/>
              </a:solidFill>
              <a:cs typeface="B Nazanin" panose="00000400000000000000" pitchFamily="2" charset="-78"/>
            </a:endParaRPr>
          </a:p>
          <a:p>
            <a:pPr rtl="1"/>
            <a:endParaRPr lang="en-US" dirty="0">
              <a:solidFill>
                <a:schemeClr val="tx1"/>
              </a:solidFill>
              <a:cs typeface="B Nazanin" panose="00000400000000000000" pitchFamily="2" charset="-78"/>
            </a:endParaRPr>
          </a:p>
        </p:txBody>
      </p:sp>
      <p:sp>
        <p:nvSpPr>
          <p:cNvPr id="5" name="Slide Number Placeholder 4"/>
          <p:cNvSpPr>
            <a:spLocks noGrp="1"/>
          </p:cNvSpPr>
          <p:nvPr>
            <p:ph type="sldNum" sz="quarter" idx="11"/>
          </p:nvPr>
        </p:nvSpPr>
        <p:spPr/>
        <p:txBody>
          <a:bodyPr/>
          <a:lstStyle/>
          <a:p>
            <a:fld id="{294A09A9-5501-47C1-A89A-A340965A2BE2}" type="slidenum">
              <a:rPr lang="en-US" smtClean="0"/>
              <a:pPr/>
              <a:t>4</a:t>
            </a:fld>
            <a:endParaRPr lang="en-US" dirty="0"/>
          </a:p>
        </p:txBody>
      </p:sp>
    </p:spTree>
    <p:extLst>
      <p:ext uri="{BB962C8B-B14F-4D97-AF65-F5344CB8AC3E}">
        <p14:creationId xmlns:p14="http://schemas.microsoft.com/office/powerpoint/2010/main" val="15026414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a:solidFill>
                  <a:schemeClr val="tx2"/>
                </a:solidFill>
                <a:latin typeface="Times New Roman" panose="02020603050405020304" pitchFamily="18" charset="0"/>
                <a:ea typeface="Times New Roman" panose="02020603050405020304" pitchFamily="18" charset="0"/>
              </a:rPr>
              <a:t>اهداف</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است در پایان دوره آموزشی بتوانید:</a:t>
            </a:r>
          </a:p>
          <a:p>
            <a:pPr algn="r"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زمان و شرایط مناسب خواب را بشناسید.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مشکل شیوه و زمان خوابیدن خود را رفع کنید.</a:t>
            </a:r>
            <a:endParaRPr lang="en-US" sz="2800" dirty="0">
              <a:solidFill>
                <a:schemeClr val="tx1"/>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40</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847724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a:solidFill>
                  <a:schemeClr val="tx2">
                    <a:lumMod val="50000"/>
                  </a:schemeClr>
                </a:solidFill>
              </a:rPr>
              <a:t>خواب و بیداری</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820884" y="2260916"/>
            <a:ext cx="7892144" cy="3062199"/>
          </a:xfrm>
        </p:spPr>
        <p:txBody>
          <a:bodyPr>
            <a:noAutofit/>
          </a:bodyPr>
          <a:lstStyle/>
          <a:p>
            <a:pPr marL="342900" indent="-342900" algn="r" rtl="1">
              <a:lnSpc>
                <a:spcPct val="150000"/>
              </a:lnSpc>
              <a:buClr>
                <a:schemeClr val="tx2">
                  <a:lumMod val="50000"/>
                </a:schemeClr>
              </a:buClr>
              <a:buFont typeface="Wingdings" panose="05000000000000000000" pitchFamily="2" charset="2"/>
              <a:buChar char="ü"/>
            </a:pPr>
            <a:r>
              <a:rPr lang="fa-IR" dirty="0">
                <a:solidFill>
                  <a:schemeClr val="tx2">
                    <a:lumMod val="50000"/>
                  </a:schemeClr>
                </a:solidFill>
              </a:rPr>
              <a:t>نیاز </a:t>
            </a:r>
            <a:r>
              <a:rPr lang="ar-SA" dirty="0">
                <a:solidFill>
                  <a:schemeClr val="tx2">
                    <a:lumMod val="50000"/>
                  </a:schemeClr>
                </a:solidFill>
              </a:rPr>
              <a:t>همه موجودات زنده برای تجدید نیرو و به دست آوردن آمادگی کار و فعالیت.</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a:solidFill>
                  <a:schemeClr val="tx2">
                    <a:lumMod val="50000"/>
                  </a:schemeClr>
                </a:solidFill>
              </a:rPr>
              <a:t>خواب خوب و مناسب، بدن را گرم مي‌كند، رطوبت بخشیده و به هضم غذا کمک می‌کند.</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a:solidFill>
                  <a:schemeClr val="tx2">
                    <a:lumMod val="50000"/>
                  </a:schemeClr>
                </a:solidFill>
              </a:rPr>
              <a:t>در اغلب بیماری‌ها یکی از بهترین تدابیر، توصیه به خواب است.</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a:solidFill>
                  <a:schemeClr val="tx2">
                    <a:lumMod val="50000"/>
                  </a:schemeClr>
                </a:solidFill>
              </a:rPr>
              <a:t>خوابیدن در زمان درست و مدت مناسب </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a:solidFill>
                  <a:schemeClr val="accent4">
                    <a:lumMod val="50000"/>
                  </a:schemeClr>
                </a:solidFill>
              </a:rPr>
              <a:t>ساعت زیستی بدن  </a:t>
            </a:r>
            <a:r>
              <a:rPr lang="ar-SA" dirty="0">
                <a:solidFill>
                  <a:schemeClr val="tx2">
                    <a:lumMod val="50000"/>
                  </a:schemeClr>
                </a:solidFill>
              </a:rPr>
              <a:t>با واکنش به نور، فعالیت‌های فیزیولوژیک را تنظیم می‌کند</a:t>
            </a:r>
            <a:endParaRPr lang="fa-IR"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41</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7" name="TextBox 6"/>
          <p:cNvSpPr txBox="1"/>
          <p:nvPr/>
        </p:nvSpPr>
        <p:spPr>
          <a:xfrm>
            <a:off x="337457" y="5464628"/>
            <a:ext cx="10635343" cy="600164"/>
          </a:xfrm>
          <a:prstGeom prst="rect">
            <a:avLst/>
          </a:prstGeom>
          <a:noFill/>
        </p:spPr>
        <p:txBody>
          <a:bodyPr wrap="square" rtlCol="0">
            <a:spAutoFit/>
          </a:bodyPr>
          <a:lstStyle/>
          <a:p>
            <a:pPr marL="342900" indent="-342900" algn="r" rtl="1">
              <a:lnSpc>
                <a:spcPct val="150000"/>
              </a:lnSpc>
              <a:buClr>
                <a:schemeClr val="tx2">
                  <a:lumMod val="50000"/>
                </a:schemeClr>
              </a:buClr>
              <a:buFont typeface="Wingdings" panose="05000000000000000000" pitchFamily="2" charset="2"/>
              <a:buChar char="ü"/>
            </a:pPr>
            <a:r>
              <a:rPr lang="ar-SA" sz="2400" dirty="0">
                <a:solidFill>
                  <a:schemeClr val="tx2">
                    <a:lumMod val="50000"/>
                  </a:schemeClr>
                </a:solidFill>
              </a:rPr>
              <a:t>بسیاری از بیماری‌ها از جمله </a:t>
            </a:r>
            <a:r>
              <a:rPr lang="ar-SA" sz="2400" dirty="0">
                <a:solidFill>
                  <a:schemeClr val="accent4">
                    <a:lumMod val="50000"/>
                  </a:schemeClr>
                </a:solidFill>
              </a:rPr>
              <a:t>چاقی، دیابت، کبد چرب و تخمدان پلی کیستیک </a:t>
            </a:r>
            <a:r>
              <a:rPr lang="ar-SA" sz="2400" dirty="0">
                <a:solidFill>
                  <a:schemeClr val="tx2">
                    <a:lumMod val="50000"/>
                  </a:schemeClr>
                </a:solidFill>
              </a:rPr>
              <a:t>با اختلالات خواب مرتبط است.</a:t>
            </a:r>
            <a:endParaRPr lang="fa-IR" sz="2400" dirty="0">
              <a:solidFill>
                <a:schemeClr val="tx2">
                  <a:lumMod val="50000"/>
                </a:schemeClr>
              </a:solidFill>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9819"/>
          <a:stretch/>
        </p:blipFill>
        <p:spPr>
          <a:xfrm>
            <a:off x="315685" y="2547257"/>
            <a:ext cx="3981946" cy="2296886"/>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09144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a:solidFill>
                  <a:schemeClr val="tx2">
                    <a:lumMod val="50000"/>
                  </a:schemeClr>
                </a:solidFill>
              </a:rPr>
              <a:t>خواب خوب</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r" rtl="1">
              <a:lnSpc>
                <a:spcPct val="150000"/>
              </a:lnSpc>
              <a:buClr>
                <a:schemeClr val="tx2">
                  <a:lumMod val="50000"/>
                </a:schemeClr>
              </a:buClr>
            </a:pPr>
            <a:r>
              <a:rPr lang="ar-SA" sz="2800" dirty="0">
                <a:solidFill>
                  <a:schemeClr val="tx2">
                    <a:lumMod val="50000"/>
                  </a:schemeClr>
                </a:solidFill>
              </a:rPr>
              <a:t>در طب سنتی شرایط یک خواب خوب در یک فرد سالم با توجه به سنین، فصول و تفاوت‌های افراد مختلف متفاوت است.</a:t>
            </a:r>
            <a:endParaRPr lang="fa-IR" sz="2800"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42</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1393371" y="3442607"/>
            <a:ext cx="3929743" cy="2947307"/>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720528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50000"/>
              </a:lnSpc>
              <a:buClr>
                <a:schemeClr val="tx2">
                  <a:lumMod val="50000"/>
                </a:schemeClr>
              </a:buClr>
            </a:pPr>
            <a:r>
              <a:rPr lang="ar-SA" dirty="0">
                <a:solidFill>
                  <a:schemeClr val="tx2">
                    <a:lumMod val="50000"/>
                  </a:schemeClr>
                </a:solidFill>
              </a:rPr>
              <a:t>چقدر بخوابیم؟</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916213" y="2358887"/>
            <a:ext cx="10515600" cy="4499114"/>
          </a:xfrm>
        </p:spPr>
        <p:txBody>
          <a:bodyPr>
            <a:noAutofit/>
          </a:bodyPr>
          <a:lstStyle/>
          <a:p>
            <a:pPr marL="457200" indent="-457200" algn="r" rtl="1">
              <a:lnSpc>
                <a:spcPct val="150000"/>
              </a:lnSpc>
              <a:buClr>
                <a:schemeClr val="tx2">
                  <a:lumMod val="50000"/>
                </a:schemeClr>
              </a:buClr>
              <a:buFont typeface="Arial" panose="020B0604020202020204" pitchFamily="34" charset="0"/>
              <a:buChar char="•"/>
            </a:pPr>
            <a:r>
              <a:rPr lang="ar-SA" sz="2800" dirty="0">
                <a:solidFill>
                  <a:schemeClr val="tx2">
                    <a:lumMod val="50000"/>
                  </a:schemeClr>
                </a:solidFill>
              </a:rPr>
              <a:t>بهترین طول مدت خواب 10-6 ساعت است. </a:t>
            </a:r>
            <a:r>
              <a:rPr lang="fa-IR" sz="2800" dirty="0">
                <a:solidFill>
                  <a:schemeClr val="tx2">
                    <a:lumMod val="50000"/>
                  </a:schemeClr>
                </a:solidFill>
              </a:rPr>
              <a:t>(</a:t>
            </a:r>
            <a:r>
              <a:rPr lang="ar-SA" sz="2800" dirty="0">
                <a:solidFill>
                  <a:schemeClr val="tx2">
                    <a:lumMod val="50000"/>
                  </a:schemeClr>
                </a:solidFill>
              </a:rPr>
              <a:t>برای بزرگسالان</a:t>
            </a:r>
            <a:r>
              <a:rPr lang="fa-IR" sz="2800" dirty="0">
                <a:solidFill>
                  <a:schemeClr val="tx2">
                    <a:lumMod val="50000"/>
                  </a:schemeClr>
                </a:solidFill>
              </a:rPr>
              <a:t>)</a:t>
            </a:r>
            <a:r>
              <a:rPr lang="ar-SA" sz="2800" dirty="0">
                <a:solidFill>
                  <a:schemeClr val="tx2">
                    <a:lumMod val="50000"/>
                  </a:schemeClr>
                </a:solidFill>
              </a:rPr>
              <a:t> </a:t>
            </a:r>
            <a:endParaRPr lang="fa-IR" sz="2800" dirty="0">
              <a:solidFill>
                <a:schemeClr val="tx2">
                  <a:lumMod val="50000"/>
                </a:schemeClr>
              </a:solidFill>
            </a:endParaRPr>
          </a:p>
          <a:p>
            <a:pPr marL="457200" indent="-457200" algn="r" rtl="1">
              <a:lnSpc>
                <a:spcPct val="150000"/>
              </a:lnSpc>
              <a:buClr>
                <a:schemeClr val="tx2">
                  <a:lumMod val="50000"/>
                </a:schemeClr>
              </a:buClr>
              <a:buFont typeface="Arial" panose="020B0604020202020204" pitchFamily="34" charset="0"/>
              <a:buChar char="•"/>
            </a:pPr>
            <a:r>
              <a:rPr lang="ar-SA" sz="2800" dirty="0">
                <a:solidFill>
                  <a:schemeClr val="tx2">
                    <a:lumMod val="50000"/>
                  </a:schemeClr>
                </a:solidFill>
              </a:rPr>
              <a:t>کودکان و نوزادان نیاز به خواب بیش‌تر از 10 ساعت در روز دارند.</a:t>
            </a:r>
            <a:endParaRPr lang="fa-IR" sz="2800" dirty="0">
              <a:solidFill>
                <a:schemeClr val="tx2">
                  <a:lumMod val="50000"/>
                </a:schemeClr>
              </a:solidFill>
            </a:endParaRPr>
          </a:p>
          <a:p>
            <a:pPr marL="457200" indent="-457200" algn="r" rtl="1">
              <a:lnSpc>
                <a:spcPct val="150000"/>
              </a:lnSpc>
              <a:buClr>
                <a:schemeClr val="tx2">
                  <a:lumMod val="50000"/>
                </a:schemeClr>
              </a:buClr>
              <a:buFont typeface="Arial" panose="020B0604020202020204" pitchFamily="34" charset="0"/>
              <a:buChar char="•"/>
            </a:pPr>
            <a:r>
              <a:rPr lang="ar-SA" sz="2800" dirty="0">
                <a:solidFill>
                  <a:schemeClr val="tx2">
                    <a:lumMod val="50000"/>
                  </a:schemeClr>
                </a:solidFill>
              </a:rPr>
              <a:t>نیاز به خواب در جوانان بیش‌تر از سالمندان است.</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43</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stretch>
            <a:fillRect/>
          </a:stretch>
        </p:blipFill>
        <p:spPr>
          <a:xfrm>
            <a:off x="348343" y="4069706"/>
            <a:ext cx="4446134" cy="2437229"/>
          </a:xfrm>
          <a:prstGeom prst="round2DiagRect">
            <a:avLst>
              <a:gd name="adj1" fmla="val 16667"/>
              <a:gd name="adj2" fmla="val 0"/>
            </a:avLst>
          </a:prstGeom>
          <a:ln w="88900" cap="sq">
            <a:solidFill>
              <a:schemeClr val="tx2">
                <a:lumMod val="20000"/>
                <a:lumOff val="8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587076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7029" y="4659083"/>
            <a:ext cx="2906486" cy="1937657"/>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a:solidFill>
                  <a:schemeClr val="tx2">
                    <a:lumMod val="50000"/>
                  </a:schemeClr>
                </a:solidFill>
              </a:rPr>
              <a:t>کی بخوابیم؟</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7" y="2358887"/>
            <a:ext cx="11014530" cy="4499114"/>
          </a:xfrm>
        </p:spPr>
        <p:txBody>
          <a:bodyPr>
            <a:noAutofit/>
          </a:bodyPr>
          <a:lstStyle/>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خواب روز هیچوقت جای خواب شب را نمی‌گیرد</a:t>
            </a:r>
            <a:r>
              <a:rPr lang="fa-IR" dirty="0">
                <a:solidFill>
                  <a:schemeClr val="tx2">
                    <a:lumMod val="50000"/>
                  </a:schemeClr>
                </a:solidFill>
              </a:rPr>
              <a:t>. </a:t>
            </a:r>
            <a:r>
              <a:rPr lang="ar-SA" dirty="0">
                <a:solidFill>
                  <a:schemeClr val="tx2">
                    <a:lumMod val="50000"/>
                  </a:schemeClr>
                </a:solidFill>
              </a:rPr>
              <a:t>خواب در زمان </a:t>
            </a:r>
            <a:r>
              <a:rPr lang="fa-IR" dirty="0">
                <a:solidFill>
                  <a:schemeClr val="tx2">
                    <a:lumMod val="50000"/>
                  </a:schemeClr>
                </a:solidFill>
              </a:rPr>
              <a:t>مناسب </a:t>
            </a:r>
            <a:r>
              <a:rPr lang="ar-SA" dirty="0">
                <a:solidFill>
                  <a:schemeClr val="accent4">
                    <a:lumMod val="50000"/>
                  </a:schemeClr>
                </a:solidFill>
              </a:rPr>
              <a:t>نشاط و انرژی </a:t>
            </a:r>
            <a:r>
              <a:rPr lang="ar-SA" dirty="0">
                <a:solidFill>
                  <a:schemeClr val="tx2">
                    <a:lumMod val="50000"/>
                  </a:schemeClr>
                </a:solidFill>
              </a:rPr>
              <a:t>می‌دهد. </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بهترین زمان خواب، </a:t>
            </a:r>
            <a:r>
              <a:rPr lang="fa-IR" dirty="0">
                <a:solidFill>
                  <a:schemeClr val="tx2">
                    <a:lumMod val="50000"/>
                  </a:schemeClr>
                </a:solidFill>
              </a:rPr>
              <a:t>بین ساعت </a:t>
            </a:r>
            <a:r>
              <a:rPr lang="fa-IR" dirty="0">
                <a:solidFill>
                  <a:schemeClr val="accent6">
                    <a:lumMod val="50000"/>
                  </a:schemeClr>
                </a:solidFill>
              </a:rPr>
              <a:t>9-11</a:t>
            </a:r>
            <a:r>
              <a:rPr lang="ar-SA" dirty="0">
                <a:solidFill>
                  <a:schemeClr val="accent6">
                    <a:lumMod val="50000"/>
                  </a:schemeClr>
                </a:solidFill>
              </a:rPr>
              <a:t> </a:t>
            </a:r>
            <a:r>
              <a:rPr lang="fa-IR" dirty="0">
                <a:solidFill>
                  <a:schemeClr val="accent4">
                    <a:lumMod val="50000"/>
                  </a:schemeClr>
                </a:solidFill>
              </a:rPr>
              <a:t>شب </a:t>
            </a:r>
            <a:r>
              <a:rPr lang="ar-SA" dirty="0">
                <a:solidFill>
                  <a:schemeClr val="tx2">
                    <a:lumMod val="50000"/>
                  </a:schemeClr>
                </a:solidFill>
              </a:rPr>
              <a:t>تا صبح زود (</a:t>
            </a:r>
            <a:r>
              <a:rPr lang="ar-SA" dirty="0">
                <a:solidFill>
                  <a:schemeClr val="accent4">
                    <a:lumMod val="50000"/>
                  </a:schemeClr>
                </a:solidFill>
              </a:rPr>
              <a:t>بین اذان صبح تا طلوع آفتاب</a:t>
            </a:r>
            <a:r>
              <a:rPr lang="ar-SA" dirty="0">
                <a:solidFill>
                  <a:schemeClr val="tx2">
                    <a:lumMod val="50000"/>
                  </a:schemeClr>
                </a:solidFill>
              </a:rPr>
              <a:t>) </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خوابيدن در </a:t>
            </a:r>
            <a:r>
              <a:rPr lang="fa-IR" dirty="0">
                <a:solidFill>
                  <a:schemeClr val="tx2">
                    <a:lumMod val="50000"/>
                  </a:schemeClr>
                </a:solidFill>
              </a:rPr>
              <a:t>زمان نامناسب (بعد </a:t>
            </a:r>
            <a:r>
              <a:rPr lang="ar-SA" dirty="0">
                <a:solidFill>
                  <a:schemeClr val="tx2">
                    <a:lumMod val="50000"/>
                  </a:schemeClr>
                </a:solidFill>
              </a:rPr>
              <a:t>طلوع آفتاب و </a:t>
            </a:r>
            <a:r>
              <a:rPr lang="fa-IR" dirty="0">
                <a:solidFill>
                  <a:schemeClr val="tx2">
                    <a:lumMod val="50000"/>
                  </a:schemeClr>
                </a:solidFill>
              </a:rPr>
              <a:t>دم غروب)</a:t>
            </a:r>
            <a:r>
              <a:rPr lang="ar-SA" dirty="0">
                <a:solidFill>
                  <a:schemeClr val="tx2">
                    <a:lumMod val="50000"/>
                  </a:schemeClr>
                </a:solidFill>
              </a:rPr>
              <a:t>، کسالت </a:t>
            </a:r>
            <a:r>
              <a:rPr lang="fa-IR" dirty="0">
                <a:solidFill>
                  <a:schemeClr val="tx2">
                    <a:lumMod val="50000"/>
                  </a:schemeClr>
                </a:solidFill>
              </a:rPr>
              <a:t>ایجاد می‌کند.</a:t>
            </a:r>
          </a:p>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در پژوهش</a:t>
            </a:r>
            <a:r>
              <a:rPr lang="fa-IR" dirty="0">
                <a:solidFill>
                  <a:schemeClr val="tx2">
                    <a:lumMod val="50000"/>
                  </a:schemeClr>
                </a:solidFill>
              </a:rPr>
              <a:t>‌ها</a:t>
            </a:r>
            <a:r>
              <a:rPr lang="ar-SA" dirty="0">
                <a:solidFill>
                  <a:schemeClr val="tx2">
                    <a:lumMod val="50000"/>
                  </a:schemeClr>
                </a:solidFill>
              </a:rPr>
              <a:t> ارتباط </a:t>
            </a:r>
            <a:r>
              <a:rPr lang="ar-SA" dirty="0">
                <a:solidFill>
                  <a:schemeClr val="accent4">
                    <a:lumMod val="50000"/>
                  </a:schemeClr>
                </a:solidFill>
              </a:rPr>
              <a:t>خواب روز </a:t>
            </a:r>
            <a:r>
              <a:rPr lang="ar-SA" dirty="0">
                <a:solidFill>
                  <a:schemeClr val="tx2">
                    <a:lumMod val="50000"/>
                  </a:schemeClr>
                </a:solidFill>
              </a:rPr>
              <a:t>با چاقی، دیابت و کبد چرب تایید شده است.</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در روزهای بلند تابستان، خواب کوتاه قبل از ناهار (قیلوله) ایرادی ندارد.</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fa-IR" dirty="0">
                <a:solidFill>
                  <a:schemeClr val="tx2">
                    <a:lumMod val="50000"/>
                  </a:schemeClr>
                </a:solidFill>
              </a:rPr>
              <a:t>توصیه </a:t>
            </a:r>
            <a:r>
              <a:rPr lang="ar-SA" dirty="0">
                <a:solidFill>
                  <a:schemeClr val="tx2">
                    <a:lumMod val="50000"/>
                  </a:schemeClr>
                </a:solidFill>
              </a:rPr>
              <a:t>به</a:t>
            </a:r>
            <a:r>
              <a:rPr lang="fa-IR" dirty="0">
                <a:solidFill>
                  <a:schemeClr val="tx2">
                    <a:lumMod val="50000"/>
                  </a:schemeClr>
                </a:solidFill>
              </a:rPr>
              <a:t> تغییر</a:t>
            </a:r>
            <a:r>
              <a:rPr lang="ar-SA" dirty="0">
                <a:solidFill>
                  <a:schemeClr val="tx2">
                    <a:lumMod val="50000"/>
                  </a:schemeClr>
                </a:solidFill>
              </a:rPr>
              <a:t> تدریج</a:t>
            </a:r>
            <a:r>
              <a:rPr lang="fa-IR" dirty="0">
                <a:solidFill>
                  <a:schemeClr val="tx2">
                    <a:lumMod val="50000"/>
                  </a:schemeClr>
                </a:solidFill>
              </a:rPr>
              <a:t>ی</a:t>
            </a:r>
            <a:r>
              <a:rPr lang="ar-SA" dirty="0">
                <a:solidFill>
                  <a:schemeClr val="tx2">
                    <a:lumMod val="50000"/>
                  </a:schemeClr>
                </a:solidFill>
              </a:rPr>
              <a:t> عادت</a:t>
            </a:r>
            <a:r>
              <a:rPr lang="fa-IR" dirty="0">
                <a:solidFill>
                  <a:schemeClr val="tx2">
                    <a:lumMod val="50000"/>
                  </a:schemeClr>
                </a:solidFill>
              </a:rPr>
              <a:t>‌های بد</a:t>
            </a:r>
            <a:r>
              <a:rPr lang="ar-SA" dirty="0">
                <a:solidFill>
                  <a:schemeClr val="tx2">
                    <a:lumMod val="50000"/>
                  </a:schemeClr>
                </a:solidFill>
              </a:rPr>
              <a:t> خو</a:t>
            </a:r>
            <a:r>
              <a:rPr lang="fa-IR" dirty="0">
                <a:solidFill>
                  <a:schemeClr val="tx2">
                    <a:lumMod val="50000"/>
                  </a:schemeClr>
                </a:solidFill>
              </a:rPr>
              <a:t>اب</a:t>
            </a:r>
            <a:r>
              <a:rPr lang="ar-SA" dirty="0">
                <a:solidFill>
                  <a:schemeClr val="tx2">
                    <a:lumMod val="50000"/>
                  </a:schemeClr>
                </a:solidFill>
              </a:rPr>
              <a:t> </a:t>
            </a:r>
            <a:endParaRPr lang="fa-IR"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44</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15" y="2929128"/>
            <a:ext cx="2925587" cy="2067415"/>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834317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a:solidFill>
                  <a:schemeClr val="tx2">
                    <a:lumMod val="50000"/>
                  </a:schemeClr>
                </a:solidFill>
              </a:rPr>
              <a:t>خواب و غذا</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818241" y="2358886"/>
            <a:ext cx="11014530" cy="4499114"/>
          </a:xfrm>
        </p:spPr>
        <p:txBody>
          <a:bodyPr>
            <a:noAutofit/>
          </a:bodyPr>
          <a:lstStyle/>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زمان خواب، پس از گذشتن غذا از سر معده، يعني حدود </a:t>
            </a:r>
            <a:r>
              <a:rPr lang="fa-IR" dirty="0">
                <a:solidFill>
                  <a:schemeClr val="tx2">
                    <a:lumMod val="50000"/>
                  </a:schemeClr>
                </a:solidFill>
              </a:rPr>
              <a:t>یک و نیم</a:t>
            </a:r>
            <a:r>
              <a:rPr lang="ar-SA" dirty="0">
                <a:solidFill>
                  <a:schemeClr val="tx2">
                    <a:lumMod val="50000"/>
                  </a:schemeClr>
                </a:solidFill>
              </a:rPr>
              <a:t> تا 2 ساعت بعد از صرف غذا باشد</a:t>
            </a:r>
            <a:r>
              <a:rPr lang="fa-IR" dirty="0">
                <a:solidFill>
                  <a:schemeClr val="tx2">
                    <a:lumMod val="50000"/>
                  </a:schemeClr>
                </a:solidFill>
              </a:rPr>
              <a:t>.</a:t>
            </a:r>
          </a:p>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خواب در هنگام پر بودن معده از غذا، باعث اختلال هضم، ایجاد نفخ و بد خوابیدن می‌شود.</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خوابیدن در حالت گرسنگی و خالی بودن معده توصیه نمی‌شود.</a:t>
            </a:r>
            <a:endParaRPr lang="fa-IR" dirty="0">
              <a:solidFill>
                <a:schemeClr val="tx2">
                  <a:lumMod val="50000"/>
                </a:schemeClr>
              </a:solidFill>
            </a:endParaRPr>
          </a:p>
          <a:p>
            <a:pPr algn="r" rtl="1">
              <a:lnSpc>
                <a:spcPct val="150000"/>
              </a:lnSpc>
              <a:buClr>
                <a:schemeClr val="tx2">
                  <a:lumMod val="50000"/>
                </a:schemeClr>
              </a:buClr>
            </a:pPr>
            <a:endParaRPr lang="fa-IR"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45</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stretch>
            <a:fillRect/>
          </a:stretch>
        </p:blipFill>
        <p:spPr>
          <a:xfrm>
            <a:off x="440719" y="3624942"/>
            <a:ext cx="4008817" cy="262754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9" name="TextBox 8"/>
          <p:cNvSpPr txBox="1"/>
          <p:nvPr/>
        </p:nvSpPr>
        <p:spPr>
          <a:xfrm>
            <a:off x="4539208" y="4343400"/>
            <a:ext cx="6960560" cy="1200329"/>
          </a:xfrm>
          <a:prstGeom prst="rect">
            <a:avLst/>
          </a:prstGeom>
          <a:noFill/>
        </p:spPr>
        <p:txBody>
          <a:bodyPr wrap="none" rtlCol="0">
            <a:spAutoFit/>
          </a:bodyPr>
          <a:lstStyle/>
          <a:p>
            <a:pPr algn="r" rtl="1">
              <a:lnSpc>
                <a:spcPct val="150000"/>
              </a:lnSpc>
              <a:buClr>
                <a:schemeClr val="tx2">
                  <a:lumMod val="50000"/>
                </a:schemeClr>
              </a:buClr>
            </a:pPr>
            <a:r>
              <a:rPr lang="ar-SA" dirty="0">
                <a:solidFill>
                  <a:schemeClr val="tx2">
                    <a:lumMod val="50000"/>
                  </a:schemeClr>
                </a:solidFill>
              </a:rPr>
              <a:t>مطالعات جدید نشان داده</a:t>
            </a:r>
            <a:r>
              <a:rPr lang="fa-IR" dirty="0">
                <a:solidFill>
                  <a:schemeClr val="tx2">
                    <a:lumMod val="50000"/>
                  </a:schemeClr>
                </a:solidFill>
              </a:rPr>
              <a:t>:</a:t>
            </a:r>
          </a:p>
          <a:p>
            <a:pPr marL="342900" indent="-342900" algn="r" rtl="1">
              <a:lnSpc>
                <a:spcPct val="150000"/>
              </a:lnSpc>
              <a:buClr>
                <a:schemeClr val="tx2">
                  <a:lumMod val="50000"/>
                </a:schemeClr>
              </a:buClr>
              <a:buFont typeface="Wingdings" panose="05000000000000000000" pitchFamily="2" charset="2"/>
              <a:buChar char="§"/>
            </a:pPr>
            <a:r>
              <a:rPr lang="fa-IR" dirty="0">
                <a:solidFill>
                  <a:schemeClr val="tx2">
                    <a:lumMod val="50000"/>
                  </a:schemeClr>
                </a:solidFill>
              </a:rPr>
              <a:t>عارضه </a:t>
            </a:r>
            <a:r>
              <a:rPr lang="ar-SA" dirty="0">
                <a:solidFill>
                  <a:schemeClr val="accent4">
                    <a:lumMod val="50000"/>
                  </a:schemeClr>
                </a:solidFill>
              </a:rPr>
              <a:t>ریفلاکس</a:t>
            </a:r>
            <a:r>
              <a:rPr lang="fa-IR" dirty="0">
                <a:solidFill>
                  <a:schemeClr val="accent4">
                    <a:lumMod val="50000"/>
                  </a:schemeClr>
                </a:solidFill>
              </a:rPr>
              <a:t> و </a:t>
            </a:r>
            <a:r>
              <a:rPr lang="ar-SA" dirty="0">
                <a:solidFill>
                  <a:schemeClr val="accent4">
                    <a:lumMod val="50000"/>
                  </a:schemeClr>
                </a:solidFill>
              </a:rPr>
              <a:t>چاقی </a:t>
            </a:r>
            <a:r>
              <a:rPr lang="fa-IR" dirty="0">
                <a:solidFill>
                  <a:schemeClr val="tx2">
                    <a:lumMod val="50000"/>
                  </a:schemeClr>
                </a:solidFill>
              </a:rPr>
              <a:t>در کسانی که </a:t>
            </a:r>
            <a:r>
              <a:rPr lang="ar-SA" dirty="0">
                <a:solidFill>
                  <a:schemeClr val="tx2">
                    <a:lumMod val="50000"/>
                  </a:schemeClr>
                </a:solidFill>
              </a:rPr>
              <a:t>با فاصله کم بعد از خوردن غذا</a:t>
            </a:r>
            <a:r>
              <a:rPr lang="fa-IR" dirty="0">
                <a:solidFill>
                  <a:schemeClr val="tx2">
                    <a:lumMod val="50000"/>
                  </a:schemeClr>
                </a:solidFill>
              </a:rPr>
              <a:t> می‌خوابند بیشتر است.</a:t>
            </a:r>
            <a:endParaRPr lang="ar-SA" dirty="0">
              <a:solidFill>
                <a:schemeClr val="tx2">
                  <a:lumMod val="50000"/>
                </a:schemeClr>
              </a:solidFill>
            </a:endParaRPr>
          </a:p>
          <a:p>
            <a:endParaRPr lang="en-US" dirty="0"/>
          </a:p>
        </p:txBody>
      </p:sp>
    </p:spTree>
    <p:extLst>
      <p:ext uri="{BB962C8B-B14F-4D97-AF65-F5344CB8AC3E}">
        <p14:creationId xmlns:p14="http://schemas.microsoft.com/office/powerpoint/2010/main" val="946266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a:solidFill>
                  <a:schemeClr val="tx2">
                    <a:lumMod val="50000"/>
                  </a:schemeClr>
                </a:solidFill>
              </a:rPr>
              <a:t>قبل از خواب چه کنیم؟</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676727" y="2271801"/>
            <a:ext cx="11014530" cy="4499114"/>
          </a:xfrm>
        </p:spPr>
        <p:txBody>
          <a:bodyPr>
            <a:noAutofit/>
          </a:bodyPr>
          <a:lstStyle/>
          <a:p>
            <a:pPr algn="r" rtl="1">
              <a:lnSpc>
                <a:spcPct val="150000"/>
              </a:lnSpc>
              <a:buClr>
                <a:schemeClr val="tx2">
                  <a:lumMod val="50000"/>
                </a:schemeClr>
              </a:buClr>
            </a:pPr>
            <a:r>
              <a:rPr lang="ar-SA" b="1" dirty="0">
                <a:solidFill>
                  <a:schemeClr val="tx2">
                    <a:lumMod val="50000"/>
                  </a:schemeClr>
                </a:solidFill>
              </a:rPr>
              <a:t>قبل از خواب </a:t>
            </a:r>
            <a:r>
              <a:rPr lang="fa-IR" b="1" dirty="0">
                <a:solidFill>
                  <a:schemeClr val="tx2">
                    <a:lumMod val="50000"/>
                  </a:schemeClr>
                </a:solidFill>
              </a:rPr>
              <a:t>برای </a:t>
            </a:r>
            <a:r>
              <a:rPr lang="fa-IR" b="1" dirty="0">
                <a:solidFill>
                  <a:schemeClr val="accent4">
                    <a:lumMod val="50000"/>
                  </a:schemeClr>
                </a:solidFill>
              </a:rPr>
              <a:t>تخلیه </a:t>
            </a:r>
            <a:r>
              <a:rPr lang="ar-SA" b="1" dirty="0">
                <a:solidFill>
                  <a:schemeClr val="accent4">
                    <a:lumMod val="50000"/>
                  </a:schemeClr>
                </a:solidFill>
              </a:rPr>
              <a:t>مثانه و روده‌ها</a:t>
            </a:r>
            <a:r>
              <a:rPr lang="ar-SA" b="1" dirty="0">
                <a:solidFill>
                  <a:schemeClr val="tx2">
                    <a:lumMod val="50000"/>
                  </a:schemeClr>
                </a:solidFill>
              </a:rPr>
              <a:t> از ادرار و مدفوع </a:t>
            </a:r>
            <a:r>
              <a:rPr lang="fa-IR" b="1" dirty="0">
                <a:solidFill>
                  <a:schemeClr val="tx2">
                    <a:lumMod val="50000"/>
                  </a:schemeClr>
                </a:solidFill>
              </a:rPr>
              <a:t>به دستشویی بروید.</a:t>
            </a:r>
          </a:p>
          <a:p>
            <a:pPr algn="r" rtl="1">
              <a:lnSpc>
                <a:spcPct val="150000"/>
              </a:lnSpc>
              <a:buClr>
                <a:schemeClr val="tx2">
                  <a:lumMod val="50000"/>
                </a:schemeClr>
              </a:buClr>
            </a:pPr>
            <a:r>
              <a:rPr lang="fa-IR" b="1" dirty="0">
                <a:solidFill>
                  <a:schemeClr val="tx2">
                    <a:lumMod val="50000"/>
                  </a:schemeClr>
                </a:solidFill>
              </a:rPr>
              <a:t>با </a:t>
            </a:r>
            <a:r>
              <a:rPr lang="ar-SA" b="1" dirty="0">
                <a:solidFill>
                  <a:schemeClr val="tx2">
                    <a:lumMod val="50000"/>
                  </a:schemeClr>
                </a:solidFill>
              </a:rPr>
              <a:t>کاهش تدریجی  نور محیط</a:t>
            </a:r>
            <a:r>
              <a:rPr lang="fa-IR" b="1" dirty="0">
                <a:solidFill>
                  <a:schemeClr val="tx2">
                    <a:lumMod val="50000"/>
                  </a:schemeClr>
                </a:solidFill>
              </a:rPr>
              <a:t> منزل و خاموش کردن تلفن همراه و تلویزیون</a:t>
            </a:r>
          </a:p>
          <a:p>
            <a:pPr algn="r" rtl="1">
              <a:lnSpc>
                <a:spcPct val="150000"/>
              </a:lnSpc>
              <a:buClr>
                <a:schemeClr val="tx2">
                  <a:lumMod val="50000"/>
                </a:schemeClr>
              </a:buClr>
            </a:pPr>
            <a:r>
              <a:rPr lang="ar-SA" b="1" dirty="0">
                <a:solidFill>
                  <a:schemeClr val="tx2">
                    <a:lumMod val="50000"/>
                  </a:schemeClr>
                </a:solidFill>
              </a:rPr>
              <a:t>مدتی قبل از خواب، مغز را در </a:t>
            </a:r>
            <a:r>
              <a:rPr lang="ar-SA" b="1" dirty="0">
                <a:solidFill>
                  <a:schemeClr val="accent4">
                    <a:lumMod val="50000"/>
                  </a:schemeClr>
                </a:solidFill>
              </a:rPr>
              <a:t>آرامش</a:t>
            </a:r>
            <a:r>
              <a:rPr lang="ar-SA" b="1" dirty="0">
                <a:solidFill>
                  <a:schemeClr val="tx2">
                    <a:lumMod val="50000"/>
                  </a:schemeClr>
                </a:solidFill>
              </a:rPr>
              <a:t> نگه دا</a:t>
            </a:r>
            <a:r>
              <a:rPr lang="fa-IR" b="1" dirty="0">
                <a:solidFill>
                  <a:schemeClr val="tx2">
                    <a:lumMod val="50000"/>
                  </a:schemeClr>
                </a:solidFill>
              </a:rPr>
              <a:t>رید.</a:t>
            </a:r>
            <a:endParaRPr lang="ar-SA" b="1"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46</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239" y="2950029"/>
            <a:ext cx="3408590" cy="2097594"/>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pic>
        <p:nvPicPr>
          <p:cNvPr id="8" name="Picture 7"/>
          <p:cNvPicPr>
            <a:picLocks noChangeAspect="1"/>
          </p:cNvPicPr>
          <p:nvPr/>
        </p:nvPicPr>
        <p:blipFill>
          <a:blip r:embed="rId4"/>
          <a:stretch>
            <a:fillRect/>
          </a:stretch>
        </p:blipFill>
        <p:spPr>
          <a:xfrm>
            <a:off x="4713515" y="4384050"/>
            <a:ext cx="3037114" cy="2004969"/>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629355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a:solidFill>
                  <a:schemeClr val="tx2">
                    <a:lumMod val="50000"/>
                  </a:schemeClr>
                </a:solidFill>
              </a:rPr>
              <a:t>قبل از خواب چه کنیم؟</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676728" y="2271801"/>
            <a:ext cx="10568216" cy="4205199"/>
          </a:xfrm>
        </p:spPr>
        <p:txBody>
          <a:bodyPr>
            <a:noAutofit/>
          </a:bodyPr>
          <a:lstStyle/>
          <a:p>
            <a:pPr algn="r" rtl="1">
              <a:lnSpc>
                <a:spcPct val="150000"/>
              </a:lnSpc>
              <a:buClr>
                <a:schemeClr val="tx2">
                  <a:lumMod val="50000"/>
                </a:schemeClr>
              </a:buClr>
            </a:pPr>
            <a:r>
              <a:rPr lang="ar-SA" dirty="0">
                <a:solidFill>
                  <a:schemeClr val="tx2">
                    <a:lumMod val="50000"/>
                  </a:schemeClr>
                </a:solidFill>
              </a:rPr>
              <a:t>1. پاها را گرم‌تر از سر نگاه دارید.</a:t>
            </a:r>
          </a:p>
          <a:p>
            <a:pPr algn="r" rtl="1">
              <a:lnSpc>
                <a:spcPct val="150000"/>
              </a:lnSpc>
              <a:buClr>
                <a:schemeClr val="tx2">
                  <a:lumMod val="50000"/>
                </a:schemeClr>
              </a:buClr>
            </a:pPr>
            <a:r>
              <a:rPr lang="ar-SA" dirty="0">
                <a:solidFill>
                  <a:schemeClr val="tx2">
                    <a:lumMod val="50000"/>
                  </a:schemeClr>
                </a:solidFill>
              </a:rPr>
              <a:t>2.</a:t>
            </a:r>
            <a:r>
              <a:rPr lang="fa-IR" dirty="0">
                <a:solidFill>
                  <a:schemeClr val="tx2">
                    <a:lumMod val="50000"/>
                  </a:schemeClr>
                </a:solidFill>
              </a:rPr>
              <a:t> </a:t>
            </a:r>
            <a:r>
              <a:rPr lang="ar-SA" dirty="0">
                <a:solidFill>
                  <a:schemeClr val="tx2">
                    <a:lumMod val="50000"/>
                  </a:schemeClr>
                </a:solidFill>
              </a:rPr>
              <a:t>رختخواب یا تشک را طوری قرار دهید، که سر کمی بالاتر از پا قرار گیرد.</a:t>
            </a:r>
          </a:p>
          <a:p>
            <a:pPr algn="r" rtl="1">
              <a:lnSpc>
                <a:spcPct val="150000"/>
              </a:lnSpc>
              <a:buClr>
                <a:schemeClr val="tx2">
                  <a:lumMod val="50000"/>
                </a:schemeClr>
              </a:buClr>
            </a:pPr>
            <a:r>
              <a:rPr lang="ar-SA" dirty="0">
                <a:solidFill>
                  <a:schemeClr val="tx2">
                    <a:lumMod val="50000"/>
                  </a:schemeClr>
                </a:solidFill>
              </a:rPr>
              <a:t>3.</a:t>
            </a:r>
            <a:r>
              <a:rPr lang="fa-IR" dirty="0">
                <a:solidFill>
                  <a:schemeClr val="tx2">
                    <a:lumMod val="50000"/>
                  </a:schemeClr>
                </a:solidFill>
              </a:rPr>
              <a:t> </a:t>
            </a:r>
            <a:r>
              <a:rPr lang="ar-SA" dirty="0">
                <a:solidFill>
                  <a:schemeClr val="tx2">
                    <a:lumMod val="50000"/>
                  </a:schemeClr>
                </a:solidFill>
              </a:rPr>
              <a:t>عواملی که باعث تحریک فعالیت مغزی می‌شود</a:t>
            </a:r>
            <a:r>
              <a:rPr lang="fa-IR" dirty="0">
                <a:solidFill>
                  <a:schemeClr val="tx2">
                    <a:lumMod val="50000"/>
                  </a:schemeClr>
                </a:solidFill>
              </a:rPr>
              <a:t> (</a:t>
            </a:r>
            <a:r>
              <a:rPr lang="ar-SA" dirty="0">
                <a:solidFill>
                  <a:schemeClr val="accent4"/>
                </a:solidFill>
              </a:rPr>
              <a:t>سر و صدا و نور شدید</a:t>
            </a:r>
            <a:r>
              <a:rPr lang="fa-IR" dirty="0">
                <a:solidFill>
                  <a:schemeClr val="tx2">
                    <a:lumMod val="50000"/>
                  </a:schemeClr>
                </a:solidFill>
              </a:rPr>
              <a:t>)</a:t>
            </a:r>
            <a:r>
              <a:rPr lang="ar-SA" dirty="0">
                <a:solidFill>
                  <a:schemeClr val="tx2">
                    <a:lumMod val="50000"/>
                  </a:schemeClr>
                </a:solidFill>
              </a:rPr>
              <a:t> را برطرف کنید.</a:t>
            </a:r>
          </a:p>
          <a:p>
            <a:pPr algn="r" rtl="1">
              <a:lnSpc>
                <a:spcPct val="150000"/>
              </a:lnSpc>
              <a:buClr>
                <a:schemeClr val="tx2">
                  <a:lumMod val="50000"/>
                </a:schemeClr>
              </a:buClr>
            </a:pPr>
            <a:r>
              <a:rPr lang="ar-SA" dirty="0">
                <a:solidFill>
                  <a:schemeClr val="tx2">
                    <a:lumMod val="50000"/>
                  </a:schemeClr>
                </a:solidFill>
              </a:rPr>
              <a:t>4.</a:t>
            </a:r>
            <a:r>
              <a:rPr lang="fa-IR" dirty="0">
                <a:solidFill>
                  <a:schemeClr val="tx2">
                    <a:lumMod val="50000"/>
                  </a:schemeClr>
                </a:solidFill>
              </a:rPr>
              <a:t> </a:t>
            </a:r>
            <a:r>
              <a:rPr lang="ar-SA" dirty="0">
                <a:solidFill>
                  <a:schemeClr val="tx2">
                    <a:lumMod val="50000"/>
                  </a:schemeClr>
                </a:solidFill>
              </a:rPr>
              <a:t>شنیدن صداهای دلنشین و پیوسته طبیعی مانند صدای آب یا برگ درختان </a:t>
            </a:r>
            <a:endParaRPr lang="fa-IR" dirty="0">
              <a:solidFill>
                <a:schemeClr val="tx2">
                  <a:lumMod val="50000"/>
                </a:schemeClr>
              </a:solidFill>
            </a:endParaRPr>
          </a:p>
          <a:p>
            <a:pPr algn="r" rtl="1">
              <a:lnSpc>
                <a:spcPct val="150000"/>
              </a:lnSpc>
              <a:buClr>
                <a:schemeClr val="tx2">
                  <a:lumMod val="50000"/>
                </a:schemeClr>
              </a:buClr>
            </a:pPr>
            <a:r>
              <a:rPr lang="fa-IR" dirty="0">
                <a:solidFill>
                  <a:schemeClr val="tx2">
                    <a:lumMod val="50000"/>
                  </a:schemeClr>
                </a:solidFill>
              </a:rPr>
              <a:t>5. </a:t>
            </a:r>
            <a:r>
              <a:rPr lang="ar-SA" dirty="0">
                <a:solidFill>
                  <a:schemeClr val="tx2">
                    <a:lumMod val="50000"/>
                  </a:schemeClr>
                </a:solidFill>
              </a:rPr>
              <a:t>خواندن کتاب در وضعیت نشسته بدون تکیه‌گاه </a:t>
            </a:r>
            <a:endParaRPr lang="fa-IR" dirty="0">
              <a:solidFill>
                <a:schemeClr val="tx2">
                  <a:lumMod val="50000"/>
                </a:schemeClr>
              </a:solidFill>
            </a:endParaRPr>
          </a:p>
          <a:p>
            <a:pPr algn="r" rtl="1">
              <a:lnSpc>
                <a:spcPct val="150000"/>
              </a:lnSpc>
              <a:buClr>
                <a:schemeClr val="tx2">
                  <a:lumMod val="50000"/>
                </a:schemeClr>
              </a:buClr>
            </a:pPr>
            <a:r>
              <a:rPr lang="fa-IR" dirty="0">
                <a:solidFill>
                  <a:schemeClr val="tx2">
                    <a:lumMod val="50000"/>
                  </a:schemeClr>
                </a:solidFill>
              </a:rPr>
              <a:t>6</a:t>
            </a: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تمرین‌های آرام‌بخشی</a:t>
            </a:r>
            <a:r>
              <a:rPr lang="fa-IR" dirty="0">
                <a:solidFill>
                  <a:schemeClr val="tx2">
                    <a:lumMod val="50000"/>
                  </a:schemeClr>
                </a:solidFill>
              </a:rPr>
              <a:t>: </a:t>
            </a:r>
            <a:r>
              <a:rPr lang="ar-SA" dirty="0">
                <a:solidFill>
                  <a:schemeClr val="tx2">
                    <a:lumMod val="50000"/>
                  </a:schemeClr>
                </a:solidFill>
              </a:rPr>
              <a:t>ماساژ </a:t>
            </a:r>
            <a:r>
              <a:rPr lang="ar-SA" dirty="0">
                <a:solidFill>
                  <a:schemeClr val="accent4"/>
                </a:solidFill>
              </a:rPr>
              <a:t>ملایم</a:t>
            </a:r>
            <a:r>
              <a:rPr lang="ar-SA" dirty="0">
                <a:solidFill>
                  <a:schemeClr val="tx2">
                    <a:lumMod val="50000"/>
                  </a:schemeClr>
                </a:solidFill>
              </a:rPr>
              <a:t> و حرکات </a:t>
            </a:r>
            <a:r>
              <a:rPr lang="ar-SA" dirty="0">
                <a:solidFill>
                  <a:schemeClr val="accent4"/>
                </a:solidFill>
              </a:rPr>
              <a:t>کششی</a:t>
            </a:r>
            <a:r>
              <a:rPr lang="ar-SA" dirty="0">
                <a:solidFill>
                  <a:schemeClr val="tx2">
                    <a:lumMod val="50000"/>
                  </a:schemeClr>
                </a:solidFill>
              </a:rPr>
              <a:t> عضلات با </a:t>
            </a:r>
            <a:r>
              <a:rPr lang="ar-SA" dirty="0">
                <a:solidFill>
                  <a:schemeClr val="accent4"/>
                </a:solidFill>
              </a:rPr>
              <a:t>تنفس عمیق</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47</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1558" t="14850" r="10390"/>
          <a:stretch/>
        </p:blipFill>
        <p:spPr>
          <a:xfrm>
            <a:off x="1718696" y="4256315"/>
            <a:ext cx="2787990" cy="2368594"/>
          </a:xfrm>
          <a:prstGeom prst="round2DiagRect">
            <a:avLst>
              <a:gd name="adj1" fmla="val 16667"/>
              <a:gd name="adj2" fmla="val 0"/>
            </a:avLst>
          </a:prstGeom>
          <a:ln w="88900" cap="sq">
            <a:solidFill>
              <a:srgbClr val="FFFFCC"/>
            </a:solidFill>
            <a:miter lim="800000"/>
          </a:ln>
          <a:effectLst>
            <a:outerShdw blurRad="254000" algn="tl" rotWithShape="0">
              <a:srgbClr val="000000">
                <a:alpha val="43000"/>
              </a:srgb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2121" r="14069"/>
          <a:stretch/>
        </p:blipFill>
        <p:spPr>
          <a:xfrm>
            <a:off x="285965" y="2590800"/>
            <a:ext cx="2881778" cy="2196194"/>
          </a:xfrm>
          <a:prstGeom prst="round2DiagRect">
            <a:avLst>
              <a:gd name="adj1" fmla="val 16667"/>
              <a:gd name="adj2" fmla="val 0"/>
            </a:avLst>
          </a:prstGeom>
          <a:ln w="88900" cap="sq">
            <a:solidFill>
              <a:schemeClr val="accent1">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604788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ar-SA" dirty="0">
                <a:solidFill>
                  <a:schemeClr val="tx2">
                    <a:lumMod val="50000"/>
                  </a:schemeClr>
                </a:solidFill>
              </a:rPr>
              <a:t>کجا بخوابیم؟</a:t>
            </a:r>
            <a:endParaRPr lang="en-US" dirty="0"/>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6553199" y="2405743"/>
            <a:ext cx="5050972" cy="4365172"/>
          </a:xfrm>
        </p:spPr>
        <p:txBody>
          <a:bodyPr>
            <a:noAutofit/>
          </a:bodyPr>
          <a:lstStyle/>
          <a:p>
            <a:pPr algn="r" rtl="1">
              <a:lnSpc>
                <a:spcPct val="100000"/>
              </a:lnSpc>
              <a:buClr>
                <a:schemeClr val="tx2">
                  <a:lumMod val="50000"/>
                </a:schemeClr>
              </a:buClr>
            </a:pPr>
            <a:r>
              <a:rPr lang="ar-SA" b="1" dirty="0">
                <a:solidFill>
                  <a:schemeClr val="tx2">
                    <a:lumMod val="50000"/>
                  </a:schemeClr>
                </a:solidFill>
              </a:rPr>
              <a:t>محل خواب باید داراي ويژگي‌هاي زير باشد:</a:t>
            </a: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وسیع و </a:t>
            </a:r>
            <a:r>
              <a:rPr lang="ar-SA" dirty="0">
                <a:solidFill>
                  <a:schemeClr val="accent4">
                    <a:lumMod val="50000"/>
                  </a:schemeClr>
                </a:solidFill>
              </a:rPr>
              <a:t>خشک</a:t>
            </a:r>
            <a:r>
              <a:rPr lang="ar-SA" dirty="0">
                <a:solidFill>
                  <a:schemeClr val="tx2">
                    <a:lumMod val="50000"/>
                  </a:schemeClr>
                </a:solidFill>
              </a:rPr>
              <a:t> باشد (نمناک نباشد).</a:t>
            </a: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پاک و </a:t>
            </a:r>
            <a:r>
              <a:rPr lang="ar-SA" dirty="0">
                <a:solidFill>
                  <a:schemeClr val="accent4">
                    <a:lumMod val="50000"/>
                  </a:schemeClr>
                </a:solidFill>
              </a:rPr>
              <a:t>تمیز</a:t>
            </a:r>
            <a:r>
              <a:rPr lang="ar-SA" dirty="0">
                <a:solidFill>
                  <a:schemeClr val="tx2">
                    <a:lumMod val="50000"/>
                  </a:schemeClr>
                </a:solidFill>
              </a:rPr>
              <a:t> و دور از گزند حیوانات باشد.</a:t>
            </a: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بدون سرو صدا باشد.</a:t>
            </a: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accent4">
                    <a:lumMod val="50000"/>
                  </a:schemeClr>
                </a:solidFill>
              </a:rPr>
              <a:t>بدون بوی </a:t>
            </a:r>
            <a:r>
              <a:rPr lang="ar-SA" dirty="0">
                <a:solidFill>
                  <a:schemeClr val="tx2">
                    <a:lumMod val="50000"/>
                  </a:schemeClr>
                </a:solidFill>
              </a:rPr>
              <a:t>تند باشد.</a:t>
            </a: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در هنگام خواب </a:t>
            </a:r>
            <a:r>
              <a:rPr lang="ar-SA" dirty="0">
                <a:solidFill>
                  <a:schemeClr val="accent4">
                    <a:lumMod val="50000"/>
                  </a:schemeClr>
                </a:solidFill>
              </a:rPr>
              <a:t>کاملا تاریک </a:t>
            </a:r>
            <a:r>
              <a:rPr lang="ar-SA" dirty="0">
                <a:solidFill>
                  <a:schemeClr val="tx2">
                    <a:lumMod val="50000"/>
                  </a:schemeClr>
                </a:solidFill>
              </a:rPr>
              <a:t>باشد</a:t>
            </a:r>
            <a:r>
              <a:rPr lang="fa-IR" dirty="0">
                <a:solidFill>
                  <a:schemeClr val="tx2">
                    <a:lumMod val="50000"/>
                  </a:schemeClr>
                </a:solidFill>
              </a:rPr>
              <a:t>.</a:t>
            </a:r>
            <a:endParaRPr lang="ar-SA"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48</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1372" y="4122056"/>
            <a:ext cx="3393620" cy="2262413"/>
          </a:xfrm>
          <a:prstGeom prst="round2DiagRect">
            <a:avLst>
              <a:gd name="adj1" fmla="val 16667"/>
              <a:gd name="adj2" fmla="val 0"/>
            </a:avLst>
          </a:prstGeom>
          <a:ln w="88900" cap="sq">
            <a:solidFill>
              <a:schemeClr val="accent1">
                <a:lumMod val="60000"/>
                <a:lumOff val="40000"/>
              </a:schemeClr>
            </a:solidFill>
            <a:miter lim="800000"/>
          </a:ln>
          <a:effectLst>
            <a:outerShdw blurRad="254000" algn="tl" rotWithShape="0">
              <a:srgbClr val="000000">
                <a:alpha val="43000"/>
              </a:srgbClr>
            </a:outerShdw>
          </a:effectLst>
        </p:spPr>
      </p:pic>
      <p:sp>
        <p:nvSpPr>
          <p:cNvPr id="9" name="TextBox 8"/>
          <p:cNvSpPr txBox="1"/>
          <p:nvPr/>
        </p:nvSpPr>
        <p:spPr>
          <a:xfrm>
            <a:off x="304800" y="2514600"/>
            <a:ext cx="3831771" cy="2354491"/>
          </a:xfrm>
          <a:prstGeom prst="rect">
            <a:avLst/>
          </a:prstGeom>
          <a:noFill/>
        </p:spPr>
        <p:txBody>
          <a:bodyPr wrap="square" rtlCol="0">
            <a:spAutoFit/>
          </a:bodyPr>
          <a:lstStyle/>
          <a:p>
            <a:pPr algn="r" rtl="1">
              <a:lnSpc>
                <a:spcPct val="150000"/>
              </a:lnSpc>
              <a:buClr>
                <a:schemeClr val="tx2">
                  <a:lumMod val="50000"/>
                </a:schemeClr>
              </a:buClr>
            </a:pPr>
            <a:r>
              <a:rPr lang="ar-SA" sz="2000" dirty="0">
                <a:solidFill>
                  <a:schemeClr val="tx2">
                    <a:lumMod val="50000"/>
                  </a:schemeClr>
                </a:solidFill>
              </a:rPr>
              <a:t>• در طول روز نورگیری مناسب داشته باشد</a:t>
            </a:r>
            <a:r>
              <a:rPr lang="fa-IR" sz="2000" dirty="0">
                <a:solidFill>
                  <a:schemeClr val="tx2">
                    <a:lumMod val="50000"/>
                  </a:schemeClr>
                </a:solidFill>
              </a:rPr>
              <a:t>.</a:t>
            </a:r>
          </a:p>
          <a:p>
            <a:pPr algn="r" rtl="1">
              <a:lnSpc>
                <a:spcPct val="150000"/>
              </a:lnSpc>
              <a:buClr>
                <a:schemeClr val="tx2">
                  <a:lumMod val="50000"/>
                </a:schemeClr>
              </a:buClr>
            </a:pPr>
            <a:r>
              <a:rPr lang="ar-SA" sz="2000" dirty="0">
                <a:solidFill>
                  <a:schemeClr val="tx2">
                    <a:lumMod val="50000"/>
                  </a:schemeClr>
                </a:solidFill>
              </a:rPr>
              <a:t>•</a:t>
            </a:r>
            <a:r>
              <a:rPr lang="fa-IR" sz="2000" dirty="0">
                <a:solidFill>
                  <a:schemeClr val="tx2">
                    <a:lumMod val="50000"/>
                  </a:schemeClr>
                </a:solidFill>
              </a:rPr>
              <a:t> </a:t>
            </a:r>
            <a:r>
              <a:rPr lang="ar-SA" sz="2000" dirty="0">
                <a:solidFill>
                  <a:schemeClr val="tx2">
                    <a:lumMod val="50000"/>
                  </a:schemeClr>
                </a:solidFill>
              </a:rPr>
              <a:t>دارای </a:t>
            </a:r>
            <a:r>
              <a:rPr lang="ar-SA" sz="2000" dirty="0">
                <a:solidFill>
                  <a:schemeClr val="accent4">
                    <a:lumMod val="50000"/>
                  </a:schemeClr>
                </a:solidFill>
              </a:rPr>
              <a:t>دمای معتدل </a:t>
            </a:r>
            <a:r>
              <a:rPr lang="ar-SA" sz="2000" dirty="0">
                <a:solidFill>
                  <a:schemeClr val="tx2">
                    <a:lumMod val="50000"/>
                  </a:schemeClr>
                </a:solidFill>
              </a:rPr>
              <a:t>و تهویه مطلوب باشد.</a:t>
            </a:r>
          </a:p>
          <a:p>
            <a:pPr algn="r" rtl="1">
              <a:lnSpc>
                <a:spcPct val="150000"/>
              </a:lnSpc>
              <a:buClr>
                <a:schemeClr val="tx2">
                  <a:lumMod val="50000"/>
                </a:schemeClr>
              </a:buClr>
            </a:pPr>
            <a:r>
              <a:rPr lang="ar-SA" sz="2000" dirty="0">
                <a:solidFill>
                  <a:schemeClr val="tx2">
                    <a:lumMod val="50000"/>
                  </a:schemeClr>
                </a:solidFill>
              </a:rPr>
              <a:t>•</a:t>
            </a:r>
            <a:r>
              <a:rPr lang="fa-IR" sz="2000" dirty="0">
                <a:solidFill>
                  <a:schemeClr val="tx2">
                    <a:lumMod val="50000"/>
                  </a:schemeClr>
                </a:solidFill>
              </a:rPr>
              <a:t> </a:t>
            </a:r>
            <a:r>
              <a:rPr lang="ar-SA" sz="2000" dirty="0">
                <a:solidFill>
                  <a:schemeClr val="tx2">
                    <a:lumMod val="50000"/>
                  </a:schemeClr>
                </a:solidFill>
              </a:rPr>
              <a:t>زیر نور مستقیم ماه یا خورشید نباشد.</a:t>
            </a:r>
          </a:p>
          <a:p>
            <a:pPr algn="r" rtl="1">
              <a:lnSpc>
                <a:spcPct val="150000"/>
              </a:lnSpc>
              <a:buClr>
                <a:schemeClr val="tx2">
                  <a:lumMod val="50000"/>
                </a:schemeClr>
              </a:buClr>
            </a:pPr>
            <a:r>
              <a:rPr lang="ar-SA" sz="2000" dirty="0">
                <a:solidFill>
                  <a:schemeClr val="tx2">
                    <a:lumMod val="50000"/>
                  </a:schemeClr>
                </a:solidFill>
              </a:rPr>
              <a:t>•</a:t>
            </a:r>
            <a:r>
              <a:rPr lang="fa-IR" sz="2000" dirty="0">
                <a:solidFill>
                  <a:schemeClr val="tx2">
                    <a:lumMod val="50000"/>
                  </a:schemeClr>
                </a:solidFill>
              </a:rPr>
              <a:t> </a:t>
            </a:r>
            <a:r>
              <a:rPr lang="ar-SA" sz="2000" dirty="0">
                <a:solidFill>
                  <a:schemeClr val="tx2">
                    <a:lumMod val="50000"/>
                  </a:schemeClr>
                </a:solidFill>
              </a:rPr>
              <a:t>در معرض باد بسیار گرم یا سرد نباشد.</a:t>
            </a:r>
          </a:p>
          <a:p>
            <a:pPr>
              <a:lnSpc>
                <a:spcPct val="150000"/>
              </a:lnSpc>
            </a:pPr>
            <a:endParaRPr lang="en-US" dirty="0"/>
          </a:p>
        </p:txBody>
      </p:sp>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245572" y="4250436"/>
            <a:ext cx="2005651" cy="2005651"/>
          </a:xfrm>
          <a:prstGeom prst="rect">
            <a:avLst/>
          </a:prstGeom>
        </p:spPr>
      </p:pic>
    </p:spTree>
    <p:extLst>
      <p:ext uri="{BB962C8B-B14F-4D97-AF65-F5344CB8AC3E}">
        <p14:creationId xmlns:p14="http://schemas.microsoft.com/office/powerpoint/2010/main" val="4715293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dirty="0">
                <a:solidFill>
                  <a:schemeClr val="tx2">
                    <a:lumMod val="50000"/>
                  </a:schemeClr>
                </a:solidFill>
              </a:rPr>
              <a:t>پوشش</a:t>
            </a:r>
            <a:r>
              <a:rPr lang="ar-SA" dirty="0">
                <a:solidFill>
                  <a:schemeClr val="tx2">
                    <a:lumMod val="50000"/>
                  </a:schemeClr>
                </a:solidFill>
              </a:rPr>
              <a:t> در زمان خواب </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752927" y="2456858"/>
            <a:ext cx="10557330" cy="4499114"/>
          </a:xfrm>
        </p:spPr>
        <p:txBody>
          <a:bodyPr>
            <a:noAutofit/>
          </a:bodyPr>
          <a:lstStyle/>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لباس خواب بهتر است نخی یا پنبه‌ای و نرم و گشاد باشد</a:t>
            </a:r>
            <a:r>
              <a:rPr lang="fa-IR" dirty="0">
                <a:solidFill>
                  <a:schemeClr val="tx2">
                    <a:lumMod val="50000"/>
                  </a:schemeClr>
                </a:solidFill>
              </a:rPr>
              <a:t>.</a:t>
            </a:r>
            <a:endParaRPr lang="ar-SA" dirty="0">
              <a:solidFill>
                <a:schemeClr val="tx2">
                  <a:lumMod val="50000"/>
                </a:schemeClr>
              </a:solidFill>
            </a:endParaRP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چه در تابستان و چه در زمستان، ملحفه یا پتو روی بدن کشیده شود</a:t>
            </a:r>
            <a:r>
              <a:rPr lang="fa-IR" dirty="0">
                <a:solidFill>
                  <a:schemeClr val="tx2">
                    <a:lumMod val="50000"/>
                  </a:schemeClr>
                </a:solidFill>
              </a:rPr>
              <a:t>.</a:t>
            </a:r>
            <a:endParaRPr lang="ar-SA" dirty="0">
              <a:solidFill>
                <a:schemeClr val="tx2">
                  <a:lumMod val="50000"/>
                </a:schemeClr>
              </a:solidFill>
            </a:endParaRP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لحاف نباید آنقدر سنگین باشد که باعث تعریق زیاد شود.</a:t>
            </a:r>
            <a:endParaRPr lang="fa-IR" dirty="0">
              <a:solidFill>
                <a:schemeClr val="tx2">
                  <a:lumMod val="50000"/>
                </a:schemeClr>
              </a:solidFill>
            </a:endParaRPr>
          </a:p>
          <a:p>
            <a:pPr algn="r" rtl="1">
              <a:lnSpc>
                <a:spcPct val="100000"/>
              </a:lnSpc>
              <a:buClr>
                <a:schemeClr val="tx2">
                  <a:lumMod val="50000"/>
                </a:schemeClr>
              </a:buClr>
            </a:pPr>
            <a:r>
              <a:rPr lang="ar-SA" dirty="0">
                <a:solidFill>
                  <a:schemeClr val="tx2">
                    <a:lumMod val="50000"/>
                  </a:schemeClr>
                </a:solidFill>
              </a:rPr>
              <a:t>• کشیدن لحاف بر سر و تنفس در زیر لحاف بسیار مضر است.</a:t>
            </a: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حداکثر فاصله را از وسایل سرمایشی یا گرمایشی منزل رعایت ك</a:t>
            </a:r>
            <a:r>
              <a:rPr lang="fa-IR" dirty="0">
                <a:solidFill>
                  <a:schemeClr val="tx2">
                    <a:lumMod val="50000"/>
                  </a:schemeClr>
                </a:solidFill>
              </a:rPr>
              <a:t>نی</a:t>
            </a:r>
            <a:r>
              <a:rPr lang="ar-SA" dirty="0">
                <a:solidFill>
                  <a:schemeClr val="tx2">
                    <a:lumMod val="50000"/>
                  </a:schemeClr>
                </a:solidFill>
              </a:rPr>
              <a:t>د</a:t>
            </a:r>
            <a:r>
              <a:rPr lang="fa-IR" dirty="0">
                <a:solidFill>
                  <a:schemeClr val="tx2">
                    <a:lumMod val="50000"/>
                  </a:schemeClr>
                </a:solidFill>
              </a:rPr>
              <a:t>.</a:t>
            </a:r>
            <a:r>
              <a:rPr lang="ar-SA" dirty="0">
                <a:solidFill>
                  <a:schemeClr val="tx2">
                    <a:lumMod val="50000"/>
                  </a:schemeClr>
                </a:solidFill>
              </a:rPr>
              <a:t> </a:t>
            </a:r>
            <a:endParaRPr lang="fa-IR" dirty="0">
              <a:solidFill>
                <a:schemeClr val="tx2">
                  <a:lumMod val="50000"/>
                </a:schemeClr>
              </a:solidFill>
            </a:endParaRPr>
          </a:p>
          <a:p>
            <a:pPr algn="r" rtl="1">
              <a:lnSpc>
                <a:spcPct val="100000"/>
              </a:lnSpc>
              <a:buClr>
                <a:schemeClr val="tx2">
                  <a:lumMod val="50000"/>
                </a:schemeClr>
              </a:buClr>
            </a:pPr>
            <a:r>
              <a:rPr lang="ar-SA" dirty="0">
                <a:solidFill>
                  <a:schemeClr val="tx2">
                    <a:lumMod val="50000"/>
                  </a:schemeClr>
                </a:solidFill>
              </a:rPr>
              <a:t>• بعد از بیدار شدن از خواب بلافاصله در معرض هوای سرد قرار نگیر</a:t>
            </a:r>
            <a:r>
              <a:rPr lang="fa-IR" dirty="0">
                <a:solidFill>
                  <a:schemeClr val="tx2">
                    <a:lumMod val="50000"/>
                  </a:schemeClr>
                </a:solidFill>
              </a:rPr>
              <a:t>ی</a:t>
            </a:r>
            <a:r>
              <a:rPr lang="ar-SA" dirty="0">
                <a:solidFill>
                  <a:schemeClr val="tx2">
                    <a:lumMod val="50000"/>
                  </a:schemeClr>
                </a:solidFill>
              </a:rPr>
              <a:t>د.</a:t>
            </a:r>
          </a:p>
          <a:p>
            <a:pPr algn="r" rtl="1">
              <a:lnSpc>
                <a:spcPct val="100000"/>
              </a:lnSpc>
              <a:buClr>
                <a:schemeClr val="tx2">
                  <a:lumMod val="50000"/>
                </a:schemeClr>
              </a:buClr>
            </a:pPr>
            <a:r>
              <a:rPr lang="ar-SA" dirty="0">
                <a:solidFill>
                  <a:schemeClr val="tx2">
                    <a:lumMod val="50000"/>
                  </a:schemeClr>
                </a:solidFill>
              </a:rPr>
              <a:t>•</a:t>
            </a:r>
            <a:r>
              <a:rPr lang="fa-IR" dirty="0">
                <a:solidFill>
                  <a:schemeClr val="tx2">
                    <a:lumMod val="50000"/>
                  </a:schemeClr>
                </a:solidFill>
              </a:rPr>
              <a:t> </a:t>
            </a:r>
            <a:r>
              <a:rPr lang="ar-SA" dirty="0">
                <a:solidFill>
                  <a:schemeClr val="tx2">
                    <a:lumMod val="50000"/>
                  </a:schemeClr>
                </a:solidFill>
              </a:rPr>
              <a:t>خوابیدن زیر سرمای مستقیم کولر یا حرارت مستقیم بخاری و شوفاژ توصیه نمی‌شود</a:t>
            </a:r>
            <a:r>
              <a:rPr lang="fa-IR" dirty="0">
                <a:solidFill>
                  <a:schemeClr val="tx2">
                    <a:lumMod val="50000"/>
                  </a:schemeClr>
                </a:solidFill>
              </a:rPr>
              <a:t>.</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49</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1571"/>
          <a:stretch/>
        </p:blipFill>
        <p:spPr>
          <a:xfrm>
            <a:off x="380998" y="2614612"/>
            <a:ext cx="4223657" cy="270169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12217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ln>
            <a:noFill/>
          </a:ln>
        </p:spPr>
        <p:txBody>
          <a:bodyPr/>
          <a:lstStyle/>
          <a:p>
            <a:pPr algn="ctr" rtl="1"/>
            <a:r>
              <a:rPr lang="fa-IR" dirty="0"/>
              <a:t>تعریف طب سنتی</a:t>
            </a:r>
            <a:br>
              <a:rPr lang="fa-IR" dirty="0"/>
            </a:br>
            <a:r>
              <a:rPr lang="fa-IR" dirty="0"/>
              <a:t> از دیدگاه سازمان جهانی بهداشت</a:t>
            </a:r>
            <a:endParaRPr lang="en-US" b="1"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2788C46-D0BC-4307-AE55-7601A139E7CB}"/>
              </a:ext>
            </a:extLst>
          </p:cNvPr>
          <p:cNvSpPr>
            <a:spLocks noGrp="1"/>
          </p:cNvSpPr>
          <p:nvPr>
            <p:ph idx="1"/>
          </p:nvPr>
        </p:nvSpPr>
        <p:spPr>
          <a:xfrm>
            <a:off x="0" y="1947133"/>
            <a:ext cx="11274014" cy="3836889"/>
          </a:xfrm>
        </p:spPr>
        <p:txBody>
          <a:bodyPr vert="horz" lIns="91440" tIns="45720" rIns="91440" bIns="45720" rtlCol="0" anchor="t">
            <a:normAutofit/>
          </a:bodyPr>
          <a:lstStyle/>
          <a:p>
            <a:pPr algn="r" rtl="1">
              <a:lnSpc>
                <a:spcPct val="150000"/>
              </a:lnSpc>
            </a:pPr>
            <a:r>
              <a:rPr lang="en-US" sz="3200" dirty="0">
                <a:solidFill>
                  <a:schemeClr val="bg1"/>
                </a:solidFill>
                <a:cs typeface="B Nazanin" panose="00000400000000000000" pitchFamily="2" charset="-78"/>
              </a:rPr>
              <a:t> </a:t>
            </a:r>
            <a:r>
              <a:rPr lang="fa-IR" sz="2800" dirty="0">
                <a:solidFill>
                  <a:schemeClr val="bg1"/>
                </a:solidFill>
              </a:rPr>
              <a:t>مجموعه تمامی علوم و تجربیات نظری و عملی که به اشکال مختلف دارویی، برای حفظ سلامتی و همچنین پیشگیری، تشخیص و درمان بیماری‌ها بکار می‌روند </a:t>
            </a:r>
          </a:p>
          <a:p>
            <a:pPr algn="r" rtl="1">
              <a:lnSpc>
                <a:spcPct val="150000"/>
              </a:lnSpc>
            </a:pPr>
            <a:r>
              <a:rPr lang="fa-IR" sz="2800" dirty="0">
                <a:solidFill>
                  <a:schemeClr val="bg1"/>
                </a:solidFill>
              </a:rPr>
              <a:t>گفتاری یا نوشتاری از نسلی به نسل دیگر در یک منطقه جغرافیایی انتقال می‌یابند </a:t>
            </a:r>
          </a:p>
          <a:p>
            <a:pPr algn="r" rtl="1">
              <a:lnSpc>
                <a:spcPct val="150000"/>
              </a:lnSpc>
            </a:pPr>
            <a:r>
              <a:rPr lang="fa-IR" sz="2800" dirty="0">
                <a:solidFill>
                  <a:schemeClr val="bg1"/>
                </a:solidFill>
              </a:rPr>
              <a:t> قابلیت روزآمدشدن با حفظ چهارچوب‌های اساسی را دارند</a:t>
            </a:r>
            <a:endParaRPr lang="en-US" sz="2800" dirty="0">
              <a:solidFill>
                <a:schemeClr val="bg1"/>
              </a:solidFill>
            </a:endParaRPr>
          </a:p>
          <a:p>
            <a:pPr algn="r" rtl="1"/>
            <a:endParaRPr lang="fa-IR" sz="3200" dirty="0">
              <a:solidFill>
                <a:schemeClr val="bg1"/>
              </a:solidFill>
              <a:cs typeface="B Nazanin" panose="00000400000000000000" pitchFamily="2" charset="-78"/>
            </a:endParaRPr>
          </a:p>
          <a:p>
            <a:pPr algn="r" rtl="1"/>
            <a:endParaRPr lang="fa-IR" sz="3200" dirty="0">
              <a:solidFill>
                <a:schemeClr val="bg1"/>
              </a:solidFill>
              <a:cs typeface="B Nazanin" panose="00000400000000000000" pitchFamily="2" charset="-78"/>
            </a:endParaRPr>
          </a:p>
          <a:p>
            <a:pPr algn="r" rtl="1"/>
            <a:endParaRPr lang="fa-IR" sz="3200" dirty="0">
              <a:solidFill>
                <a:schemeClr val="bg1"/>
              </a:solidFill>
              <a:cs typeface="B Nazanin" panose="00000400000000000000" pitchFamily="2" charset="-78"/>
            </a:endParaRPr>
          </a:p>
          <a:p>
            <a:pPr algn="r" rtl="1"/>
            <a:endParaRPr lang="en-US" sz="3200" dirty="0">
              <a:solidFill>
                <a:schemeClr val="bg1"/>
              </a:solidFill>
              <a:cs typeface="B Nazanin" panose="00000400000000000000" pitchFamily="2" charset="-78"/>
            </a:endParaRPr>
          </a:p>
        </p:txBody>
      </p:sp>
      <p:sp>
        <p:nvSpPr>
          <p:cNvPr id="7" name="Slide Number Placeholder 6">
            <a:extLst>
              <a:ext uri="{FF2B5EF4-FFF2-40B4-BE49-F238E27FC236}">
                <a16:creationId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5/14/2025</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13256085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50</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a:cs typeface="B Titr" panose="00000700000000000000" pitchFamily="2" charset="-78"/>
              </a:rPr>
              <a:t>3</a:t>
            </a:r>
            <a:endParaRPr lang="en-US" sz="6000" dirty="0">
              <a:cs typeface="B Titr" panose="00000700000000000000" pitchFamily="2" charset="-78"/>
            </a:endParaRPr>
          </a:p>
        </p:txBody>
      </p:sp>
      <p:pic>
        <p:nvPicPr>
          <p:cNvPr id="9" name="Picture 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خوردن و آشامیدن</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938662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a:solidFill>
                  <a:schemeClr val="tx2"/>
                </a:solidFill>
                <a:latin typeface="Times New Roman" panose="02020603050405020304" pitchFamily="18" charset="0"/>
                <a:ea typeface="Times New Roman" panose="02020603050405020304" pitchFamily="18" charset="0"/>
              </a:rPr>
              <a:t>اهداف</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6" y="2358887"/>
            <a:ext cx="10992759" cy="4499114"/>
          </a:xfrm>
        </p:spPr>
        <p:txBody>
          <a:bodyPr>
            <a:noAutofit/>
          </a:bodyPr>
          <a:lstStyle/>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است در پایان دوره آموزشی بتوانید:</a:t>
            </a:r>
          </a:p>
          <a:p>
            <a:pPr algn="r"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زمان مصرف مناسب مواد غذایی و آداب خوردن را بیان کنید</a:t>
            </a:r>
          </a:p>
          <a:p>
            <a:pPr marL="45720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اهمیت عدم مصرف نوشیدنی‌ها در زمان‌های نامناسب را بدانید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51</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stretch>
            <a:fillRect/>
          </a:stretch>
        </p:blipFill>
        <p:spPr>
          <a:xfrm>
            <a:off x="413656" y="3598033"/>
            <a:ext cx="3360964" cy="2797324"/>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634180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dirty="0">
                <a:solidFill>
                  <a:schemeClr val="tx2">
                    <a:lumMod val="50000"/>
                  </a:schemeClr>
                </a:solidFill>
              </a:rPr>
              <a:t>اهمیت خوردن و آشامیدن</a:t>
            </a:r>
            <a:endParaRPr lang="ar-SA" dirty="0">
              <a:solidFill>
                <a:schemeClr val="tx2">
                  <a:lumMod val="50000"/>
                </a:schemeClr>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76200" y="2260914"/>
            <a:ext cx="11713029" cy="4499114"/>
          </a:xfrm>
        </p:spPr>
        <p:txBody>
          <a:bodyPr>
            <a:noAutofit/>
          </a:bodyPr>
          <a:lstStyle/>
          <a:p>
            <a:pPr marL="342900" indent="-342900" algn="r" rtl="1">
              <a:lnSpc>
                <a:spcPct val="150000"/>
              </a:lnSpc>
              <a:buClr>
                <a:schemeClr val="tx2">
                  <a:lumMod val="50000"/>
                </a:schemeClr>
              </a:buClr>
              <a:buFont typeface="Arial" panose="020B0604020202020204" pitchFamily="34" charset="0"/>
              <a:buChar char="•"/>
            </a:pPr>
            <a:r>
              <a:rPr lang="fa-IR" b="1" dirty="0">
                <a:solidFill>
                  <a:schemeClr val="tx2">
                    <a:lumMod val="50000"/>
                  </a:schemeClr>
                </a:solidFill>
              </a:rPr>
              <a:t>بعضی</a:t>
            </a:r>
            <a:r>
              <a:rPr lang="ar-SA" b="1" dirty="0">
                <a:solidFill>
                  <a:schemeClr val="tx2">
                    <a:lumMod val="50000"/>
                  </a:schemeClr>
                </a:solidFill>
              </a:rPr>
              <a:t> از </a:t>
            </a:r>
            <a:r>
              <a:rPr lang="fa-IR" b="1" dirty="0">
                <a:solidFill>
                  <a:schemeClr val="tx2">
                    <a:lumMod val="50000"/>
                  </a:schemeClr>
                </a:solidFill>
              </a:rPr>
              <a:t>عوامل</a:t>
            </a:r>
            <a:r>
              <a:rPr lang="ar-SA" b="1" dirty="0">
                <a:solidFill>
                  <a:schemeClr val="tx2">
                    <a:lumMod val="50000"/>
                  </a:schemeClr>
                </a:solidFill>
              </a:rPr>
              <a:t> ضروری برای زندگی، مانند </a:t>
            </a:r>
            <a:r>
              <a:rPr lang="fa-IR" b="1" dirty="0">
                <a:solidFill>
                  <a:schemeClr val="tx2">
                    <a:lumMod val="50000"/>
                  </a:schemeClr>
                </a:solidFill>
              </a:rPr>
              <a:t>هوا</a:t>
            </a:r>
            <a:r>
              <a:rPr lang="ar-SA" b="1" dirty="0">
                <a:solidFill>
                  <a:schemeClr val="tx2">
                    <a:lumMod val="50000"/>
                  </a:schemeClr>
                </a:solidFill>
              </a:rPr>
              <a:t> خارج از اراده و خواست ما هستند</a:t>
            </a:r>
            <a:r>
              <a:rPr lang="fa-IR" b="1" dirty="0">
                <a:solidFill>
                  <a:schemeClr val="tx2">
                    <a:lumMod val="50000"/>
                  </a:schemeClr>
                </a:solidFill>
              </a:rPr>
              <a:t>. </a:t>
            </a:r>
            <a:r>
              <a:rPr lang="ar-SA" b="1" dirty="0">
                <a:solidFill>
                  <a:schemeClr val="tx2">
                    <a:lumMod val="50000"/>
                  </a:schemeClr>
                </a:solidFill>
              </a:rPr>
              <a:t>ولی مصرف غذا کاملا قابل برنامه‌ریزی است.</a:t>
            </a:r>
            <a:endParaRPr lang="fa-IR" b="1" dirty="0">
              <a:solidFill>
                <a:schemeClr val="tx2">
                  <a:lumMod val="50000"/>
                </a:schemeClr>
              </a:solidFill>
            </a:endParaRPr>
          </a:p>
          <a:p>
            <a:pPr marL="342900" indent="-342900" algn="r" rtl="1">
              <a:lnSpc>
                <a:spcPct val="150000"/>
              </a:lnSpc>
              <a:buClr>
                <a:schemeClr val="tx2">
                  <a:lumMod val="50000"/>
                </a:schemeClr>
              </a:buClr>
              <a:buFont typeface="Arial" panose="020B0604020202020204" pitchFamily="34" charset="0"/>
              <a:buChar char="•"/>
            </a:pPr>
            <a:r>
              <a:rPr lang="fa-IR" b="1" dirty="0">
                <a:solidFill>
                  <a:schemeClr val="tx2">
                    <a:lumMod val="50000"/>
                  </a:schemeClr>
                </a:solidFill>
              </a:rPr>
              <a:t>نوع، مقدار و نحوه مصرف خوراکی‌ها و آشامیدنی‌ها می‌تواند به راحتی تحت کنترل قرار گیرد.</a:t>
            </a:r>
          </a:p>
          <a:p>
            <a:pPr marL="342900" indent="-342900" algn="r" rtl="1">
              <a:lnSpc>
                <a:spcPct val="150000"/>
              </a:lnSpc>
              <a:buClr>
                <a:schemeClr val="tx2">
                  <a:lumMod val="50000"/>
                </a:schemeClr>
              </a:buClr>
              <a:buFont typeface="Arial" panose="020B0604020202020204" pitchFamily="34" charset="0"/>
              <a:buChar char="•"/>
            </a:pPr>
            <a:r>
              <a:rPr lang="fa-IR" b="1" dirty="0">
                <a:solidFill>
                  <a:schemeClr val="tx2">
                    <a:lumMod val="50000"/>
                  </a:schemeClr>
                </a:solidFill>
              </a:rPr>
              <a:t>نوع و مقدار غذایی که مصرف می‌کنید بر خصوصیات جسمی و روحی تاثیر گذار است.</a:t>
            </a:r>
          </a:p>
          <a:p>
            <a:pPr marL="342900" indent="-342900" algn="r" rtl="1">
              <a:lnSpc>
                <a:spcPct val="150000"/>
              </a:lnSpc>
              <a:buClr>
                <a:schemeClr val="tx2">
                  <a:lumMod val="50000"/>
                </a:schemeClr>
              </a:buClr>
              <a:buFont typeface="Arial" panose="020B0604020202020204" pitchFamily="34" charset="0"/>
              <a:buChar char="•"/>
            </a:pPr>
            <a:r>
              <a:rPr lang="fa-IR" b="1" dirty="0">
                <a:solidFill>
                  <a:schemeClr val="tx2">
                    <a:lumMod val="50000"/>
                  </a:schemeClr>
                </a:solidFill>
              </a:rPr>
              <a:t>بسیاری از بیماری‌ها ناشی از بی‌توجهی مردم به تغذیه صحیح و روش زندگی است.</a:t>
            </a:r>
          </a:p>
          <a:p>
            <a:pPr marL="342900" indent="-342900" algn="r" rtl="1">
              <a:lnSpc>
                <a:spcPct val="150000"/>
              </a:lnSpc>
              <a:buClr>
                <a:schemeClr val="tx2">
                  <a:lumMod val="50000"/>
                </a:schemeClr>
              </a:buClr>
              <a:buFont typeface="Arial" panose="020B0604020202020204" pitchFamily="34" charset="0"/>
              <a:buChar char="•"/>
            </a:pPr>
            <a:r>
              <a:rPr lang="fa-IR" b="1" dirty="0">
                <a:solidFill>
                  <a:schemeClr val="tx2">
                    <a:lumMod val="50000"/>
                  </a:schemeClr>
                </a:solidFill>
              </a:rPr>
              <a:t>می‌توان با اصلاح تغذیه میزان سلامتی خود را کنترل كرد.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52</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stretch>
            <a:fillRect/>
          </a:stretch>
        </p:blipFill>
        <p:spPr>
          <a:xfrm>
            <a:off x="3145971" y="4869808"/>
            <a:ext cx="2623454" cy="1708927"/>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7757" r="7143"/>
          <a:stretch/>
        </p:blipFill>
        <p:spPr>
          <a:xfrm>
            <a:off x="489857" y="3043644"/>
            <a:ext cx="2818150" cy="2203270"/>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439312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 بر اساس نوع هضم </a:t>
            </a:r>
            <a:endParaRPr lang="ar-SA" sz="4000" dirty="0">
              <a:solidFill>
                <a:schemeClr val="tx2">
                  <a:lumMod val="50000"/>
                </a:schemeClr>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08856" y="2218318"/>
            <a:ext cx="11496334" cy="4401146"/>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r>
              <a:rPr lang="fa-IR" sz="2800" b="1" dirty="0">
                <a:solidFill>
                  <a:srgbClr val="C00000"/>
                </a:solidFill>
              </a:rPr>
              <a:t>غذاهای زودهضم</a:t>
            </a:r>
            <a:r>
              <a:rPr lang="fa-IR" sz="2800" dirty="0">
                <a:solidFill>
                  <a:schemeClr val="tx2">
                    <a:lumMod val="50000"/>
                  </a:schemeClr>
                </a:solidFill>
              </a:rPr>
              <a:t> برای افرادی توصیه می‌شود که هضم قوی ندارند و یا به تازگی از بستر بیماری برخاسته‌اند. </a:t>
            </a:r>
          </a:p>
          <a:p>
            <a:pPr marL="342900" indent="-342900" algn="r" rtl="1">
              <a:lnSpc>
                <a:spcPct val="100000"/>
              </a:lnSpc>
              <a:buClr>
                <a:schemeClr val="tx2">
                  <a:lumMod val="50000"/>
                </a:schemeClr>
              </a:buClr>
              <a:buFont typeface="Arial" panose="020B0604020202020204" pitchFamily="34" charset="0"/>
              <a:buChar char="•"/>
            </a:pPr>
            <a:r>
              <a:rPr lang="fa-IR" sz="2800" dirty="0">
                <a:solidFill>
                  <a:schemeClr val="tx2">
                    <a:lumMod val="50000"/>
                  </a:schemeClr>
                </a:solidFill>
              </a:rPr>
              <a:t>غذاهای زود هضم مانند تخم مرغ عسلی و شوربای مرغ با نان گندمی که خوب پخته شده باشد.</a:t>
            </a:r>
          </a:p>
          <a:p>
            <a:pPr marL="342900" indent="-342900" algn="r" rtl="1">
              <a:lnSpc>
                <a:spcPct val="100000"/>
              </a:lnSpc>
              <a:buClr>
                <a:schemeClr val="tx2">
                  <a:lumMod val="50000"/>
                </a:schemeClr>
              </a:buClr>
              <a:buFont typeface="Arial" panose="020B0604020202020204" pitchFamily="34" charset="0"/>
              <a:buChar char="•"/>
            </a:pPr>
            <a:r>
              <a:rPr lang="fa-IR" sz="2800" b="1" dirty="0">
                <a:solidFill>
                  <a:srgbClr val="C00000"/>
                </a:solidFill>
              </a:rPr>
              <a:t>غذاهای دیرهضم </a:t>
            </a:r>
            <a:r>
              <a:rPr lang="fa-IR" sz="2800" dirty="0">
                <a:solidFill>
                  <a:schemeClr val="tx2">
                    <a:lumMod val="50000"/>
                  </a:schemeClr>
                </a:solidFill>
              </a:rPr>
              <a:t>برای کسانی که فعالیت‌های بدنی سنگین انجام می‌دهند، مانند ورزشکاران حرفه‌ای، کشاورزان، کارگران ساختمانی و آهنگران مناسب است. </a:t>
            </a:r>
          </a:p>
          <a:p>
            <a:pPr marL="342900" indent="-342900" algn="r" rtl="1">
              <a:lnSpc>
                <a:spcPct val="100000"/>
              </a:lnSpc>
              <a:buClr>
                <a:schemeClr val="tx2">
                  <a:lumMod val="50000"/>
                </a:schemeClr>
              </a:buClr>
              <a:buFont typeface="Arial" panose="020B0604020202020204" pitchFamily="34" charset="0"/>
              <a:buChar char="•"/>
            </a:pPr>
            <a:r>
              <a:rPr lang="fa-IR" sz="2800" dirty="0">
                <a:solidFill>
                  <a:schemeClr val="tx2">
                    <a:lumMod val="50000"/>
                  </a:schemeClr>
                </a:solidFill>
              </a:rPr>
              <a:t>غذاهای دیر هضم مانند نیمرو، حلیم، گوشت‌های دیرهضم، حلواهایی که با روغن و آرد و نشاسته و عسل یا شکر تهیه شده باشد.</a:t>
            </a:r>
          </a:p>
          <a:p>
            <a:pPr marL="342900" indent="-342900" algn="r" rtl="1">
              <a:lnSpc>
                <a:spcPct val="100000"/>
              </a:lnSpc>
              <a:buClr>
                <a:schemeClr val="tx2">
                  <a:lumMod val="50000"/>
                </a:schemeClr>
              </a:buClr>
              <a:buFont typeface="Arial" panose="020B0604020202020204" pitchFamily="34" charset="0"/>
              <a:buChar char="•"/>
            </a:pPr>
            <a:r>
              <a:rPr lang="fa-IR" sz="2800" dirty="0">
                <a:solidFill>
                  <a:schemeClr val="tx2">
                    <a:lumMod val="50000"/>
                  </a:schemeClr>
                </a:solidFill>
              </a:rPr>
              <a:t>افراد پشت میزنشین و کم‌تحرک مانند دانشجویان، کارمندان و مدیران، از غذاهای دیرهضم استفاده نکنند.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53</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4297290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 براساس مغذی بودن</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46314" y="2337115"/>
            <a:ext cx="11625944" cy="1908314"/>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r>
              <a:rPr lang="fa-IR" dirty="0">
                <a:solidFill>
                  <a:schemeClr val="tx2">
                    <a:lumMod val="50000"/>
                  </a:schemeClr>
                </a:solidFill>
              </a:rPr>
              <a:t>گاهی‌وقت‌ها باید غذا را از نظر کالری کاهش داد؛ یعنی غذاهایی که علی‌رغم مقدار و حجم زیاد، کالری کمی دارند؛ مانند کاهو و شلغم.</a:t>
            </a:r>
          </a:p>
          <a:p>
            <a:pPr marL="342900" indent="-342900" algn="r" rtl="1">
              <a:lnSpc>
                <a:spcPct val="100000"/>
              </a:lnSpc>
              <a:buClr>
                <a:schemeClr val="tx2">
                  <a:lumMod val="50000"/>
                </a:schemeClr>
              </a:buClr>
              <a:buFont typeface="Arial" panose="020B0604020202020204" pitchFamily="34" charset="0"/>
              <a:buChar char="•"/>
            </a:pPr>
            <a:r>
              <a:rPr lang="fa-IR" dirty="0">
                <a:solidFill>
                  <a:schemeClr val="tx2">
                    <a:lumMod val="50000"/>
                  </a:schemeClr>
                </a:solidFill>
              </a:rPr>
              <a:t> غذای حجیم و کم کالری بیشتر مناسب افرادی است که اشتهای بسیار زیاد و هضم قوی دارند و نمی‎توانند کم خوردن را تحمل کنند ولی چاق هستند یا مواد نامناسب در بدنشان زیاد است (دچار انباشتگی مواد یا امتلا هستند). </a:t>
            </a:r>
          </a:p>
          <a:p>
            <a:pPr marL="342900" indent="-342900" algn="r" rtl="1">
              <a:lnSpc>
                <a:spcPct val="100000"/>
              </a:lnSpc>
              <a:buClr>
                <a:schemeClr val="tx2">
                  <a:lumMod val="50000"/>
                </a:schemeClr>
              </a:buClr>
              <a:buFont typeface="Arial" panose="020B0604020202020204" pitchFamily="34" charset="0"/>
              <a:buChar char="•"/>
            </a:pPr>
            <a:r>
              <a:rPr lang="fa-IR" dirty="0">
                <a:solidFill>
                  <a:schemeClr val="tx2">
                    <a:lumMod val="50000"/>
                  </a:schemeClr>
                </a:solidFill>
              </a:rPr>
              <a:t>غذای حجیم اما کم کالری سبب اتساع معده شده و تا حدی گرسنگی را کاهش می‌دهند.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54</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rotWithShape="1">
          <a:blip r:embed="rId3"/>
          <a:srcRect l="2124" r="2264"/>
          <a:stretch/>
        </p:blipFill>
        <p:spPr>
          <a:xfrm>
            <a:off x="7249885" y="4163451"/>
            <a:ext cx="3799113" cy="1605977"/>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
        <p:nvSpPr>
          <p:cNvPr id="10" name="TextBox 9"/>
          <p:cNvSpPr txBox="1"/>
          <p:nvPr/>
        </p:nvSpPr>
        <p:spPr>
          <a:xfrm>
            <a:off x="195946" y="4125686"/>
            <a:ext cx="6879770" cy="3000821"/>
          </a:xfrm>
          <a:prstGeom prst="rect">
            <a:avLst/>
          </a:prstGeom>
          <a:noFill/>
        </p:spPr>
        <p:txBody>
          <a:bodyPr wrap="square" rtlCol="0">
            <a:spAutoFit/>
          </a:bodyPr>
          <a:lstStyle/>
          <a:p>
            <a:pPr marL="342900" indent="-342900" algn="r" rtl="1">
              <a:lnSpc>
                <a:spcPct val="150000"/>
              </a:lnSpc>
              <a:buClr>
                <a:schemeClr val="tx2">
                  <a:lumMod val="50000"/>
                </a:schemeClr>
              </a:buClr>
              <a:buFont typeface="Arial" panose="020B0604020202020204" pitchFamily="34" charset="0"/>
              <a:buChar char="•"/>
            </a:pPr>
            <a:r>
              <a:rPr lang="fa-IR" dirty="0">
                <a:solidFill>
                  <a:schemeClr val="tx2">
                    <a:lumMod val="50000"/>
                  </a:schemeClr>
                </a:solidFill>
              </a:rPr>
              <a:t>گاهی لازم است غذا از لحاظ مقدار کم بوده ولي مغذی باشد؛</a:t>
            </a:r>
          </a:p>
          <a:p>
            <a:pPr marL="342900" indent="-342900" algn="r" rtl="1">
              <a:lnSpc>
                <a:spcPct val="150000"/>
              </a:lnSpc>
              <a:buClr>
                <a:schemeClr val="tx2">
                  <a:lumMod val="50000"/>
                </a:schemeClr>
              </a:buClr>
              <a:buFont typeface="Arial" panose="020B0604020202020204" pitchFamily="34" charset="0"/>
              <a:buChar char="•"/>
            </a:pPr>
            <a:r>
              <a:rPr lang="fa-IR" dirty="0">
                <a:solidFill>
                  <a:schemeClr val="tx2">
                    <a:lumMod val="50000"/>
                  </a:schemeClr>
                </a:solidFill>
              </a:rPr>
              <a:t>مانند زرده تخم مرغ نیم‌پز، آب‌گوشت بره یا بزغاله و حریره ‌بادام.</a:t>
            </a:r>
          </a:p>
          <a:p>
            <a:pPr marL="342900" indent="-342900" algn="r" rtl="1">
              <a:lnSpc>
                <a:spcPct val="150000"/>
              </a:lnSpc>
              <a:buClr>
                <a:schemeClr val="tx2">
                  <a:lumMod val="50000"/>
                </a:schemeClr>
              </a:buClr>
              <a:buFont typeface="Arial" panose="020B0604020202020204" pitchFamily="34" charset="0"/>
              <a:buChar char="•"/>
            </a:pPr>
            <a:r>
              <a:rPr lang="fa-IR" dirty="0">
                <a:solidFill>
                  <a:schemeClr val="tx2">
                    <a:lumMod val="50000"/>
                  </a:schemeClr>
                </a:solidFill>
              </a:rPr>
              <a:t>غذای کم حجم و مغذی مناسب افرادی است که توانایی خوردن غذا به مقدار زیاد ندارند ولی بدنشان نیازمند تقویت شدن با غذاست؛ مثل بیمار سرطاني که دچار بی‌اشتهایی است. </a:t>
            </a:r>
          </a:p>
          <a:p>
            <a:pPr marL="342900" indent="-342900" algn="r" rtl="1">
              <a:lnSpc>
                <a:spcPct val="150000"/>
              </a:lnSpc>
              <a:buClr>
                <a:schemeClr val="tx2">
                  <a:lumMod val="50000"/>
                </a:schemeClr>
              </a:buClr>
              <a:buFont typeface="Arial" panose="020B0604020202020204" pitchFamily="34" charset="0"/>
              <a:buChar char="•"/>
            </a:pPr>
            <a:r>
              <a:rPr lang="fa-IR" dirty="0">
                <a:solidFill>
                  <a:schemeClr val="tx2">
                    <a:lumMod val="50000"/>
                  </a:schemeClr>
                </a:solidFill>
              </a:rPr>
              <a:t>مصرف مواد غذایی مقوی به مقدار کم اما در دفعات زیاد کمک می‌کند تا بدن بتواند از همان مقدار کم که مریض قادر به خوردن آن است، بیشترین بهره را ببرد. </a:t>
            </a:r>
          </a:p>
          <a:p>
            <a:pPr>
              <a:lnSpc>
                <a:spcPct val="150000"/>
              </a:lnSpc>
            </a:pPr>
            <a:endParaRPr lang="en-US" dirty="0"/>
          </a:p>
        </p:txBody>
      </p:sp>
      <p:pic>
        <p:nvPicPr>
          <p:cNvPr id="11" name="Picture 10"/>
          <p:cNvPicPr>
            <a:picLocks noChangeAspect="1"/>
          </p:cNvPicPr>
          <p:nvPr/>
        </p:nvPicPr>
        <p:blipFill rotWithShape="1">
          <a:blip r:embed="rId4"/>
          <a:srcRect r="9692"/>
          <a:stretch/>
        </p:blipFill>
        <p:spPr>
          <a:xfrm rot="10800000" flipH="1">
            <a:off x="370114" y="3450559"/>
            <a:ext cx="1743535" cy="1409935"/>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98892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 بر اساس تداخلات غذایی</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0" y="2424200"/>
            <a:ext cx="11713029" cy="623800"/>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r>
              <a:rPr lang="fa-IR" dirty="0">
                <a:solidFill>
                  <a:schemeClr val="tx2">
                    <a:lumMod val="50000"/>
                  </a:schemeClr>
                </a:solidFill>
              </a:rPr>
              <a:t>مصرف برخی از غذاها با هم، باعث تولید مواد نامناسب  و اختلالات گوارشی یا متابولیک در بدن شده و به سلامتی آسیب می‌زند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55</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TextBox 9"/>
          <p:cNvSpPr txBox="1"/>
          <p:nvPr/>
        </p:nvSpPr>
        <p:spPr>
          <a:xfrm>
            <a:off x="5529943" y="3233057"/>
            <a:ext cx="6096000" cy="2585323"/>
          </a:xfrm>
          <a:prstGeom prst="rect">
            <a:avLst/>
          </a:prstGeom>
          <a:noFill/>
        </p:spPr>
        <p:txBody>
          <a:bodyPr wrap="square" numCol="2" rtlCol="0">
            <a:spAutoFit/>
          </a:bodyPr>
          <a:lstStyle/>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لبنیات با ترشی ها</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گوشت همراه با شیر</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ماست و باقلا</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خربزه با عسل، مویز یا انبه</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تخم مرغ با ماهی</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سرکه با حلیم</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ترب با ماست</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سرکه با عدس یا ماش</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سرکه یا آبلیمو با ماست</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ماهی با شیر یا هندوانه</a:t>
            </a:r>
            <a:endParaRPr lang="en-US" dirty="0">
              <a:solidFill>
                <a:schemeClr val="accent3">
                  <a:lumMod val="50000"/>
                </a:schemeClr>
              </a:solidFill>
            </a:endParaRPr>
          </a:p>
          <a:p>
            <a:pPr marL="285750" indent="-285750" algn="r" rtl="1">
              <a:lnSpc>
                <a:spcPct val="150000"/>
              </a:lnSpc>
              <a:buFont typeface="Courier New" panose="02070309020205020404" pitchFamily="49" charset="0"/>
              <a:buChar char="o"/>
            </a:pPr>
            <a:endParaRPr lang="en-US" dirty="0">
              <a:solidFill>
                <a:schemeClr val="accent3">
                  <a:lumMod val="50000"/>
                </a:schemeClr>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812" y="3336471"/>
            <a:ext cx="4829175" cy="31242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9" name="Multiply 8"/>
          <p:cNvSpPr/>
          <p:nvPr/>
        </p:nvSpPr>
        <p:spPr>
          <a:xfrm>
            <a:off x="2040577" y="4024086"/>
            <a:ext cx="1393371" cy="1611085"/>
          </a:xfrm>
          <a:prstGeom prst="mathMultiply">
            <a:avLst/>
          </a:prstGeom>
          <a:solidFill>
            <a:srgbClr val="FF0000"/>
          </a:solidFill>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75736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غذایی در دوران‌ مختلف زندگی</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0" y="2424200"/>
            <a:ext cx="11713029" cy="623800"/>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endParaRPr lang="fa-IR" dirty="0">
              <a:solidFill>
                <a:schemeClr val="tx2">
                  <a:lumMod val="50000"/>
                </a:schemeClr>
              </a:solidFill>
            </a:endParaRP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56</a:t>
            </a:fld>
            <a:endParaRPr lang="en-US" dirty="0">
              <a:solidFill>
                <a:schemeClr val="bg2">
                  <a:lumMod val="50000"/>
                </a:scheme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6088" y="2394857"/>
            <a:ext cx="6566653" cy="4376057"/>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2413743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919" y="197090"/>
            <a:ext cx="9784080" cy="1508760"/>
          </a:xfrm>
        </p:spPr>
        <p:txBody>
          <a:bodyPr/>
          <a:lstStyle/>
          <a:p>
            <a:pPr algn="ctr"/>
            <a:r>
              <a:rPr lang="fa-IR" dirty="0"/>
              <a:t>دوران بارداری</a:t>
            </a:r>
            <a:endParaRPr lang="en-US" dirty="0"/>
          </a:p>
        </p:txBody>
      </p:sp>
      <p:sp>
        <p:nvSpPr>
          <p:cNvPr id="3" name="Text Placeholder 2"/>
          <p:cNvSpPr>
            <a:spLocks noGrp="1"/>
          </p:cNvSpPr>
          <p:nvPr>
            <p:ph type="body" idx="1"/>
          </p:nvPr>
        </p:nvSpPr>
        <p:spPr>
          <a:xfrm>
            <a:off x="717156" y="2590800"/>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4" name="Content Placeholder 3"/>
          <p:cNvSpPr>
            <a:spLocks noGrp="1"/>
          </p:cNvSpPr>
          <p:nvPr>
            <p:ph sz="half" idx="2"/>
          </p:nvPr>
        </p:nvSpPr>
        <p:spPr>
          <a:xfrm>
            <a:off x="261258" y="3211286"/>
            <a:ext cx="5170714" cy="3189514"/>
          </a:xfrm>
        </p:spPr>
        <p:txBody>
          <a:bodyPr>
            <a:normAutofit fontScale="92500"/>
          </a:bodyPr>
          <a:lstStyle/>
          <a:p>
            <a:pPr algn="r" rtl="1">
              <a:lnSpc>
                <a:spcPct val="150000"/>
              </a:lnSpc>
            </a:pPr>
            <a:r>
              <a:rPr lang="ar-SA" sz="1800" dirty="0">
                <a:solidFill>
                  <a:schemeClr val="bg1"/>
                </a:solidFill>
              </a:rPr>
              <a:t>غذاهای سنگین و دیرهضم (مانند لازانیا، پیتزا، الویه پر سس)، ترشی‌جات (سرکه)، کافئین (چای پر رنگ، قهوه و نوشابه‌های کولا)، خوراکی‌های مصنوعی و صنعتی، آبمیوه‌های بسته‌بندی شده، تنقلات ناسالم، رنگ‌های خوراکی، فست‌فودها، آب یخ،</a:t>
            </a:r>
            <a:r>
              <a:rPr lang="fa-IR" sz="1800" dirty="0">
                <a:solidFill>
                  <a:schemeClr val="bg1"/>
                </a:solidFill>
              </a:rPr>
              <a:t>، مُلین‌هايي مانند </a:t>
            </a:r>
            <a:r>
              <a:rPr lang="fa-IR" sz="1800" dirty="0">
                <a:solidFill>
                  <a:schemeClr val="accent4">
                    <a:lumMod val="50000"/>
                  </a:schemeClr>
                </a:solidFill>
              </a:rPr>
              <a:t>بنفشه، خطمی و پنیرک</a:t>
            </a:r>
            <a:r>
              <a:rPr lang="en-US" sz="1800" dirty="0">
                <a:solidFill>
                  <a:schemeClr val="accent4">
                    <a:lumMod val="50000"/>
                  </a:schemeClr>
                </a:solidFill>
              </a:rPr>
              <a:t> </a:t>
            </a:r>
            <a:endParaRPr lang="fa-IR" sz="1800" dirty="0">
              <a:solidFill>
                <a:schemeClr val="accent4">
                  <a:lumMod val="50000"/>
                </a:schemeClr>
              </a:solidFill>
            </a:endParaRPr>
          </a:p>
          <a:p>
            <a:pPr algn="r" rtl="1">
              <a:lnSpc>
                <a:spcPct val="150000"/>
              </a:lnSpc>
            </a:pPr>
            <a:r>
              <a:rPr lang="fa-IR" sz="1800" dirty="0">
                <a:solidFill>
                  <a:schemeClr val="bg1"/>
                </a:solidFill>
              </a:rPr>
              <a:t> استفاده از چای کمرنگ تازه دم بدون اسانس ایرادی ندارد.</a:t>
            </a:r>
            <a:endParaRPr lang="en-US" sz="1800" dirty="0">
              <a:solidFill>
                <a:schemeClr val="bg1"/>
              </a:solidFill>
            </a:endParaRPr>
          </a:p>
          <a:p>
            <a:pPr algn="r" rtl="1">
              <a:lnSpc>
                <a:spcPct val="150000"/>
              </a:lnSpc>
            </a:pPr>
            <a:r>
              <a:rPr lang="fa-IR" sz="1800" dirty="0">
                <a:solidFill>
                  <a:schemeClr val="bg1"/>
                </a:solidFill>
              </a:rPr>
              <a:t>مواد غذایی مضر ذکر شده هر چند ممنوعیت مطلق ندارند، اما بهتر است در این دوران مصرف نشوند.</a:t>
            </a:r>
            <a:endParaRPr lang="en-US" sz="1800" dirty="0">
              <a:solidFill>
                <a:schemeClr val="bg1"/>
              </a:solidFill>
            </a:endParaRPr>
          </a:p>
        </p:txBody>
      </p:sp>
      <p:sp>
        <p:nvSpPr>
          <p:cNvPr id="5" name="Text Placeholder 4"/>
          <p:cNvSpPr>
            <a:spLocks noGrp="1"/>
          </p:cNvSpPr>
          <p:nvPr>
            <p:ph type="body" sz="quarter" idx="3"/>
          </p:nvPr>
        </p:nvSpPr>
        <p:spPr>
          <a:xfrm>
            <a:off x="7437120" y="1989670"/>
            <a:ext cx="4754880"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7587343" y="2656564"/>
            <a:ext cx="4245427" cy="3566160"/>
          </a:xfrm>
        </p:spPr>
        <p:txBody>
          <a:bodyPr>
            <a:normAutofit fontScale="92500" lnSpcReduction="10000"/>
          </a:bodyPr>
          <a:lstStyle/>
          <a:p>
            <a:pPr algn="r" rtl="1">
              <a:lnSpc>
                <a:spcPct val="150000"/>
              </a:lnSpc>
            </a:pPr>
            <a:r>
              <a:rPr lang="fa-IR" sz="1800" dirty="0">
                <a:solidFill>
                  <a:schemeClr val="bg1"/>
                </a:solidFill>
              </a:rPr>
              <a:t>غذاهای آب‌پز، شورباها، گوشت گوسفند، مرغ، ماهی، زرده تخم‌مرغ، روغن زیتون، شیر، کره طبیعی، عسل، بادام، پسته، مویز، فندق، گردو، خرما، سبزیجات خام و پخته و غلات</a:t>
            </a:r>
          </a:p>
          <a:p>
            <a:pPr algn="r" rtl="1">
              <a:lnSpc>
                <a:spcPct val="150000"/>
              </a:lnSpc>
            </a:pPr>
            <a:r>
              <a:rPr lang="fa-IR" sz="1800" dirty="0">
                <a:solidFill>
                  <a:schemeClr val="bg1"/>
                </a:solidFill>
              </a:rPr>
              <a:t>میوه‌های رسیده از قبیل سیب، به، انگور، گلابی، انار، زردآلو، آلو و انجیر، رب سیب یا به</a:t>
            </a:r>
          </a:p>
          <a:p>
            <a:pPr algn="r" rtl="1">
              <a:lnSpc>
                <a:spcPct val="150000"/>
              </a:lnSpc>
            </a:pPr>
            <a:r>
              <a:rPr lang="fa-IR" sz="1800" dirty="0">
                <a:solidFill>
                  <a:schemeClr val="bg1"/>
                </a:solidFill>
              </a:rPr>
              <a:t>در دوران بارداری باید از یبوست جلوگیری شود </a:t>
            </a:r>
          </a:p>
          <a:p>
            <a:pPr algn="r" rtl="1">
              <a:lnSpc>
                <a:spcPct val="150000"/>
              </a:lnSpc>
            </a:pPr>
            <a:r>
              <a:rPr lang="fa-IR" sz="1800" dirty="0">
                <a:solidFill>
                  <a:schemeClr val="bg1"/>
                </a:solidFill>
              </a:rPr>
              <a:t>یبوست را با </a:t>
            </a:r>
            <a:r>
              <a:rPr lang="fa-IR" sz="1800" dirty="0">
                <a:solidFill>
                  <a:schemeClr val="accent4">
                    <a:lumMod val="50000"/>
                  </a:schemeClr>
                </a:solidFill>
              </a:rPr>
              <a:t>پیاده روی منظم</a:t>
            </a:r>
            <a:r>
              <a:rPr lang="fa-IR" sz="1800" dirty="0">
                <a:solidFill>
                  <a:schemeClr val="bg1"/>
                </a:solidFill>
              </a:rPr>
              <a:t>، استفاده از </a:t>
            </a:r>
            <a:r>
              <a:rPr lang="fa-IR" sz="1800" dirty="0">
                <a:solidFill>
                  <a:schemeClr val="accent4">
                    <a:lumMod val="50000"/>
                  </a:schemeClr>
                </a:solidFill>
              </a:rPr>
              <a:t>سوپ سبزیجات</a:t>
            </a:r>
            <a:r>
              <a:rPr lang="fa-IR" sz="1800" dirty="0">
                <a:solidFill>
                  <a:schemeClr val="bg1"/>
                </a:solidFill>
              </a:rPr>
              <a:t>، آلوبخارا و انجیر خیس‌کرده، به طور متناوب برطرف كنید.</a:t>
            </a:r>
          </a:p>
        </p:txBody>
      </p:sp>
      <p:sp>
        <p:nvSpPr>
          <p:cNvPr id="7" name="Slide Number Placeholder 6"/>
          <p:cNvSpPr>
            <a:spLocks noGrp="1"/>
          </p:cNvSpPr>
          <p:nvPr>
            <p:ph type="sldNum" sz="quarter" idx="12"/>
          </p:nvPr>
        </p:nvSpPr>
        <p:spPr/>
        <p:txBody>
          <a:bodyPr/>
          <a:lstStyle/>
          <a:p>
            <a:fld id="{294A09A9-5501-47C1-A89A-A340965A2BE2}" type="slidenum">
              <a:rPr lang="en-US" smtClean="0"/>
              <a:pPr/>
              <a:t>57</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3923" b="8331"/>
          <a:stretch/>
        </p:blipFill>
        <p:spPr>
          <a:xfrm flipH="1">
            <a:off x="5617028" y="4463143"/>
            <a:ext cx="1958068" cy="155587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78" y="348343"/>
            <a:ext cx="3470277" cy="195058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4328" r="1429"/>
          <a:stretch/>
        </p:blipFill>
        <p:spPr>
          <a:xfrm>
            <a:off x="5617028" y="2655653"/>
            <a:ext cx="1911928" cy="1561151"/>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548616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919" y="197090"/>
            <a:ext cx="9784080" cy="1508760"/>
          </a:xfrm>
        </p:spPr>
        <p:txBody>
          <a:bodyPr>
            <a:normAutofit fontScale="90000"/>
          </a:bodyPr>
          <a:lstStyle/>
          <a:p>
            <a:pPr algn="ctr">
              <a:lnSpc>
                <a:spcPct val="150000"/>
              </a:lnSpc>
            </a:pPr>
            <a:r>
              <a:rPr lang="fa-IR" sz="3200" dirty="0"/>
              <a:t>دوران بعد از زایمان</a:t>
            </a:r>
            <a:br>
              <a:rPr lang="fa-IR" sz="3200" dirty="0"/>
            </a:br>
            <a:r>
              <a:rPr lang="fa-IR" sz="3200" dirty="0"/>
              <a:t>(تا سه هفته اول)</a:t>
            </a:r>
          </a:p>
        </p:txBody>
      </p:sp>
      <p:sp>
        <p:nvSpPr>
          <p:cNvPr id="4" name="Content Placeholder 3"/>
          <p:cNvSpPr>
            <a:spLocks noGrp="1"/>
          </p:cNvSpPr>
          <p:nvPr>
            <p:ph sz="half" idx="2"/>
          </p:nvPr>
        </p:nvSpPr>
        <p:spPr>
          <a:xfrm>
            <a:off x="0" y="3592286"/>
            <a:ext cx="4016828" cy="3189514"/>
          </a:xfrm>
        </p:spPr>
        <p:txBody>
          <a:bodyPr>
            <a:normAutofit/>
          </a:bodyPr>
          <a:lstStyle/>
          <a:p>
            <a:pPr algn="r" rtl="1">
              <a:lnSpc>
                <a:spcPct val="150000"/>
              </a:lnSpc>
            </a:pPr>
            <a:r>
              <a:rPr lang="ar-SA" sz="1800" dirty="0">
                <a:solidFill>
                  <a:schemeClr val="bg1"/>
                </a:solidFill>
              </a:rPr>
              <a:t>غذاهای ترش، شور</a:t>
            </a:r>
            <a:endParaRPr lang="fa-IR" sz="1800" dirty="0">
              <a:solidFill>
                <a:schemeClr val="bg1"/>
              </a:solidFill>
            </a:endParaRPr>
          </a:p>
          <a:p>
            <a:pPr algn="r" rtl="1">
              <a:lnSpc>
                <a:spcPct val="150000"/>
              </a:lnSpc>
            </a:pPr>
            <a:r>
              <a:rPr lang="ar-SA" sz="1800" dirty="0">
                <a:solidFill>
                  <a:schemeClr val="bg1"/>
                </a:solidFill>
              </a:rPr>
              <a:t>غذاهای خمیری مانند ماکارونی</a:t>
            </a:r>
            <a:r>
              <a:rPr lang="fa-IR" sz="1800" dirty="0">
                <a:solidFill>
                  <a:schemeClr val="bg1"/>
                </a:solidFill>
              </a:rPr>
              <a:t> (با آویشن بپزید)</a:t>
            </a:r>
          </a:p>
          <a:p>
            <a:pPr algn="r" rtl="1">
              <a:lnSpc>
                <a:spcPct val="150000"/>
              </a:lnSpc>
            </a:pPr>
            <a:r>
              <a:rPr lang="ar-SA" sz="1800" dirty="0">
                <a:solidFill>
                  <a:schemeClr val="bg1"/>
                </a:solidFill>
              </a:rPr>
              <a:t>غذاهای کارخانه‌ای و یخ‌زده</a:t>
            </a:r>
            <a:endParaRPr lang="fa-IR" sz="1800" dirty="0">
              <a:solidFill>
                <a:schemeClr val="bg1"/>
              </a:solidFill>
            </a:endParaRPr>
          </a:p>
          <a:p>
            <a:pPr algn="r" rtl="1">
              <a:lnSpc>
                <a:spcPct val="150000"/>
              </a:lnSpc>
            </a:pPr>
            <a:r>
              <a:rPr lang="ar-SA" sz="1800" dirty="0">
                <a:solidFill>
                  <a:schemeClr val="bg1"/>
                </a:solidFill>
              </a:rPr>
              <a:t>قهوه، کاکائو </a:t>
            </a:r>
            <a:endParaRPr lang="fa-IR" sz="1800" dirty="0">
              <a:solidFill>
                <a:schemeClr val="bg1"/>
              </a:solidFill>
            </a:endParaRPr>
          </a:p>
          <a:p>
            <a:pPr algn="r" rtl="1">
              <a:lnSpc>
                <a:spcPct val="150000"/>
              </a:lnSpc>
            </a:pPr>
            <a:r>
              <a:rPr lang="ar-SA" sz="1800" dirty="0">
                <a:solidFill>
                  <a:schemeClr val="bg1"/>
                </a:solidFill>
              </a:rPr>
              <a:t>آب یخ</a:t>
            </a:r>
            <a:endParaRPr lang="en-US" sz="1800" dirty="0">
              <a:solidFill>
                <a:schemeClr val="bg1"/>
              </a:solidFill>
            </a:endParaRPr>
          </a:p>
        </p:txBody>
      </p:sp>
      <p:sp>
        <p:nvSpPr>
          <p:cNvPr id="5" name="Text Placeholder 4"/>
          <p:cNvSpPr>
            <a:spLocks noGrp="1"/>
          </p:cNvSpPr>
          <p:nvPr>
            <p:ph type="body" sz="quarter" idx="3"/>
          </p:nvPr>
        </p:nvSpPr>
        <p:spPr>
          <a:xfrm>
            <a:off x="7437120" y="1989670"/>
            <a:ext cx="4754880"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7587343" y="2656564"/>
            <a:ext cx="4245427" cy="3566160"/>
          </a:xfrm>
        </p:spPr>
        <p:txBody>
          <a:bodyPr>
            <a:normAutofit fontScale="92500" lnSpcReduction="10000"/>
          </a:bodyPr>
          <a:lstStyle/>
          <a:p>
            <a:pPr algn="r" rtl="1">
              <a:lnSpc>
                <a:spcPct val="150000"/>
              </a:lnSpc>
            </a:pPr>
            <a:r>
              <a:rPr lang="fa-IR" sz="1800" dirty="0">
                <a:solidFill>
                  <a:schemeClr val="bg1"/>
                </a:solidFill>
              </a:rPr>
              <a:t>غذاهای مقوی که هضم آسانی دارند</a:t>
            </a:r>
          </a:p>
          <a:p>
            <a:pPr algn="r" rtl="1">
              <a:lnSpc>
                <a:spcPct val="150000"/>
              </a:lnSpc>
            </a:pPr>
            <a:r>
              <a:rPr lang="fa-IR" sz="1800" dirty="0">
                <a:solidFill>
                  <a:schemeClr val="bg1"/>
                </a:solidFill>
              </a:rPr>
              <a:t>از جمله زرده تخم‌مرغ عسلی و عصاره گوشت با ادویه‌جات خوشبو مانند انیسون، دارچین و سماق</a:t>
            </a:r>
          </a:p>
          <a:p>
            <a:pPr algn="r" rtl="1">
              <a:lnSpc>
                <a:spcPct val="150000"/>
              </a:lnSpc>
            </a:pPr>
            <a:r>
              <a:rPr lang="fa-IR" sz="1800" dirty="0">
                <a:solidFill>
                  <a:schemeClr val="bg1"/>
                </a:solidFill>
              </a:rPr>
              <a:t>آب هویج، شیره انگور</a:t>
            </a:r>
          </a:p>
          <a:p>
            <a:pPr algn="r" rtl="1">
              <a:lnSpc>
                <a:spcPct val="150000"/>
              </a:lnSpc>
            </a:pPr>
            <a:r>
              <a:rPr lang="fa-IR" sz="1800" dirty="0">
                <a:solidFill>
                  <a:schemeClr val="bg1"/>
                </a:solidFill>
              </a:rPr>
              <a:t>سوپ جو</a:t>
            </a:r>
          </a:p>
          <a:p>
            <a:pPr algn="r" rtl="1">
              <a:lnSpc>
                <a:spcPct val="150000"/>
              </a:lnSpc>
            </a:pPr>
            <a:r>
              <a:rPr lang="fa-IR" sz="1800" dirty="0">
                <a:solidFill>
                  <a:schemeClr val="bg1"/>
                </a:solidFill>
              </a:rPr>
              <a:t> سیب، آب سیب با گلاب و عسل، فالوده سیب</a:t>
            </a:r>
          </a:p>
          <a:p>
            <a:pPr algn="r" rtl="1">
              <a:lnSpc>
                <a:spcPct val="150000"/>
              </a:lnSpc>
            </a:pPr>
            <a:r>
              <a:rPr lang="fa-IR" sz="1800" dirty="0">
                <a:solidFill>
                  <a:schemeClr val="bg1"/>
                </a:solidFill>
              </a:rPr>
              <a:t> رب سیب و به</a:t>
            </a:r>
          </a:p>
        </p:txBody>
      </p:sp>
      <p:sp>
        <p:nvSpPr>
          <p:cNvPr id="7" name="Slide Number Placeholder 6"/>
          <p:cNvSpPr>
            <a:spLocks noGrp="1"/>
          </p:cNvSpPr>
          <p:nvPr>
            <p:ph type="sldNum" sz="quarter" idx="12"/>
          </p:nvPr>
        </p:nvSpPr>
        <p:spPr/>
        <p:txBody>
          <a:bodyPr/>
          <a:lstStyle/>
          <a:p>
            <a:fld id="{294A09A9-5501-47C1-A89A-A340965A2BE2}" type="slidenum">
              <a:rPr lang="en-US" smtClean="0"/>
              <a:pPr/>
              <a:t>58</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4476"/>
          <a:stretch/>
        </p:blipFill>
        <p:spPr>
          <a:xfrm>
            <a:off x="4659084" y="3840183"/>
            <a:ext cx="3309257" cy="240549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t="25439" b="13736"/>
          <a:stretch/>
        </p:blipFill>
        <p:spPr>
          <a:xfrm>
            <a:off x="598714" y="181169"/>
            <a:ext cx="2688771" cy="245317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11" name="Text Placeholder 2"/>
          <p:cNvSpPr txBox="1">
            <a:spLocks/>
          </p:cNvSpPr>
          <p:nvPr/>
        </p:nvSpPr>
        <p:spPr>
          <a:xfrm>
            <a:off x="673613" y="2928257"/>
            <a:ext cx="4754880" cy="57694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200"/>
              </a:spcBef>
              <a:spcAft>
                <a:spcPts val="200"/>
              </a:spcAft>
              <a:buClr>
                <a:schemeClr val="tx1"/>
              </a:buClr>
              <a:buFont typeface="Wingdings" pitchFamily="2" charset="2"/>
              <a:buNone/>
              <a:defRPr sz="2100" b="1" kern="1200">
                <a:solidFill>
                  <a:schemeClr val="tx1"/>
                </a:solidFill>
                <a:latin typeface="+mn-lt"/>
                <a:ea typeface="+mn-ea"/>
                <a:cs typeface="+mn-cs"/>
              </a:defRPr>
            </a:lvl1pPr>
            <a:lvl2pPr marL="457200" indent="0" algn="l" defTabSz="914400" rtl="0" eaLnBrk="1" latinLnBrk="0" hangingPunct="1">
              <a:lnSpc>
                <a:spcPct val="90000"/>
              </a:lnSpc>
              <a:spcBef>
                <a:spcPts val="200"/>
              </a:spcBef>
              <a:spcAft>
                <a:spcPts val="400"/>
              </a:spcAft>
              <a:buClr>
                <a:schemeClr val="tx1"/>
              </a:buClr>
              <a:buFont typeface="Wingdings" pitchFamily="2" charset="2"/>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200"/>
              </a:spcBef>
              <a:spcAft>
                <a:spcPts val="400"/>
              </a:spcAft>
              <a:buClr>
                <a:schemeClr val="tx1"/>
              </a:buClr>
              <a:buFont typeface="Wingdings" pitchFamily="2" charset="2"/>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9pPr>
          </a:lstStyle>
          <a:p>
            <a:pPr algn="ctr" rtl="1"/>
            <a:r>
              <a:rPr lang="fa-IR" sz="2800" dirty="0">
                <a:solidFill>
                  <a:srgbClr val="FFFF00"/>
                </a:solidFill>
              </a:rPr>
              <a:t>آسیب رسان</a:t>
            </a:r>
            <a:endParaRPr lang="en-US" sz="2800" dirty="0">
              <a:solidFill>
                <a:srgbClr val="FFFF00"/>
              </a:solidFill>
            </a:endParaRPr>
          </a:p>
        </p:txBody>
      </p:sp>
      <p:sp>
        <p:nvSpPr>
          <p:cNvPr id="10" name="Text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16983628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919" y="197090"/>
            <a:ext cx="9784080" cy="1508760"/>
          </a:xfrm>
        </p:spPr>
        <p:txBody>
          <a:bodyPr>
            <a:normAutofit/>
          </a:bodyPr>
          <a:lstStyle/>
          <a:p>
            <a:pPr algn="ctr">
              <a:lnSpc>
                <a:spcPct val="150000"/>
              </a:lnSpc>
            </a:pPr>
            <a:r>
              <a:rPr lang="fa-IR" sz="3200" dirty="0"/>
              <a:t>دوران شیردهی مادر</a:t>
            </a:r>
          </a:p>
        </p:txBody>
      </p:sp>
      <p:sp>
        <p:nvSpPr>
          <p:cNvPr id="3" name="Text Placeholder 2"/>
          <p:cNvSpPr>
            <a:spLocks noGrp="1"/>
          </p:cNvSpPr>
          <p:nvPr>
            <p:ph type="body" idx="1"/>
          </p:nvPr>
        </p:nvSpPr>
        <p:spPr>
          <a:xfrm>
            <a:off x="640956" y="2808516"/>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4" name="Content Placeholder 3"/>
          <p:cNvSpPr>
            <a:spLocks noGrp="1"/>
          </p:cNvSpPr>
          <p:nvPr>
            <p:ph sz="half" idx="2"/>
          </p:nvPr>
        </p:nvSpPr>
        <p:spPr>
          <a:xfrm>
            <a:off x="76200" y="3374572"/>
            <a:ext cx="4027714" cy="3483428"/>
          </a:xfrm>
        </p:spPr>
        <p:txBody>
          <a:bodyPr>
            <a:normAutofit fontScale="92500" lnSpcReduction="20000"/>
          </a:bodyPr>
          <a:lstStyle/>
          <a:p>
            <a:pPr algn="r" rtl="1">
              <a:lnSpc>
                <a:spcPct val="150000"/>
              </a:lnSpc>
            </a:pPr>
            <a:r>
              <a:rPr lang="ar-SA" sz="1800" dirty="0">
                <a:solidFill>
                  <a:schemeClr val="bg1"/>
                </a:solidFill>
              </a:rPr>
              <a:t>غذاهای نفاخ، مانده و نمک‌سود، غذاهای</a:t>
            </a:r>
            <a:r>
              <a:rPr lang="fa-IR" sz="1800" dirty="0">
                <a:solidFill>
                  <a:schemeClr val="bg1"/>
                </a:solidFill>
              </a:rPr>
              <a:t> </a:t>
            </a:r>
            <a:r>
              <a:rPr lang="ar-SA" sz="1800" dirty="0">
                <a:solidFill>
                  <a:schemeClr val="bg1"/>
                </a:solidFill>
              </a:rPr>
              <a:t>تند، تلخ، ترش، شور</a:t>
            </a:r>
            <a:endParaRPr lang="fa-IR" sz="1800" dirty="0">
              <a:solidFill>
                <a:schemeClr val="bg1"/>
              </a:solidFill>
            </a:endParaRPr>
          </a:p>
          <a:p>
            <a:pPr algn="r" rtl="1">
              <a:lnSpc>
                <a:spcPct val="150000"/>
              </a:lnSpc>
            </a:pPr>
            <a:r>
              <a:rPr lang="ar-SA" sz="1800" dirty="0">
                <a:solidFill>
                  <a:schemeClr val="bg1"/>
                </a:solidFill>
              </a:rPr>
              <a:t>سبزیجاتی مانند شاهی، نعنا، ترب، سیر و پیاز خام</a:t>
            </a:r>
            <a:endParaRPr lang="fa-IR" sz="1800" dirty="0">
              <a:solidFill>
                <a:schemeClr val="bg1"/>
              </a:solidFill>
            </a:endParaRPr>
          </a:p>
          <a:p>
            <a:pPr algn="r" rtl="1">
              <a:lnSpc>
                <a:spcPct val="150000"/>
              </a:lnSpc>
            </a:pPr>
            <a:r>
              <a:rPr lang="ar-SA" sz="1800" dirty="0">
                <a:solidFill>
                  <a:schemeClr val="bg1"/>
                </a:solidFill>
              </a:rPr>
              <a:t>غذاهای خمیری مانند ماکارونی</a:t>
            </a:r>
            <a:r>
              <a:rPr lang="fa-IR" sz="1800" dirty="0">
                <a:solidFill>
                  <a:schemeClr val="bg1"/>
                </a:solidFill>
              </a:rPr>
              <a:t> (با آویشن بپزید)</a:t>
            </a:r>
          </a:p>
          <a:p>
            <a:pPr algn="r" rtl="1">
              <a:lnSpc>
                <a:spcPct val="150000"/>
              </a:lnSpc>
            </a:pPr>
            <a:r>
              <a:rPr lang="ar-SA" sz="1800" dirty="0">
                <a:solidFill>
                  <a:schemeClr val="bg1"/>
                </a:solidFill>
              </a:rPr>
              <a:t>غذاهای کارخانه‌ای و یخ‌زده</a:t>
            </a:r>
            <a:endParaRPr lang="fa-IR" sz="1800" dirty="0">
              <a:solidFill>
                <a:schemeClr val="bg1"/>
              </a:solidFill>
            </a:endParaRPr>
          </a:p>
          <a:p>
            <a:pPr algn="r" rtl="1">
              <a:lnSpc>
                <a:spcPct val="150000"/>
              </a:lnSpc>
            </a:pPr>
            <a:r>
              <a:rPr lang="ar-SA" sz="1800" dirty="0">
                <a:solidFill>
                  <a:schemeClr val="bg1"/>
                </a:solidFill>
              </a:rPr>
              <a:t>قهوه، کاکائو </a:t>
            </a:r>
            <a:endParaRPr lang="fa-IR" sz="1800" dirty="0">
              <a:solidFill>
                <a:schemeClr val="bg1"/>
              </a:solidFill>
            </a:endParaRPr>
          </a:p>
          <a:p>
            <a:pPr algn="r" rtl="1">
              <a:lnSpc>
                <a:spcPct val="150000"/>
              </a:lnSpc>
            </a:pPr>
            <a:r>
              <a:rPr lang="ar-SA" sz="1800" dirty="0">
                <a:solidFill>
                  <a:schemeClr val="bg1"/>
                </a:solidFill>
              </a:rPr>
              <a:t>آب یخ</a:t>
            </a:r>
            <a:endParaRPr lang="en-US" sz="1800" dirty="0">
              <a:solidFill>
                <a:schemeClr val="bg1"/>
              </a:solidFill>
            </a:endParaRPr>
          </a:p>
        </p:txBody>
      </p:sp>
      <p:sp>
        <p:nvSpPr>
          <p:cNvPr id="5" name="Text Placeholder 4"/>
          <p:cNvSpPr>
            <a:spLocks noGrp="1"/>
          </p:cNvSpPr>
          <p:nvPr>
            <p:ph type="body" sz="quarter" idx="3"/>
          </p:nvPr>
        </p:nvSpPr>
        <p:spPr>
          <a:xfrm>
            <a:off x="7437120" y="1989670"/>
            <a:ext cx="4754880" cy="743094"/>
          </a:xfrm>
        </p:spPr>
        <p:txBody>
          <a:bodyPr>
            <a:normAutofit/>
          </a:bodyPr>
          <a:lstStyle/>
          <a:p>
            <a:pPr algn="ctr" rtl="1"/>
            <a:r>
              <a:rPr lang="fa-IR" sz="2800" dirty="0">
                <a:solidFill>
                  <a:srgbClr val="FFFF00"/>
                </a:solidFill>
              </a:rPr>
              <a:t>خوراکی‌های مفید</a:t>
            </a:r>
            <a:endParaRPr lang="en-US" sz="2800" dirty="0">
              <a:solidFill>
                <a:srgbClr val="FFFF00"/>
              </a:solidFill>
            </a:endParaRPr>
          </a:p>
        </p:txBody>
      </p:sp>
      <p:sp>
        <p:nvSpPr>
          <p:cNvPr id="6" name="Content Placeholder 5"/>
          <p:cNvSpPr>
            <a:spLocks noGrp="1"/>
          </p:cNvSpPr>
          <p:nvPr>
            <p:ph sz="quarter" idx="4"/>
          </p:nvPr>
        </p:nvSpPr>
        <p:spPr>
          <a:xfrm>
            <a:off x="7587343" y="2656563"/>
            <a:ext cx="4245427" cy="3711579"/>
          </a:xfrm>
        </p:spPr>
        <p:txBody>
          <a:bodyPr>
            <a:normAutofit fontScale="92500" lnSpcReduction="20000"/>
          </a:bodyPr>
          <a:lstStyle/>
          <a:p>
            <a:pPr algn="r" rtl="1">
              <a:lnSpc>
                <a:spcPct val="150000"/>
              </a:lnSpc>
            </a:pPr>
            <a:r>
              <a:rPr lang="fa-IR" sz="1800" dirty="0">
                <a:solidFill>
                  <a:schemeClr val="bg1"/>
                </a:solidFill>
              </a:rPr>
              <a:t>شیربرنج، فرنی، نان گندم، برنج، ذرت</a:t>
            </a:r>
          </a:p>
          <a:p>
            <a:pPr algn="r" rtl="1">
              <a:lnSpc>
                <a:spcPct val="150000"/>
              </a:lnSpc>
            </a:pPr>
            <a:r>
              <a:rPr lang="fa-IR" sz="1800" dirty="0">
                <a:solidFill>
                  <a:schemeClr val="bg1"/>
                </a:solidFill>
              </a:rPr>
              <a:t>خوراکی‌های حاوی گوشت، کباب با گوشت گوسفند، گوشت بزغاله، ماهی، جوجه‌کباب، آبگوشت، آش یا سوپی که با مرغ یا بلدرچین درست شده باشد، سیرابی و شیردان</a:t>
            </a:r>
          </a:p>
          <a:p>
            <a:pPr algn="r" rtl="1">
              <a:lnSpc>
                <a:spcPct val="150000"/>
              </a:lnSpc>
            </a:pPr>
            <a:r>
              <a:rPr lang="fa-IR" sz="1800" dirty="0">
                <a:solidFill>
                  <a:schemeClr val="bg1"/>
                </a:solidFill>
              </a:rPr>
              <a:t>آشی که با نخود و جو پخته شده باشد</a:t>
            </a:r>
          </a:p>
          <a:p>
            <a:pPr algn="r" rtl="1">
              <a:lnSpc>
                <a:spcPct val="150000"/>
              </a:lnSpc>
            </a:pPr>
            <a:r>
              <a:rPr lang="fa-IR" sz="1800" dirty="0">
                <a:solidFill>
                  <a:schemeClr val="bg1"/>
                </a:solidFill>
              </a:rPr>
              <a:t>بادام و فندق، حریره‌بادام</a:t>
            </a:r>
          </a:p>
          <a:p>
            <a:pPr algn="r" rtl="1">
              <a:lnSpc>
                <a:spcPct val="150000"/>
              </a:lnSpc>
            </a:pPr>
            <a:r>
              <a:rPr lang="fa-IR" sz="1800" dirty="0">
                <a:solidFill>
                  <a:schemeClr val="bg1"/>
                </a:solidFill>
              </a:rPr>
              <a:t>ماست و دوغ شیرین</a:t>
            </a:r>
          </a:p>
          <a:p>
            <a:pPr algn="r" rtl="1">
              <a:lnSpc>
                <a:spcPct val="150000"/>
              </a:lnSpc>
            </a:pPr>
            <a:r>
              <a:rPr lang="fa-IR" sz="1800" dirty="0">
                <a:solidFill>
                  <a:schemeClr val="bg1"/>
                </a:solidFill>
              </a:rPr>
              <a:t>خربزه، انگور، انجیر، کاهو، اسفناج، هویج، شیره انگور، چغندر</a:t>
            </a:r>
          </a:p>
        </p:txBody>
      </p:sp>
      <p:sp>
        <p:nvSpPr>
          <p:cNvPr id="7" name="Slide Number Placeholder 6"/>
          <p:cNvSpPr>
            <a:spLocks noGrp="1"/>
          </p:cNvSpPr>
          <p:nvPr>
            <p:ph type="sldNum" sz="quarter" idx="12"/>
          </p:nvPr>
        </p:nvSpPr>
        <p:spPr/>
        <p:txBody>
          <a:bodyPr/>
          <a:lstStyle/>
          <a:p>
            <a:fld id="{294A09A9-5501-47C1-A89A-A340965A2BE2}" type="slidenum">
              <a:rPr lang="en-US" smtClean="0"/>
              <a:pPr/>
              <a:t>59</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1" name="Picture 10"/>
          <p:cNvPicPr>
            <a:picLocks noChangeAspect="1"/>
          </p:cNvPicPr>
          <p:nvPr/>
        </p:nvPicPr>
        <p:blipFill rotWithShape="1">
          <a:blip r:embed="rId4"/>
          <a:srcRect l="8831" r="2079"/>
          <a:stretch/>
        </p:blipFill>
        <p:spPr>
          <a:xfrm>
            <a:off x="510527" y="381001"/>
            <a:ext cx="3702241" cy="219157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1115" y="4760682"/>
            <a:ext cx="2819400" cy="18796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550229" y="2738769"/>
            <a:ext cx="2844212" cy="1896141"/>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897114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6F7BB-30A8-4980-AD4A-2FB0B53FA6C9}"/>
              </a:ext>
            </a:extLst>
          </p:cNvPr>
          <p:cNvSpPr>
            <a:spLocks noGrp="1"/>
          </p:cNvSpPr>
          <p:nvPr>
            <p:ph type="title"/>
          </p:nvPr>
        </p:nvSpPr>
        <p:spPr>
          <a:xfrm>
            <a:off x="927049" y="226469"/>
            <a:ext cx="10678142" cy="1805622"/>
          </a:xfrm>
        </p:spPr>
        <p:txBody>
          <a:bodyPr/>
          <a:lstStyle/>
          <a:p>
            <a:pPr algn="ctr" rtl="1"/>
            <a:r>
              <a:rPr lang="ar-SA" sz="4800" b="1" dirty="0">
                <a:solidFill>
                  <a:srgbClr val="000000"/>
                </a:solidFill>
                <a:effectLst/>
                <a:latin typeface="Cambria" panose="02040503050406030204" pitchFamily="18" charset="0"/>
                <a:ea typeface="Cambria" panose="02040503050406030204" pitchFamily="18" charset="0"/>
                <a:cs typeface="B Nazanin" panose="00000400000000000000" pitchFamily="2" charset="-78"/>
              </a:rPr>
              <a:t>طبقه‌بندی مکاتب طب‌های سنتی و مکمل</a:t>
            </a:r>
            <a:br>
              <a:rPr lang="en-US" sz="48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7" name="Text Placeholder 6">
            <a:extLst>
              <a:ext uri="{FF2B5EF4-FFF2-40B4-BE49-F238E27FC236}">
                <a16:creationId xmlns:a16="http://schemas.microsoft.com/office/drawing/2014/main" id="{ACC180CB-0C9D-0441-A2D3-F4EDC5DB9741}"/>
              </a:ext>
            </a:extLst>
          </p:cNvPr>
          <p:cNvSpPr>
            <a:spLocks noGrp="1"/>
          </p:cNvSpPr>
          <p:nvPr>
            <p:ph type="body" sz="quarter" idx="17"/>
          </p:nvPr>
        </p:nvSpPr>
        <p:spPr/>
        <p:txBody>
          <a:bodyPr/>
          <a:lstStyle/>
          <a:p>
            <a:r>
              <a:rPr lang="fa-IR" sz="800" dirty="0"/>
              <a:t>.</a:t>
            </a:r>
            <a:endParaRPr lang="en-US" sz="800" dirty="0"/>
          </a:p>
        </p:txBody>
      </p:sp>
      <p:sp>
        <p:nvSpPr>
          <p:cNvPr id="8" name="Text Placeholder 7">
            <a:extLst>
              <a:ext uri="{FF2B5EF4-FFF2-40B4-BE49-F238E27FC236}">
                <a16:creationId xmlns:a16="http://schemas.microsoft.com/office/drawing/2014/main" id="{44627161-B78C-7646-8E85-99BD47FE64E0}"/>
              </a:ext>
            </a:extLst>
          </p:cNvPr>
          <p:cNvSpPr>
            <a:spLocks noGrp="1"/>
          </p:cNvSpPr>
          <p:nvPr>
            <p:ph type="body" sz="quarter" idx="18"/>
          </p:nvPr>
        </p:nvSpPr>
        <p:spPr/>
        <p:txBody>
          <a:bodyPr/>
          <a:lstStyle/>
          <a:p>
            <a:r>
              <a:rPr lang="fa-IR" sz="800" dirty="0"/>
              <a:t>.</a:t>
            </a:r>
            <a:endParaRPr lang="en-US" sz="800" dirty="0"/>
          </a:p>
        </p:txBody>
      </p:sp>
      <p:sp>
        <p:nvSpPr>
          <p:cNvPr id="12" name="Text Placeholder 11">
            <a:extLst>
              <a:ext uri="{FF2B5EF4-FFF2-40B4-BE49-F238E27FC236}">
                <a16:creationId xmlns:a16="http://schemas.microsoft.com/office/drawing/2014/main" id="{E88BDBE3-DBB3-9040-95AC-86789B700450}"/>
              </a:ext>
            </a:extLst>
          </p:cNvPr>
          <p:cNvSpPr>
            <a:spLocks noGrp="1"/>
          </p:cNvSpPr>
          <p:nvPr>
            <p:ph type="body" sz="quarter" idx="29"/>
          </p:nvPr>
        </p:nvSpPr>
        <p:spPr/>
        <p:txBody>
          <a:bodyPr/>
          <a:lstStyle/>
          <a:p>
            <a:r>
              <a:rPr lang="fa-IR" sz="800" dirty="0"/>
              <a:t>.</a:t>
            </a:r>
            <a:endParaRPr lang="en-US" sz="800" dirty="0"/>
          </a:p>
        </p:txBody>
      </p:sp>
      <p:sp>
        <p:nvSpPr>
          <p:cNvPr id="13" name="Text Placeholder 12">
            <a:extLst>
              <a:ext uri="{FF2B5EF4-FFF2-40B4-BE49-F238E27FC236}">
                <a16:creationId xmlns:a16="http://schemas.microsoft.com/office/drawing/2014/main" id="{D0969AD2-8004-9B40-90B0-0EBD95268B5A}"/>
              </a:ext>
            </a:extLst>
          </p:cNvPr>
          <p:cNvSpPr>
            <a:spLocks noGrp="1"/>
          </p:cNvSpPr>
          <p:nvPr>
            <p:ph type="body" sz="quarter" idx="30"/>
          </p:nvPr>
        </p:nvSpPr>
        <p:spPr/>
        <p:txBody>
          <a:bodyPr/>
          <a:lstStyle/>
          <a:p>
            <a:r>
              <a:rPr lang="fa-IR" sz="800" dirty="0"/>
              <a:t>.</a:t>
            </a:r>
            <a:endParaRPr lang="en-US" sz="800" dirty="0"/>
          </a:p>
        </p:txBody>
      </p:sp>
      <p:sp>
        <p:nvSpPr>
          <p:cNvPr id="15" name="Text Placeholder 14">
            <a:extLst>
              <a:ext uri="{FF2B5EF4-FFF2-40B4-BE49-F238E27FC236}">
                <a16:creationId xmlns:a16="http://schemas.microsoft.com/office/drawing/2014/main" id="{02C30DA5-B4D3-C343-8FEC-D62948BDA920}"/>
              </a:ext>
            </a:extLst>
          </p:cNvPr>
          <p:cNvSpPr>
            <a:spLocks noGrp="1"/>
          </p:cNvSpPr>
          <p:nvPr>
            <p:ph type="body" sz="quarter" idx="32"/>
          </p:nvPr>
        </p:nvSpPr>
        <p:spPr/>
        <p:txBody>
          <a:bodyPr/>
          <a:lstStyle/>
          <a:p>
            <a:r>
              <a:rPr lang="fa-IR" sz="800" dirty="0"/>
              <a:t>.</a:t>
            </a:r>
            <a:endParaRPr lang="en-US" sz="800" dirty="0"/>
          </a:p>
        </p:txBody>
      </p:sp>
      <p:sp>
        <p:nvSpPr>
          <p:cNvPr id="16" name="Text Placeholder 15">
            <a:extLst>
              <a:ext uri="{FF2B5EF4-FFF2-40B4-BE49-F238E27FC236}">
                <a16:creationId xmlns:a16="http://schemas.microsoft.com/office/drawing/2014/main" id="{CD202676-78EE-3240-950B-84A1520E27EE}"/>
              </a:ext>
            </a:extLst>
          </p:cNvPr>
          <p:cNvSpPr>
            <a:spLocks noGrp="1"/>
          </p:cNvSpPr>
          <p:nvPr>
            <p:ph type="body" sz="quarter" idx="33"/>
          </p:nvPr>
        </p:nvSpPr>
        <p:spPr/>
        <p:txBody>
          <a:bodyPr/>
          <a:lstStyle/>
          <a:p>
            <a:r>
              <a:rPr lang="fa-IR" sz="800" dirty="0"/>
              <a:t>.</a:t>
            </a:r>
            <a:endParaRPr lang="en-US" sz="800" dirty="0"/>
          </a:p>
        </p:txBody>
      </p:sp>
      <p:sp>
        <p:nvSpPr>
          <p:cNvPr id="18" name="Text Placeholder 17">
            <a:extLst>
              <a:ext uri="{FF2B5EF4-FFF2-40B4-BE49-F238E27FC236}">
                <a16:creationId xmlns:a16="http://schemas.microsoft.com/office/drawing/2014/main" id="{7C503641-A7D5-AD48-A486-CD57C1620326}"/>
              </a:ext>
            </a:extLst>
          </p:cNvPr>
          <p:cNvSpPr>
            <a:spLocks noGrp="1"/>
          </p:cNvSpPr>
          <p:nvPr>
            <p:ph type="body" sz="quarter" idx="35"/>
          </p:nvPr>
        </p:nvSpPr>
        <p:spPr/>
        <p:txBody>
          <a:bodyPr/>
          <a:lstStyle/>
          <a:p>
            <a:r>
              <a:rPr lang="fa-IR" sz="800" dirty="0"/>
              <a:t>.</a:t>
            </a:r>
            <a:endParaRPr lang="en-US" sz="800" dirty="0"/>
          </a:p>
        </p:txBody>
      </p:sp>
      <p:sp>
        <p:nvSpPr>
          <p:cNvPr id="19" name="Text Placeholder 18">
            <a:extLst>
              <a:ext uri="{FF2B5EF4-FFF2-40B4-BE49-F238E27FC236}">
                <a16:creationId xmlns:a16="http://schemas.microsoft.com/office/drawing/2014/main" id="{BBEE7C7B-4D43-1342-88B5-B6F833D51AE8}"/>
              </a:ext>
            </a:extLst>
          </p:cNvPr>
          <p:cNvSpPr>
            <a:spLocks noGrp="1"/>
          </p:cNvSpPr>
          <p:nvPr>
            <p:ph type="body" sz="quarter" idx="36"/>
          </p:nvPr>
        </p:nvSpPr>
        <p:spPr/>
        <p:txBody>
          <a:bodyPr/>
          <a:lstStyle/>
          <a:p>
            <a:r>
              <a:rPr lang="fa-IR" sz="800" dirty="0"/>
              <a:t>.</a:t>
            </a:r>
            <a:endParaRPr lang="en-US" sz="800" dirty="0"/>
          </a:p>
        </p:txBody>
      </p:sp>
      <p:sp>
        <p:nvSpPr>
          <p:cNvPr id="21" name="Text Placeholder 20">
            <a:extLst>
              <a:ext uri="{FF2B5EF4-FFF2-40B4-BE49-F238E27FC236}">
                <a16:creationId xmlns:a16="http://schemas.microsoft.com/office/drawing/2014/main" id="{F8C89E42-8364-1040-9DF6-7305561F98D7}"/>
              </a:ext>
            </a:extLst>
          </p:cNvPr>
          <p:cNvSpPr>
            <a:spLocks noGrp="1"/>
          </p:cNvSpPr>
          <p:nvPr>
            <p:ph type="body" sz="quarter" idx="38"/>
          </p:nvPr>
        </p:nvSpPr>
        <p:spPr/>
        <p:txBody>
          <a:bodyPr/>
          <a:lstStyle/>
          <a:p>
            <a:r>
              <a:rPr lang="fa-IR" sz="800" dirty="0"/>
              <a:t>.</a:t>
            </a:r>
            <a:endParaRPr lang="en-US" sz="800" dirty="0"/>
          </a:p>
        </p:txBody>
      </p:sp>
      <p:sp>
        <p:nvSpPr>
          <p:cNvPr id="22" name="Text Placeholder 21">
            <a:extLst>
              <a:ext uri="{FF2B5EF4-FFF2-40B4-BE49-F238E27FC236}">
                <a16:creationId xmlns:a16="http://schemas.microsoft.com/office/drawing/2014/main" id="{B05EDAD8-33DD-0B49-9FA0-360E67ED9B6A}"/>
              </a:ext>
            </a:extLst>
          </p:cNvPr>
          <p:cNvSpPr>
            <a:spLocks noGrp="1"/>
          </p:cNvSpPr>
          <p:nvPr>
            <p:ph type="body" sz="quarter" idx="39"/>
          </p:nvPr>
        </p:nvSpPr>
        <p:spPr/>
        <p:txBody>
          <a:bodyPr/>
          <a:lstStyle/>
          <a:p>
            <a:r>
              <a:rPr lang="fa-IR" sz="800" dirty="0"/>
              <a:t>.</a:t>
            </a:r>
            <a:endParaRPr lang="en-US" sz="800" dirty="0"/>
          </a:p>
        </p:txBody>
      </p:sp>
      <p:sp>
        <p:nvSpPr>
          <p:cNvPr id="24" name="Text Placeholder 23">
            <a:extLst>
              <a:ext uri="{FF2B5EF4-FFF2-40B4-BE49-F238E27FC236}">
                <a16:creationId xmlns:a16="http://schemas.microsoft.com/office/drawing/2014/main" id="{9B1711A4-C7D5-8D4D-82CD-4FBE8CC7FFE7}"/>
              </a:ext>
            </a:extLst>
          </p:cNvPr>
          <p:cNvSpPr>
            <a:spLocks noGrp="1"/>
          </p:cNvSpPr>
          <p:nvPr>
            <p:ph type="body" sz="quarter" idx="41"/>
          </p:nvPr>
        </p:nvSpPr>
        <p:spPr/>
        <p:txBody>
          <a:bodyPr/>
          <a:lstStyle/>
          <a:p>
            <a:r>
              <a:rPr lang="fa-IR" sz="800" dirty="0"/>
              <a:t>.</a:t>
            </a:r>
            <a:endParaRPr lang="en-US" sz="800" dirty="0"/>
          </a:p>
        </p:txBody>
      </p:sp>
      <p:sp>
        <p:nvSpPr>
          <p:cNvPr id="25" name="Text Placeholder 24">
            <a:extLst>
              <a:ext uri="{FF2B5EF4-FFF2-40B4-BE49-F238E27FC236}">
                <a16:creationId xmlns:a16="http://schemas.microsoft.com/office/drawing/2014/main" id="{1D585144-668F-6141-B4A4-98C6E14ACA71}"/>
              </a:ext>
            </a:extLst>
          </p:cNvPr>
          <p:cNvSpPr>
            <a:spLocks noGrp="1"/>
          </p:cNvSpPr>
          <p:nvPr>
            <p:ph type="body" sz="quarter" idx="42"/>
          </p:nvPr>
        </p:nvSpPr>
        <p:spPr/>
        <p:txBody>
          <a:bodyPr/>
          <a:lstStyle/>
          <a:p>
            <a:r>
              <a:rPr lang="fa-IR" sz="800" dirty="0"/>
              <a:t>.</a:t>
            </a:r>
            <a:endParaRPr lang="en-US" sz="800" dirty="0"/>
          </a:p>
        </p:txBody>
      </p:sp>
      <p:sp>
        <p:nvSpPr>
          <p:cNvPr id="27" name="Text Placeholder 26">
            <a:extLst>
              <a:ext uri="{FF2B5EF4-FFF2-40B4-BE49-F238E27FC236}">
                <a16:creationId xmlns:a16="http://schemas.microsoft.com/office/drawing/2014/main" id="{C63E461E-3AFB-0843-B481-D906526D48B2}"/>
              </a:ext>
            </a:extLst>
          </p:cNvPr>
          <p:cNvSpPr>
            <a:spLocks noGrp="1"/>
          </p:cNvSpPr>
          <p:nvPr>
            <p:ph type="body" sz="quarter" idx="44"/>
          </p:nvPr>
        </p:nvSpPr>
        <p:spPr/>
        <p:txBody>
          <a:bodyPr/>
          <a:lstStyle/>
          <a:p>
            <a:r>
              <a:rPr lang="fa-IR" sz="800" dirty="0"/>
              <a:t>.</a:t>
            </a:r>
            <a:endParaRPr lang="en-US" sz="800" dirty="0"/>
          </a:p>
        </p:txBody>
      </p:sp>
      <p:sp>
        <p:nvSpPr>
          <p:cNvPr id="28" name="Text Placeholder 27">
            <a:extLst>
              <a:ext uri="{FF2B5EF4-FFF2-40B4-BE49-F238E27FC236}">
                <a16:creationId xmlns:a16="http://schemas.microsoft.com/office/drawing/2014/main" id="{83F586E4-67FA-B94C-AF67-F2E5E6E54157}"/>
              </a:ext>
            </a:extLst>
          </p:cNvPr>
          <p:cNvSpPr>
            <a:spLocks noGrp="1"/>
          </p:cNvSpPr>
          <p:nvPr>
            <p:ph type="body" sz="quarter" idx="45"/>
          </p:nvPr>
        </p:nvSpPr>
        <p:spPr/>
        <p:txBody>
          <a:bodyPr/>
          <a:lstStyle/>
          <a:p>
            <a:r>
              <a:rPr lang="fa-IR" sz="800" dirty="0"/>
              <a:t>.</a:t>
            </a:r>
            <a:endParaRPr lang="en-US" sz="800" dirty="0"/>
          </a:p>
        </p:txBody>
      </p:sp>
      <p:sp>
        <p:nvSpPr>
          <p:cNvPr id="36" name="Text Placeholder 35">
            <a:extLst>
              <a:ext uri="{FF2B5EF4-FFF2-40B4-BE49-F238E27FC236}">
                <a16:creationId xmlns:a16="http://schemas.microsoft.com/office/drawing/2014/main" id="{875B85E2-950C-CB45-A7F7-DE257EA20BB3}"/>
              </a:ext>
            </a:extLst>
          </p:cNvPr>
          <p:cNvSpPr>
            <a:spLocks noGrp="1"/>
          </p:cNvSpPr>
          <p:nvPr>
            <p:ph type="body" sz="quarter" idx="47"/>
          </p:nvPr>
        </p:nvSpPr>
        <p:spPr/>
        <p:txBody>
          <a:bodyPr/>
          <a:lstStyle/>
          <a:p>
            <a:r>
              <a:rPr lang="fa-IR" sz="800" dirty="0"/>
              <a:t>.</a:t>
            </a:r>
            <a:endParaRPr lang="en-US" sz="800" dirty="0"/>
          </a:p>
        </p:txBody>
      </p:sp>
      <p:sp>
        <p:nvSpPr>
          <p:cNvPr id="37" name="Text Placeholder 36">
            <a:extLst>
              <a:ext uri="{FF2B5EF4-FFF2-40B4-BE49-F238E27FC236}">
                <a16:creationId xmlns:a16="http://schemas.microsoft.com/office/drawing/2014/main" id="{FC8EFF8B-CC40-9646-AAFC-092814DA02AD}"/>
              </a:ext>
            </a:extLst>
          </p:cNvPr>
          <p:cNvSpPr>
            <a:spLocks noGrp="1"/>
          </p:cNvSpPr>
          <p:nvPr>
            <p:ph type="body" sz="quarter" idx="48"/>
          </p:nvPr>
        </p:nvSpPr>
        <p:spPr/>
        <p:txBody>
          <a:bodyPr/>
          <a:lstStyle/>
          <a:p>
            <a:r>
              <a:rPr lang="fa-IR" sz="800" dirty="0"/>
              <a:t>.</a:t>
            </a:r>
            <a:endParaRPr lang="en-US" sz="800" dirty="0"/>
          </a:p>
        </p:txBody>
      </p:sp>
      <p:sp>
        <p:nvSpPr>
          <p:cNvPr id="6" name="Slide Number Placeholder 5">
            <a:extLst>
              <a:ext uri="{FF2B5EF4-FFF2-40B4-BE49-F238E27FC236}">
                <a16:creationId xmlns:a16="http://schemas.microsoft.com/office/drawing/2014/main" id="{7C392302-4CE5-300B-56B9-6475929F000B}"/>
              </a:ext>
            </a:extLst>
          </p:cNvPr>
          <p:cNvSpPr>
            <a:spLocks noGrp="1"/>
          </p:cNvSpPr>
          <p:nvPr>
            <p:ph type="sldNum" sz="quarter" idx="27"/>
          </p:nvPr>
        </p:nvSpPr>
        <p:spPr/>
        <p:txBody>
          <a:bodyPr/>
          <a:lstStyle/>
          <a:p>
            <a:pPr algn="ctr"/>
            <a:fld id="{294A09A9-5501-47C1-A89A-A340965A2BE2}" type="slidenum">
              <a:rPr lang="en-US" smtClean="0">
                <a:solidFill>
                  <a:schemeClr val="bg2">
                    <a:lumMod val="50000"/>
                  </a:schemeClr>
                </a:solidFill>
              </a:rPr>
              <a:pPr algn="ctr"/>
              <a:t>6</a:t>
            </a:fld>
            <a:endParaRPr lang="en-US" dirty="0">
              <a:solidFill>
                <a:schemeClr val="bg2">
                  <a:lumMod val="50000"/>
                </a:schemeClr>
              </a:solidFill>
            </a:endParaRPr>
          </a:p>
        </p:txBody>
      </p:sp>
      <p:pic>
        <p:nvPicPr>
          <p:cNvPr id="39" name="Picture 38">
            <a:extLst>
              <a:ext uri="{FF2B5EF4-FFF2-40B4-BE49-F238E27FC236}">
                <a16:creationId xmlns:a16="http://schemas.microsoft.com/office/drawing/2014/main" id="{13856FC8-E7F3-68AA-0598-EA3A7E08337F}"/>
              </a:ext>
            </a:extLst>
          </p:cNvPr>
          <p:cNvPicPr>
            <a:picLocks noChangeAspect="1"/>
          </p:cNvPicPr>
          <p:nvPr/>
        </p:nvPicPr>
        <p:blipFill>
          <a:blip r:embed="rId2"/>
          <a:stretch>
            <a:fillRect/>
          </a:stretch>
        </p:blipFill>
        <p:spPr>
          <a:xfrm>
            <a:off x="1722783" y="1813638"/>
            <a:ext cx="8936144" cy="5096042"/>
          </a:xfrm>
          <a:prstGeom prst="rect">
            <a:avLst/>
          </a:prstGeom>
        </p:spPr>
      </p:pic>
    </p:spTree>
    <p:extLst>
      <p:ext uri="{BB962C8B-B14F-4D97-AF65-F5344CB8AC3E}">
        <p14:creationId xmlns:p14="http://schemas.microsoft.com/office/powerpoint/2010/main" val="33962667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6090" y="153548"/>
            <a:ext cx="9784080" cy="1508760"/>
          </a:xfrm>
        </p:spPr>
        <p:txBody>
          <a:bodyPr>
            <a:normAutofit/>
          </a:bodyPr>
          <a:lstStyle/>
          <a:p>
            <a:pPr algn="ctr">
              <a:lnSpc>
                <a:spcPct val="150000"/>
              </a:lnSpc>
            </a:pPr>
            <a:r>
              <a:rPr lang="fa-IR" sz="3200" dirty="0"/>
              <a:t>دوران نوزادی تا 6 ماهگی</a:t>
            </a:r>
          </a:p>
        </p:txBody>
      </p:sp>
      <p:sp>
        <p:nvSpPr>
          <p:cNvPr id="3" name="Text Placeholder 2"/>
          <p:cNvSpPr>
            <a:spLocks noGrp="1"/>
          </p:cNvSpPr>
          <p:nvPr>
            <p:ph type="body" idx="1"/>
          </p:nvPr>
        </p:nvSpPr>
        <p:spPr>
          <a:xfrm>
            <a:off x="-665329" y="2079172"/>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4" name="Content Placeholder 3"/>
          <p:cNvSpPr>
            <a:spLocks noGrp="1"/>
          </p:cNvSpPr>
          <p:nvPr>
            <p:ph sz="half" idx="2"/>
          </p:nvPr>
        </p:nvSpPr>
        <p:spPr>
          <a:xfrm>
            <a:off x="-947057" y="2721431"/>
            <a:ext cx="4027714" cy="3483428"/>
          </a:xfrm>
        </p:spPr>
        <p:txBody>
          <a:bodyPr>
            <a:normAutofit/>
          </a:bodyPr>
          <a:lstStyle/>
          <a:p>
            <a:pPr algn="r" rtl="1">
              <a:lnSpc>
                <a:spcPct val="150000"/>
              </a:lnSpc>
            </a:pPr>
            <a:r>
              <a:rPr lang="fa-IR" sz="1800" dirty="0">
                <a:solidFill>
                  <a:schemeClr val="bg1"/>
                </a:solidFill>
                <a:cs typeface="+mj-cs"/>
              </a:rPr>
              <a:t>هر چیزی به غیر از شیرمادر</a:t>
            </a:r>
            <a:endParaRPr lang="en-US" sz="1800" dirty="0">
              <a:solidFill>
                <a:schemeClr val="bg1"/>
              </a:solidFill>
              <a:cs typeface="+mj-cs"/>
            </a:endParaRPr>
          </a:p>
        </p:txBody>
      </p:sp>
      <p:sp>
        <p:nvSpPr>
          <p:cNvPr id="5" name="Text Placeholder 4"/>
          <p:cNvSpPr>
            <a:spLocks noGrp="1"/>
          </p:cNvSpPr>
          <p:nvPr>
            <p:ph type="body" sz="quarter" idx="3"/>
          </p:nvPr>
        </p:nvSpPr>
        <p:spPr>
          <a:xfrm>
            <a:off x="9209313" y="2011442"/>
            <a:ext cx="2710543"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9818914" y="2798077"/>
            <a:ext cx="1338942" cy="1632409"/>
          </a:xfrm>
        </p:spPr>
        <p:txBody>
          <a:bodyPr>
            <a:normAutofit/>
          </a:bodyPr>
          <a:lstStyle/>
          <a:p>
            <a:pPr algn="r" rtl="1">
              <a:lnSpc>
                <a:spcPct val="150000"/>
              </a:lnSpc>
            </a:pPr>
            <a:r>
              <a:rPr lang="fa-IR" sz="1800" dirty="0">
                <a:solidFill>
                  <a:schemeClr val="bg1"/>
                </a:solidFill>
                <a:cs typeface="+mj-cs"/>
              </a:rPr>
              <a:t>شیر مادر</a:t>
            </a:r>
          </a:p>
        </p:txBody>
      </p:sp>
      <p:sp>
        <p:nvSpPr>
          <p:cNvPr id="7" name="Slide Number Placeholder 6"/>
          <p:cNvSpPr>
            <a:spLocks noGrp="1"/>
          </p:cNvSpPr>
          <p:nvPr>
            <p:ph type="sldNum" sz="quarter" idx="12"/>
          </p:nvPr>
        </p:nvSpPr>
        <p:spPr/>
        <p:txBody>
          <a:bodyPr/>
          <a:lstStyle/>
          <a:p>
            <a:fld id="{294A09A9-5501-47C1-A89A-A340965A2BE2}" type="slidenum">
              <a:rPr lang="en-US" smtClean="0"/>
              <a:pPr/>
              <a:t>60</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19339" r="5849"/>
          <a:stretch/>
        </p:blipFill>
        <p:spPr>
          <a:xfrm>
            <a:off x="3341915" y="2492829"/>
            <a:ext cx="5976257" cy="41148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935682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6770" y="153548"/>
            <a:ext cx="8853399" cy="1508760"/>
          </a:xfrm>
        </p:spPr>
        <p:txBody>
          <a:bodyPr>
            <a:normAutofit/>
          </a:bodyPr>
          <a:lstStyle/>
          <a:p>
            <a:pPr algn="ctr">
              <a:lnSpc>
                <a:spcPct val="150000"/>
              </a:lnSpc>
            </a:pPr>
            <a:r>
              <a:rPr lang="fa-IR" sz="3200" dirty="0"/>
              <a:t>6 ماهگی </a:t>
            </a:r>
            <a:r>
              <a:rPr lang="fa-IR" sz="3200" b="1" dirty="0"/>
              <a:t>تا 1 سالگی</a:t>
            </a:r>
            <a:endParaRPr lang="fa-IR" sz="3200" dirty="0"/>
          </a:p>
        </p:txBody>
      </p:sp>
      <p:sp>
        <p:nvSpPr>
          <p:cNvPr id="3" name="Text Placeholder 2"/>
          <p:cNvSpPr>
            <a:spLocks noGrp="1"/>
          </p:cNvSpPr>
          <p:nvPr>
            <p:ph type="body" idx="1"/>
          </p:nvPr>
        </p:nvSpPr>
        <p:spPr>
          <a:xfrm>
            <a:off x="0" y="2558143"/>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6596742" y="2383971"/>
            <a:ext cx="5214258" cy="2002971"/>
          </a:xfrm>
        </p:spPr>
        <p:txBody>
          <a:bodyPr>
            <a:noAutofit/>
          </a:bodyPr>
          <a:lstStyle/>
          <a:p>
            <a:pPr algn="r" rtl="1">
              <a:lnSpc>
                <a:spcPct val="150000"/>
              </a:lnSpc>
            </a:pPr>
            <a:r>
              <a:rPr lang="fa-IR" sz="2000" b="1" dirty="0">
                <a:solidFill>
                  <a:schemeClr val="accent4">
                    <a:lumMod val="50000"/>
                  </a:schemeClr>
                </a:solidFill>
              </a:rPr>
              <a:t>شیر مادر </a:t>
            </a:r>
            <a:r>
              <a:rPr lang="fa-IR" sz="2000" dirty="0">
                <a:solidFill>
                  <a:schemeClr val="bg1"/>
                </a:solidFill>
              </a:rPr>
              <a:t>به‌عنوان غذای اصلی</a:t>
            </a:r>
            <a:endParaRPr lang="en-US" sz="2000" dirty="0">
              <a:solidFill>
                <a:schemeClr val="bg1"/>
              </a:solidFill>
            </a:endParaRPr>
          </a:p>
          <a:p>
            <a:pPr algn="r" rtl="1">
              <a:lnSpc>
                <a:spcPct val="150000"/>
              </a:lnSpc>
            </a:pPr>
            <a:r>
              <a:rPr lang="fa-IR" sz="2000" dirty="0">
                <a:solidFill>
                  <a:schemeClr val="bg1"/>
                </a:solidFill>
              </a:rPr>
              <a:t>شروع </a:t>
            </a:r>
            <a:r>
              <a:rPr lang="fa-IR" sz="2000" b="1" dirty="0">
                <a:solidFill>
                  <a:schemeClr val="accent4">
                    <a:lumMod val="50000"/>
                  </a:schemeClr>
                </a:solidFill>
              </a:rPr>
              <a:t>تغذیه تکمیلی </a:t>
            </a:r>
            <a:r>
              <a:rPr lang="fa-IR" sz="2000" dirty="0">
                <a:solidFill>
                  <a:schemeClr val="bg1"/>
                </a:solidFill>
              </a:rPr>
              <a:t>در پایان شش ماهگی:</a:t>
            </a:r>
            <a:endParaRPr lang="en-US" sz="2000" dirty="0">
              <a:solidFill>
                <a:schemeClr val="bg1"/>
              </a:solidFill>
            </a:endParaRPr>
          </a:p>
          <a:p>
            <a:pPr algn="r" rtl="1">
              <a:lnSpc>
                <a:spcPct val="150000"/>
              </a:lnSpc>
            </a:pPr>
            <a:r>
              <a:rPr lang="fa-IR" sz="2000" dirty="0">
                <a:solidFill>
                  <a:schemeClr val="bg1"/>
                </a:solidFill>
              </a:rPr>
              <a:t>حریره‌بادام، شیربادام، سوپ‌های ساده </a:t>
            </a: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61</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شور</a:t>
            </a:r>
          </a:p>
          <a:p>
            <a:pPr algn="r" rtl="1">
              <a:lnSpc>
                <a:spcPct val="150000"/>
              </a:lnSpc>
            </a:pPr>
            <a:r>
              <a:rPr lang="fa-IR" sz="2000" dirty="0">
                <a:solidFill>
                  <a:schemeClr val="bg1"/>
                </a:solidFill>
              </a:rPr>
              <a:t>مواد غذایی فراوری‌شده و پرادویه</a:t>
            </a:r>
          </a:p>
          <a:p>
            <a:pPr algn="r" rtl="1">
              <a:lnSpc>
                <a:spcPct val="150000"/>
              </a:lnSpc>
            </a:pPr>
            <a:r>
              <a:rPr lang="fa-IR" sz="2000" dirty="0">
                <a:solidFill>
                  <a:schemeClr val="bg1"/>
                </a:solidFill>
              </a:rPr>
              <a:t>چیپس و پفک</a:t>
            </a:r>
          </a:p>
          <a:p>
            <a:pPr algn="r" rtl="1">
              <a:lnSpc>
                <a:spcPct val="150000"/>
              </a:lnSpc>
            </a:pPr>
            <a:r>
              <a:rPr lang="fa-IR" sz="2000" dirty="0">
                <a:solidFill>
                  <a:schemeClr val="bg1"/>
                </a:solidFill>
              </a:rPr>
              <a:t>غذاهای کارخانه‌ای و آماده، سوسیس و کالباس و سایر فست‌فودها، انواع سس‌ها</a:t>
            </a:r>
          </a:p>
          <a:p>
            <a:pPr algn="r" rtl="1">
              <a:lnSpc>
                <a:spcPct val="150000"/>
              </a:lnSpc>
            </a:pPr>
            <a:r>
              <a:rPr lang="fa-IR" sz="2000" dirty="0">
                <a:solidFill>
                  <a:schemeClr val="bg1"/>
                </a:solidFill>
              </a:rPr>
              <a:t>نوشابه‌های گازدار، آبمیوه‌های صنعتی </a:t>
            </a:r>
          </a:p>
        </p:txBody>
      </p:sp>
      <p:sp>
        <p:nvSpPr>
          <p:cNvPr id="12" name="TextBox 11"/>
          <p:cNvSpPr txBox="1"/>
          <p:nvPr/>
        </p:nvSpPr>
        <p:spPr>
          <a:xfrm>
            <a:off x="7413171" y="4169230"/>
            <a:ext cx="4386945" cy="2400658"/>
          </a:xfrm>
          <a:prstGeom prst="rect">
            <a:avLst/>
          </a:prstGeom>
          <a:noFill/>
        </p:spPr>
        <p:txBody>
          <a:bodyPr wrap="square" rtlCol="0">
            <a:spAutoFit/>
          </a:bodyPr>
          <a:lstStyle/>
          <a:p>
            <a:pPr marL="285750" indent="-285750" algn="r" rtl="1">
              <a:lnSpc>
                <a:spcPct val="150000"/>
              </a:lnSpc>
              <a:buFont typeface="Arial" panose="020B0604020202020204" pitchFamily="34" charset="0"/>
              <a:buChar char="•"/>
            </a:pPr>
            <a:r>
              <a:rPr lang="ar-SA" sz="2000" dirty="0">
                <a:solidFill>
                  <a:schemeClr val="bg1"/>
                </a:solidFill>
              </a:rPr>
              <a:t>وقتی کودک دندان درآورد، حلیم با گوشت گوسفند </a:t>
            </a:r>
            <a:r>
              <a:rPr lang="fa-IR" sz="2000" dirty="0">
                <a:solidFill>
                  <a:schemeClr val="bg1"/>
                </a:solidFill>
              </a:rPr>
              <a:t>/</a:t>
            </a:r>
            <a:r>
              <a:rPr lang="ar-SA" sz="2000" dirty="0">
                <a:solidFill>
                  <a:schemeClr val="bg1"/>
                </a:solidFill>
              </a:rPr>
              <a:t> مرغ با نان خوب پخته شده</a:t>
            </a:r>
            <a:endParaRPr lang="fa-IR" sz="2000" dirty="0">
              <a:solidFill>
                <a:schemeClr val="bg1"/>
              </a:solidFill>
            </a:endParaRPr>
          </a:p>
          <a:p>
            <a:pPr marL="285750" indent="-285750" algn="r" rtl="1">
              <a:lnSpc>
                <a:spcPct val="150000"/>
              </a:lnSpc>
              <a:buFont typeface="Arial" panose="020B0604020202020204" pitchFamily="34" charset="0"/>
              <a:buChar char="•"/>
            </a:pPr>
            <a:r>
              <a:rPr lang="ar-SA" sz="2000" dirty="0">
                <a:solidFill>
                  <a:schemeClr val="bg1"/>
                </a:solidFill>
              </a:rPr>
              <a:t>حلواهای طبیعی با آرد یا نشاسته و شکر و روغن همراه با مغز</a:t>
            </a:r>
            <a:r>
              <a:rPr lang="fa-IR" sz="2000" dirty="0">
                <a:solidFill>
                  <a:schemeClr val="bg1"/>
                </a:solidFill>
              </a:rPr>
              <a:t>ها</a:t>
            </a:r>
          </a:p>
          <a:p>
            <a:pPr marL="285750" indent="-285750" algn="r" rtl="1">
              <a:lnSpc>
                <a:spcPct val="150000"/>
              </a:lnSpc>
              <a:buFont typeface="Arial" panose="020B0604020202020204" pitchFamily="34" charset="0"/>
              <a:buChar char="•"/>
            </a:pPr>
            <a:r>
              <a:rPr lang="ar-SA" sz="2000" dirty="0">
                <a:solidFill>
                  <a:schemeClr val="bg1"/>
                </a:solidFill>
              </a:rPr>
              <a:t>خشکبار</a:t>
            </a:r>
            <a:r>
              <a:rPr lang="fa-IR" sz="2000" dirty="0">
                <a:solidFill>
                  <a:schemeClr val="bg1"/>
                </a:solidFill>
              </a:rPr>
              <a:t>: </a:t>
            </a:r>
            <a:r>
              <a:rPr lang="ar-SA" sz="2000" dirty="0">
                <a:solidFill>
                  <a:schemeClr val="bg1"/>
                </a:solidFill>
              </a:rPr>
              <a:t>بادام، پسته و گردو به صورت پودر شده</a:t>
            </a:r>
            <a:endParaRPr lang="en-US" dirty="0"/>
          </a:p>
        </p:txBody>
      </p:sp>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t="9828"/>
          <a:stretch/>
        </p:blipFill>
        <p:spPr>
          <a:xfrm>
            <a:off x="348342" y="272143"/>
            <a:ext cx="3145972" cy="213044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2743" y="3009029"/>
            <a:ext cx="2153330" cy="323324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95710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742" y="153548"/>
            <a:ext cx="8755427" cy="1508760"/>
          </a:xfrm>
        </p:spPr>
        <p:txBody>
          <a:bodyPr>
            <a:normAutofit/>
          </a:bodyPr>
          <a:lstStyle/>
          <a:p>
            <a:pPr algn="ctr">
              <a:lnSpc>
                <a:spcPct val="150000"/>
              </a:lnSpc>
            </a:pPr>
            <a:r>
              <a:rPr lang="fa-IR" sz="3200" b="1" dirty="0"/>
              <a:t>1 تا 2 سالگی</a:t>
            </a:r>
            <a:endParaRPr lang="fa-IR" sz="3200" dirty="0"/>
          </a:p>
        </p:txBody>
      </p:sp>
      <p:sp>
        <p:nvSpPr>
          <p:cNvPr id="3" name="Text Placeholder 2"/>
          <p:cNvSpPr>
            <a:spLocks noGrp="1"/>
          </p:cNvSpPr>
          <p:nvPr>
            <p:ph type="body" idx="1"/>
          </p:nvPr>
        </p:nvSpPr>
        <p:spPr>
          <a:xfrm>
            <a:off x="0" y="2558142"/>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6574971" y="2481943"/>
            <a:ext cx="5214258" cy="2002971"/>
          </a:xfrm>
        </p:spPr>
        <p:txBody>
          <a:bodyPr>
            <a:noAutofit/>
          </a:bodyPr>
          <a:lstStyle/>
          <a:p>
            <a:pPr algn="r" rtl="1">
              <a:lnSpc>
                <a:spcPct val="150000"/>
              </a:lnSpc>
            </a:pPr>
            <a:r>
              <a:rPr lang="fa-IR" sz="2000" dirty="0">
                <a:solidFill>
                  <a:schemeClr val="bg1"/>
                </a:solidFill>
              </a:rPr>
              <a:t>غذای</a:t>
            </a:r>
            <a:r>
              <a:rPr lang="fa-IR" sz="2000" b="1" dirty="0">
                <a:solidFill>
                  <a:schemeClr val="bg1"/>
                </a:solidFill>
              </a:rPr>
              <a:t> اصلی </a:t>
            </a:r>
            <a:r>
              <a:rPr lang="fa-IR" sz="2000" dirty="0">
                <a:solidFill>
                  <a:schemeClr val="bg1"/>
                </a:solidFill>
              </a:rPr>
              <a:t>کودک</a:t>
            </a:r>
            <a:r>
              <a:rPr lang="fa-IR" sz="2000" b="1" dirty="0">
                <a:solidFill>
                  <a:schemeClr val="bg1"/>
                </a:solidFill>
              </a:rPr>
              <a:t> غذای خانواده </a:t>
            </a:r>
            <a:r>
              <a:rPr lang="fa-IR" sz="2000" dirty="0">
                <a:solidFill>
                  <a:schemeClr val="bg1"/>
                </a:solidFill>
              </a:rPr>
              <a:t>است</a:t>
            </a:r>
          </a:p>
          <a:p>
            <a:pPr algn="r" rtl="1">
              <a:lnSpc>
                <a:spcPct val="150000"/>
              </a:lnSpc>
            </a:pPr>
            <a:r>
              <a:rPr lang="fa-IR" sz="2000" dirty="0">
                <a:solidFill>
                  <a:schemeClr val="bg1"/>
                </a:solidFill>
              </a:rPr>
              <a:t>تغذیه با </a:t>
            </a:r>
            <a:r>
              <a:rPr lang="fa-IR" sz="2000" b="1" dirty="0">
                <a:solidFill>
                  <a:schemeClr val="bg1"/>
                </a:solidFill>
              </a:rPr>
              <a:t>شیر مادر </a:t>
            </a:r>
            <a:r>
              <a:rPr lang="fa-IR" sz="2000" dirty="0">
                <a:solidFill>
                  <a:schemeClr val="bg1"/>
                </a:solidFill>
              </a:rPr>
              <a:t>تا پایان </a:t>
            </a:r>
            <a:r>
              <a:rPr lang="fa-IR" sz="2000" b="1" dirty="0">
                <a:solidFill>
                  <a:schemeClr val="bg1"/>
                </a:solidFill>
              </a:rPr>
              <a:t>دوسالگی </a:t>
            </a:r>
          </a:p>
          <a:p>
            <a:pPr algn="r" rtl="1">
              <a:lnSpc>
                <a:spcPct val="150000"/>
              </a:lnSpc>
            </a:pPr>
            <a:r>
              <a:rPr lang="fa-IR" sz="2000" dirty="0">
                <a:solidFill>
                  <a:schemeClr val="bg1"/>
                </a:solidFill>
              </a:rPr>
              <a:t>حریره‌بادام، شیربادام، سوپ‌های ساده </a:t>
            </a: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62</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شور</a:t>
            </a:r>
          </a:p>
          <a:p>
            <a:pPr algn="r" rtl="1">
              <a:lnSpc>
                <a:spcPct val="150000"/>
              </a:lnSpc>
            </a:pPr>
            <a:r>
              <a:rPr lang="fa-IR" sz="2000" dirty="0">
                <a:solidFill>
                  <a:schemeClr val="bg1"/>
                </a:solidFill>
              </a:rPr>
              <a:t>مواد غذایی فراوری‌شده و پرادویه</a:t>
            </a:r>
          </a:p>
          <a:p>
            <a:pPr algn="r" rtl="1">
              <a:lnSpc>
                <a:spcPct val="150000"/>
              </a:lnSpc>
            </a:pPr>
            <a:r>
              <a:rPr lang="fa-IR" sz="2000" dirty="0">
                <a:solidFill>
                  <a:schemeClr val="bg1"/>
                </a:solidFill>
              </a:rPr>
              <a:t>چیپس و پفک</a:t>
            </a:r>
          </a:p>
          <a:p>
            <a:pPr algn="r" rtl="1">
              <a:lnSpc>
                <a:spcPct val="150000"/>
              </a:lnSpc>
            </a:pPr>
            <a:r>
              <a:rPr lang="fa-IR" sz="2000" dirty="0">
                <a:solidFill>
                  <a:schemeClr val="bg1"/>
                </a:solidFill>
              </a:rPr>
              <a:t>غذاهای کارخانه‌ای و آماده، سوسیس و کالباس و سایر فست‌فودها، انواع سس‌ها</a:t>
            </a:r>
          </a:p>
          <a:p>
            <a:pPr algn="r" rtl="1">
              <a:lnSpc>
                <a:spcPct val="150000"/>
              </a:lnSpc>
            </a:pPr>
            <a:r>
              <a:rPr lang="fa-IR" sz="2000" dirty="0">
                <a:solidFill>
                  <a:schemeClr val="bg1"/>
                </a:solidFill>
              </a:rPr>
              <a:t>نوشابه‌های گازدار، آبمیوه‌های صنعتی </a:t>
            </a:r>
          </a:p>
        </p:txBody>
      </p:sp>
      <p:sp>
        <p:nvSpPr>
          <p:cNvPr id="12" name="TextBox 11"/>
          <p:cNvSpPr txBox="1"/>
          <p:nvPr/>
        </p:nvSpPr>
        <p:spPr>
          <a:xfrm>
            <a:off x="5050972" y="4811486"/>
            <a:ext cx="6629401" cy="1477328"/>
          </a:xfrm>
          <a:prstGeom prst="rect">
            <a:avLst/>
          </a:prstGeom>
          <a:noFill/>
        </p:spPr>
        <p:txBody>
          <a:bodyPr wrap="square" rtlCol="0">
            <a:spAutoFit/>
          </a:bodyPr>
          <a:lstStyle/>
          <a:p>
            <a:pPr marL="285750" indent="-285750" algn="r" rtl="1">
              <a:lnSpc>
                <a:spcPct val="150000"/>
              </a:lnSpc>
              <a:buFont typeface="Arial" panose="020B0604020202020204" pitchFamily="34" charset="0"/>
              <a:buChar char="•"/>
            </a:pPr>
            <a:r>
              <a:rPr lang="ar-SA" sz="2000" dirty="0">
                <a:solidFill>
                  <a:schemeClr val="bg1"/>
                </a:solidFill>
              </a:rPr>
              <a:t>وقتی کودک دندان درآورد، حلیم با گوشت گوسفند </a:t>
            </a:r>
            <a:r>
              <a:rPr lang="fa-IR" sz="2000" dirty="0">
                <a:solidFill>
                  <a:schemeClr val="bg1"/>
                </a:solidFill>
              </a:rPr>
              <a:t>/</a:t>
            </a:r>
            <a:r>
              <a:rPr lang="ar-SA" sz="2000" dirty="0">
                <a:solidFill>
                  <a:schemeClr val="bg1"/>
                </a:solidFill>
              </a:rPr>
              <a:t> مرغ با نان خوب پخته شده</a:t>
            </a:r>
            <a:endParaRPr lang="fa-IR" sz="2000" dirty="0">
              <a:solidFill>
                <a:schemeClr val="bg1"/>
              </a:solidFill>
            </a:endParaRPr>
          </a:p>
          <a:p>
            <a:pPr marL="285750" indent="-285750" algn="r" rtl="1">
              <a:lnSpc>
                <a:spcPct val="150000"/>
              </a:lnSpc>
              <a:buFont typeface="Arial" panose="020B0604020202020204" pitchFamily="34" charset="0"/>
              <a:buChar char="•"/>
            </a:pPr>
            <a:r>
              <a:rPr lang="ar-SA" sz="2000" dirty="0">
                <a:solidFill>
                  <a:schemeClr val="bg1"/>
                </a:solidFill>
              </a:rPr>
              <a:t>حلواهای طبیعی با آرد یا نشاسته و شکر و روغن همراه با مغز</a:t>
            </a:r>
            <a:r>
              <a:rPr lang="fa-IR" sz="2000" dirty="0">
                <a:solidFill>
                  <a:schemeClr val="bg1"/>
                </a:solidFill>
              </a:rPr>
              <a:t>ها</a:t>
            </a:r>
          </a:p>
          <a:p>
            <a:pPr marL="285750" indent="-285750" algn="r" rtl="1">
              <a:lnSpc>
                <a:spcPct val="150000"/>
              </a:lnSpc>
              <a:buFont typeface="Arial" panose="020B0604020202020204" pitchFamily="34" charset="0"/>
              <a:buChar char="•"/>
            </a:pPr>
            <a:r>
              <a:rPr lang="ar-SA" sz="2000" dirty="0">
                <a:solidFill>
                  <a:schemeClr val="bg1"/>
                </a:solidFill>
              </a:rPr>
              <a:t>خشکبار مانند بادام، پسته و گردو به صورت </a:t>
            </a:r>
            <a:r>
              <a:rPr lang="ar-SA" sz="2000" dirty="0">
                <a:solidFill>
                  <a:schemeClr val="accent4">
                    <a:lumMod val="50000"/>
                  </a:schemeClr>
                </a:solidFill>
              </a:rPr>
              <a:t>پودر شده</a:t>
            </a:r>
            <a:endParaRPr lang="en-US" dirty="0">
              <a:solidFill>
                <a:schemeClr val="accent4">
                  <a:lumMod val="50000"/>
                </a:schemeClr>
              </a:solidFill>
            </a:endParaRPr>
          </a:p>
        </p:txBody>
      </p:sp>
      <p:pic>
        <p:nvPicPr>
          <p:cNvPr id="13" name="Picture 12"/>
          <p:cNvPicPr>
            <a:picLocks noChangeAspect="1"/>
          </p:cNvPicPr>
          <p:nvPr/>
        </p:nvPicPr>
        <p:blipFill>
          <a:blip r:embed="rId4"/>
          <a:stretch>
            <a:fillRect/>
          </a:stretch>
        </p:blipFill>
        <p:spPr>
          <a:xfrm>
            <a:off x="415323" y="261257"/>
            <a:ext cx="3340248" cy="210835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t="6799" r="11048" b="22097"/>
          <a:stretch/>
        </p:blipFill>
        <p:spPr>
          <a:xfrm flipH="1">
            <a:off x="5165380" y="2242214"/>
            <a:ext cx="2900934" cy="231889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735934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9914" y="153548"/>
            <a:ext cx="8200256" cy="1490195"/>
          </a:xfrm>
        </p:spPr>
        <p:txBody>
          <a:bodyPr>
            <a:normAutofit/>
          </a:bodyPr>
          <a:lstStyle/>
          <a:p>
            <a:pPr algn="ctr">
              <a:lnSpc>
                <a:spcPct val="150000"/>
              </a:lnSpc>
            </a:pPr>
            <a:r>
              <a:rPr lang="fa-IR" sz="3200" b="1" dirty="0"/>
              <a:t>2 تا 8 سالگی</a:t>
            </a:r>
            <a:endParaRPr lang="fa-IR" sz="3200" dirty="0"/>
          </a:p>
        </p:txBody>
      </p:sp>
      <p:sp>
        <p:nvSpPr>
          <p:cNvPr id="3" name="Text Placeholder 2"/>
          <p:cNvSpPr>
            <a:spLocks noGrp="1"/>
          </p:cNvSpPr>
          <p:nvPr>
            <p:ph type="body" idx="1"/>
          </p:nvPr>
        </p:nvSpPr>
        <p:spPr>
          <a:xfrm>
            <a:off x="0" y="2601686"/>
            <a:ext cx="4754880" cy="522516"/>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400" dirty="0">
                <a:solidFill>
                  <a:schemeClr val="bg1"/>
                </a:solidFill>
              </a:rPr>
              <a:t>انواع گروه‌های غذایی شامل غلات، حبوبات، گوشت‎ها، سبزیجات و میوه‌های تازه</a:t>
            </a:r>
          </a:p>
          <a:p>
            <a:pPr algn="r" rtl="1">
              <a:lnSpc>
                <a:spcPct val="150000"/>
              </a:lnSpc>
            </a:pPr>
            <a:r>
              <a:rPr lang="fa-IR" sz="2400" dirty="0">
                <a:solidFill>
                  <a:schemeClr val="bg1"/>
                </a:solidFill>
              </a:rPr>
              <a:t>سنجد، مویز، انجیر خشک</a:t>
            </a:r>
          </a:p>
          <a:p>
            <a:pPr algn="r" rtl="1">
              <a:lnSpc>
                <a:spcPct val="150000"/>
              </a:lnSpc>
            </a:pPr>
            <a:r>
              <a:rPr lang="fa-IR" sz="2400" dirty="0">
                <a:solidFill>
                  <a:schemeClr val="bg1"/>
                </a:solidFill>
              </a:rPr>
              <a:t>بادام، پسته، فندق و گردو</a:t>
            </a:r>
          </a:p>
          <a:p>
            <a:pPr algn="r" rtl="1">
              <a:lnSpc>
                <a:spcPct val="150000"/>
              </a:lnSpc>
            </a:pPr>
            <a:r>
              <a:rPr lang="fa-IR" sz="2400" dirty="0">
                <a:solidFill>
                  <a:schemeClr val="bg1"/>
                </a:solidFill>
              </a:rPr>
              <a:t>شیربادام، و شیرفندق</a:t>
            </a:r>
            <a:endParaRPr lang="en-US" sz="24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63</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شور</a:t>
            </a:r>
          </a:p>
          <a:p>
            <a:pPr algn="r" rtl="1">
              <a:lnSpc>
                <a:spcPct val="150000"/>
              </a:lnSpc>
            </a:pPr>
            <a:r>
              <a:rPr lang="fa-IR" sz="2000" dirty="0">
                <a:solidFill>
                  <a:schemeClr val="bg1"/>
                </a:solidFill>
              </a:rPr>
              <a:t>مواد غذایی فراوری‌شده و پرادویه</a:t>
            </a:r>
          </a:p>
          <a:p>
            <a:pPr algn="r" rtl="1">
              <a:lnSpc>
                <a:spcPct val="150000"/>
              </a:lnSpc>
            </a:pPr>
            <a:r>
              <a:rPr lang="fa-IR" sz="2000" dirty="0">
                <a:solidFill>
                  <a:schemeClr val="bg1"/>
                </a:solidFill>
              </a:rPr>
              <a:t>چیپس و پفک</a:t>
            </a:r>
          </a:p>
          <a:p>
            <a:pPr algn="r" rtl="1">
              <a:lnSpc>
                <a:spcPct val="150000"/>
              </a:lnSpc>
            </a:pPr>
            <a:r>
              <a:rPr lang="fa-IR" sz="2000" dirty="0">
                <a:solidFill>
                  <a:schemeClr val="bg1"/>
                </a:solidFill>
              </a:rPr>
              <a:t>غذاهای کارخانه‌ای و آماده، سوسیس و کالباس و سایر فست‌فودها، انواع سس‌ها</a:t>
            </a:r>
          </a:p>
          <a:p>
            <a:pPr algn="r" rtl="1">
              <a:lnSpc>
                <a:spcPct val="150000"/>
              </a:lnSpc>
            </a:pPr>
            <a:r>
              <a:rPr lang="fa-IR" sz="2000" dirty="0">
                <a:solidFill>
                  <a:schemeClr val="bg1"/>
                </a:solidFill>
              </a:rPr>
              <a:t>نوشابه‌های گازدار، آبمیوه‌های صنعتی </a:t>
            </a: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7966" r="6601"/>
          <a:stretch/>
        </p:blipFill>
        <p:spPr>
          <a:xfrm>
            <a:off x="435428" y="195497"/>
            <a:ext cx="3004457" cy="2240411"/>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13717" t="10794" r="25283"/>
          <a:stretch/>
        </p:blipFill>
        <p:spPr>
          <a:xfrm flipH="1">
            <a:off x="5143713" y="2569028"/>
            <a:ext cx="3543087" cy="37011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230869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6319" y="207976"/>
            <a:ext cx="9784080" cy="1508760"/>
          </a:xfrm>
        </p:spPr>
        <p:txBody>
          <a:bodyPr>
            <a:normAutofit fontScale="90000"/>
          </a:bodyPr>
          <a:lstStyle/>
          <a:p>
            <a:pPr algn="ctr" rtl="1">
              <a:lnSpc>
                <a:spcPct val="150000"/>
              </a:lnSpc>
            </a:pPr>
            <a:r>
              <a:rPr lang="fa-IR" sz="3200" b="1" dirty="0"/>
              <a:t>دوران نوجوانی </a:t>
            </a:r>
            <a:br>
              <a:rPr lang="fa-IR" sz="3200" b="1" dirty="0"/>
            </a:br>
            <a:r>
              <a:rPr lang="fa-IR" sz="3200" b="1" dirty="0"/>
              <a:t>8 تا 18 سالگی</a:t>
            </a:r>
            <a:endParaRPr lang="fa-IR" sz="3200" dirty="0"/>
          </a:p>
        </p:txBody>
      </p:sp>
      <p:sp>
        <p:nvSpPr>
          <p:cNvPr id="3" name="Text Placeholder 2"/>
          <p:cNvSpPr>
            <a:spLocks noGrp="1"/>
          </p:cNvSpPr>
          <p:nvPr>
            <p:ph type="body" idx="1"/>
          </p:nvPr>
        </p:nvSpPr>
        <p:spPr>
          <a:xfrm>
            <a:off x="0" y="2579914"/>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400" dirty="0">
                <a:solidFill>
                  <a:schemeClr val="bg1"/>
                </a:solidFill>
              </a:rPr>
              <a:t>انواع گروه‌های غذایی شامل غلات، حبوبات، گوشت‎ها، سبزیجات و میوه‌های تازه</a:t>
            </a:r>
          </a:p>
          <a:p>
            <a:pPr algn="r" rtl="1">
              <a:lnSpc>
                <a:spcPct val="150000"/>
              </a:lnSpc>
            </a:pPr>
            <a:r>
              <a:rPr lang="fa-IR" sz="2400" dirty="0">
                <a:solidFill>
                  <a:schemeClr val="bg1"/>
                </a:solidFill>
              </a:rPr>
              <a:t>سنجد، مویز، انجیر خشک</a:t>
            </a:r>
          </a:p>
          <a:p>
            <a:pPr algn="r" rtl="1">
              <a:lnSpc>
                <a:spcPct val="150000"/>
              </a:lnSpc>
            </a:pPr>
            <a:r>
              <a:rPr lang="fa-IR" sz="2400" dirty="0">
                <a:solidFill>
                  <a:schemeClr val="bg1"/>
                </a:solidFill>
              </a:rPr>
              <a:t>بادام، پسته، فندق و گردو</a:t>
            </a:r>
          </a:p>
          <a:p>
            <a:pPr algn="r" rtl="1">
              <a:lnSpc>
                <a:spcPct val="150000"/>
              </a:lnSpc>
            </a:pPr>
            <a:r>
              <a:rPr lang="fa-IR" sz="2400" dirty="0">
                <a:solidFill>
                  <a:schemeClr val="bg1"/>
                </a:solidFill>
              </a:rPr>
              <a:t>شیربادام، و شیرفندق</a:t>
            </a:r>
            <a:endParaRPr lang="en-US" sz="2400" dirty="0">
              <a:solidFill>
                <a:schemeClr val="bg1"/>
              </a:solidFill>
            </a:endParaRPr>
          </a:p>
          <a:p>
            <a:pPr algn="r" rtl="1">
              <a:lnSpc>
                <a:spcPct val="150000"/>
              </a:lnSpc>
            </a:pPr>
            <a:endParaRPr lang="en-US" sz="24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64</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شور</a:t>
            </a:r>
          </a:p>
          <a:p>
            <a:pPr algn="r" rtl="1">
              <a:lnSpc>
                <a:spcPct val="150000"/>
              </a:lnSpc>
            </a:pPr>
            <a:r>
              <a:rPr lang="fa-IR" sz="2000" dirty="0">
                <a:solidFill>
                  <a:schemeClr val="bg1"/>
                </a:solidFill>
              </a:rPr>
              <a:t>مواد غذایی فراوری‌شده و پرادویه</a:t>
            </a:r>
          </a:p>
          <a:p>
            <a:pPr algn="r" rtl="1">
              <a:lnSpc>
                <a:spcPct val="150000"/>
              </a:lnSpc>
            </a:pPr>
            <a:r>
              <a:rPr lang="fa-IR" sz="2000" dirty="0">
                <a:solidFill>
                  <a:schemeClr val="bg1"/>
                </a:solidFill>
              </a:rPr>
              <a:t>چیپس و پفک</a:t>
            </a:r>
          </a:p>
          <a:p>
            <a:pPr algn="r" rtl="1">
              <a:lnSpc>
                <a:spcPct val="150000"/>
              </a:lnSpc>
            </a:pPr>
            <a:r>
              <a:rPr lang="fa-IR" sz="2000" dirty="0">
                <a:solidFill>
                  <a:schemeClr val="bg1"/>
                </a:solidFill>
              </a:rPr>
              <a:t>غذاهای کارخانه‌ای و آماده، سوسیس و کالباس و سایر فست‌فودها، انواع سس‌ها</a:t>
            </a:r>
          </a:p>
          <a:p>
            <a:pPr algn="r" rtl="1">
              <a:lnSpc>
                <a:spcPct val="150000"/>
              </a:lnSpc>
            </a:pPr>
            <a:r>
              <a:rPr lang="fa-IR" sz="2000" dirty="0">
                <a:solidFill>
                  <a:schemeClr val="bg1"/>
                </a:solidFill>
              </a:rPr>
              <a:t>نوشابه‌های گازدار، آبمیوه‌های صنعتی </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3148" t="4814" r="5741" b="9629"/>
          <a:stretch/>
        </p:blipFill>
        <p:spPr>
          <a:xfrm flipH="1">
            <a:off x="5214255" y="3429001"/>
            <a:ext cx="3570515" cy="25146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l="5595" t="6033" r="8691" b="13491"/>
          <a:stretch/>
        </p:blipFill>
        <p:spPr>
          <a:xfrm>
            <a:off x="435427" y="248239"/>
            <a:ext cx="3094828" cy="217927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652170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1543" y="153548"/>
            <a:ext cx="7753942" cy="1501081"/>
          </a:xfrm>
        </p:spPr>
        <p:txBody>
          <a:bodyPr>
            <a:normAutofit fontScale="90000"/>
          </a:bodyPr>
          <a:lstStyle/>
          <a:p>
            <a:pPr algn="ctr" rtl="1">
              <a:lnSpc>
                <a:spcPct val="150000"/>
              </a:lnSpc>
            </a:pPr>
            <a:r>
              <a:rPr lang="fa-IR" sz="3200" b="1" dirty="0"/>
              <a:t>دوران جوانی </a:t>
            </a:r>
            <a:br>
              <a:rPr lang="fa-IR" sz="3200" b="1" dirty="0"/>
            </a:br>
            <a:r>
              <a:rPr lang="fa-IR" sz="3200" b="1" dirty="0"/>
              <a:t>18 تا 30 سالگی</a:t>
            </a:r>
            <a:endParaRPr lang="fa-IR" sz="3200" dirty="0"/>
          </a:p>
        </p:txBody>
      </p:sp>
      <p:sp>
        <p:nvSpPr>
          <p:cNvPr id="3" name="Text Placeholder 2"/>
          <p:cNvSpPr>
            <a:spLocks noGrp="1"/>
          </p:cNvSpPr>
          <p:nvPr>
            <p:ph type="body" idx="1"/>
          </p:nvPr>
        </p:nvSpPr>
        <p:spPr>
          <a:xfrm>
            <a:off x="0" y="2525486"/>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000" dirty="0">
                <a:solidFill>
                  <a:schemeClr val="bg1"/>
                </a:solidFill>
              </a:rPr>
              <a:t>انواع گروه‌های غذایی شامل غلات، حبوبات، گوشت‎ها، سبزیجات و میوه‌های تازه مانند انار، به، سیب، گلابی، آلو، شفتالو</a:t>
            </a:r>
          </a:p>
          <a:p>
            <a:pPr algn="r" rtl="1">
              <a:lnSpc>
                <a:spcPct val="150000"/>
              </a:lnSpc>
            </a:pPr>
            <a:r>
              <a:rPr lang="fa-IR" sz="2000" dirty="0">
                <a:solidFill>
                  <a:schemeClr val="bg1"/>
                </a:solidFill>
              </a:rPr>
              <a:t>سنجد، مویز، انجیر خشک</a:t>
            </a:r>
          </a:p>
          <a:p>
            <a:pPr algn="r" rtl="1">
              <a:lnSpc>
                <a:spcPct val="150000"/>
              </a:lnSpc>
            </a:pPr>
            <a:r>
              <a:rPr lang="fa-IR" sz="2000" dirty="0">
                <a:solidFill>
                  <a:schemeClr val="bg1"/>
                </a:solidFill>
              </a:rPr>
              <a:t>بادام، پسته، فندق و گردو</a:t>
            </a:r>
          </a:p>
          <a:p>
            <a:pPr algn="r" rtl="1">
              <a:lnSpc>
                <a:spcPct val="150000"/>
              </a:lnSpc>
            </a:pPr>
            <a:r>
              <a:rPr lang="fa-IR" sz="2000" dirty="0">
                <a:solidFill>
                  <a:schemeClr val="bg1"/>
                </a:solidFill>
              </a:rPr>
              <a:t>شیربادام، و شیرفندق</a:t>
            </a:r>
            <a:endParaRPr lang="en-US" sz="2000" dirty="0">
              <a:solidFill>
                <a:schemeClr val="bg1"/>
              </a:solidFill>
            </a:endParaRPr>
          </a:p>
          <a:p>
            <a:pPr algn="r" rtl="1">
              <a:lnSpc>
                <a:spcPct val="150000"/>
              </a:lnSpc>
            </a:pP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65</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زیاده‌روی در مصرف مواد غذایی گرم و خشک مانند ادویه‌جات شور و تند، سیر، پیاز و خردل </a:t>
            </a:r>
          </a:p>
          <a:p>
            <a:pPr algn="r" rtl="1">
              <a:lnSpc>
                <a:spcPct val="150000"/>
              </a:lnSpc>
            </a:pPr>
            <a:r>
              <a:rPr lang="fa-IR" sz="2000" dirty="0">
                <a:solidFill>
                  <a:schemeClr val="bg1"/>
                </a:solidFill>
              </a:rPr>
              <a:t>مواد غذایی فراوری‌شده و پرادویه، چیپس و پفک</a:t>
            </a:r>
          </a:p>
          <a:p>
            <a:pPr algn="r" rtl="1">
              <a:lnSpc>
                <a:spcPct val="150000"/>
              </a:lnSpc>
            </a:pPr>
            <a:r>
              <a:rPr lang="fa-IR" sz="2000" dirty="0">
                <a:solidFill>
                  <a:schemeClr val="bg1"/>
                </a:solidFill>
              </a:rPr>
              <a:t>غذاهای کارخانه‌ای و آماده، سوسیس و کالباس و سایر فست‌فودها، انواع سس‌ها</a:t>
            </a:r>
          </a:p>
          <a:p>
            <a:pPr algn="r" rtl="1">
              <a:lnSpc>
                <a:spcPct val="150000"/>
              </a:lnSpc>
            </a:pPr>
            <a:r>
              <a:rPr lang="fa-IR" sz="2000" dirty="0">
                <a:solidFill>
                  <a:schemeClr val="bg1"/>
                </a:solidFill>
              </a:rPr>
              <a:t>نوشابه‌های گازدار، آبمیوه‌های صنعتی</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15642" y="3200398"/>
            <a:ext cx="3151416" cy="315141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371" y="419100"/>
            <a:ext cx="3352800" cy="188595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931117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1543" y="153548"/>
            <a:ext cx="7753942" cy="1501081"/>
          </a:xfrm>
        </p:spPr>
        <p:txBody>
          <a:bodyPr>
            <a:normAutofit fontScale="90000"/>
          </a:bodyPr>
          <a:lstStyle/>
          <a:p>
            <a:pPr algn="ctr" rtl="1">
              <a:lnSpc>
                <a:spcPct val="150000"/>
              </a:lnSpc>
            </a:pPr>
            <a:r>
              <a:rPr lang="fa-IR" sz="3200" b="1" dirty="0"/>
              <a:t>دوران میانسالی </a:t>
            </a:r>
            <a:br>
              <a:rPr lang="fa-IR" sz="3200" b="1" dirty="0"/>
            </a:br>
            <a:r>
              <a:rPr lang="fa-IR" sz="3200" b="1" dirty="0"/>
              <a:t>30 تا 59 سالگی</a:t>
            </a:r>
            <a:endParaRPr lang="fa-IR" sz="3200" dirty="0"/>
          </a:p>
        </p:txBody>
      </p:sp>
      <p:sp>
        <p:nvSpPr>
          <p:cNvPr id="3" name="Text Placeholder 2"/>
          <p:cNvSpPr>
            <a:spLocks noGrp="1"/>
          </p:cNvSpPr>
          <p:nvPr>
            <p:ph type="body" idx="1"/>
          </p:nvPr>
        </p:nvSpPr>
        <p:spPr>
          <a:xfrm>
            <a:off x="130629" y="2797629"/>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000" dirty="0">
                <a:solidFill>
                  <a:schemeClr val="bg1"/>
                </a:solidFill>
              </a:rPr>
              <a:t>انواع گروه‌های غذایی شامل غلات، حبوبات، گوشت‎ها، سبزیجات و میوه‌های تازه</a:t>
            </a:r>
          </a:p>
          <a:p>
            <a:pPr algn="r" rtl="1">
              <a:lnSpc>
                <a:spcPct val="150000"/>
              </a:lnSpc>
            </a:pPr>
            <a:r>
              <a:rPr lang="fa-IR" sz="2000" dirty="0">
                <a:solidFill>
                  <a:schemeClr val="bg1"/>
                </a:solidFill>
              </a:rPr>
              <a:t>گوشت بره و گوسفند، مرغ محلی، بلدرچین، کبک</a:t>
            </a:r>
          </a:p>
          <a:p>
            <a:pPr algn="r" rtl="1">
              <a:lnSpc>
                <a:spcPct val="150000"/>
              </a:lnSpc>
            </a:pPr>
            <a:r>
              <a:rPr lang="fa-IR" sz="2000" dirty="0">
                <a:solidFill>
                  <a:schemeClr val="bg1"/>
                </a:solidFill>
              </a:rPr>
              <a:t>بادام، پسته، فندق، گردو</a:t>
            </a:r>
          </a:p>
          <a:p>
            <a:pPr algn="r" rtl="1">
              <a:lnSpc>
                <a:spcPct val="150000"/>
              </a:lnSpc>
            </a:pPr>
            <a:r>
              <a:rPr lang="fa-IR" sz="2000" dirty="0">
                <a:solidFill>
                  <a:schemeClr val="bg1"/>
                </a:solidFill>
              </a:rPr>
              <a:t>مویز، توت، کشمش</a:t>
            </a: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66</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76200" y="3352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شور و تند</a:t>
            </a:r>
          </a:p>
          <a:p>
            <a:pPr algn="r" rtl="1">
              <a:lnSpc>
                <a:spcPct val="150000"/>
              </a:lnSpc>
            </a:pPr>
            <a:r>
              <a:rPr lang="fa-IR" sz="2000" dirty="0">
                <a:solidFill>
                  <a:schemeClr val="bg1"/>
                </a:solidFill>
              </a:rPr>
              <a:t>مواد غذایی فراوری‌شده و پرادویه</a:t>
            </a:r>
          </a:p>
          <a:p>
            <a:pPr algn="r" rtl="1">
              <a:lnSpc>
                <a:spcPct val="150000"/>
              </a:lnSpc>
            </a:pPr>
            <a:r>
              <a:rPr lang="fa-IR" sz="2000" dirty="0">
                <a:solidFill>
                  <a:schemeClr val="bg1"/>
                </a:solidFill>
              </a:rPr>
              <a:t>غذاهای کارخانه‌ای و آماده، سوسیس و کالباس و سایر فست‌فودها، انواع سس‌ها</a:t>
            </a:r>
          </a:p>
          <a:p>
            <a:pPr algn="r" rtl="1">
              <a:lnSpc>
                <a:spcPct val="150000"/>
              </a:lnSpc>
            </a:pPr>
            <a:r>
              <a:rPr lang="fa-IR" sz="2000" dirty="0">
                <a:solidFill>
                  <a:schemeClr val="bg1"/>
                </a:solidFill>
              </a:rPr>
              <a:t>نوشابه‌های گازدار، آبمیوه‌های صنعتی</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713" y="321353"/>
            <a:ext cx="2715305" cy="236197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268686" y="3203334"/>
            <a:ext cx="3407228" cy="315800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207564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1543" y="153548"/>
            <a:ext cx="7753942" cy="1501081"/>
          </a:xfrm>
        </p:spPr>
        <p:txBody>
          <a:bodyPr>
            <a:normAutofit fontScale="90000"/>
          </a:bodyPr>
          <a:lstStyle/>
          <a:p>
            <a:pPr algn="ctr" rtl="1">
              <a:lnSpc>
                <a:spcPct val="150000"/>
              </a:lnSpc>
            </a:pPr>
            <a:r>
              <a:rPr lang="fa-IR" sz="3200" b="1" dirty="0"/>
              <a:t>دوران سالمندی</a:t>
            </a:r>
            <a:br>
              <a:rPr lang="fa-IR" sz="3200" b="1" dirty="0"/>
            </a:br>
            <a:r>
              <a:rPr lang="fa-IR" sz="3200" b="1" dirty="0"/>
              <a:t>بالای 60 سالگی</a:t>
            </a:r>
            <a:endParaRPr lang="fa-IR" sz="3200" dirty="0"/>
          </a:p>
        </p:txBody>
      </p:sp>
      <p:sp>
        <p:nvSpPr>
          <p:cNvPr id="3" name="Text Placeholder 2"/>
          <p:cNvSpPr>
            <a:spLocks noGrp="1"/>
          </p:cNvSpPr>
          <p:nvPr>
            <p:ph type="body" idx="1"/>
          </p:nvPr>
        </p:nvSpPr>
        <p:spPr>
          <a:xfrm>
            <a:off x="2307772" y="2416629"/>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055428" y="1785257"/>
            <a:ext cx="2710543" cy="751565"/>
          </a:xfrm>
        </p:spPr>
        <p:txBody>
          <a:bodyPr>
            <a:normAutofit/>
          </a:bodyPr>
          <a:lstStyle/>
          <a:p>
            <a:pPr algn="ctr" rtl="1"/>
            <a:r>
              <a:rPr lang="fa-IR" sz="2800" dirty="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6868887" y="2481943"/>
            <a:ext cx="4920342" cy="2002971"/>
          </a:xfrm>
        </p:spPr>
        <p:txBody>
          <a:bodyPr>
            <a:noAutofit/>
          </a:bodyPr>
          <a:lstStyle/>
          <a:p>
            <a:pPr algn="r" rtl="1">
              <a:lnSpc>
                <a:spcPct val="100000"/>
              </a:lnSpc>
            </a:pPr>
            <a:r>
              <a:rPr lang="fa-IR" sz="2000" dirty="0">
                <a:solidFill>
                  <a:schemeClr val="bg1"/>
                </a:solidFill>
              </a:rPr>
              <a:t>گوشت بره و گوسفند، مرغ محلی، آبگوشت نخود، حبوبات</a:t>
            </a:r>
          </a:p>
          <a:p>
            <a:pPr algn="r" rtl="1">
              <a:lnSpc>
                <a:spcPct val="100000"/>
              </a:lnSpc>
            </a:pPr>
            <a:r>
              <a:rPr lang="fa-IR" sz="2000" dirty="0">
                <a:solidFill>
                  <a:schemeClr val="bg1"/>
                </a:solidFill>
              </a:rPr>
              <a:t>نان و عسل، شیر و عسل و زنجبیل</a:t>
            </a:r>
          </a:p>
          <a:p>
            <a:pPr algn="r" rtl="1">
              <a:lnSpc>
                <a:spcPct val="100000"/>
              </a:lnSpc>
            </a:pPr>
            <a:r>
              <a:rPr lang="fa-IR" sz="2000" dirty="0">
                <a:solidFill>
                  <a:schemeClr val="bg1"/>
                </a:solidFill>
              </a:rPr>
              <a:t>آب چغندر، کرفس، کاهو با ادویه‌جات گرم</a:t>
            </a:r>
          </a:p>
          <a:p>
            <a:pPr algn="r" rtl="1">
              <a:lnSpc>
                <a:spcPct val="100000"/>
              </a:lnSpc>
            </a:pPr>
            <a:r>
              <a:rPr lang="fa-IR" sz="2000" dirty="0">
                <a:solidFill>
                  <a:schemeClr val="bg1"/>
                </a:solidFill>
              </a:rPr>
              <a:t>میوه‌هایی مانند سیب و گلابی، انگور شیرین، توت سفید تازه و خشک</a:t>
            </a:r>
          </a:p>
          <a:p>
            <a:pPr algn="r" rtl="1">
              <a:lnSpc>
                <a:spcPct val="100000"/>
              </a:lnSpc>
            </a:pPr>
            <a:r>
              <a:rPr lang="fa-IR" sz="2000" dirty="0">
                <a:solidFill>
                  <a:schemeClr val="bg1"/>
                </a:solidFill>
              </a:rPr>
              <a:t> انجیر، مویز، بادام</a:t>
            </a:r>
          </a:p>
          <a:p>
            <a:pPr algn="r" rtl="1">
              <a:lnSpc>
                <a:spcPct val="100000"/>
              </a:lnSpc>
            </a:pPr>
            <a:r>
              <a:rPr lang="fa-IR" sz="2000" dirty="0">
                <a:solidFill>
                  <a:schemeClr val="bg1"/>
                </a:solidFill>
              </a:rPr>
              <a:t>زرده تخم مرغ</a:t>
            </a:r>
          </a:p>
        </p:txBody>
      </p:sp>
      <p:sp>
        <p:nvSpPr>
          <p:cNvPr id="7" name="Slide Number Placeholder 6"/>
          <p:cNvSpPr>
            <a:spLocks noGrp="1"/>
          </p:cNvSpPr>
          <p:nvPr>
            <p:ph type="sldNum" sz="quarter" idx="12"/>
          </p:nvPr>
        </p:nvSpPr>
        <p:spPr/>
        <p:txBody>
          <a:bodyPr/>
          <a:lstStyle/>
          <a:p>
            <a:fld id="{294A09A9-5501-47C1-A89A-A340965A2BE2}" type="slidenum">
              <a:rPr lang="en-US" smtClean="0"/>
              <a:pPr/>
              <a:t>67</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6553200"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شور و تند، غذاهای سرخ‌شده با چربی زیاد</a:t>
            </a:r>
          </a:p>
          <a:p>
            <a:pPr algn="r" rtl="1">
              <a:lnSpc>
                <a:spcPct val="150000"/>
              </a:lnSpc>
            </a:pPr>
            <a:r>
              <a:rPr lang="fa-IR" sz="2000" dirty="0">
                <a:solidFill>
                  <a:schemeClr val="bg1"/>
                </a:solidFill>
              </a:rPr>
              <a:t>مواد غذایی فراوری‌شده و پرادویه</a:t>
            </a:r>
          </a:p>
          <a:p>
            <a:pPr algn="r" rtl="1">
              <a:lnSpc>
                <a:spcPct val="150000"/>
              </a:lnSpc>
            </a:pPr>
            <a:r>
              <a:rPr lang="fa-IR" sz="2000" dirty="0">
                <a:solidFill>
                  <a:schemeClr val="bg1"/>
                </a:solidFill>
              </a:rPr>
              <a:t>غذاهای کارخانه‌ای و آماده، سوسیس و کالباس و سایر فست‌فودها، انواع سس‌ها</a:t>
            </a:r>
          </a:p>
          <a:p>
            <a:pPr algn="r" rtl="1">
              <a:lnSpc>
                <a:spcPct val="150000"/>
              </a:lnSpc>
            </a:pPr>
            <a:r>
              <a:rPr lang="fa-IR" sz="2000" dirty="0">
                <a:solidFill>
                  <a:schemeClr val="bg1"/>
                </a:solidFill>
              </a:rPr>
              <a:t>نوشابه‌های گازدار، آبمیوه‌های صنعتی</a:t>
            </a:r>
          </a:p>
          <a:p>
            <a:pPr algn="r" rtl="1">
              <a:lnSpc>
                <a:spcPct val="150000"/>
              </a:lnSpc>
            </a:pPr>
            <a:r>
              <a:rPr lang="fa-IR" sz="2000" dirty="0">
                <a:solidFill>
                  <a:schemeClr val="bg1"/>
                </a:solidFill>
              </a:rPr>
              <a:t>برای هضم بهتر ماکارونی و لازانیا را با ادویه مصلح آن مانند آویشن پخته و مصرف کنید. </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955970" y="4552947"/>
            <a:ext cx="2579916" cy="193493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315" y="253962"/>
            <a:ext cx="3352800" cy="223369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176381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آداب صحیح غذا خوردن</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5290458" y="2264229"/>
            <a:ext cx="6422572"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وعده‌های غذایی را در ساعات مشخصی از روز بخورید.</a:t>
            </a:r>
          </a:p>
          <a:p>
            <a:pPr marL="800100" lvl="1" indent="-342900" algn="r" rtl="1">
              <a:lnSpc>
                <a:spcPct val="150000"/>
              </a:lnSpc>
              <a:buFont typeface="Wingdings" panose="05000000000000000000" pitchFamily="2" charset="2"/>
              <a:buChar char="ü"/>
            </a:pPr>
            <a:r>
              <a:rPr lang="fa-IR" sz="2400" dirty="0">
                <a:solidFill>
                  <a:schemeClr val="accent4">
                    <a:lumMod val="50000"/>
                  </a:schemeClr>
                </a:solidFill>
              </a:rPr>
              <a:t>قبل از احساس سیری کامل</a:t>
            </a:r>
            <a:r>
              <a:rPr lang="fa-IR" sz="2400" dirty="0">
                <a:solidFill>
                  <a:schemeClr val="tx1"/>
                </a:solidFill>
              </a:rPr>
              <a:t>، دست از غذا خوردن بکشید.</a:t>
            </a:r>
            <a:endParaRPr lang="en-US" sz="2400" dirty="0">
              <a:solidFill>
                <a:schemeClr val="tx1"/>
              </a:solidFill>
            </a:endParaRPr>
          </a:p>
          <a:p>
            <a:pPr marL="800100" lvl="1" indent="-342900" algn="r" rtl="1">
              <a:lnSpc>
                <a:spcPct val="150000"/>
              </a:lnSpc>
              <a:buFont typeface="Wingdings" panose="05000000000000000000" pitchFamily="2" charset="2"/>
              <a:buChar char="ü"/>
            </a:pPr>
            <a:r>
              <a:rPr lang="fa-IR" sz="2400" dirty="0">
                <a:solidFill>
                  <a:schemeClr val="tx1"/>
                </a:solidFill>
              </a:rPr>
              <a:t>نه آنقدر زیاد غذا بخورید که باعث سنگینی معده شود. </a:t>
            </a:r>
          </a:p>
          <a:p>
            <a:pPr marL="800100" lvl="1" indent="-342900" algn="r" rtl="1">
              <a:lnSpc>
                <a:spcPct val="150000"/>
              </a:lnSpc>
              <a:buFont typeface="Wingdings" panose="05000000000000000000" pitchFamily="2" charset="2"/>
              <a:buChar char="ü"/>
            </a:pPr>
            <a:r>
              <a:rPr lang="fa-IR" sz="2400" dirty="0">
                <a:solidFill>
                  <a:schemeClr val="tx1"/>
                </a:solidFill>
              </a:rPr>
              <a:t>نه آنقدر کم غذا بخورید که باعث ضعف و لاغری شود</a:t>
            </a:r>
            <a:r>
              <a:rPr lang="fa-IR" sz="2400" b="1" dirty="0">
                <a:solidFill>
                  <a:schemeClr val="tx1"/>
                </a:solidFill>
              </a:rPr>
              <a:t>.</a:t>
            </a:r>
          </a:p>
          <a:p>
            <a:pPr marL="800100" lvl="1" indent="-342900" algn="r" rtl="1">
              <a:lnSpc>
                <a:spcPct val="150000"/>
              </a:lnSpc>
              <a:buFont typeface="Wingdings" panose="05000000000000000000" pitchFamily="2" charset="2"/>
              <a:buChar char="ü"/>
            </a:pPr>
            <a:r>
              <a:rPr lang="fa-IR" sz="2400" dirty="0">
                <a:solidFill>
                  <a:schemeClr val="tx1"/>
                </a:solidFill>
              </a:rPr>
              <a:t>رعایت ترتیب خوردن غذاها و پرهیز از </a:t>
            </a:r>
            <a:r>
              <a:rPr lang="fa-IR" sz="2400" dirty="0">
                <a:solidFill>
                  <a:schemeClr val="accent4">
                    <a:lumMod val="50000"/>
                  </a:schemeClr>
                </a:solidFill>
              </a:rPr>
              <a:t>درهم‌خوری</a:t>
            </a:r>
          </a:p>
          <a:p>
            <a:pPr marL="800100" lvl="1" indent="-342900" algn="r" rtl="1">
              <a:lnSpc>
                <a:spcPct val="150000"/>
              </a:lnSpc>
              <a:buFont typeface="Wingdings" panose="05000000000000000000" pitchFamily="2" charset="2"/>
              <a:buChar char="ü"/>
            </a:pPr>
            <a:r>
              <a:rPr lang="fa-IR" sz="2400" dirty="0">
                <a:solidFill>
                  <a:schemeClr val="tx1"/>
                </a:solidFill>
              </a:rPr>
              <a:t>غذاهای زودهضم را نباید همراه با غذاهای دیرهضم خورد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68</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33208" t="642" r="23761" b="5144"/>
          <a:stretch/>
        </p:blipFill>
        <p:spPr>
          <a:xfrm rot="16200000" flipH="1">
            <a:off x="1197885" y="2200287"/>
            <a:ext cx="3319229" cy="4733458"/>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1294908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آداب صحیح غذا خوردن</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273629" y="2264229"/>
            <a:ext cx="10439401"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سوپ یا سالاد را می‌توانید به عنوان یک وعده غذای مجزا یا میان وعده، با فاصله از غذای اصلی بخورید.</a:t>
            </a:r>
          </a:p>
          <a:p>
            <a:pPr marL="800100" lvl="1" indent="-342900" algn="r" rtl="1">
              <a:lnSpc>
                <a:spcPct val="150000"/>
              </a:lnSpc>
              <a:buFont typeface="Wingdings" panose="05000000000000000000" pitchFamily="2" charset="2"/>
              <a:buChar char="ü"/>
            </a:pPr>
            <a:r>
              <a:rPr lang="fa-IR" sz="2400" dirty="0">
                <a:solidFill>
                  <a:schemeClr val="tx1"/>
                </a:solidFill>
              </a:rPr>
              <a:t>غذا را خیلی داغ یا خیلی سرد نخورید.</a:t>
            </a:r>
          </a:p>
          <a:p>
            <a:pPr marL="800100" lvl="1" indent="-342900" algn="r" rtl="1">
              <a:lnSpc>
                <a:spcPct val="150000"/>
              </a:lnSpc>
              <a:buFont typeface="Wingdings" panose="05000000000000000000" pitchFamily="2" charset="2"/>
              <a:buChar char="ü"/>
            </a:pPr>
            <a:r>
              <a:rPr lang="fa-IR" sz="2400" dirty="0">
                <a:solidFill>
                  <a:schemeClr val="tx1"/>
                </a:solidFill>
              </a:rPr>
              <a:t>به صورت ایستاده یا در حال حرکت غذا نخورید.</a:t>
            </a:r>
          </a:p>
          <a:p>
            <a:pPr marL="800100" lvl="1" indent="-342900" algn="r" rtl="1">
              <a:lnSpc>
                <a:spcPct val="150000"/>
              </a:lnSpc>
              <a:buFont typeface="Wingdings" panose="05000000000000000000" pitchFamily="2" charset="2"/>
              <a:buChar char="ü"/>
            </a:pPr>
            <a:r>
              <a:rPr lang="fa-IR" sz="2400" dirty="0">
                <a:solidFill>
                  <a:schemeClr val="tx1"/>
                </a:solidFill>
              </a:rPr>
              <a:t>بلافاصله بعد از خوردن غذا، ورزش سنگین انجام ندهيد.</a:t>
            </a:r>
          </a:p>
          <a:p>
            <a:pPr marL="800100" lvl="1" indent="-342900" algn="r" rtl="1">
              <a:lnSpc>
                <a:spcPct val="150000"/>
              </a:lnSpc>
              <a:buFont typeface="Wingdings" panose="05000000000000000000" pitchFamily="2" charset="2"/>
              <a:buChar char="ü"/>
            </a:pPr>
            <a:r>
              <a:rPr lang="fa-IR" sz="2400" dirty="0">
                <a:solidFill>
                  <a:schemeClr val="tx1"/>
                </a:solidFill>
              </a:rPr>
              <a:t>از خوردن میوه یا نوشیدنی، بلافاصله بعد از غذا پرهیز کنید.</a:t>
            </a:r>
          </a:p>
          <a:p>
            <a:pPr marL="800100" lvl="1" indent="-342900" algn="r" rtl="1">
              <a:lnSpc>
                <a:spcPct val="150000"/>
              </a:lnSpc>
              <a:buFont typeface="Wingdings" panose="05000000000000000000" pitchFamily="2" charset="2"/>
              <a:buChar char="ü"/>
            </a:pPr>
            <a:r>
              <a:rPr lang="fa-IR" sz="2400" dirty="0">
                <a:solidFill>
                  <a:schemeClr val="tx1"/>
                </a:solidFill>
              </a:rPr>
              <a:t>بلافاصله بعد از غذا، نخوابيد.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69</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099" y="3428999"/>
            <a:ext cx="4822945" cy="3004458"/>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62753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a:solidFill>
                  <a:schemeClr val="bg2">
                    <a:lumMod val="50000"/>
                  </a:schemeClr>
                </a:solidFill>
              </a:rPr>
              <a:t>استراتژی </a:t>
            </a:r>
            <a:br>
              <a:rPr lang="fa-IR" dirty="0">
                <a:solidFill>
                  <a:schemeClr val="bg2">
                    <a:lumMod val="50000"/>
                  </a:schemeClr>
                </a:solidFill>
              </a:rPr>
            </a:br>
            <a:r>
              <a:rPr lang="fa-IR" dirty="0">
                <a:solidFill>
                  <a:schemeClr val="bg2">
                    <a:lumMod val="50000"/>
                  </a:schemeClr>
                </a:solidFill>
              </a:rPr>
              <a:t>سازمان جهانی بهداشت</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2788C46-D0BC-4307-AE55-7601A139E7CB}"/>
              </a:ext>
            </a:extLst>
          </p:cNvPr>
          <p:cNvSpPr>
            <a:spLocks noGrp="1"/>
          </p:cNvSpPr>
          <p:nvPr>
            <p:ph idx="1"/>
          </p:nvPr>
        </p:nvSpPr>
        <p:spPr>
          <a:xfrm>
            <a:off x="3173506" y="1839557"/>
            <a:ext cx="8165054" cy="3836889"/>
          </a:xfrm>
        </p:spPr>
        <p:txBody>
          <a:bodyPr vert="horz" lIns="91440" tIns="45720" rIns="91440" bIns="45720" rtlCol="0" anchor="t">
            <a:noAutofit/>
          </a:bodyPr>
          <a:lstStyle/>
          <a:p>
            <a:pPr marL="0" indent="0" algn="r" rtl="1">
              <a:lnSpc>
                <a:spcPct val="100000"/>
              </a:lnSpc>
              <a:buNone/>
            </a:pPr>
            <a:r>
              <a:rPr lang="fa-IR" sz="2000" dirty="0">
                <a:solidFill>
                  <a:schemeClr val="bg1"/>
                </a:solidFill>
              </a:rPr>
              <a:t>اولین استراتژی در سال 2002 تا 2005- به روز رسانی سال 2014 تا 2023</a:t>
            </a:r>
          </a:p>
          <a:p>
            <a:pPr algn="r" rtl="1">
              <a:lnSpc>
                <a:spcPct val="100000"/>
              </a:lnSpc>
            </a:pPr>
            <a:r>
              <a:rPr lang="ar-SA" sz="2800" dirty="0">
                <a:solidFill>
                  <a:schemeClr val="bg1"/>
                </a:solidFill>
              </a:rPr>
              <a:t>ادغام طب سنتي با سيستم بهداشتي درماني كشورها</a:t>
            </a:r>
            <a:endParaRPr lang="fa-IR" sz="2800" dirty="0">
              <a:solidFill>
                <a:schemeClr val="bg1"/>
              </a:solidFill>
            </a:endParaRPr>
          </a:p>
          <a:p>
            <a:pPr algn="r" rtl="1">
              <a:lnSpc>
                <a:spcPct val="100000"/>
              </a:lnSpc>
            </a:pPr>
            <a:r>
              <a:rPr lang="ar-SA" sz="2800" dirty="0">
                <a:solidFill>
                  <a:schemeClr val="bg1"/>
                </a:solidFill>
              </a:rPr>
              <a:t> تعيين و تضمين ايمني، كارآيي و كيفيت فرآورده‌ها و روش‌هاي درماني</a:t>
            </a:r>
            <a:endParaRPr lang="fa-IR" sz="2800" dirty="0">
              <a:solidFill>
                <a:schemeClr val="bg1"/>
              </a:solidFill>
            </a:endParaRPr>
          </a:p>
          <a:p>
            <a:pPr algn="r" rtl="1">
              <a:lnSpc>
                <a:spcPct val="100000"/>
              </a:lnSpc>
            </a:pPr>
            <a:r>
              <a:rPr lang="ar-SA" sz="2800" dirty="0">
                <a:solidFill>
                  <a:schemeClr val="bg1"/>
                </a:solidFill>
              </a:rPr>
              <a:t>افزايش دسترسي و ارا</a:t>
            </a:r>
            <a:r>
              <a:rPr lang="fa-IR" sz="2800" dirty="0">
                <a:solidFill>
                  <a:schemeClr val="bg1"/>
                </a:solidFill>
              </a:rPr>
              <a:t>ئ</a:t>
            </a:r>
            <a:r>
              <a:rPr lang="ar-SA" sz="2800" dirty="0">
                <a:solidFill>
                  <a:schemeClr val="bg1"/>
                </a:solidFill>
              </a:rPr>
              <a:t>ه‌ی خدمات طب سنتي</a:t>
            </a:r>
            <a:endParaRPr lang="fa-IR" sz="2800" dirty="0">
              <a:solidFill>
                <a:schemeClr val="bg1"/>
              </a:solidFill>
            </a:endParaRPr>
          </a:p>
          <a:p>
            <a:pPr algn="r" rtl="1">
              <a:lnSpc>
                <a:spcPct val="100000"/>
              </a:lnSpc>
            </a:pPr>
            <a:r>
              <a:rPr lang="ar-SA" sz="2800" dirty="0">
                <a:solidFill>
                  <a:schemeClr val="bg1"/>
                </a:solidFill>
              </a:rPr>
              <a:t> ترويج استفاده منطقي </a:t>
            </a:r>
            <a:endParaRPr lang="fa-IR" sz="2800" dirty="0">
              <a:solidFill>
                <a:schemeClr val="bg1"/>
              </a:solidFill>
            </a:endParaRPr>
          </a:p>
          <a:p>
            <a:pPr algn="r" rtl="1">
              <a:lnSpc>
                <a:spcPct val="100000"/>
              </a:lnSpc>
            </a:pPr>
            <a:r>
              <a:rPr lang="ar-SA" sz="2800" dirty="0">
                <a:solidFill>
                  <a:schemeClr val="bg1"/>
                </a:solidFill>
              </a:rPr>
              <a:t> حفظ و صيانت از آثار و منابع طب سنتي</a:t>
            </a:r>
            <a:endParaRPr lang="en-US" sz="2800" dirty="0">
              <a:solidFill>
                <a:schemeClr val="bg1"/>
              </a:solidFill>
            </a:endParaRPr>
          </a:p>
          <a:p>
            <a:pPr algn="r" rtl="1">
              <a:lnSpc>
                <a:spcPct val="100000"/>
              </a:lnSpc>
            </a:pPr>
            <a:endParaRPr lang="fa-IR" sz="2000" dirty="0">
              <a:solidFill>
                <a:schemeClr val="bg1"/>
              </a:solidFill>
            </a:endParaRPr>
          </a:p>
          <a:p>
            <a:pPr algn="r" rtl="1">
              <a:lnSpc>
                <a:spcPct val="100000"/>
              </a:lnSpc>
            </a:pPr>
            <a:endParaRPr lang="fa-IR" sz="2000" dirty="0">
              <a:solidFill>
                <a:schemeClr val="bg1"/>
              </a:solidFill>
            </a:endParaRPr>
          </a:p>
          <a:p>
            <a:pPr algn="r" rtl="1">
              <a:lnSpc>
                <a:spcPct val="100000"/>
              </a:lnSpc>
            </a:pPr>
            <a:endParaRPr lang="fa-IR" sz="2000" dirty="0">
              <a:solidFill>
                <a:schemeClr val="bg1"/>
              </a:solidFill>
            </a:endParaRPr>
          </a:p>
          <a:p>
            <a:pPr algn="r" rtl="1">
              <a:lnSpc>
                <a:spcPct val="100000"/>
              </a:lnSpc>
            </a:pPr>
            <a:endParaRPr lang="en-US" sz="2000" dirty="0">
              <a:solidFill>
                <a:schemeClr val="bg1"/>
              </a:solidFill>
            </a:endParaRPr>
          </a:p>
        </p:txBody>
      </p:sp>
      <p:sp>
        <p:nvSpPr>
          <p:cNvPr id="7" name="Slide Number Placeholder 6">
            <a:extLst>
              <a:ext uri="{FF2B5EF4-FFF2-40B4-BE49-F238E27FC236}">
                <a16:creationId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7</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5/14/2025</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a:blip r:embed="rId3"/>
          <a:stretch>
            <a:fillRect/>
          </a:stretch>
        </p:blipFill>
        <p:spPr>
          <a:xfrm>
            <a:off x="233138" y="2000922"/>
            <a:ext cx="1946856" cy="2660704"/>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r="4594"/>
          <a:stretch/>
        </p:blipFill>
        <p:spPr>
          <a:xfrm>
            <a:off x="2208947" y="3605450"/>
            <a:ext cx="2114536" cy="3112701"/>
          </a:xfrm>
          <a:prstGeom prst="rect">
            <a:avLst/>
          </a:prstGeom>
        </p:spPr>
      </p:pic>
    </p:spTree>
    <p:extLst>
      <p:ext uri="{BB962C8B-B14F-4D97-AF65-F5344CB8AC3E}">
        <p14:creationId xmlns:p14="http://schemas.microsoft.com/office/powerpoint/2010/main" val="2000660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آداب صحیح غذا خوردن</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48343" y="2264229"/>
            <a:ext cx="12083143"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در حین غذاخوردن ذهنتان را به تماشای تلویزیون، گوش‌دادن به موسیقی، مطالعه کردن و ... مشغول نکنید.</a:t>
            </a:r>
          </a:p>
          <a:p>
            <a:pPr marL="800100" lvl="1" indent="-342900" algn="r" rtl="1">
              <a:lnSpc>
                <a:spcPct val="150000"/>
              </a:lnSpc>
              <a:buFont typeface="Wingdings" panose="05000000000000000000" pitchFamily="2" charset="2"/>
              <a:buChar char="ü"/>
            </a:pPr>
            <a:r>
              <a:rPr lang="fa-IR" sz="2400" dirty="0">
                <a:solidFill>
                  <a:schemeClr val="tx1"/>
                </a:solidFill>
              </a:rPr>
              <a:t>با آرامش و به آهستگي غذا بخورید و در هنگام غذاخوردن صحبت نکنید.</a:t>
            </a:r>
          </a:p>
          <a:p>
            <a:pPr marL="800100" lvl="1" indent="-342900" algn="r" rtl="1">
              <a:lnSpc>
                <a:spcPct val="150000"/>
              </a:lnSpc>
              <a:buFont typeface="Wingdings" panose="05000000000000000000" pitchFamily="2" charset="2"/>
              <a:buChar char="ü"/>
            </a:pPr>
            <a:r>
              <a:rPr lang="fa-IR" sz="2400" dirty="0">
                <a:solidFill>
                  <a:schemeClr val="tx1"/>
                </a:solidFill>
              </a:rPr>
              <a:t>محيطي آرام و با نشاط در حين غذا خوردن ايجاد كنيد.</a:t>
            </a:r>
          </a:p>
          <a:p>
            <a:pPr marL="800100" lvl="1" indent="-342900" algn="r" rtl="1">
              <a:lnSpc>
                <a:spcPct val="150000"/>
              </a:lnSpc>
              <a:buFont typeface="Wingdings" panose="05000000000000000000" pitchFamily="2" charset="2"/>
              <a:buChar char="ü"/>
            </a:pPr>
            <a:r>
              <a:rPr lang="fa-IR" sz="2400" dirty="0">
                <a:solidFill>
                  <a:schemeClr val="tx1"/>
                </a:solidFill>
              </a:rPr>
              <a:t>در هنگام عصبانیت غذا نخورید.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70</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srcRect l="13946" r="4081"/>
          <a:stretch/>
        </p:blipFill>
        <p:spPr>
          <a:xfrm>
            <a:off x="598714" y="3206029"/>
            <a:ext cx="3984172" cy="3138981"/>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8247908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خوب جویدن</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هر وعده غذاخوردن باید </a:t>
            </a:r>
            <a:r>
              <a:rPr lang="fa-IR" sz="2400" dirty="0">
                <a:solidFill>
                  <a:schemeClr val="accent4">
                    <a:lumMod val="50000"/>
                  </a:schemeClr>
                </a:solidFill>
              </a:rPr>
              <a:t>حدود 20 دقیقه </a:t>
            </a:r>
            <a:r>
              <a:rPr lang="fa-IR" sz="2400" dirty="0">
                <a:solidFill>
                  <a:schemeClr val="tx1"/>
                </a:solidFill>
              </a:rPr>
              <a:t>طول بکشد. </a:t>
            </a:r>
          </a:p>
          <a:p>
            <a:pPr marL="800100" lvl="1" indent="-342900" algn="r" rtl="1">
              <a:lnSpc>
                <a:spcPct val="150000"/>
              </a:lnSpc>
              <a:buFont typeface="Wingdings" panose="05000000000000000000" pitchFamily="2" charset="2"/>
              <a:buChar char="ü"/>
            </a:pPr>
            <a:r>
              <a:rPr lang="fa-IR" sz="2400" dirty="0">
                <a:solidFill>
                  <a:schemeClr val="tx1"/>
                </a:solidFill>
              </a:rPr>
              <a:t>به فکر آماده‌سازی لقمه بعدی نباشید.</a:t>
            </a:r>
          </a:p>
          <a:p>
            <a:pPr marL="800100" lvl="1" indent="-342900" algn="r" rtl="1">
              <a:lnSpc>
                <a:spcPct val="150000"/>
              </a:lnSpc>
              <a:buFont typeface="Wingdings" panose="05000000000000000000" pitchFamily="2" charset="2"/>
              <a:buChar char="ü"/>
            </a:pPr>
            <a:r>
              <a:rPr lang="fa-IR" sz="2400" dirty="0">
                <a:solidFill>
                  <a:schemeClr val="tx1"/>
                </a:solidFill>
              </a:rPr>
              <a:t>بعد از هر لقمه قاشق را در بشقاب بگذارید.</a:t>
            </a:r>
          </a:p>
          <a:p>
            <a:pPr marL="800100" lvl="1" indent="-342900" algn="r" rtl="1">
              <a:lnSpc>
                <a:spcPct val="150000"/>
              </a:lnSpc>
              <a:buFont typeface="Wingdings" panose="05000000000000000000" pitchFamily="2" charset="2"/>
              <a:buChar char="ü"/>
            </a:pPr>
            <a:r>
              <a:rPr lang="fa-IR" sz="2400" dirty="0">
                <a:solidFill>
                  <a:schemeClr val="tx1"/>
                </a:solidFill>
              </a:rPr>
              <a:t>بدون عجله در بلع غذا، آن‌را بطور کامل بجويد. </a:t>
            </a:r>
          </a:p>
          <a:p>
            <a:pPr marL="800100" lvl="1" indent="-342900" algn="r" rtl="1">
              <a:lnSpc>
                <a:spcPct val="150000"/>
              </a:lnSpc>
              <a:buFont typeface="Wingdings" panose="05000000000000000000" pitchFamily="2" charset="2"/>
              <a:buChar char="ü"/>
            </a:pPr>
            <a:r>
              <a:rPr lang="fa-IR" sz="2400" dirty="0">
                <a:solidFill>
                  <a:schemeClr val="tx1"/>
                </a:solidFill>
              </a:rPr>
              <a:t>غذا به شکل خمیری در آید و بلع آن آسان باشد.</a:t>
            </a:r>
          </a:p>
          <a:p>
            <a:pPr marL="800100" lvl="1" indent="-342900" algn="r" rtl="1">
              <a:lnSpc>
                <a:spcPct val="150000"/>
              </a:lnSpc>
              <a:buFont typeface="Wingdings" panose="05000000000000000000" pitchFamily="2" charset="2"/>
              <a:buChar char="ü"/>
            </a:pPr>
            <a:r>
              <a:rPr lang="fa-IR" sz="2400" dirty="0">
                <a:solidFill>
                  <a:schemeClr val="tx1"/>
                </a:solidFill>
              </a:rPr>
              <a:t>هر لقمه دست کم </a:t>
            </a:r>
            <a:r>
              <a:rPr lang="fa-IR" sz="2400" dirty="0">
                <a:solidFill>
                  <a:schemeClr val="accent4">
                    <a:lumMod val="50000"/>
                  </a:schemeClr>
                </a:solidFill>
              </a:rPr>
              <a:t>30 بار جويدن </a:t>
            </a:r>
            <a:r>
              <a:rPr lang="fa-IR" sz="2400" dirty="0">
                <a:solidFill>
                  <a:schemeClr val="tx1"/>
                </a:solidFill>
              </a:rPr>
              <a:t>نیاز دارد.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71</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stretch>
            <a:fillRect/>
          </a:stretch>
        </p:blipFill>
        <p:spPr>
          <a:xfrm>
            <a:off x="587827" y="2767056"/>
            <a:ext cx="4918983" cy="3559584"/>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097717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آداب صحیح آشامیدن</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از نوشیدن آب یا نوشيدني‌هايي كه برای خنک شدن آن‌ها از </a:t>
            </a:r>
            <a:r>
              <a:rPr lang="fa-IR" sz="2400" dirty="0">
                <a:solidFill>
                  <a:schemeClr val="accent4">
                    <a:lumMod val="50000"/>
                  </a:schemeClr>
                </a:solidFill>
              </a:rPr>
              <a:t>یخ</a:t>
            </a:r>
            <a:r>
              <a:rPr lang="fa-IR" sz="2400" dirty="0">
                <a:solidFill>
                  <a:schemeClr val="tx1"/>
                </a:solidFill>
              </a:rPr>
              <a:t> استفاده شده، خودداری کنید.</a:t>
            </a:r>
          </a:p>
          <a:p>
            <a:pPr marL="800100" lvl="1" indent="-342900" algn="r" rtl="1">
              <a:lnSpc>
                <a:spcPct val="150000"/>
              </a:lnSpc>
              <a:buFont typeface="Wingdings" panose="05000000000000000000" pitchFamily="2" charset="2"/>
              <a:buChar char="ü"/>
            </a:pPr>
            <a:r>
              <a:rPr lang="fa-IR" sz="2400" dirty="0">
                <a:solidFill>
                  <a:schemeClr val="tx1"/>
                </a:solidFill>
              </a:rPr>
              <a:t>در صورت تمایل به مصرف آب سرد، بهتر است از آب خنک‌شده در یخچال استفاده کنید.</a:t>
            </a:r>
          </a:p>
          <a:p>
            <a:pPr marL="800100" lvl="1" indent="-342900" algn="r" rtl="1">
              <a:lnSpc>
                <a:spcPct val="150000"/>
              </a:lnSpc>
              <a:buFont typeface="Wingdings" panose="05000000000000000000" pitchFamily="2" charset="2"/>
              <a:buChar char="ü"/>
            </a:pPr>
            <a:r>
              <a:rPr lang="fa-IR" sz="2400" dirty="0">
                <a:solidFill>
                  <a:schemeClr val="tx1"/>
                </a:solidFill>
              </a:rPr>
              <a:t>آب یا نوشیدنی را به همراه یا بلافاصله بعد غذا نخورید.</a:t>
            </a:r>
          </a:p>
          <a:p>
            <a:pPr marL="800100" lvl="1" indent="-342900" algn="r" rtl="1">
              <a:lnSpc>
                <a:spcPct val="150000"/>
              </a:lnSpc>
              <a:buFont typeface="Wingdings" panose="05000000000000000000" pitchFamily="2" charset="2"/>
              <a:buChar char="ü"/>
            </a:pPr>
            <a:r>
              <a:rPr lang="fa-IR" sz="2400" dirty="0">
                <a:solidFill>
                  <a:schemeClr val="tx1"/>
                </a:solidFill>
              </a:rPr>
              <a:t>آب را در لیوان یا ظرفی که لبه آن شکسته باشد، نخورید.</a:t>
            </a:r>
          </a:p>
          <a:p>
            <a:pPr marL="800100" lvl="1" indent="-342900" algn="r" rtl="1">
              <a:lnSpc>
                <a:spcPct val="150000"/>
              </a:lnSpc>
              <a:buFont typeface="Wingdings" panose="05000000000000000000" pitchFamily="2" charset="2"/>
              <a:buChar char="ü"/>
            </a:pPr>
            <a:r>
              <a:rPr lang="fa-IR" sz="2400" dirty="0">
                <a:solidFill>
                  <a:schemeClr val="tx1"/>
                </a:solidFill>
              </a:rPr>
              <a:t>در حالت خوابیده آب ننوشید.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72</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8349"/>
          <a:stretch/>
        </p:blipFill>
        <p:spPr>
          <a:xfrm>
            <a:off x="620485" y="3715787"/>
            <a:ext cx="3586348" cy="260766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442737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آداب صحیح آشامیدن</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261916" y="2615230"/>
            <a:ext cx="11585039" cy="2177141"/>
          </a:xfrm>
        </p:spPr>
        <p:txBody>
          <a:bodyPr>
            <a:noAutofit/>
          </a:bodyPr>
          <a:lstStyle/>
          <a:p>
            <a:pPr marL="800100" lvl="1" indent="-342900" algn="r" rtl="1">
              <a:lnSpc>
                <a:spcPct val="150000"/>
              </a:lnSpc>
              <a:buFont typeface="Wingdings" panose="05000000000000000000" pitchFamily="2" charset="2"/>
              <a:buChar char="ü"/>
            </a:pPr>
            <a:r>
              <a:rPr lang="fa-IR" sz="2000" dirty="0">
                <a:solidFill>
                  <a:schemeClr val="tx1"/>
                </a:solidFill>
              </a:rPr>
              <a:t>آب و مایعات را به یکباره سر نکشید بلکه </a:t>
            </a:r>
            <a:r>
              <a:rPr lang="fa-IR" sz="2000" dirty="0">
                <a:solidFill>
                  <a:schemeClr val="accent4">
                    <a:lumMod val="50000"/>
                  </a:schemeClr>
                </a:solidFill>
              </a:rPr>
              <a:t>جرعه‌جرعه</a:t>
            </a:r>
            <a:r>
              <a:rPr lang="fa-IR" sz="2000" dirty="0">
                <a:solidFill>
                  <a:schemeClr val="tx1"/>
                </a:solidFill>
              </a:rPr>
              <a:t> بنوشید. </a:t>
            </a:r>
            <a:endParaRPr lang="en-US" sz="2000" dirty="0">
              <a:solidFill>
                <a:schemeClr val="tx1"/>
              </a:solidFill>
            </a:endParaRPr>
          </a:p>
          <a:p>
            <a:pPr marL="800100" lvl="1" indent="-342900" algn="r" rtl="1">
              <a:lnSpc>
                <a:spcPct val="150000"/>
              </a:lnSpc>
              <a:buFont typeface="Wingdings" panose="05000000000000000000" pitchFamily="2" charset="2"/>
              <a:buChar char="ü"/>
            </a:pPr>
            <a:r>
              <a:rPr lang="fa-IR" sz="2000" dirty="0">
                <a:solidFill>
                  <a:schemeClr val="tx1"/>
                </a:solidFill>
              </a:rPr>
              <a:t>در حمام یا بلافاصله بعد از خروج از </a:t>
            </a:r>
            <a:r>
              <a:rPr lang="fa-IR" sz="2000" b="1" dirty="0">
                <a:solidFill>
                  <a:schemeClr val="tx1"/>
                </a:solidFill>
              </a:rPr>
              <a:t>حمام</a:t>
            </a:r>
            <a:r>
              <a:rPr lang="fa-IR" sz="2000" dirty="0">
                <a:solidFill>
                  <a:schemeClr val="tx1"/>
                </a:solidFill>
              </a:rPr>
              <a:t>، آب</a:t>
            </a:r>
            <a:r>
              <a:rPr lang="en-US" sz="2000" dirty="0">
                <a:solidFill>
                  <a:schemeClr val="tx1"/>
                </a:solidFill>
              </a:rPr>
              <a:t> </a:t>
            </a:r>
            <a:r>
              <a:rPr lang="fa-IR" sz="2000" dirty="0">
                <a:solidFill>
                  <a:schemeClr val="tx1"/>
                </a:solidFill>
              </a:rPr>
              <a:t>(به‌خصوص </a:t>
            </a:r>
            <a:r>
              <a:rPr lang="fa-IR" sz="2000" dirty="0">
                <a:solidFill>
                  <a:schemeClr val="accent4">
                    <a:lumMod val="50000"/>
                  </a:schemeClr>
                </a:solidFill>
              </a:rPr>
              <a:t>آب سرد</a:t>
            </a:r>
            <a:r>
              <a:rPr lang="fa-IR" sz="2000" dirty="0">
                <a:solidFill>
                  <a:schemeClr val="tx1"/>
                </a:solidFill>
              </a:rPr>
              <a:t>) ننوشید.</a:t>
            </a:r>
          </a:p>
          <a:p>
            <a:pPr marL="800100" lvl="1" indent="-342900" algn="r" rtl="1">
              <a:lnSpc>
                <a:spcPct val="150000"/>
              </a:lnSpc>
              <a:buFont typeface="Wingdings" panose="05000000000000000000" pitchFamily="2" charset="2"/>
              <a:buChar char="ü"/>
            </a:pPr>
            <a:r>
              <a:rPr lang="fa-IR" sz="2000" dirty="0">
                <a:solidFill>
                  <a:schemeClr val="tx1"/>
                </a:solidFill>
              </a:rPr>
              <a:t>در بین خواب یا بلافاصله بعد از </a:t>
            </a:r>
            <a:r>
              <a:rPr lang="fa-IR" sz="2000" b="1" dirty="0">
                <a:solidFill>
                  <a:schemeClr val="tx1"/>
                </a:solidFill>
              </a:rPr>
              <a:t>خواب</a:t>
            </a:r>
            <a:r>
              <a:rPr lang="fa-IR" sz="2000" dirty="0">
                <a:solidFill>
                  <a:schemeClr val="tx1"/>
                </a:solidFill>
              </a:rPr>
              <a:t> و در حالت ناشتا، آب سرد نخورید.</a:t>
            </a:r>
          </a:p>
          <a:p>
            <a:pPr marL="800100" lvl="1" indent="-342900" algn="r" rtl="1">
              <a:lnSpc>
                <a:spcPct val="150000"/>
              </a:lnSpc>
              <a:buFont typeface="Wingdings" panose="05000000000000000000" pitchFamily="2" charset="2"/>
              <a:buChar char="ü"/>
            </a:pPr>
            <a:r>
              <a:rPr lang="fa-IR" sz="2000" dirty="0">
                <a:solidFill>
                  <a:schemeClr val="tx1"/>
                </a:solidFill>
              </a:rPr>
              <a:t>بلافاصله بعد از ورزش که بدن هنوز گرم است، آب خیلی سرد ننوشید.</a:t>
            </a:r>
          </a:p>
          <a:p>
            <a:pPr marL="800100" lvl="1" indent="-342900" algn="r" rtl="1">
              <a:lnSpc>
                <a:spcPct val="150000"/>
              </a:lnSpc>
              <a:buFont typeface="Wingdings" panose="05000000000000000000" pitchFamily="2" charset="2"/>
              <a:buChar char="ü"/>
            </a:pPr>
            <a:r>
              <a:rPr lang="fa-IR" sz="2000" dirty="0">
                <a:solidFill>
                  <a:schemeClr val="tx1"/>
                </a:solidFill>
              </a:rPr>
              <a:t>اگر مدت‌زمان </a:t>
            </a:r>
            <a:r>
              <a:rPr lang="fa-IR" sz="2000" b="1" dirty="0">
                <a:solidFill>
                  <a:schemeClr val="tx1"/>
                </a:solidFill>
              </a:rPr>
              <a:t>ورزش </a:t>
            </a:r>
            <a:r>
              <a:rPr lang="fa-IR" sz="2000" dirty="0">
                <a:solidFill>
                  <a:schemeClr val="accent4">
                    <a:lumMod val="50000"/>
                  </a:schemeClr>
                </a:solidFill>
              </a:rPr>
              <a:t>کوتاه</a:t>
            </a:r>
            <a:r>
              <a:rPr lang="fa-IR" sz="2000" dirty="0">
                <a:solidFill>
                  <a:schemeClr val="tx1"/>
                </a:solidFill>
              </a:rPr>
              <a:t> است و با تعریق چندانی همراه نیست، آب را نیم‌ساعت بعد از ورزش بنوشید.</a:t>
            </a:r>
          </a:p>
          <a:p>
            <a:pPr marL="800100" lvl="1" indent="-342900" algn="r" rtl="1">
              <a:lnSpc>
                <a:spcPct val="150000"/>
              </a:lnSpc>
              <a:buFont typeface="Wingdings" panose="05000000000000000000" pitchFamily="2" charset="2"/>
              <a:buChar char="ü"/>
            </a:pPr>
            <a:r>
              <a:rPr lang="fa-IR" sz="2000" dirty="0">
                <a:solidFill>
                  <a:schemeClr val="tx1"/>
                </a:solidFill>
              </a:rPr>
              <a:t>اگر مدت‌زمان </a:t>
            </a:r>
            <a:r>
              <a:rPr lang="fa-IR" sz="2000" b="1" dirty="0">
                <a:solidFill>
                  <a:schemeClr val="tx1"/>
                </a:solidFill>
              </a:rPr>
              <a:t>ورزش</a:t>
            </a:r>
            <a:r>
              <a:rPr lang="fa-IR" sz="2000" dirty="0">
                <a:solidFill>
                  <a:schemeClr val="tx1"/>
                </a:solidFill>
              </a:rPr>
              <a:t> </a:t>
            </a:r>
            <a:r>
              <a:rPr lang="fa-IR" sz="2000" dirty="0">
                <a:solidFill>
                  <a:schemeClr val="accent4">
                    <a:lumMod val="50000"/>
                  </a:schemeClr>
                </a:solidFill>
              </a:rPr>
              <a:t>طولانی</a:t>
            </a:r>
            <a:r>
              <a:rPr lang="fa-IR" sz="2000" dirty="0">
                <a:solidFill>
                  <a:schemeClr val="tx1"/>
                </a:solidFill>
              </a:rPr>
              <a:t> و با عرق زیاد همراه است، در حین ورزش، از آب با دمای معمولی استفاده كنید.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73</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5249" r="17995" b="9233"/>
          <a:stretch/>
        </p:blipFill>
        <p:spPr>
          <a:xfrm>
            <a:off x="471055" y="2608975"/>
            <a:ext cx="4331626" cy="209993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097362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74</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a:cs typeface="B Titr" panose="00000700000000000000" pitchFamily="2" charset="-78"/>
              </a:rPr>
              <a:t>4</a:t>
            </a:r>
            <a:endParaRPr lang="en-US" sz="6000" dirty="0">
              <a:cs typeface="B Titr" panose="00000700000000000000" pitchFamily="2" charset="-78"/>
            </a:endParaRPr>
          </a:p>
        </p:txBody>
      </p:sp>
      <p:pic>
        <p:nvPicPr>
          <p:cNvPr id="9" name="Picture 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حرکت و سکون</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461295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a:solidFill>
                  <a:schemeClr val="tx2"/>
                </a:solidFill>
                <a:latin typeface="Times New Roman" panose="02020603050405020304" pitchFamily="18" charset="0"/>
                <a:ea typeface="Times New Roman" panose="02020603050405020304" pitchFamily="18" charset="0"/>
              </a:rPr>
              <a:t>اهداف</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6" y="2358887"/>
            <a:ext cx="10992759" cy="4499114"/>
          </a:xfrm>
        </p:spPr>
        <p:txBody>
          <a:bodyPr>
            <a:noAutofit/>
          </a:bodyPr>
          <a:lstStyle/>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است در پایان دوره آموزشی بتوانید:</a:t>
            </a:r>
          </a:p>
          <a:p>
            <a:pPr algn="r"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میزان فعالیت بدنی مناسب برای خود را بدانید.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زمان و نوع فعالیت بدنی مناسب خود را بشناسید.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توصیه‌های ورزشی در افراد سالم را بدانید.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75</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946" y="2982576"/>
            <a:ext cx="4517735" cy="301182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277537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اهمیت ورزش</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4451927" y="2264229"/>
            <a:ext cx="7740073"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ورزش، هضم غذا در دستگاه گوارش را بهبود می‌بخشد.</a:t>
            </a:r>
          </a:p>
          <a:p>
            <a:pPr marL="800100" lvl="1" indent="-342900" algn="r" rtl="1">
              <a:lnSpc>
                <a:spcPct val="150000"/>
              </a:lnSpc>
              <a:buFont typeface="Wingdings" panose="05000000000000000000" pitchFamily="2" charset="2"/>
              <a:buChar char="ü"/>
            </a:pPr>
            <a:r>
              <a:rPr lang="fa-IR" sz="2400" dirty="0">
                <a:solidFill>
                  <a:schemeClr val="tx1"/>
                </a:solidFill>
              </a:rPr>
              <a:t>ورزش با دفع مواد زاید از طریق عرق، باعث ایجاد شادابی و نشاط می‌شود.</a:t>
            </a:r>
          </a:p>
          <a:p>
            <a:pPr marL="800100" lvl="1" indent="-342900" algn="r" rtl="1">
              <a:lnSpc>
                <a:spcPct val="150000"/>
              </a:lnSpc>
              <a:buFont typeface="Wingdings" panose="05000000000000000000" pitchFamily="2" charset="2"/>
              <a:buChar char="ü"/>
            </a:pPr>
            <a:r>
              <a:rPr lang="fa-IR" sz="2400" dirty="0">
                <a:solidFill>
                  <a:schemeClr val="tx1"/>
                </a:solidFill>
              </a:rPr>
              <a:t>فعالیت فیزیکی و ورزش اثرات درمانی در چاقی، دیابت، تخمدان پلی‌کیستیک و کبد چرب داشته است.</a:t>
            </a:r>
          </a:p>
          <a:p>
            <a:pPr marL="800100" lvl="1" indent="-342900" algn="r" rtl="1">
              <a:lnSpc>
                <a:spcPct val="150000"/>
              </a:lnSpc>
              <a:buFont typeface="Wingdings" panose="05000000000000000000" pitchFamily="2" charset="2"/>
              <a:buChar char="ü"/>
            </a:pPr>
            <a:r>
              <a:rPr lang="fa-IR" sz="2400" dirty="0">
                <a:solidFill>
                  <a:schemeClr val="tx1"/>
                </a:solidFill>
              </a:rPr>
              <a:t>حکیم ابن سینا در مورد اهمیت ورزش می‌فرماید:</a:t>
            </a:r>
          </a:p>
          <a:p>
            <a:pPr lvl="1" algn="r" rtl="1">
              <a:lnSpc>
                <a:spcPct val="150000"/>
              </a:lnSpc>
            </a:pPr>
            <a:r>
              <a:rPr lang="fa-IR" sz="2400" dirty="0">
                <a:solidFill>
                  <a:schemeClr val="tx1"/>
                </a:solidFill>
              </a:rPr>
              <a:t>             </a:t>
            </a:r>
            <a:r>
              <a:rPr lang="fa-IR" sz="2400" b="1" dirty="0">
                <a:solidFill>
                  <a:schemeClr val="tx1"/>
                </a:solidFill>
              </a:rPr>
              <a:t>«مهم‌ترین‏ تدبیر برای حفظ سلامتی، ورزش است»</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76</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5590" y="3565236"/>
            <a:ext cx="4286427" cy="2857618"/>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241242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بهترین زمان ورزش </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b="1" dirty="0">
                <a:solidFill>
                  <a:schemeClr val="tx1"/>
                </a:solidFill>
              </a:rPr>
              <a:t>بهترین زمان برای ورزش زمانی است که هوا معتدل باشد. </a:t>
            </a:r>
          </a:p>
          <a:p>
            <a:pPr marL="800100" lvl="1" indent="-342900" algn="r" rtl="1">
              <a:lnSpc>
                <a:spcPct val="150000"/>
              </a:lnSpc>
              <a:buFont typeface="Wingdings" panose="05000000000000000000" pitchFamily="2" charset="2"/>
              <a:buChar char="ü"/>
            </a:pPr>
            <a:r>
              <a:rPr lang="fa-IR" sz="2400" b="1" dirty="0">
                <a:solidFill>
                  <a:schemeClr val="tx1"/>
                </a:solidFill>
              </a:rPr>
              <a:t>در فصل </a:t>
            </a:r>
            <a:r>
              <a:rPr lang="fa-IR" sz="2400" b="1" dirty="0">
                <a:solidFill>
                  <a:schemeClr val="accent3"/>
                </a:solidFill>
              </a:rPr>
              <a:t>بهار</a:t>
            </a:r>
            <a:r>
              <a:rPr lang="fa-IR" sz="2400" b="1" dirty="0">
                <a:solidFill>
                  <a:schemeClr val="tx1"/>
                </a:solidFill>
              </a:rPr>
              <a:t>، نزدیک ظهر</a:t>
            </a:r>
          </a:p>
          <a:p>
            <a:pPr marL="800100" lvl="1" indent="-342900" algn="r" rtl="1">
              <a:lnSpc>
                <a:spcPct val="150000"/>
              </a:lnSpc>
              <a:buFont typeface="Wingdings" panose="05000000000000000000" pitchFamily="2" charset="2"/>
              <a:buChar char="ü"/>
            </a:pPr>
            <a:r>
              <a:rPr lang="fa-IR" sz="2400" b="1" dirty="0">
                <a:solidFill>
                  <a:schemeClr val="tx1"/>
                </a:solidFill>
              </a:rPr>
              <a:t>در </a:t>
            </a:r>
            <a:r>
              <a:rPr lang="fa-IR" sz="2400" b="1" dirty="0">
                <a:solidFill>
                  <a:schemeClr val="accent6">
                    <a:lumMod val="75000"/>
                  </a:schemeClr>
                </a:solidFill>
              </a:rPr>
              <a:t>تابستان</a:t>
            </a:r>
            <a:r>
              <a:rPr lang="fa-IR" sz="2400" b="1" dirty="0">
                <a:solidFill>
                  <a:schemeClr val="tx1"/>
                </a:solidFill>
              </a:rPr>
              <a:t>، در اول روز </a:t>
            </a:r>
          </a:p>
          <a:p>
            <a:pPr marL="800100" lvl="1" indent="-342900" algn="r" rtl="1">
              <a:lnSpc>
                <a:spcPct val="150000"/>
              </a:lnSpc>
              <a:buFont typeface="Wingdings" panose="05000000000000000000" pitchFamily="2" charset="2"/>
              <a:buChar char="ü"/>
            </a:pPr>
            <a:r>
              <a:rPr lang="fa-IR" sz="2400" b="1" dirty="0">
                <a:solidFill>
                  <a:schemeClr val="tx1"/>
                </a:solidFill>
              </a:rPr>
              <a:t>در </a:t>
            </a:r>
            <a:r>
              <a:rPr lang="fa-IR" sz="2400" b="1" dirty="0">
                <a:solidFill>
                  <a:schemeClr val="tx2">
                    <a:lumMod val="75000"/>
                  </a:schemeClr>
                </a:solidFill>
              </a:rPr>
              <a:t>زمستان</a:t>
            </a:r>
            <a:r>
              <a:rPr lang="fa-IR" sz="2400" b="1" dirty="0">
                <a:solidFill>
                  <a:schemeClr val="tx1"/>
                </a:solidFill>
              </a:rPr>
              <a:t>، در انتهای روز </a:t>
            </a:r>
          </a:p>
          <a:p>
            <a:pPr marL="800100" lvl="1" indent="-342900" algn="r" rtl="1">
              <a:lnSpc>
                <a:spcPct val="150000"/>
              </a:lnSpc>
              <a:buFont typeface="Wingdings" panose="05000000000000000000" pitchFamily="2" charset="2"/>
              <a:buChar char="ü"/>
            </a:pPr>
            <a:r>
              <a:rPr lang="fa-IR" sz="2400" b="1" dirty="0">
                <a:solidFill>
                  <a:schemeClr val="tx1"/>
                </a:solidFill>
              </a:rPr>
              <a:t>مدت و شدت ورزش در بهار و تابستان باید کمتر باشد.</a:t>
            </a:r>
          </a:p>
          <a:p>
            <a:pPr marL="800100" lvl="1" indent="-342900" algn="r" rtl="1">
              <a:lnSpc>
                <a:spcPct val="150000"/>
              </a:lnSpc>
              <a:buFont typeface="Wingdings" panose="05000000000000000000" pitchFamily="2" charset="2"/>
              <a:buChar char="ü"/>
            </a:pPr>
            <a:r>
              <a:rPr lang="fa-IR" sz="2400" b="1" dirty="0">
                <a:solidFill>
                  <a:schemeClr val="tx1"/>
                </a:solidFill>
              </a:rPr>
              <a:t>مدت و شدت ورزش در پاییز و زمستان بیشتر باشد. </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77</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7183"/>
          <a:stretch/>
        </p:blipFill>
        <p:spPr>
          <a:xfrm>
            <a:off x="615545" y="3121890"/>
            <a:ext cx="4252019" cy="2977691"/>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94576277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قبل ورزش </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84727" y="2264229"/>
            <a:ext cx="12007273" cy="2177141"/>
          </a:xfrm>
        </p:spPr>
        <p:txBody>
          <a:bodyPr>
            <a:noAutofit/>
          </a:bodyPr>
          <a:lstStyle/>
          <a:p>
            <a:pPr marL="800100" lvl="1" indent="-342900" algn="r" rtl="1">
              <a:lnSpc>
                <a:spcPct val="150000"/>
              </a:lnSpc>
              <a:buFont typeface="Wingdings" panose="05000000000000000000" pitchFamily="2" charset="2"/>
              <a:buChar char="ü"/>
            </a:pPr>
            <a:r>
              <a:rPr lang="fa-IR" sz="2400" b="1" dirty="0">
                <a:solidFill>
                  <a:schemeClr val="tx1"/>
                </a:solidFill>
              </a:rPr>
              <a:t>قبل از شروع تمرین یا مسابقه، از غذاهای سنگین و دیرهضم استفاده نشود؛  زیرا باعث افت عملکرد می‌شود. </a:t>
            </a:r>
          </a:p>
          <a:p>
            <a:pPr marL="800100" lvl="1" indent="-342900" algn="r" rtl="1">
              <a:lnSpc>
                <a:spcPct val="150000"/>
              </a:lnSpc>
              <a:buFont typeface="Wingdings" panose="05000000000000000000" pitchFamily="2" charset="2"/>
              <a:buChar char="ü"/>
            </a:pPr>
            <a:r>
              <a:rPr lang="fa-IR" sz="2400" b="1" dirty="0">
                <a:solidFill>
                  <a:schemeClr val="tx1"/>
                </a:solidFill>
              </a:rPr>
              <a:t>در حالت گرسنگی ورزش نکنید؛ چراکه بدن در این حالت به غذا محتاج است.</a:t>
            </a:r>
          </a:p>
          <a:p>
            <a:pPr marL="800100" lvl="1" indent="-342900" algn="r" rtl="1">
              <a:lnSpc>
                <a:spcPct val="150000"/>
              </a:lnSpc>
              <a:buFont typeface="Wingdings" panose="05000000000000000000" pitchFamily="2" charset="2"/>
              <a:buChar char="ü"/>
            </a:pPr>
            <a:r>
              <a:rPr lang="fa-IR" sz="2400" b="1" dirty="0">
                <a:solidFill>
                  <a:schemeClr val="tx1"/>
                </a:solidFill>
              </a:rPr>
              <a:t>بلافاصله پس از صرف غذا نیز نباید ورزش کرد؛ زیرا هنوز هضم غذا کامل نشده.</a:t>
            </a:r>
          </a:p>
          <a:p>
            <a:pPr marL="800100" lvl="1" indent="-342900" algn="r" rtl="1">
              <a:lnSpc>
                <a:spcPct val="150000"/>
              </a:lnSpc>
              <a:buFont typeface="Wingdings" panose="05000000000000000000" pitchFamily="2" charset="2"/>
              <a:buChar char="ü"/>
            </a:pPr>
            <a:r>
              <a:rPr lang="fa-IR" sz="2400" b="1" dirty="0">
                <a:solidFill>
                  <a:schemeClr val="tx1"/>
                </a:solidFill>
              </a:rPr>
              <a:t>قبل از ورزش، به دستشویی بروید تا روده و مثانه از ادرار و مدفوع خالی باشد. </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78</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92" y="4546744"/>
            <a:ext cx="2798618" cy="1876110"/>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115802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حین ورزش </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48343" y="2264229"/>
            <a:ext cx="11732821" cy="2177141"/>
          </a:xfrm>
        </p:spPr>
        <p:txBody>
          <a:bodyPr>
            <a:noAutofit/>
          </a:bodyPr>
          <a:lstStyle/>
          <a:p>
            <a:pPr marL="800100" lvl="1" indent="-342900" algn="r" rtl="1">
              <a:lnSpc>
                <a:spcPct val="150000"/>
              </a:lnSpc>
              <a:buFont typeface="Wingdings" panose="05000000000000000000" pitchFamily="2" charset="2"/>
              <a:buChar char="ü"/>
            </a:pPr>
            <a:r>
              <a:rPr lang="fa-IR" sz="2400" b="1" dirty="0">
                <a:solidFill>
                  <a:schemeClr val="tx1"/>
                </a:solidFill>
              </a:rPr>
              <a:t>ورزش باید به حد اعتدال باشد. نشانه‌های </a:t>
            </a:r>
            <a:r>
              <a:rPr lang="fa-IR" sz="2400" b="1" dirty="0">
                <a:solidFill>
                  <a:schemeClr val="accent3"/>
                </a:solidFill>
              </a:rPr>
              <a:t>ورزش معتدل</a:t>
            </a:r>
            <a:r>
              <a:rPr lang="fa-IR" sz="2400" b="1" dirty="0">
                <a:solidFill>
                  <a:schemeClr val="tx1"/>
                </a:solidFill>
              </a:rPr>
              <a:t>: </a:t>
            </a:r>
            <a:endParaRPr lang="en-US" sz="2400" b="1" dirty="0">
              <a:solidFill>
                <a:schemeClr val="tx1"/>
              </a:solidFill>
            </a:endParaRPr>
          </a:p>
          <a:p>
            <a:pPr marL="800100" lvl="1" indent="-342900" algn="r" rtl="1">
              <a:lnSpc>
                <a:spcPct val="150000"/>
              </a:lnSpc>
              <a:buFont typeface="Wingdings" panose="05000000000000000000" pitchFamily="2" charset="2"/>
              <a:buChar char="ü"/>
            </a:pPr>
            <a:r>
              <a:rPr lang="fa-IR" sz="2400" b="1" dirty="0">
                <a:solidFill>
                  <a:schemeClr val="tx1"/>
                </a:solidFill>
              </a:rPr>
              <a:t>سرخی چهره، نفس‌نفس زدن، عرق‌کردن، نشاط در پایان ورزش</a:t>
            </a:r>
          </a:p>
          <a:p>
            <a:pPr marL="800100" lvl="1" indent="-342900" algn="r" rtl="1">
              <a:lnSpc>
                <a:spcPct val="150000"/>
              </a:lnSpc>
              <a:buFont typeface="Wingdings" panose="05000000000000000000" pitchFamily="2" charset="2"/>
              <a:buChar char="ü"/>
            </a:pPr>
            <a:r>
              <a:rPr lang="fa-IR" sz="2400" b="1" dirty="0">
                <a:solidFill>
                  <a:schemeClr val="tx1"/>
                </a:solidFill>
              </a:rPr>
              <a:t>قبل از احساس ضعف و خستگی، ورزش را به تدریج قطع كنید.</a:t>
            </a:r>
          </a:p>
          <a:p>
            <a:pPr marL="800100" lvl="1" indent="-342900" algn="r" rtl="1">
              <a:lnSpc>
                <a:spcPct val="150000"/>
              </a:lnSpc>
              <a:buFont typeface="Wingdings" panose="05000000000000000000" pitchFamily="2" charset="2"/>
              <a:buChar char="ü"/>
            </a:pPr>
            <a:r>
              <a:rPr lang="fa-IR" sz="2400" b="1" dirty="0">
                <a:solidFill>
                  <a:schemeClr val="tx1"/>
                </a:solidFill>
              </a:rPr>
              <a:t>آب خیلی سرد در حین یا بلافاصله بعد از ورزش ننوشید.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79</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4739" r="42106" b="35393"/>
          <a:stretch/>
        </p:blipFill>
        <p:spPr>
          <a:xfrm>
            <a:off x="2567708" y="4416596"/>
            <a:ext cx="2150573" cy="2106231"/>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25253"/>
          <a:stretch/>
        </p:blipFill>
        <p:spPr>
          <a:xfrm>
            <a:off x="443345" y="2638164"/>
            <a:ext cx="2584477" cy="2306226"/>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153330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a:solidFill>
                  <a:schemeClr val="bg2">
                    <a:lumMod val="50000"/>
                  </a:schemeClr>
                </a:solidFill>
              </a:rPr>
              <a:t>اسناد بالادستی</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2788C46-D0BC-4307-AE55-7601A139E7CB}"/>
              </a:ext>
            </a:extLst>
          </p:cNvPr>
          <p:cNvSpPr>
            <a:spLocks noGrp="1"/>
          </p:cNvSpPr>
          <p:nvPr>
            <p:ph idx="1"/>
          </p:nvPr>
        </p:nvSpPr>
        <p:spPr>
          <a:xfrm>
            <a:off x="774550" y="1914861"/>
            <a:ext cx="7153835" cy="4442908"/>
          </a:xfrm>
        </p:spPr>
        <p:txBody>
          <a:bodyPr vert="horz" lIns="91440" tIns="45720" rIns="91440" bIns="45720" rtlCol="0" anchor="t">
            <a:noAutofit/>
          </a:bodyPr>
          <a:lstStyle/>
          <a:p>
            <a:pPr marL="0" indent="0" algn="r" rtl="1">
              <a:lnSpc>
                <a:spcPct val="100000"/>
              </a:lnSpc>
              <a:buNone/>
            </a:pPr>
            <a:r>
              <a:rPr lang="ar-SA" sz="1800" dirty="0">
                <a:cs typeface="B Titr" panose="00000700000000000000" pitchFamily="2" charset="-78"/>
              </a:rPr>
              <a:t>بند </a:t>
            </a:r>
            <a:r>
              <a:rPr lang="fa-IR" sz="1800" dirty="0">
                <a:cs typeface="B Titr" panose="00000700000000000000" pitchFamily="2" charset="-78"/>
              </a:rPr>
              <a:t>دوازدهم سیاستهای کلی سلامت ابلاغی مقام معظم رهبری</a:t>
            </a:r>
          </a:p>
          <a:p>
            <a:pPr algn="r" rtl="1">
              <a:lnSpc>
                <a:spcPct val="100000"/>
              </a:lnSpc>
              <a:buFont typeface="Arial" panose="020B0604020202020204" pitchFamily="34" charset="0"/>
              <a:buChar char="•"/>
            </a:pPr>
            <a:r>
              <a:rPr lang="ar-SA" sz="1800" dirty="0">
                <a:solidFill>
                  <a:schemeClr val="bg1"/>
                </a:solidFill>
              </a:rPr>
              <a:t>بازشناسی، تبیین، ترویج، توسعه و نهادینه نمودن طب سنتی ایران</a:t>
            </a:r>
          </a:p>
          <a:p>
            <a:pPr marL="0" indent="0" algn="r" rtl="1">
              <a:lnSpc>
                <a:spcPct val="100000"/>
              </a:lnSpc>
              <a:buNone/>
            </a:pPr>
            <a:r>
              <a:rPr lang="fa-IR" sz="1800" dirty="0">
                <a:cs typeface="B Titr" panose="00000700000000000000" pitchFamily="2" charset="-78"/>
              </a:rPr>
              <a:t>اهداف کلی و کمی بخش سلامت در ششمین برنامه توسعه‌ کشور</a:t>
            </a:r>
          </a:p>
          <a:p>
            <a:pPr algn="r" rtl="1">
              <a:lnSpc>
                <a:spcPct val="100000"/>
              </a:lnSpc>
              <a:buFont typeface="Arial" panose="020B0604020202020204" pitchFamily="34" charset="0"/>
              <a:buChar char="•"/>
            </a:pPr>
            <a:r>
              <a:rPr lang="fa-IR" sz="1800" dirty="0">
                <a:solidFill>
                  <a:schemeClr val="bg1"/>
                </a:solidFill>
              </a:rPr>
              <a:t>ادغام خدمات درمانی تأیید شده طب سنتی درنظام ارائه خدمات سلامت</a:t>
            </a:r>
          </a:p>
          <a:p>
            <a:pPr marL="0" indent="0" algn="r" rtl="1">
              <a:lnSpc>
                <a:spcPct val="100000"/>
              </a:lnSpc>
              <a:buNone/>
            </a:pPr>
            <a:r>
              <a:rPr lang="fa-IR" sz="1800" dirty="0">
                <a:cs typeface="B Titr" panose="00000700000000000000" pitchFamily="2" charset="-78"/>
              </a:rPr>
              <a:t>ماده 5 سند ملّی گیاهان دارویی و طب سنتی</a:t>
            </a:r>
          </a:p>
          <a:p>
            <a:pPr algn="r" rtl="1">
              <a:lnSpc>
                <a:spcPct val="100000"/>
              </a:lnSpc>
              <a:buFont typeface="Arial" panose="020B0604020202020204" pitchFamily="34" charset="0"/>
              <a:buChar char="•"/>
            </a:pPr>
            <a:r>
              <a:rPr lang="fa-IR" sz="1800" dirty="0">
                <a:solidFill>
                  <a:srgbClr val="000000"/>
                </a:solidFill>
                <a:latin typeface="BMitra"/>
                <a:cs typeface="B Nazanin" panose="00000400000000000000" pitchFamily="2" charset="-78"/>
              </a:rPr>
              <a:t>حمایت از به کارگیری خدمات طب سنتی در تمام سطوح نظام ارجاع و پزشک خانواده</a:t>
            </a:r>
          </a:p>
          <a:p>
            <a:pPr marL="0" indent="0" algn="r" rtl="1">
              <a:lnSpc>
                <a:spcPct val="100000"/>
              </a:lnSpc>
              <a:buNone/>
            </a:pPr>
            <a:r>
              <a:rPr lang="fa-IR" sz="1800" dirty="0">
                <a:cs typeface="B Titr" panose="00000700000000000000" pitchFamily="2" charset="-78"/>
              </a:rPr>
              <a:t>راهبرد 4 سند تحول دولت مردمی دولت سیزدهم</a:t>
            </a:r>
          </a:p>
          <a:p>
            <a:pPr algn="r" rtl="1">
              <a:lnSpc>
                <a:spcPct val="100000"/>
              </a:lnSpc>
              <a:buFont typeface="Arial" panose="020B0604020202020204" pitchFamily="34" charset="0"/>
              <a:buChar char="•"/>
            </a:pPr>
            <a:r>
              <a:rPr lang="fa-IR" sz="1800" dirty="0">
                <a:solidFill>
                  <a:srgbClr val="000000"/>
                </a:solidFill>
                <a:latin typeface="BMitra"/>
                <a:cs typeface="B Nazanin" panose="00000400000000000000" pitchFamily="2" charset="-78"/>
              </a:rPr>
              <a:t>ارائه خدمات پیشگیرانه و سطوح اولیه خدمات درمانی توسط مراقبان سلامت و بهورزان</a:t>
            </a:r>
          </a:p>
          <a:p>
            <a:pPr algn="r" rtl="1">
              <a:lnSpc>
                <a:spcPct val="100000"/>
              </a:lnSpc>
              <a:buFont typeface="Arial" panose="020B0604020202020204" pitchFamily="34" charset="0"/>
              <a:buChar char="•"/>
            </a:pPr>
            <a:r>
              <a:rPr lang="fa-IR" sz="1800" dirty="0">
                <a:cs typeface="B Titr" panose="00000700000000000000" pitchFamily="2" charset="-78"/>
              </a:rPr>
              <a:t>سند تقویت نظام شبکه بهداشتی و درمانی </a:t>
            </a:r>
          </a:p>
          <a:p>
            <a:pPr algn="r" rtl="1">
              <a:lnSpc>
                <a:spcPct val="100000"/>
              </a:lnSpc>
              <a:buFont typeface="Arial" panose="020B0604020202020204" pitchFamily="34" charset="0"/>
              <a:buChar char="•"/>
            </a:pPr>
            <a:r>
              <a:rPr lang="fa-IR" sz="1800" dirty="0">
                <a:solidFill>
                  <a:srgbClr val="000000"/>
                </a:solidFill>
                <a:latin typeface="BMitra"/>
                <a:cs typeface="B Nazanin" panose="00000400000000000000" pitchFamily="2" charset="-78"/>
              </a:rPr>
              <a:t>بهره گیری عالمانه از دانش طب ایرانی- اسلامی و مکمل</a:t>
            </a:r>
          </a:p>
          <a:p>
            <a:pPr algn="r" rtl="1">
              <a:lnSpc>
                <a:spcPct val="100000"/>
              </a:lnSpc>
              <a:buFont typeface="Arial" panose="020B0604020202020204" pitchFamily="34" charset="0"/>
              <a:buChar char="•"/>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cs typeface="B Titr" panose="00000700000000000000" pitchFamily="2" charset="-78"/>
            </a:endParaRPr>
          </a:p>
          <a:p>
            <a:pPr algn="r" rtl="1">
              <a:lnSpc>
                <a:spcPct val="100000"/>
              </a:lnSpc>
              <a:buFont typeface="Arial" panose="020B0604020202020204" pitchFamily="34" charset="0"/>
              <a:buChar char="•"/>
            </a:pPr>
            <a:endParaRPr lang="fa-IR" sz="1800" dirty="0">
              <a:solidFill>
                <a:schemeClr val="bg1"/>
              </a:solidFill>
            </a:endParaRPr>
          </a:p>
          <a:p>
            <a:pPr marL="0" indent="0" algn="r" rtl="1">
              <a:lnSpc>
                <a:spcPct val="100000"/>
              </a:lnSpc>
              <a:buNone/>
            </a:pPr>
            <a:endParaRPr lang="fa-IR" sz="1800" dirty="0">
              <a:solidFill>
                <a:schemeClr val="bg1"/>
              </a:solidFill>
            </a:endParaRPr>
          </a:p>
          <a:p>
            <a:pPr algn="r" rtl="1">
              <a:lnSpc>
                <a:spcPct val="100000"/>
              </a:lnSpc>
            </a:pPr>
            <a:endParaRPr lang="fa-IR" sz="1800" dirty="0">
              <a:solidFill>
                <a:schemeClr val="bg1"/>
              </a:solidFill>
            </a:endParaRPr>
          </a:p>
          <a:p>
            <a:pPr algn="r" rtl="1">
              <a:lnSpc>
                <a:spcPct val="100000"/>
              </a:lnSpc>
            </a:pPr>
            <a:endParaRPr lang="fa-IR" sz="1800" dirty="0">
              <a:solidFill>
                <a:schemeClr val="bg1"/>
              </a:solidFill>
            </a:endParaRPr>
          </a:p>
          <a:p>
            <a:pPr algn="r" rtl="1">
              <a:lnSpc>
                <a:spcPct val="100000"/>
              </a:lnSpc>
            </a:pPr>
            <a:endParaRPr lang="en-US" sz="1800" dirty="0">
              <a:solidFill>
                <a:schemeClr val="bg1"/>
              </a:solidFill>
            </a:endParaRPr>
          </a:p>
        </p:txBody>
      </p:sp>
      <p:sp>
        <p:nvSpPr>
          <p:cNvPr id="7" name="Slide Number Placeholder 6">
            <a:extLst>
              <a:ext uri="{FF2B5EF4-FFF2-40B4-BE49-F238E27FC236}">
                <a16:creationId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8</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5/14/2025</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917" t="15331" r="4101" b="16349"/>
          <a:stretch/>
        </p:blipFill>
        <p:spPr>
          <a:xfrm>
            <a:off x="8197328" y="2069173"/>
            <a:ext cx="3572428" cy="2653435"/>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spTree>
    <p:extLst>
      <p:ext uri="{BB962C8B-B14F-4D97-AF65-F5344CB8AC3E}">
        <p14:creationId xmlns:p14="http://schemas.microsoft.com/office/powerpoint/2010/main" val="10520439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حین ورزش </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b="1" dirty="0">
                <a:solidFill>
                  <a:schemeClr val="tx1"/>
                </a:solidFill>
              </a:rPr>
              <a:t>ورزش و فعالیت، بايد ابتدا با حرکات آرام آغاز شده و بعد حرکات سنگین‌تر انجام شود.</a:t>
            </a:r>
          </a:p>
          <a:p>
            <a:pPr marL="800100" lvl="1" indent="-342900" algn="r" rtl="1">
              <a:lnSpc>
                <a:spcPct val="150000"/>
              </a:lnSpc>
              <a:buFont typeface="Wingdings" panose="05000000000000000000" pitchFamily="2" charset="2"/>
              <a:buChar char="ü"/>
            </a:pPr>
            <a:r>
              <a:rPr lang="fa-IR" sz="2400" b="1" dirty="0">
                <a:solidFill>
                  <a:schemeClr val="tx1"/>
                </a:solidFill>
              </a:rPr>
              <a:t>در انتها </a:t>
            </a:r>
            <a:r>
              <a:rPr lang="fa-IR" sz="2400" b="1" dirty="0">
                <a:solidFill>
                  <a:schemeClr val="accent3"/>
                </a:solidFill>
              </a:rPr>
              <a:t>به‌تدریج</a:t>
            </a:r>
            <a:r>
              <a:rPr lang="fa-IR" sz="2400" b="1" dirty="0">
                <a:solidFill>
                  <a:schemeClr val="tx1"/>
                </a:solidFill>
              </a:rPr>
              <a:t> و با حرکات آرام، ورزش را به پایان ببرید و ناگهان آن را متوقف نکنید.</a:t>
            </a:r>
          </a:p>
          <a:p>
            <a:pPr marL="800100" lvl="1" indent="-342900" algn="r" rtl="1">
              <a:lnSpc>
                <a:spcPct val="150000"/>
              </a:lnSpc>
              <a:buFont typeface="Wingdings" panose="05000000000000000000" pitchFamily="2" charset="2"/>
              <a:buChar char="ü"/>
            </a:pPr>
            <a:r>
              <a:rPr lang="fa-IR" sz="2400" b="1" dirty="0">
                <a:solidFill>
                  <a:schemeClr val="tx1"/>
                </a:solidFill>
              </a:rPr>
              <a:t>‌	بلافاصله بعد از ورزش نباید از سالن ورزش خارج شد</a:t>
            </a:r>
            <a:r>
              <a:rPr lang="en-US" sz="2400" b="1" dirty="0">
                <a:solidFill>
                  <a:schemeClr val="tx1"/>
                </a:solidFill>
              </a:rPr>
              <a:t>.</a:t>
            </a:r>
            <a:endParaRPr lang="fa-IR" sz="2400" b="1" dirty="0">
              <a:solidFill>
                <a:schemeClr val="tx1"/>
              </a:solidFill>
            </a:endParaRPr>
          </a:p>
          <a:p>
            <a:pPr marL="800100" lvl="1" indent="-342900" algn="r" rtl="1">
              <a:lnSpc>
                <a:spcPct val="150000"/>
              </a:lnSpc>
              <a:buFont typeface="Wingdings" panose="05000000000000000000" pitchFamily="2" charset="2"/>
              <a:buChar char="ü"/>
            </a:pPr>
            <a:r>
              <a:rPr lang="fa-IR" sz="2400" b="1" dirty="0">
                <a:solidFill>
                  <a:schemeClr val="tx1"/>
                </a:solidFill>
              </a:rPr>
              <a:t>حوله یا ملحفه‌ای روی بدن عرق‌کرده بکشید</a:t>
            </a:r>
            <a:r>
              <a:rPr lang="en-US" sz="2400" b="1" dirty="0">
                <a:solidFill>
                  <a:schemeClr val="tx1"/>
                </a:solidFill>
              </a:rPr>
              <a:t>.</a:t>
            </a:r>
            <a:r>
              <a:rPr lang="fa-IR" sz="2400" b="1" dirty="0">
                <a:solidFill>
                  <a:schemeClr val="tx1"/>
                </a:solidFill>
              </a:rPr>
              <a:t> </a:t>
            </a:r>
            <a:endParaRPr lang="en-US" sz="2400" b="1" dirty="0">
              <a:solidFill>
                <a:schemeClr val="tx1"/>
              </a:solidFill>
            </a:endParaRPr>
          </a:p>
          <a:p>
            <a:pPr marL="800100" lvl="1" indent="-342900" algn="r" rtl="1">
              <a:lnSpc>
                <a:spcPct val="150000"/>
              </a:lnSpc>
              <a:buFont typeface="Wingdings" panose="05000000000000000000" pitchFamily="2" charset="2"/>
              <a:buChar char="ü"/>
            </a:pPr>
            <a:r>
              <a:rPr lang="fa-IR" sz="2400" b="1" dirty="0">
                <a:solidFill>
                  <a:schemeClr val="tx1"/>
                </a:solidFill>
              </a:rPr>
              <a:t>در همان محل بنشینید تا بدن کم‌کم خنک شود. </a:t>
            </a:r>
          </a:p>
          <a:p>
            <a:pPr marL="800100" lvl="1" indent="-342900" algn="r" rtl="1">
              <a:lnSpc>
                <a:spcPct val="150000"/>
              </a:lnSpc>
              <a:buFont typeface="Wingdings" panose="05000000000000000000" pitchFamily="2" charset="2"/>
              <a:buChar char="ü"/>
            </a:pPr>
            <a:r>
              <a:rPr lang="fa-IR" sz="2400" b="1" dirty="0">
                <a:solidFill>
                  <a:schemeClr val="tx1"/>
                </a:solidFill>
              </a:rPr>
              <a:t>30-20 دقیقه بعد ورزش که بدن خنک شد ‌می‌توانید خارج شوید.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80</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r="17183"/>
          <a:stretch/>
        </p:blipFill>
        <p:spPr>
          <a:xfrm>
            <a:off x="603292" y="3718780"/>
            <a:ext cx="3228612" cy="2598999"/>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317845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بعد ورزش </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727034" y="2365829"/>
            <a:ext cx="11364687" cy="2177141"/>
          </a:xfrm>
        </p:spPr>
        <p:txBody>
          <a:bodyPr>
            <a:noAutofit/>
          </a:bodyPr>
          <a:lstStyle/>
          <a:p>
            <a:pPr marL="800100" lvl="1" indent="-342900" algn="r" rtl="1">
              <a:lnSpc>
                <a:spcPct val="150000"/>
              </a:lnSpc>
              <a:buFont typeface="Wingdings" panose="05000000000000000000" pitchFamily="2" charset="2"/>
              <a:buChar char="ü"/>
            </a:pPr>
            <a:r>
              <a:rPr lang="fa-IR" b="1" dirty="0">
                <a:solidFill>
                  <a:schemeClr val="tx1"/>
                </a:solidFill>
              </a:rPr>
              <a:t>بعد از ورزش ابتدا حمام کنید و نیم‌ساعت استراحت کرده و سپس غذا بخورید. </a:t>
            </a:r>
          </a:p>
          <a:p>
            <a:pPr marL="800100" lvl="1" indent="-342900" algn="r" rtl="1">
              <a:lnSpc>
                <a:spcPct val="150000"/>
              </a:lnSpc>
              <a:buFont typeface="Wingdings" panose="05000000000000000000" pitchFamily="2" charset="2"/>
              <a:buChar char="ü"/>
            </a:pPr>
            <a:r>
              <a:rPr lang="fa-IR" b="1" dirty="0">
                <a:solidFill>
                  <a:schemeClr val="tx1"/>
                </a:solidFill>
              </a:rPr>
              <a:t>برای رفع خستگی بعد از ورزش یا کار بدنی سنگین، کل بدن را در حمام </a:t>
            </a:r>
            <a:r>
              <a:rPr lang="fa-IR" b="1" dirty="0">
                <a:solidFill>
                  <a:schemeClr val="accent3"/>
                </a:solidFill>
              </a:rPr>
              <a:t>روغن‌مالی</a:t>
            </a:r>
            <a:r>
              <a:rPr lang="fa-IR" b="1" dirty="0">
                <a:solidFill>
                  <a:schemeClr val="tx1"/>
                </a:solidFill>
              </a:rPr>
              <a:t> کنید.</a:t>
            </a:r>
          </a:p>
          <a:p>
            <a:pPr marL="800100" lvl="1" indent="-342900" algn="r" rtl="1">
              <a:lnSpc>
                <a:spcPct val="150000"/>
              </a:lnSpc>
              <a:buFont typeface="Wingdings" panose="05000000000000000000" pitchFamily="2" charset="2"/>
              <a:buChar char="ü"/>
            </a:pPr>
            <a:r>
              <a:rPr lang="fa-IR" b="1" dirty="0">
                <a:solidFill>
                  <a:schemeClr val="tx1"/>
                </a:solidFill>
              </a:rPr>
              <a:t>در هوای گرم از روغن بنفشه و در هوای سرد از روغن بابونه و شوید برای ماساژ استفاده کنید. </a:t>
            </a:r>
          </a:p>
          <a:p>
            <a:pPr marL="800100" lvl="1" indent="-342900" algn="r" rtl="1">
              <a:lnSpc>
                <a:spcPct val="150000"/>
              </a:lnSpc>
              <a:buFont typeface="Wingdings" panose="05000000000000000000" pitchFamily="2" charset="2"/>
              <a:buChar char="ü"/>
            </a:pPr>
            <a:r>
              <a:rPr lang="fa-IR" b="1" dirty="0">
                <a:solidFill>
                  <a:schemeClr val="tx1"/>
                </a:solidFill>
              </a:rPr>
              <a:t>روغن‌مالی انگشتان پا با هر روغنى كه باشد، به سرعت رفع خستگى مى‏کند.</a:t>
            </a:r>
          </a:p>
          <a:p>
            <a:pPr marL="800100" lvl="1" indent="-342900" algn="r" rtl="1">
              <a:lnSpc>
                <a:spcPct val="150000"/>
              </a:lnSpc>
              <a:buFont typeface="Wingdings" panose="05000000000000000000" pitchFamily="2" charset="2"/>
              <a:buChar char="ü"/>
            </a:pPr>
            <a:r>
              <a:rPr lang="fa-IR" b="1" dirty="0">
                <a:solidFill>
                  <a:schemeClr val="tx1"/>
                </a:solidFill>
              </a:rPr>
              <a:t>برای رفع خستگی در فصل تابستان، پاها را در آب سرد و در فصل زمستان در آب گرم بگذارید.</a:t>
            </a:r>
          </a:p>
          <a:p>
            <a:pPr marL="800100" lvl="1" indent="-342900" algn="r" rtl="1">
              <a:lnSpc>
                <a:spcPct val="150000"/>
              </a:lnSpc>
              <a:buFont typeface="Wingdings" panose="05000000000000000000" pitchFamily="2" charset="2"/>
              <a:buChar char="ü"/>
            </a:pPr>
            <a:r>
              <a:rPr lang="fa-IR" b="1" dirty="0">
                <a:solidFill>
                  <a:schemeClr val="tx1"/>
                </a:solidFill>
              </a:rPr>
              <a:t>تغییر رژیم غذایی در افرادی که ورزش و یا شغل پر تحرک خود را ترک کرده‌اند، مهم است.</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81</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3257" r="34887"/>
          <a:stretch/>
        </p:blipFill>
        <p:spPr>
          <a:xfrm>
            <a:off x="477653" y="3608344"/>
            <a:ext cx="3169008" cy="281451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704796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82</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a:cs typeface="B Titr" panose="00000700000000000000" pitchFamily="2" charset="-78"/>
              </a:rPr>
              <a:t>5</a:t>
            </a:r>
            <a:endParaRPr lang="en-US" sz="6000" dirty="0">
              <a:cs typeface="B Titr" panose="00000700000000000000" pitchFamily="2" charset="-78"/>
            </a:endParaRPr>
          </a:p>
        </p:txBody>
      </p:sp>
      <p:pic>
        <p:nvPicPr>
          <p:cNvPr id="9" name="Picture 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دفع مواد غیر ضروری</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014415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a:solidFill>
                  <a:schemeClr val="tx2"/>
                </a:solidFill>
                <a:latin typeface="Times New Roman" panose="02020603050405020304" pitchFamily="18" charset="0"/>
                <a:ea typeface="Times New Roman" panose="02020603050405020304" pitchFamily="18" charset="0"/>
              </a:rPr>
              <a:t>اهداف</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6" y="2358887"/>
            <a:ext cx="10992759" cy="4499114"/>
          </a:xfrm>
        </p:spPr>
        <p:txBody>
          <a:bodyPr>
            <a:noAutofit/>
          </a:bodyPr>
          <a:lstStyle/>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است در پایان دوره آموزشی بتوانید:</a:t>
            </a:r>
          </a:p>
          <a:p>
            <a:pPr algn="r"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انواع پاکسازی را بیان کنید.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اهمیت پاکسازی را در سلامت جسم و روان بشناسید.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83</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7399" r="3598"/>
          <a:stretch/>
        </p:blipFill>
        <p:spPr>
          <a:xfrm>
            <a:off x="643564" y="3657600"/>
            <a:ext cx="4043236" cy="2543985"/>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9805042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اهمیت پاکسازی</a:t>
            </a: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348343" y="2448957"/>
            <a:ext cx="11594275" cy="2177141"/>
          </a:xfrm>
        </p:spPr>
        <p:txBody>
          <a:bodyPr>
            <a:noAutofit/>
          </a:bodyPr>
          <a:lstStyle/>
          <a:p>
            <a:pPr marL="800100" lvl="1" indent="-342900" algn="r" rtl="1">
              <a:lnSpc>
                <a:spcPct val="150000"/>
              </a:lnSpc>
              <a:buFont typeface="Wingdings" panose="05000000000000000000" pitchFamily="2" charset="2"/>
              <a:buChar char="ü"/>
            </a:pPr>
            <a:r>
              <a:rPr lang="fa-IR" sz="2400" b="1" dirty="0">
                <a:solidFill>
                  <a:schemeClr val="tx1"/>
                </a:solidFill>
              </a:rPr>
              <a:t>تعادل مواد در بدن برای سلامتی اهمیت دارد.</a:t>
            </a:r>
          </a:p>
          <a:p>
            <a:pPr marL="800100" lvl="1" indent="-342900" algn="r" rtl="1">
              <a:lnSpc>
                <a:spcPct val="150000"/>
              </a:lnSpc>
              <a:buFont typeface="Wingdings" panose="05000000000000000000" pitchFamily="2" charset="2"/>
              <a:buChar char="ü"/>
            </a:pPr>
            <a:r>
              <a:rPr lang="fa-IR" sz="2400" b="1" dirty="0">
                <a:solidFill>
                  <a:schemeClr val="tx1"/>
                </a:solidFill>
              </a:rPr>
              <a:t>پاکسازی بدن از سموم و مواد زاید که طی روند هضم در بدن ایجاد می‌شوند.</a:t>
            </a:r>
          </a:p>
          <a:p>
            <a:pPr marL="800100" lvl="1" indent="-342900" algn="r" rtl="1">
              <a:lnSpc>
                <a:spcPct val="150000"/>
              </a:lnSpc>
              <a:buFont typeface="Wingdings" panose="05000000000000000000" pitchFamily="2" charset="2"/>
              <a:buChar char="ü"/>
            </a:pPr>
            <a:r>
              <a:rPr lang="fa-IR" sz="2400" b="1" dirty="0">
                <a:solidFill>
                  <a:schemeClr val="tx1"/>
                </a:solidFill>
              </a:rPr>
              <a:t>نگهداری مواد حیاتی و ضروری در بدن. </a:t>
            </a:r>
          </a:p>
          <a:p>
            <a:pPr marL="800100" lvl="1" indent="-342900" algn="r" rtl="1">
              <a:lnSpc>
                <a:spcPct val="150000"/>
              </a:lnSpc>
              <a:buFont typeface="Wingdings" panose="05000000000000000000" pitchFamily="2" charset="2"/>
              <a:buChar char="ü"/>
            </a:pPr>
            <a:r>
              <a:rPr lang="fa-IR" sz="2400" b="1" dirty="0">
                <a:solidFill>
                  <a:schemeClr val="tx1"/>
                </a:solidFill>
              </a:rPr>
              <a:t>ایجاد بیماری در فردی که به‌اندازه کافی غذا بخورد ولی دفع مدفوع، ادرار و یا تعریق کافی نداشته باشد.</a:t>
            </a:r>
          </a:p>
          <a:p>
            <a:pPr marL="800100" lvl="1" indent="-342900" algn="r" rtl="1">
              <a:lnSpc>
                <a:spcPct val="150000"/>
              </a:lnSpc>
              <a:buFont typeface="Wingdings" panose="05000000000000000000" pitchFamily="2" charset="2"/>
              <a:buChar char="ü"/>
            </a:pPr>
            <a:r>
              <a:rPr lang="fa-IR" sz="2400" b="1" dirty="0">
                <a:solidFill>
                  <a:schemeClr val="tx1"/>
                </a:solidFill>
              </a:rPr>
              <a:t>ایجاد بیماری در فردی که غذای کافی بخورد ولی بیش از اندازه دفع مدفوع، ادرار و یا تعریق داشته باشد.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84</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488" y="1798247"/>
            <a:ext cx="3694545" cy="1288909"/>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677745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120" y="239494"/>
            <a:ext cx="9784080" cy="1508760"/>
          </a:xfrm>
        </p:spPr>
        <p:txBody>
          <a:bodyPr>
            <a:normAutofit/>
          </a:bodyPr>
          <a:lstStyle/>
          <a:p>
            <a:pPr algn="ctr" rtl="1">
              <a:lnSpc>
                <a:spcPct val="100000"/>
              </a:lnSpc>
              <a:buClr>
                <a:schemeClr val="tx2">
                  <a:lumMod val="50000"/>
                </a:schemeClr>
              </a:buClr>
            </a:pPr>
            <a:r>
              <a:rPr lang="fa-IR" spc="150" dirty="0">
                <a:solidFill>
                  <a:schemeClr val="bg2">
                    <a:lumMod val="50000"/>
                  </a:schemeClr>
                </a:solidFill>
              </a:rPr>
              <a:t>انواع پاکسازی</a:t>
            </a:r>
            <a:endParaRPr lang="en-US" spc="150" dirty="0">
              <a:solidFill>
                <a:schemeClr val="bg2">
                  <a:lumMod val="50000"/>
                </a:schemeClr>
              </a:solidFill>
            </a:endParaRPr>
          </a:p>
        </p:txBody>
      </p:sp>
      <p:sp>
        <p:nvSpPr>
          <p:cNvPr id="3" name="Text Placeholder 2"/>
          <p:cNvSpPr>
            <a:spLocks noGrp="1"/>
          </p:cNvSpPr>
          <p:nvPr>
            <p:ph type="body" idx="1"/>
          </p:nvPr>
        </p:nvSpPr>
        <p:spPr>
          <a:xfrm>
            <a:off x="468032" y="3932153"/>
            <a:ext cx="5855853" cy="690973"/>
          </a:xfrm>
          <a:ln w="38100">
            <a:solidFill>
              <a:schemeClr val="accent1">
                <a:lumMod val="20000"/>
                <a:lumOff val="80000"/>
              </a:schemeClr>
            </a:solidFill>
          </a:ln>
        </p:spPr>
        <p:txBody>
          <a:bodyPr/>
          <a:lstStyle/>
          <a:p>
            <a:pPr algn="ctr" rtl="1"/>
            <a:r>
              <a:rPr lang="fa-IR" dirty="0">
                <a:solidFill>
                  <a:schemeClr val="bg1"/>
                </a:solidFill>
              </a:rPr>
              <a:t>پاکسازی ایجاد شده توسط پزشک </a:t>
            </a:r>
            <a:endParaRPr lang="en-US" dirty="0"/>
          </a:p>
        </p:txBody>
      </p:sp>
      <p:sp>
        <p:nvSpPr>
          <p:cNvPr id="4" name="Content Placeholder 3"/>
          <p:cNvSpPr>
            <a:spLocks noGrp="1"/>
          </p:cNvSpPr>
          <p:nvPr>
            <p:ph sz="half" idx="2"/>
          </p:nvPr>
        </p:nvSpPr>
        <p:spPr>
          <a:xfrm>
            <a:off x="468032" y="4718982"/>
            <a:ext cx="5855853" cy="1703872"/>
          </a:xfrm>
          <a:solidFill>
            <a:schemeClr val="accent1">
              <a:lumMod val="60000"/>
              <a:lumOff val="40000"/>
            </a:schemeClr>
          </a:solidFill>
          <a:ln>
            <a:solidFill>
              <a:schemeClr val="accent1"/>
            </a:solidFill>
          </a:ln>
        </p:spPr>
        <p:txBody>
          <a:bodyPr>
            <a:normAutofit fontScale="92500" lnSpcReduction="10000"/>
          </a:bodyPr>
          <a:lstStyle/>
          <a:p>
            <a:pPr algn="r" rtl="1">
              <a:lnSpc>
                <a:spcPct val="130000"/>
              </a:lnSpc>
              <a:buFont typeface="Wingdings" panose="05000000000000000000" pitchFamily="2" charset="2"/>
              <a:buChar char="§"/>
            </a:pPr>
            <a:r>
              <a:rPr lang="fa-IR" sz="1700" b="1" dirty="0">
                <a:solidFill>
                  <a:schemeClr val="bg1"/>
                </a:solidFill>
              </a:rPr>
              <a:t>تنظیم دفع مناسب مواد از طریق مدفوع، تعریق، ادرار و ...</a:t>
            </a:r>
          </a:p>
          <a:p>
            <a:pPr algn="r" rtl="1">
              <a:lnSpc>
                <a:spcPct val="130000"/>
              </a:lnSpc>
              <a:buFont typeface="Wingdings" panose="05000000000000000000" pitchFamily="2" charset="2"/>
              <a:buChar char="§"/>
            </a:pPr>
            <a:r>
              <a:rPr lang="fa-IR" sz="1700" b="1" dirty="0">
                <a:solidFill>
                  <a:schemeClr val="bg1"/>
                </a:solidFill>
              </a:rPr>
              <a:t>پزشک به یاری طبیعت می‌شتابد و به سیر طبیعی دفع مواد زاید و سموم کمک می‌کند</a:t>
            </a:r>
          </a:p>
          <a:p>
            <a:pPr algn="r" rtl="1">
              <a:lnSpc>
                <a:spcPct val="130000"/>
              </a:lnSpc>
              <a:buFont typeface="Wingdings" panose="05000000000000000000" pitchFamily="2" charset="2"/>
              <a:buChar char="§"/>
            </a:pPr>
            <a:r>
              <a:rPr lang="fa-IR" sz="1700" b="1" dirty="0">
                <a:solidFill>
                  <a:schemeClr val="bg1"/>
                </a:solidFill>
              </a:rPr>
              <a:t>مثلا افزایش فشار خون با داروهای ادرارآور کنترل می‌شود.</a:t>
            </a:r>
            <a:endParaRPr lang="en-US" sz="1700" b="1" dirty="0">
              <a:solidFill>
                <a:schemeClr val="bg1"/>
              </a:solidFill>
            </a:endParaRPr>
          </a:p>
        </p:txBody>
      </p:sp>
      <p:sp>
        <p:nvSpPr>
          <p:cNvPr id="5" name="Text Placeholder 4"/>
          <p:cNvSpPr>
            <a:spLocks noGrp="1"/>
          </p:cNvSpPr>
          <p:nvPr>
            <p:ph type="body" sz="quarter" idx="3"/>
          </p:nvPr>
        </p:nvSpPr>
        <p:spPr>
          <a:xfrm>
            <a:off x="6561008" y="1951200"/>
            <a:ext cx="4754880" cy="743094"/>
          </a:xfrm>
          <a:ln w="38100">
            <a:solidFill>
              <a:schemeClr val="accent1">
                <a:lumMod val="40000"/>
                <a:lumOff val="60000"/>
              </a:schemeClr>
            </a:solidFill>
          </a:ln>
        </p:spPr>
        <p:txBody>
          <a:bodyPr/>
          <a:lstStyle/>
          <a:p>
            <a:pPr algn="ctr" rtl="1"/>
            <a:r>
              <a:rPr lang="fa-IR" dirty="0">
                <a:solidFill>
                  <a:schemeClr val="bg1"/>
                </a:solidFill>
              </a:rPr>
              <a:t>پاکسازی طبیعی</a:t>
            </a:r>
            <a:endParaRPr lang="en-US" dirty="0"/>
          </a:p>
        </p:txBody>
      </p:sp>
      <p:sp>
        <p:nvSpPr>
          <p:cNvPr id="6" name="Content Placeholder 5"/>
          <p:cNvSpPr>
            <a:spLocks noGrp="1"/>
          </p:cNvSpPr>
          <p:nvPr>
            <p:ph sz="quarter" idx="4"/>
          </p:nvPr>
        </p:nvSpPr>
        <p:spPr>
          <a:xfrm>
            <a:off x="6561008" y="2821479"/>
            <a:ext cx="4799718" cy="3565236"/>
          </a:xfrm>
          <a:solidFill>
            <a:schemeClr val="accent1">
              <a:lumMod val="60000"/>
              <a:lumOff val="40000"/>
            </a:schemeClr>
          </a:solidFill>
        </p:spPr>
        <p:txBody>
          <a:bodyPr>
            <a:normAutofit fontScale="77500" lnSpcReduction="20000"/>
          </a:bodyPr>
          <a:lstStyle/>
          <a:p>
            <a:pPr algn="r" rtl="1">
              <a:lnSpc>
                <a:spcPct val="150000"/>
              </a:lnSpc>
              <a:buFont typeface="Wingdings" panose="05000000000000000000" pitchFamily="2" charset="2"/>
              <a:buChar char="§"/>
            </a:pPr>
            <a:r>
              <a:rPr lang="fa-IR" b="1" dirty="0">
                <a:solidFill>
                  <a:schemeClr val="bg1"/>
                </a:solidFill>
              </a:rPr>
              <a:t>دفع گازهای سمی(دی اکسید کربن) از طریق ریه</a:t>
            </a:r>
          </a:p>
          <a:p>
            <a:pPr algn="r" rtl="1">
              <a:lnSpc>
                <a:spcPct val="150000"/>
              </a:lnSpc>
              <a:buFont typeface="Wingdings" panose="05000000000000000000" pitchFamily="2" charset="2"/>
              <a:buChar char="§"/>
            </a:pPr>
            <a:r>
              <a:rPr lang="fa-IR" b="1" dirty="0">
                <a:solidFill>
                  <a:schemeClr val="bg1"/>
                </a:solidFill>
              </a:rPr>
              <a:t>دفع مدفوع و ادرار، دفع باد</a:t>
            </a:r>
          </a:p>
          <a:p>
            <a:pPr algn="r" rtl="1">
              <a:lnSpc>
                <a:spcPct val="150000"/>
              </a:lnSpc>
              <a:buFont typeface="Wingdings" panose="05000000000000000000" pitchFamily="2" charset="2"/>
              <a:buChar char="§"/>
            </a:pPr>
            <a:r>
              <a:rPr lang="fa-IR" b="1" dirty="0">
                <a:solidFill>
                  <a:schemeClr val="bg1"/>
                </a:solidFill>
              </a:rPr>
              <a:t>عرق کردن و اشک</a:t>
            </a:r>
          </a:p>
          <a:p>
            <a:pPr algn="r" rtl="1">
              <a:lnSpc>
                <a:spcPct val="150000"/>
              </a:lnSpc>
              <a:buFont typeface="Wingdings" panose="05000000000000000000" pitchFamily="2" charset="2"/>
              <a:buChar char="§"/>
            </a:pPr>
            <a:r>
              <a:rPr lang="fa-IR" b="1" dirty="0">
                <a:solidFill>
                  <a:schemeClr val="bg1"/>
                </a:solidFill>
              </a:rPr>
              <a:t>عادت ماهانه</a:t>
            </a:r>
          </a:p>
          <a:p>
            <a:pPr algn="r" rtl="1">
              <a:lnSpc>
                <a:spcPct val="150000"/>
              </a:lnSpc>
              <a:buFont typeface="Wingdings" panose="05000000000000000000" pitchFamily="2" charset="2"/>
              <a:buChar char="§"/>
            </a:pPr>
            <a:r>
              <a:rPr lang="fa-IR" b="1" dirty="0">
                <a:solidFill>
                  <a:schemeClr val="bg1"/>
                </a:solidFill>
              </a:rPr>
              <a:t>عطسه، سکسه، ترشحات در گوشه چشم، ترشحات واژن و دفع منی</a:t>
            </a:r>
          </a:p>
          <a:p>
            <a:pPr algn="r" rtl="1">
              <a:lnSpc>
                <a:spcPct val="150000"/>
              </a:lnSpc>
              <a:buFont typeface="Wingdings" panose="05000000000000000000" pitchFamily="2" charset="2"/>
              <a:buChar char="§"/>
            </a:pPr>
            <a:r>
              <a:rPr lang="fa-IR" b="1" dirty="0">
                <a:solidFill>
                  <a:schemeClr val="bg1"/>
                </a:solidFill>
              </a:rPr>
              <a:t>اسهال و استفراغ خفیفی که به دنبال پرخوری ایجاد شود</a:t>
            </a:r>
            <a:endParaRPr lang="en-US" b="1"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85</a:t>
            </a:fld>
            <a:endParaRPr lang="en-US" dirty="0"/>
          </a:p>
        </p:txBody>
      </p:sp>
      <p:pic>
        <p:nvPicPr>
          <p:cNvPr id="9" name="Picture 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816046" y="439356"/>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stretch>
            <a:fillRect/>
          </a:stretch>
        </p:blipFill>
        <p:spPr>
          <a:xfrm>
            <a:off x="602174" y="439356"/>
            <a:ext cx="4178173" cy="329293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5529976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پاکسازی طبیعی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86</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83127" y="2281382"/>
            <a:ext cx="12010190" cy="3814618"/>
          </a:xfrm>
        </p:spPr>
        <p:txBody>
          <a:bodyPr>
            <a:normAutofit/>
          </a:bodyPr>
          <a:lstStyle/>
          <a:p>
            <a:pPr marL="342900" indent="-342900" algn="r" rtl="1">
              <a:lnSpc>
                <a:spcPct val="150000"/>
              </a:lnSpc>
              <a:buFont typeface="Wingdings" panose="05000000000000000000" pitchFamily="2" charset="2"/>
              <a:buChar char="ü"/>
            </a:pPr>
            <a:r>
              <a:rPr lang="fa-IR" sz="2400" b="1" dirty="0">
                <a:solidFill>
                  <a:schemeClr val="tx1"/>
                </a:solidFill>
              </a:rPr>
              <a:t>لازم است هر کس دست کم </a:t>
            </a:r>
            <a:r>
              <a:rPr lang="fa-IR" sz="2400" b="1" dirty="0">
                <a:solidFill>
                  <a:srgbClr val="FF0000"/>
                </a:solidFill>
              </a:rPr>
              <a:t>روزی یک بار</a:t>
            </a:r>
            <a:r>
              <a:rPr lang="fa-IR" sz="2400" b="1" dirty="0">
                <a:solidFill>
                  <a:schemeClr val="tx1"/>
                </a:solidFill>
              </a:rPr>
              <a:t> دفع </a:t>
            </a:r>
            <a:r>
              <a:rPr lang="fa-IR" sz="2400" b="1" dirty="0">
                <a:solidFill>
                  <a:srgbClr val="FF0000"/>
                </a:solidFill>
              </a:rPr>
              <a:t>راحت </a:t>
            </a:r>
            <a:r>
              <a:rPr lang="fa-IR" sz="2400" b="1" dirty="0">
                <a:solidFill>
                  <a:schemeClr val="tx1"/>
                </a:solidFill>
              </a:rPr>
              <a:t>مدفوع داشته باشد.</a:t>
            </a:r>
          </a:p>
          <a:p>
            <a:pPr marL="342900" indent="-342900" algn="r" rtl="1">
              <a:lnSpc>
                <a:spcPct val="150000"/>
              </a:lnSpc>
              <a:buFont typeface="Wingdings" panose="05000000000000000000" pitchFamily="2" charset="2"/>
              <a:buChar char="ü"/>
            </a:pPr>
            <a:r>
              <a:rPr lang="fa-IR" sz="2400" b="1" dirty="0">
                <a:solidFill>
                  <a:schemeClr val="tx1"/>
                </a:solidFill>
              </a:rPr>
              <a:t>رعایت آداب صحیح غذا خوردن، استفاده از غذاهای ملین و فعالیت بدنی مناسب به رفع یبوست کمک می‌کند.</a:t>
            </a:r>
          </a:p>
          <a:p>
            <a:pPr marL="342900" indent="-342900" algn="r" rtl="1">
              <a:lnSpc>
                <a:spcPct val="150000"/>
              </a:lnSpc>
              <a:buFont typeface="Wingdings" panose="05000000000000000000" pitchFamily="2" charset="2"/>
              <a:buChar char="ü"/>
            </a:pPr>
            <a:r>
              <a:rPr lang="fa-IR" sz="2400" b="1" dirty="0">
                <a:solidFill>
                  <a:schemeClr val="tx1"/>
                </a:solidFill>
              </a:rPr>
              <a:t>در صورت ادامه یبوست یا یبوست شدید به پزشک مراجعه شود.</a:t>
            </a:r>
            <a:endParaRPr lang="en-US" sz="2400" b="1" dirty="0">
              <a:solidFill>
                <a:schemeClr val="tx1"/>
              </a:solidFill>
            </a:endParaRP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3022" r="19230"/>
          <a:stretch/>
        </p:blipFill>
        <p:spPr>
          <a:xfrm>
            <a:off x="711200" y="3796034"/>
            <a:ext cx="3943927" cy="2853400"/>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924792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پاکسازی طبیعی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87</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507999" y="2272144"/>
            <a:ext cx="10889671" cy="4150710"/>
          </a:xfrm>
        </p:spPr>
        <p:txBody>
          <a:bodyPr>
            <a:noAutofit/>
          </a:bodyPr>
          <a:lstStyle/>
          <a:p>
            <a:pPr marL="342900" indent="-342900" algn="r" rtl="1">
              <a:lnSpc>
                <a:spcPct val="150000"/>
              </a:lnSpc>
              <a:buFont typeface="Wingdings" panose="05000000000000000000" pitchFamily="2" charset="2"/>
              <a:buChar char="ü"/>
            </a:pPr>
            <a:r>
              <a:rPr lang="fa-IR" b="1" dirty="0">
                <a:solidFill>
                  <a:schemeClr val="tx1"/>
                </a:solidFill>
              </a:rPr>
              <a:t>وقتی مواد زاید زیاد در بدن جمع شده؛ بدن سعی می‌کند این مواد را دفع کند.</a:t>
            </a:r>
          </a:p>
          <a:p>
            <a:pPr marL="342900" indent="-342900" algn="r" rtl="1">
              <a:lnSpc>
                <a:spcPct val="150000"/>
              </a:lnSpc>
              <a:buFont typeface="Wingdings" panose="05000000000000000000" pitchFamily="2" charset="2"/>
              <a:buChar char="ü"/>
            </a:pPr>
            <a:r>
              <a:rPr lang="fa-IR" b="1" dirty="0">
                <a:solidFill>
                  <a:schemeClr val="tx1"/>
                </a:solidFill>
              </a:rPr>
              <a:t>اسهال یا استفراغ خفیف بعد غذای نامناسب خودبه‌خود برطرف می‌شود.</a:t>
            </a:r>
          </a:p>
          <a:p>
            <a:pPr marL="342900" indent="-342900" algn="r" rtl="1">
              <a:lnSpc>
                <a:spcPct val="150000"/>
              </a:lnSpc>
              <a:buFont typeface="Wingdings" panose="05000000000000000000" pitchFamily="2" charset="2"/>
              <a:buChar char="ü"/>
            </a:pPr>
            <a:r>
              <a:rPr lang="fa-IR" b="1" dirty="0">
                <a:solidFill>
                  <a:schemeClr val="tx1"/>
                </a:solidFill>
              </a:rPr>
              <a:t> بدن متوجه ورود غذای مسموم به بدن شده و اقدام به دفع سموم كرده است.</a:t>
            </a:r>
          </a:p>
          <a:p>
            <a:pPr marL="342900" indent="-342900" algn="r" rtl="1">
              <a:lnSpc>
                <a:spcPct val="150000"/>
              </a:lnSpc>
              <a:buFont typeface="Wingdings" panose="05000000000000000000" pitchFamily="2" charset="2"/>
              <a:buChar char="ü"/>
            </a:pPr>
            <a:r>
              <a:rPr lang="fa-IR" b="1" dirty="0">
                <a:solidFill>
                  <a:schemeClr val="tx1"/>
                </a:solidFill>
              </a:rPr>
              <a:t>باید به بدن در دفع مواد زاید کمک کرد؛ مگر اینکه علائم شدید و طولانی شود.</a:t>
            </a:r>
          </a:p>
          <a:p>
            <a:pPr marL="342900" indent="-342900" algn="r" rtl="1">
              <a:lnSpc>
                <a:spcPct val="150000"/>
              </a:lnSpc>
              <a:buFont typeface="Wingdings" panose="05000000000000000000" pitchFamily="2" charset="2"/>
              <a:buChar char="ü"/>
            </a:pPr>
            <a:r>
              <a:rPr lang="fa-IR" b="1" dirty="0">
                <a:solidFill>
                  <a:schemeClr val="tx1"/>
                </a:solidFill>
              </a:rPr>
              <a:t>در اسهال خفیف بدون علائم کم آبی فورا داروی ضد اسهال (دیفنوکسیلات یا لوپرامید) مصرف نشود.</a:t>
            </a:r>
          </a:p>
          <a:p>
            <a:pPr marL="342900" indent="-342900" algn="r" rtl="1">
              <a:lnSpc>
                <a:spcPct val="150000"/>
              </a:lnSpc>
              <a:buFont typeface="Wingdings" panose="05000000000000000000" pitchFamily="2" charset="2"/>
              <a:buChar char="ü"/>
            </a:pPr>
            <a:r>
              <a:rPr lang="fa-IR" b="1" dirty="0">
                <a:solidFill>
                  <a:schemeClr val="tx1"/>
                </a:solidFill>
              </a:rPr>
              <a:t>در استفراغ خفیف بدون علائم کم آبی بدن؛ فورا داروی ضد استفراغ (مانند پلازیل) مصرف نشود.</a:t>
            </a:r>
          </a:p>
          <a:p>
            <a:pPr marL="342900" indent="-342900" algn="r" rtl="1">
              <a:lnSpc>
                <a:spcPct val="150000"/>
              </a:lnSpc>
              <a:buFont typeface="Wingdings" panose="05000000000000000000" pitchFamily="2" charset="2"/>
              <a:buChar char="ü"/>
            </a:pPr>
            <a:r>
              <a:rPr lang="fa-IR" b="1" dirty="0">
                <a:solidFill>
                  <a:schemeClr val="tx1"/>
                </a:solidFill>
              </a:rPr>
              <a:t>تامین آب بدن به وسیله پودرهای او- آر- اس، سرم‌درمانی یا روش‌های دیگر ضروری است.</a:t>
            </a:r>
            <a:endParaRPr lang="en-US" b="1" dirty="0">
              <a:solidFill>
                <a:schemeClr val="tx1"/>
              </a:solidFill>
            </a:endParaRPr>
          </a:p>
        </p:txBody>
      </p:sp>
      <p:pic>
        <p:nvPicPr>
          <p:cNvPr id="3" name="Picture 2"/>
          <p:cNvPicPr>
            <a:picLocks noChangeAspect="1"/>
          </p:cNvPicPr>
          <p:nvPr/>
        </p:nvPicPr>
        <p:blipFill>
          <a:blip r:embed="rId4"/>
          <a:stretch>
            <a:fillRect/>
          </a:stretch>
        </p:blipFill>
        <p:spPr>
          <a:xfrm>
            <a:off x="400461" y="1718009"/>
            <a:ext cx="2730666" cy="288485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672936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پاکسازی طبیعی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88</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8" y="2309090"/>
            <a:ext cx="10686473" cy="4045528"/>
          </a:xfrm>
        </p:spPr>
        <p:txBody>
          <a:bodyPr>
            <a:normAutofit fontScale="92500"/>
          </a:bodyPr>
          <a:lstStyle/>
          <a:p>
            <a:pPr marL="342900" indent="-342900" algn="r" rtl="1">
              <a:lnSpc>
                <a:spcPct val="150000"/>
              </a:lnSpc>
              <a:buFont typeface="Wingdings" panose="05000000000000000000" pitchFamily="2" charset="2"/>
              <a:buChar char="ü"/>
            </a:pPr>
            <a:r>
              <a:rPr lang="fa-IR" sz="2400" b="1" dirty="0">
                <a:solidFill>
                  <a:schemeClr val="tx1"/>
                </a:solidFill>
              </a:rPr>
              <a:t>3-2 روز آبریزش شفاف از بینی بدون تب و علائم دیگر داشته باشید.</a:t>
            </a:r>
          </a:p>
          <a:p>
            <a:pPr marL="342900" indent="-342900" algn="r" rtl="1">
              <a:lnSpc>
                <a:spcPct val="150000"/>
              </a:lnSpc>
              <a:buFont typeface="Wingdings" panose="05000000000000000000" pitchFamily="2" charset="2"/>
              <a:buChar char="ü"/>
            </a:pPr>
            <a:r>
              <a:rPr lang="fa-IR" sz="2400" b="1" dirty="0">
                <a:solidFill>
                  <a:schemeClr val="tx1"/>
                </a:solidFill>
              </a:rPr>
              <a:t>بدن در تلاش است که مواد زاید را از طریق ترشحات بینی خارج کند.</a:t>
            </a:r>
          </a:p>
          <a:p>
            <a:pPr marL="342900" indent="-342900" algn="r" rtl="1">
              <a:lnSpc>
                <a:spcPct val="150000"/>
              </a:lnSpc>
              <a:buFont typeface="Wingdings" panose="05000000000000000000" pitchFamily="2" charset="2"/>
              <a:buChar char="ü"/>
            </a:pPr>
            <a:r>
              <a:rPr lang="fa-IR" sz="2400" b="1" dirty="0">
                <a:solidFill>
                  <a:schemeClr val="tx1"/>
                </a:solidFill>
              </a:rPr>
              <a:t>معمولا پس از 3-2 روز بدون دارو، علائم برطرف می‌شود.</a:t>
            </a:r>
          </a:p>
          <a:p>
            <a:pPr marL="342900" indent="-342900" algn="r" rtl="1">
              <a:lnSpc>
                <a:spcPct val="150000"/>
              </a:lnSpc>
              <a:buFont typeface="Wingdings" panose="05000000000000000000" pitchFamily="2" charset="2"/>
              <a:buChar char="ü"/>
            </a:pPr>
            <a:r>
              <a:rPr lang="fa-IR" sz="2400" b="1" dirty="0">
                <a:solidFill>
                  <a:schemeClr val="tx1"/>
                </a:solidFill>
              </a:rPr>
              <a:t>قطع کردن آبریزش بینی با قرص‌های سرماخوردگی و آنتی هیستامین بدون نظر پزشک مضر است.</a:t>
            </a:r>
          </a:p>
          <a:p>
            <a:pPr marL="342900" indent="-342900" algn="r" rtl="1">
              <a:lnSpc>
                <a:spcPct val="150000"/>
              </a:lnSpc>
              <a:buFont typeface="Wingdings" panose="05000000000000000000" pitchFamily="2" charset="2"/>
              <a:buChar char="ü"/>
            </a:pPr>
            <a:r>
              <a:rPr lang="fa-IR" sz="2400" b="1" dirty="0">
                <a:solidFill>
                  <a:schemeClr val="tx1"/>
                </a:solidFill>
              </a:rPr>
              <a:t>این کار باعث تجمع مواد عفونی در بدن و ایجاد عفونت باکتریایی، سردرد و سینوزیت می‌شود.</a:t>
            </a:r>
          </a:p>
          <a:p>
            <a:pPr marL="342900" indent="-342900" algn="r" rtl="1">
              <a:lnSpc>
                <a:spcPct val="150000"/>
              </a:lnSpc>
              <a:buFont typeface="Wingdings" panose="05000000000000000000" pitchFamily="2" charset="2"/>
              <a:buChar char="ü"/>
            </a:pPr>
            <a:r>
              <a:rPr lang="fa-IR" sz="2400" b="1" dirty="0">
                <a:solidFill>
                  <a:schemeClr val="tx1"/>
                </a:solidFill>
              </a:rPr>
              <a:t>تقاضای تجویز و دریافت </a:t>
            </a:r>
            <a:r>
              <a:rPr lang="fa-IR" sz="2400" b="1" dirty="0">
                <a:solidFill>
                  <a:srgbClr val="FF0000"/>
                </a:solidFill>
              </a:rPr>
              <a:t>آنتی بیوتیک</a:t>
            </a:r>
            <a:r>
              <a:rPr lang="fa-IR" sz="2400" b="1" dirty="0">
                <a:solidFill>
                  <a:schemeClr val="tx1"/>
                </a:solidFill>
              </a:rPr>
              <a:t>‌ها</a:t>
            </a:r>
            <a:r>
              <a:rPr lang="fa-IR" sz="2400" b="1" dirty="0">
                <a:solidFill>
                  <a:srgbClr val="FF0000"/>
                </a:solidFill>
              </a:rPr>
              <a:t> </a:t>
            </a:r>
            <a:r>
              <a:rPr lang="fa-IR" sz="2400" b="1" dirty="0">
                <a:solidFill>
                  <a:schemeClr val="tx1"/>
                </a:solidFill>
              </a:rPr>
              <a:t>باعث </a:t>
            </a:r>
            <a:r>
              <a:rPr lang="fa-IR" sz="2400" b="1" dirty="0">
                <a:solidFill>
                  <a:srgbClr val="FF0000"/>
                </a:solidFill>
              </a:rPr>
              <a:t>مقاوم شدن </a:t>
            </a:r>
            <a:r>
              <a:rPr lang="fa-IR" sz="2400" b="1" dirty="0">
                <a:solidFill>
                  <a:schemeClr val="tx1"/>
                </a:solidFill>
              </a:rPr>
              <a:t>بدن به داروها در زمان بروز عفونت واقعی است.</a:t>
            </a:r>
            <a:endParaRPr lang="en-US" sz="2400" b="1" dirty="0">
              <a:solidFill>
                <a:schemeClr val="tx1"/>
              </a:solidFill>
            </a:endParaRPr>
          </a:p>
        </p:txBody>
      </p:sp>
      <p:pic>
        <p:nvPicPr>
          <p:cNvPr id="3" name="Picture 2"/>
          <p:cNvPicPr>
            <a:picLocks noChangeAspect="1"/>
          </p:cNvPicPr>
          <p:nvPr/>
        </p:nvPicPr>
        <p:blipFill>
          <a:blip r:embed="rId4"/>
          <a:stretch>
            <a:fillRect/>
          </a:stretch>
        </p:blipFill>
        <p:spPr>
          <a:xfrm>
            <a:off x="683490" y="1438494"/>
            <a:ext cx="2842613" cy="276473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8497914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پاکسازی طبیعی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89</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8" y="2309090"/>
            <a:ext cx="11730182" cy="4045528"/>
          </a:xfrm>
        </p:spPr>
        <p:txBody>
          <a:bodyPr>
            <a:normAutofit/>
          </a:bodyPr>
          <a:lstStyle/>
          <a:p>
            <a:pPr marL="342900" indent="-342900" algn="r" rtl="1">
              <a:lnSpc>
                <a:spcPct val="150000"/>
              </a:lnSpc>
              <a:buFont typeface="Wingdings" panose="05000000000000000000" pitchFamily="2" charset="2"/>
              <a:buChar char="ü"/>
            </a:pPr>
            <a:r>
              <a:rPr lang="fa-IR" sz="2400" b="1" dirty="0">
                <a:solidFill>
                  <a:schemeClr val="tx1"/>
                </a:solidFill>
              </a:rPr>
              <a:t>برای حفظ سلامتی باید شرایطی را برای بدن فراهم كرد كه بتواند </a:t>
            </a:r>
            <a:r>
              <a:rPr lang="fa-IR" sz="2400" b="1" dirty="0">
                <a:solidFill>
                  <a:schemeClr val="accent4"/>
                </a:solidFill>
              </a:rPr>
              <a:t>مواد زاید</a:t>
            </a:r>
            <a:r>
              <a:rPr lang="fa-IR" sz="2400" b="1" dirty="0">
                <a:solidFill>
                  <a:schemeClr val="tx1"/>
                </a:solidFill>
              </a:rPr>
              <a:t> را از خود دفع كند. </a:t>
            </a:r>
          </a:p>
          <a:p>
            <a:pPr marL="342900" indent="-342900" algn="r" rtl="1">
              <a:lnSpc>
                <a:spcPct val="150000"/>
              </a:lnSpc>
              <a:buFont typeface="Wingdings" panose="05000000000000000000" pitchFamily="2" charset="2"/>
              <a:buChar char="ü"/>
            </a:pPr>
            <a:r>
              <a:rPr lang="fa-IR" sz="2400" b="1" dirty="0">
                <a:solidFill>
                  <a:schemeClr val="tx1"/>
                </a:solidFill>
              </a:rPr>
              <a:t>از جمله راه‌کارهای این مهم عبارت است از:</a:t>
            </a:r>
          </a:p>
          <a:p>
            <a:pPr algn="r" rtl="1">
              <a:lnSpc>
                <a:spcPct val="150000"/>
              </a:lnSpc>
            </a:pPr>
            <a:r>
              <a:rPr lang="fa-IR" sz="2400" b="1" dirty="0">
                <a:solidFill>
                  <a:schemeClr val="tx1"/>
                </a:solidFill>
              </a:rPr>
              <a:t>	رعایت تدابیر خاص برای پیشگیری و درمان یبوست</a:t>
            </a:r>
          </a:p>
          <a:p>
            <a:pPr algn="r" rtl="1">
              <a:lnSpc>
                <a:spcPct val="150000"/>
              </a:lnSpc>
            </a:pPr>
            <a:r>
              <a:rPr lang="fa-IR" sz="2400" b="1" dirty="0">
                <a:solidFill>
                  <a:schemeClr val="tx1"/>
                </a:solidFill>
              </a:rPr>
              <a:t>	ورزش و فعالیت بدنی مناسب</a:t>
            </a:r>
          </a:p>
          <a:p>
            <a:pPr algn="r" rtl="1">
              <a:lnSpc>
                <a:spcPct val="150000"/>
              </a:lnSpc>
            </a:pPr>
            <a:r>
              <a:rPr lang="fa-IR" sz="2400" b="1" dirty="0">
                <a:solidFill>
                  <a:schemeClr val="tx1"/>
                </a:solidFill>
              </a:rPr>
              <a:t>              حمام کردن مناسب</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345" y="3320143"/>
            <a:ext cx="4393744" cy="2936504"/>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68869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a:solidFill>
                  <a:schemeClr val="bg2">
                    <a:lumMod val="50000"/>
                  </a:schemeClr>
                </a:solidFill>
              </a:rPr>
              <a:t>پایلوت برنامه ادغام</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22788C46-D0BC-4307-AE55-7601A139E7CB}"/>
              </a:ext>
            </a:extLst>
          </p:cNvPr>
          <p:cNvSpPr>
            <a:spLocks noGrp="1"/>
          </p:cNvSpPr>
          <p:nvPr>
            <p:ph idx="1"/>
          </p:nvPr>
        </p:nvSpPr>
        <p:spPr>
          <a:xfrm>
            <a:off x="204396" y="1914861"/>
            <a:ext cx="7723990" cy="4442908"/>
          </a:xfrm>
        </p:spPr>
        <p:txBody>
          <a:bodyPr vert="horz" lIns="91440" tIns="45720" rIns="91440" bIns="45720" rtlCol="0" anchor="t">
            <a:noAutofit/>
          </a:bodyPr>
          <a:lstStyle/>
          <a:p>
            <a:pPr lvl="0" algn="justLow" defTabSz="457200" rtl="1">
              <a:lnSpc>
                <a:spcPct val="115000"/>
              </a:lnSpc>
              <a:spcBef>
                <a:spcPts val="0"/>
              </a:spcBef>
              <a:spcAft>
                <a:spcPts val="1000"/>
              </a:spcAft>
              <a:buClrTx/>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b="1" dirty="0">
                <a:solidFill>
                  <a:schemeClr val="bg1"/>
                </a:solidFill>
                <a:latin typeface="Calibri" panose="020F0502020204030204" pitchFamily="34" charset="0"/>
                <a:ea typeface="Calibri" panose="020F0502020204030204" pitchFamily="34" charset="0"/>
                <a:cs typeface="B Nazanin" panose="00000400000000000000" pitchFamily="2" charset="-78"/>
              </a:rPr>
              <a:t>ابلاغ آغاز </a:t>
            </a:r>
            <a:r>
              <a:rPr lang="ar-SA" sz="1800" b="1" dirty="0">
                <a:latin typeface="Calibri" panose="020F0502020204030204" pitchFamily="34" charset="0"/>
                <a:ea typeface="Calibri" panose="020F0502020204030204" pitchFamily="34" charset="0"/>
                <a:cs typeface="B Nazanin" panose="00000400000000000000" pitchFamily="2" charset="-78"/>
              </a:rPr>
              <a:t>طرح</a:t>
            </a:r>
            <a:r>
              <a:rPr lang="fa-IR" sz="1800" b="1" dirty="0">
                <a:latin typeface="Calibri" panose="020F0502020204030204" pitchFamily="34" charset="0"/>
                <a:ea typeface="Calibri" panose="020F0502020204030204" pitchFamily="34" charset="0"/>
                <a:cs typeface="B Nazanin" panose="00000400000000000000" pitchFamily="2" charset="-78"/>
              </a:rPr>
              <a:t> آزمایشی </a:t>
            </a:r>
            <a:r>
              <a:rPr lang="ar-SA" sz="1800" b="1" dirty="0">
                <a:latin typeface="Calibri" panose="020F0502020204030204" pitchFamily="34" charset="0"/>
                <a:ea typeface="Calibri" panose="020F0502020204030204" pitchFamily="34" charset="0"/>
                <a:cs typeface="B Nazanin" panose="00000400000000000000" pitchFamily="2" charset="-78"/>
              </a:rPr>
              <a:t>ادغام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خدمات طب ایرانی در نظام شبکه بهداشت و درمان شهرستان</a:t>
            </a:r>
            <a:r>
              <a:rPr lang="ar-SA" sz="1800" b="1"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b="1" dirty="0">
                <a:latin typeface="Calibri" panose="020F0502020204030204" pitchFamily="34" charset="0"/>
                <a:ea typeface="Calibri" panose="020F0502020204030204" pitchFamily="34" charset="0"/>
                <a:cs typeface="B Nazanin" panose="00000400000000000000" pitchFamily="2" charset="-78"/>
              </a:rPr>
              <a:t>اردکان</a:t>
            </a:r>
            <a:r>
              <a:rPr lang="ar-SA" sz="1800" b="1"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توسط معاون محترم بهداشت وقت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1398</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/11/</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28</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a:t>
            </a:r>
            <a:endPar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1000"/>
              </a:spcAft>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کندی روند اجرا به خاطر شیوع کرونا </a:t>
            </a:r>
          </a:p>
          <a:p>
            <a:pPr lvl="0" algn="justLow" rtl="1">
              <a:lnSpc>
                <a:spcPct val="115000"/>
              </a:lnSpc>
              <a:spcAft>
                <a:spcPts val="1000"/>
              </a:spcAft>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آغاز دوره</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های آموزشی 16 ساعته طرح ادغام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برای</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 کارشناسان و مربیان بهورزی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99/6/17</a:t>
            </a:r>
          </a:p>
          <a:p>
            <a:pPr algn="justLow" rtl="1">
              <a:lnSpc>
                <a:spcPct val="115000"/>
              </a:lnSpc>
              <a:spcAft>
                <a:spcPts val="1000"/>
              </a:spcAft>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برگزاری دو دوره 12 ساعت جلسه آموزش پزشکان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26/۷/1400 </a:t>
            </a:r>
          </a:p>
          <a:p>
            <a:pPr algn="justLow" rtl="1">
              <a:lnSpc>
                <a:spcPct val="115000"/>
              </a:lnSpc>
              <a:spcAft>
                <a:spcPts val="1000"/>
              </a:spcAft>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بازدید</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از اجرای طرح ادغام در یزد توسط مسئولین محترم مدیریت شبکه و دفتر طب ایرانی،  و همچنین بازدید وزیر بهداشت وقت جناب آقای دکتر نمکی  از طرح ادغام (روستای ترک آباد)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1400</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/4/</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8</a:t>
            </a:r>
          </a:p>
          <a:p>
            <a:pPr algn="justLow" rtl="1">
              <a:lnSpc>
                <a:spcPct val="115000"/>
              </a:lnSpc>
              <a:spcAft>
                <a:spcPts val="1000"/>
              </a:spcAft>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گزارش اجرای طرح پایلوت ادغام در اردکان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 تیرماه 1401</a:t>
            </a:r>
            <a:endParaRPr lang="en-US"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1000"/>
              </a:spcAft>
              <a:buFont typeface="Wingdings" panose="05000000000000000000" pitchFamily="2" charset="2"/>
              <a:buChar char="Ø"/>
            </a:pPr>
            <a:endParaRPr lang="en-US"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1000"/>
              </a:spcAft>
              <a:buNone/>
            </a:pPr>
            <a:endPar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algn="r" rtl="1">
              <a:lnSpc>
                <a:spcPct val="100000"/>
              </a:lnSpc>
              <a:buFont typeface="Arial" panose="020B0604020202020204" pitchFamily="34" charset="0"/>
              <a:buChar char="•"/>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cs typeface="B Titr" panose="00000700000000000000" pitchFamily="2" charset="-78"/>
            </a:endParaRPr>
          </a:p>
          <a:p>
            <a:pPr algn="r" rtl="1">
              <a:lnSpc>
                <a:spcPct val="100000"/>
              </a:lnSpc>
              <a:buFont typeface="Arial" panose="020B0604020202020204" pitchFamily="34" charset="0"/>
              <a:buChar char="•"/>
            </a:pPr>
            <a:endParaRPr lang="fa-IR" sz="1800" dirty="0">
              <a:solidFill>
                <a:schemeClr val="bg1"/>
              </a:solidFill>
            </a:endParaRPr>
          </a:p>
          <a:p>
            <a:pPr marL="0" indent="0" algn="r" rtl="1">
              <a:lnSpc>
                <a:spcPct val="100000"/>
              </a:lnSpc>
              <a:buNone/>
            </a:pPr>
            <a:endParaRPr lang="fa-IR" sz="1800" dirty="0">
              <a:solidFill>
                <a:schemeClr val="bg1"/>
              </a:solidFill>
            </a:endParaRPr>
          </a:p>
          <a:p>
            <a:pPr algn="r" rtl="1">
              <a:lnSpc>
                <a:spcPct val="100000"/>
              </a:lnSpc>
            </a:pPr>
            <a:endParaRPr lang="fa-IR" sz="1800" dirty="0">
              <a:solidFill>
                <a:schemeClr val="bg1"/>
              </a:solidFill>
            </a:endParaRPr>
          </a:p>
          <a:p>
            <a:pPr algn="r" rtl="1">
              <a:lnSpc>
                <a:spcPct val="100000"/>
              </a:lnSpc>
            </a:pPr>
            <a:endParaRPr lang="fa-IR" sz="1800" dirty="0">
              <a:solidFill>
                <a:schemeClr val="bg1"/>
              </a:solidFill>
            </a:endParaRPr>
          </a:p>
          <a:p>
            <a:pPr algn="r" rtl="1">
              <a:lnSpc>
                <a:spcPct val="100000"/>
              </a:lnSpc>
            </a:pPr>
            <a:endParaRPr lang="en-US" sz="1800" dirty="0">
              <a:solidFill>
                <a:schemeClr val="bg1"/>
              </a:solidFill>
            </a:endParaRPr>
          </a:p>
        </p:txBody>
      </p:sp>
      <p:sp>
        <p:nvSpPr>
          <p:cNvPr id="7" name="Slide Number Placeholder 6">
            <a:extLst>
              <a:ext uri="{FF2B5EF4-FFF2-40B4-BE49-F238E27FC236}">
                <a16:creationId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9</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5/14/2025</a:t>
            </a:fld>
            <a:endParaRPr lang="en-US" dirty="0"/>
          </a:p>
        </p:txBody>
      </p:sp>
      <p:pic>
        <p:nvPicPr>
          <p:cNvPr id="8" name="Picture 7">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descr="C:\Users\Teb Sonati\Desktop\PHOTO-2020-09-24-15-26-44 (1).jpg">
            <a:extLst>
              <a:ext uri="{FF2B5EF4-FFF2-40B4-BE49-F238E27FC236}">
                <a16:creationId xmlns:a16="http://schemas.microsoft.com/office/drawing/2014/main" id="{5231CF38-A05C-4163-96B5-A9B057E0E32B}"/>
              </a:ext>
            </a:extLst>
          </p:cNvPr>
          <p:cNvPicPr/>
          <p:nvPr/>
        </p:nvPicPr>
        <p:blipFill>
          <a:blip r:embed="rId3" cstate="email">
            <a:extLst>
              <a:ext uri="{28A0092B-C50C-407E-A947-70E740481C1C}">
                <a14:useLocalDpi xmlns:a14="http://schemas.microsoft.com/office/drawing/2010/main"/>
              </a:ext>
            </a:extLst>
          </a:blip>
          <a:srcRect/>
          <a:stretch>
            <a:fillRect/>
          </a:stretch>
        </p:blipFill>
        <p:spPr bwMode="auto">
          <a:xfrm>
            <a:off x="8322866" y="2225632"/>
            <a:ext cx="3094891" cy="2573878"/>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spTree>
    <p:extLst>
      <p:ext uri="{BB962C8B-B14F-4D97-AF65-F5344CB8AC3E}">
        <p14:creationId xmlns:p14="http://schemas.microsoft.com/office/powerpoint/2010/main" val="39947728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استحمام</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90</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8" y="2309090"/>
            <a:ext cx="10760364" cy="4045528"/>
          </a:xfrm>
        </p:spPr>
        <p:txBody>
          <a:bodyPr>
            <a:normAutofit/>
          </a:bodyPr>
          <a:lstStyle/>
          <a:p>
            <a:pPr marL="342900" indent="-342900" algn="r" rtl="1">
              <a:lnSpc>
                <a:spcPct val="150000"/>
              </a:lnSpc>
              <a:buFont typeface="Wingdings" panose="05000000000000000000" pitchFamily="2" charset="2"/>
              <a:buChar char="ü"/>
            </a:pPr>
            <a:r>
              <a:rPr lang="fa-IR" sz="1800" b="1" dirty="0">
                <a:solidFill>
                  <a:schemeClr val="tx1"/>
                </a:solidFill>
              </a:rPr>
              <a:t>در دوش گرفتن سریع، فرصت کافی برای باز شدن کامل منافذ و راه‌های دفع پوستی فراهم نمی‌شود. </a:t>
            </a:r>
          </a:p>
          <a:p>
            <a:pPr marL="342900" indent="-342900" algn="r" rtl="1">
              <a:lnSpc>
                <a:spcPct val="150000"/>
              </a:lnSpc>
              <a:buFont typeface="Wingdings" panose="05000000000000000000" pitchFamily="2" charset="2"/>
              <a:buChar char="ü"/>
            </a:pPr>
            <a:r>
              <a:rPr lang="fa-IR" sz="1800" b="1" dirty="0">
                <a:solidFill>
                  <a:schemeClr val="tx1"/>
                </a:solidFill>
              </a:rPr>
              <a:t>در حمام، لازم است گردش خون سطح بدن افزایش یابد و رنگ چهره مقداری قرمز شود. </a:t>
            </a:r>
          </a:p>
          <a:p>
            <a:pPr marL="342900" indent="-342900" algn="r" rtl="1">
              <a:lnSpc>
                <a:spcPct val="150000"/>
              </a:lnSpc>
              <a:buFont typeface="Wingdings" panose="05000000000000000000" pitchFamily="2" charset="2"/>
              <a:buChar char="ü"/>
            </a:pPr>
            <a:r>
              <a:rPr lang="fa-IR" sz="1800" b="1" dirty="0">
                <a:solidFill>
                  <a:schemeClr val="tx1"/>
                </a:solidFill>
              </a:rPr>
              <a:t>فرصت داده شود تا مواد زایدی که روی پوست تجمع پیدا کرده‌اند، کاملا تمیز شوند. </a:t>
            </a:r>
          </a:p>
          <a:p>
            <a:pPr marL="342900" indent="-342900" algn="r" rtl="1">
              <a:lnSpc>
                <a:spcPct val="150000"/>
              </a:lnSpc>
              <a:buFont typeface="Wingdings" panose="05000000000000000000" pitchFamily="2" charset="2"/>
              <a:buChar char="ü"/>
            </a:pPr>
            <a:r>
              <a:rPr lang="fa-IR" sz="1800" b="1" dirty="0">
                <a:solidFill>
                  <a:schemeClr val="accent4"/>
                </a:solidFill>
              </a:rPr>
              <a:t>کیسه کشیدن</a:t>
            </a:r>
            <a:r>
              <a:rPr lang="fa-IR" sz="1800" b="1" dirty="0">
                <a:solidFill>
                  <a:schemeClr val="tx1"/>
                </a:solidFill>
              </a:rPr>
              <a:t>، دلک یا </a:t>
            </a:r>
            <a:r>
              <a:rPr lang="fa-IR" sz="1800" b="1" dirty="0">
                <a:solidFill>
                  <a:schemeClr val="accent4"/>
                </a:solidFill>
              </a:rPr>
              <a:t>ماساژ</a:t>
            </a:r>
            <a:r>
              <a:rPr lang="fa-IR" sz="1800" b="1" dirty="0">
                <a:solidFill>
                  <a:schemeClr val="tx1"/>
                </a:solidFill>
              </a:rPr>
              <a:t>، برای پاکسازی پوست و بدن انجام می‌شده است. </a:t>
            </a:r>
          </a:p>
          <a:p>
            <a:pPr marL="342900" indent="-342900" algn="r" rtl="1">
              <a:lnSpc>
                <a:spcPct val="150000"/>
              </a:lnSpc>
              <a:buFont typeface="Wingdings" panose="05000000000000000000" pitchFamily="2" charset="2"/>
              <a:buChar char="ü"/>
            </a:pPr>
            <a:r>
              <a:rPr lang="fa-IR" sz="1800" b="1" dirty="0">
                <a:solidFill>
                  <a:schemeClr val="tx1"/>
                </a:solidFill>
              </a:rPr>
              <a:t>استفاده از </a:t>
            </a:r>
            <a:r>
              <a:rPr lang="fa-IR" sz="1800" b="1" dirty="0">
                <a:solidFill>
                  <a:schemeClr val="accent4"/>
                </a:solidFill>
              </a:rPr>
              <a:t>سنگ پا </a:t>
            </a:r>
            <a:r>
              <a:rPr lang="fa-IR" sz="1800" b="1" dirty="0">
                <a:solidFill>
                  <a:schemeClr val="tx1"/>
                </a:solidFill>
              </a:rPr>
              <a:t>و ماساژ کف پا در کاهش سردرد و افزایش آرامش تاثیر دارد.</a:t>
            </a:r>
          </a:p>
          <a:p>
            <a:pPr marL="342900" indent="-342900" algn="r" rtl="1">
              <a:lnSpc>
                <a:spcPct val="150000"/>
              </a:lnSpc>
              <a:buFont typeface="Wingdings" panose="05000000000000000000" pitchFamily="2" charset="2"/>
              <a:buChar char="ü"/>
            </a:pPr>
            <a:r>
              <a:rPr lang="fa-IR" sz="1800" b="1" dirty="0">
                <a:solidFill>
                  <a:schemeClr val="tx1"/>
                </a:solidFill>
              </a:rPr>
              <a:t>باید قبل از ورود به حمام آن را با کمک شوفاژ یا بخار آب گرم کرد. </a:t>
            </a:r>
          </a:p>
          <a:p>
            <a:pPr marL="342900" indent="-342900" algn="r" rtl="1">
              <a:lnSpc>
                <a:spcPct val="150000"/>
              </a:lnSpc>
              <a:buFont typeface="Wingdings" panose="05000000000000000000" pitchFamily="2" charset="2"/>
              <a:buChar char="ü"/>
            </a:pPr>
            <a:r>
              <a:rPr lang="fa-IR" sz="1800" b="1" dirty="0">
                <a:solidFill>
                  <a:schemeClr val="tx1"/>
                </a:solidFill>
              </a:rPr>
              <a:t>بعد از خروج از حمام نباید بلافاصله در مکان سرد وارد شد.</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1741" t="11782" r="11741"/>
          <a:stretch/>
        </p:blipFill>
        <p:spPr>
          <a:xfrm>
            <a:off x="600364" y="3857557"/>
            <a:ext cx="3140364" cy="2409315"/>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43620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عادت ماهانه </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91</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338116" y="2199913"/>
            <a:ext cx="10363199" cy="4045528"/>
          </a:xfrm>
        </p:spPr>
        <p:txBody>
          <a:bodyPr>
            <a:noAutofit/>
          </a:bodyPr>
          <a:lstStyle/>
          <a:p>
            <a:pPr algn="r" rtl="1">
              <a:lnSpc>
                <a:spcPct val="150000"/>
              </a:lnSpc>
            </a:pPr>
            <a:r>
              <a:rPr lang="fa-IR" dirty="0">
                <a:solidFill>
                  <a:schemeClr val="tx1"/>
                </a:solidFill>
              </a:rPr>
              <a:t>برای حفظ سلامتی لازم است بانوان به موارد زیر در این باره توجه کنند:</a:t>
            </a:r>
          </a:p>
          <a:p>
            <a:pPr marL="342900" indent="-342900" algn="r" rtl="1">
              <a:lnSpc>
                <a:spcPct val="150000"/>
              </a:lnSpc>
              <a:buFont typeface="Wingdings" panose="05000000000000000000" pitchFamily="2" charset="2"/>
              <a:buChar char="ü"/>
            </a:pPr>
            <a:r>
              <a:rPr lang="fa-IR" b="1" dirty="0">
                <a:solidFill>
                  <a:schemeClr val="tx1"/>
                </a:solidFill>
              </a:rPr>
              <a:t>از نشستن در مکان‌ سرد مخصوصاً هنگام خونریزی قاعدگی خودداری کنید.</a:t>
            </a:r>
          </a:p>
          <a:p>
            <a:pPr marL="342900" indent="-342900" algn="r" rtl="1">
              <a:lnSpc>
                <a:spcPct val="150000"/>
              </a:lnSpc>
              <a:buFont typeface="Wingdings" panose="05000000000000000000" pitchFamily="2" charset="2"/>
              <a:buChar char="ü"/>
            </a:pPr>
            <a:r>
              <a:rPr lang="fa-IR" b="1" dirty="0">
                <a:solidFill>
                  <a:schemeClr val="tx1"/>
                </a:solidFill>
              </a:rPr>
              <a:t>در ایام خونریزی قاعدگی بهتر است ناحیه تناسلی را با آب سرد نشویید.</a:t>
            </a:r>
          </a:p>
          <a:p>
            <a:pPr marL="342900" indent="-342900" algn="r" rtl="1">
              <a:lnSpc>
                <a:spcPct val="150000"/>
              </a:lnSpc>
              <a:buFont typeface="Wingdings" panose="05000000000000000000" pitchFamily="2" charset="2"/>
              <a:buChar char="ü"/>
            </a:pPr>
            <a:r>
              <a:rPr lang="fa-IR" b="1" dirty="0">
                <a:solidFill>
                  <a:schemeClr val="tx1"/>
                </a:solidFill>
              </a:rPr>
              <a:t>هنگام ظرف شستن بخصوص در دوران عادت ماهانه از پیش بند استفاده کنید.</a:t>
            </a:r>
          </a:p>
          <a:p>
            <a:pPr marL="342900" indent="-342900" algn="r" rtl="1">
              <a:lnSpc>
                <a:spcPct val="150000"/>
              </a:lnSpc>
              <a:buFont typeface="Wingdings" panose="05000000000000000000" pitchFamily="2" charset="2"/>
              <a:buChar char="ü"/>
            </a:pPr>
            <a:r>
              <a:rPr lang="fa-IR" b="1" dirty="0">
                <a:solidFill>
                  <a:schemeClr val="tx1"/>
                </a:solidFill>
              </a:rPr>
              <a:t>از ناحیه زیر ناف تا نوک پاها را همیشه بخصوص در دوران عادت ماهانه گرم نگه دارید.</a:t>
            </a:r>
          </a:p>
          <a:p>
            <a:pPr marL="342900" indent="-342900" algn="r" rtl="1">
              <a:lnSpc>
                <a:spcPct val="150000"/>
              </a:lnSpc>
              <a:buFont typeface="Wingdings" panose="05000000000000000000" pitchFamily="2" charset="2"/>
              <a:buChar char="ü"/>
            </a:pPr>
            <a:r>
              <a:rPr lang="fa-IR" b="1" dirty="0">
                <a:solidFill>
                  <a:schemeClr val="tx1"/>
                </a:solidFill>
              </a:rPr>
              <a:t>همیشه بخصوص در دوران عادت ماهانه از راه رفتن با پای برهنه بر روی سطح سرد بویژه سرامیک خودداری کنید.</a:t>
            </a:r>
          </a:p>
          <a:p>
            <a:pPr marL="342900" indent="-342900" algn="r" rtl="1">
              <a:lnSpc>
                <a:spcPct val="150000"/>
              </a:lnSpc>
              <a:buFont typeface="Wingdings" panose="05000000000000000000" pitchFamily="2" charset="2"/>
              <a:buChar char="ü"/>
            </a:pPr>
            <a:r>
              <a:rPr lang="fa-IR" b="1" dirty="0">
                <a:solidFill>
                  <a:schemeClr val="tx1"/>
                </a:solidFill>
              </a:rPr>
              <a:t>تناسب وزن در تنظیم و برقراری قاعدگی طبیعی اهمیت دارد بنابر این وزن خود را به تناسب برسانید.</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9261" r="13635"/>
          <a:stretch/>
        </p:blipFill>
        <p:spPr>
          <a:xfrm>
            <a:off x="474580" y="1619957"/>
            <a:ext cx="3048000" cy="2602720"/>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885417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92</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a:cs typeface="B Titr" panose="00000700000000000000" pitchFamily="2" charset="-78"/>
              </a:rPr>
              <a:t>6</a:t>
            </a:r>
            <a:endParaRPr lang="en-US" sz="6000" dirty="0">
              <a:cs typeface="B Titr" panose="00000700000000000000" pitchFamily="2" charset="-78"/>
            </a:endParaRPr>
          </a:p>
        </p:txBody>
      </p:sp>
      <p:pic>
        <p:nvPicPr>
          <p:cNvPr id="9" name="Picture 8">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روحی روانی</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370983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a:solidFill>
                  <a:schemeClr val="tx2"/>
                </a:solidFill>
                <a:latin typeface="Times New Roman" panose="02020603050405020304" pitchFamily="18" charset="0"/>
                <a:ea typeface="Times New Roman" panose="02020603050405020304" pitchFamily="18" charset="0"/>
              </a:rPr>
              <a:t>اهداف</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a16="http://schemas.microsoft.com/office/drawing/2014/main" id="{514FE395-9BF5-CEE4-EBE7-5D57F325A6FE}"/>
              </a:ext>
            </a:extLst>
          </p:cNvPr>
          <p:cNvSpPr>
            <a:spLocks noGrp="1"/>
          </p:cNvSpPr>
          <p:nvPr>
            <p:ph type="body" idx="1"/>
          </p:nvPr>
        </p:nvSpPr>
        <p:spPr>
          <a:xfrm>
            <a:off x="143326" y="2358887"/>
            <a:ext cx="11097329" cy="4499114"/>
          </a:xfrm>
        </p:spPr>
        <p:txBody>
          <a:bodyPr>
            <a:noAutofit/>
          </a:bodyPr>
          <a:lstStyle/>
          <a:p>
            <a:pPr algn="justLow"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است در پایان دوره آموزشی بتوانید:</a:t>
            </a:r>
          </a:p>
          <a:p>
            <a:pPr algn="r" rtl="1">
              <a:lnSpc>
                <a:spcPct val="115000"/>
              </a:lnSpc>
              <a:spcBef>
                <a:spcPts val="0"/>
              </a:spcBef>
              <a:spcAft>
                <a:spcPts val="0"/>
              </a:spcAft>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در خصوص احساسات و وضعیت روانی خود بیان درستی ارائه دهید.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روش‌های بهبود شرایط روانی خود را بشناسید.</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93</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409" y="4119417"/>
            <a:ext cx="3269672" cy="2179781"/>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60496583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حالات روحی روانی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94</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9" y="2371071"/>
            <a:ext cx="11448171" cy="4045528"/>
          </a:xfrm>
        </p:spPr>
        <p:txBody>
          <a:bodyPr>
            <a:noAutofit/>
          </a:bodyPr>
          <a:lstStyle/>
          <a:p>
            <a:pPr marL="342900" indent="-342900" algn="r" rtl="1">
              <a:lnSpc>
                <a:spcPct val="150000"/>
              </a:lnSpc>
              <a:buFont typeface="Arial" panose="020B0604020202020204" pitchFamily="34" charset="0"/>
              <a:buChar char="•"/>
            </a:pPr>
            <a:r>
              <a:rPr lang="fa-IR" b="1" dirty="0">
                <a:solidFill>
                  <a:schemeClr val="tx1"/>
                </a:solidFill>
              </a:rPr>
              <a:t>وقتی حالات عاطفی از حالت تعادل خارج شده و بیش از حد بروز كنند، اثرات مخرب و زیان‌باری بر جسم خواهند گذاشت.</a:t>
            </a:r>
          </a:p>
          <a:p>
            <a:pPr marL="342900" indent="-342900" algn="r" rtl="1">
              <a:lnSpc>
                <a:spcPct val="150000"/>
              </a:lnSpc>
              <a:buFont typeface="Arial" panose="020B0604020202020204" pitchFamily="34" charset="0"/>
              <a:buChar char="•"/>
            </a:pPr>
            <a:r>
              <a:rPr lang="fa-IR" b="1" dirty="0">
                <a:solidFill>
                  <a:schemeClr val="tx1"/>
                </a:solidFill>
              </a:rPr>
              <a:t>وضعیت روحی و روانی بر </a:t>
            </a:r>
            <a:r>
              <a:rPr lang="fa-IR" b="1" dirty="0">
                <a:solidFill>
                  <a:schemeClr val="accent4"/>
                </a:solidFill>
              </a:rPr>
              <a:t>تمام ابعاد </a:t>
            </a:r>
            <a:r>
              <a:rPr lang="fa-IR" b="1" dirty="0">
                <a:solidFill>
                  <a:schemeClr val="tx1"/>
                </a:solidFill>
              </a:rPr>
              <a:t>زندگی افراد تاثیر می‌گذارد. </a:t>
            </a:r>
          </a:p>
          <a:p>
            <a:pPr marL="342900" indent="-342900" algn="r" rtl="1">
              <a:lnSpc>
                <a:spcPct val="150000"/>
              </a:lnSpc>
              <a:buFont typeface="Arial" panose="020B0604020202020204" pitchFamily="34" charset="0"/>
              <a:buChar char="•"/>
            </a:pPr>
            <a:r>
              <a:rPr lang="fa-IR" b="1" dirty="0">
                <a:solidFill>
                  <a:schemeClr val="tx1"/>
                </a:solidFill>
              </a:rPr>
              <a:t>تاثیرگذاری عوامل روحی-روانی بر بدن، </a:t>
            </a:r>
            <a:r>
              <a:rPr lang="fa-IR" b="1" dirty="0">
                <a:solidFill>
                  <a:schemeClr val="accent4"/>
                </a:solidFill>
              </a:rPr>
              <a:t>سریع‌تر</a:t>
            </a:r>
            <a:r>
              <a:rPr lang="fa-IR" b="1" dirty="0">
                <a:solidFill>
                  <a:schemeClr val="tx1"/>
                </a:solidFill>
              </a:rPr>
              <a:t> از پنج مورد قبلی است</a:t>
            </a:r>
          </a:p>
          <a:p>
            <a:pPr marL="342900" indent="-342900" algn="r" rtl="1">
              <a:lnSpc>
                <a:spcPct val="150000"/>
              </a:lnSpc>
              <a:buFont typeface="Arial" panose="020B0604020202020204" pitchFamily="34" charset="0"/>
              <a:buChar char="•"/>
            </a:pPr>
            <a:r>
              <a:rPr lang="fa-IR" b="1" dirty="0">
                <a:solidFill>
                  <a:schemeClr val="tx1"/>
                </a:solidFill>
              </a:rPr>
              <a:t>مثلا با ایجاد ترس ناگهانی، ممکن است انسان دچار رنگ‌پریدگی شود.</a:t>
            </a:r>
          </a:p>
          <a:p>
            <a:pPr marL="342900" indent="-342900" algn="r" rtl="1">
              <a:lnSpc>
                <a:spcPct val="150000"/>
              </a:lnSpc>
              <a:buFont typeface="Arial" panose="020B0604020202020204" pitchFamily="34" charset="0"/>
              <a:buChar char="•"/>
            </a:pPr>
            <a:r>
              <a:rPr lang="fa-IR" b="1" dirty="0">
                <a:solidFill>
                  <a:schemeClr val="tx1"/>
                </a:solidFill>
              </a:rPr>
              <a:t>هیچ غذا یا دارو یا آب‌ و هوایی به این سرعت بر بدن تاثیر نمی‌گذارد.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783" y="3874776"/>
            <a:ext cx="4110180" cy="2312378"/>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4050471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سلامت روانی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95</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4359566" y="2216729"/>
            <a:ext cx="6834910" cy="4045528"/>
          </a:xfrm>
        </p:spPr>
        <p:txBody>
          <a:bodyPr>
            <a:noAutofit/>
          </a:bodyPr>
          <a:lstStyle/>
          <a:p>
            <a:pPr marL="342900" indent="-342900" algn="r" rtl="1">
              <a:lnSpc>
                <a:spcPct val="150000"/>
              </a:lnSpc>
              <a:buFont typeface="Arial" panose="020B0604020202020204" pitchFamily="34" charset="0"/>
              <a:buChar char="•"/>
            </a:pPr>
            <a:r>
              <a:rPr lang="fa-IR" b="1" dirty="0">
                <a:solidFill>
                  <a:schemeClr val="tx1"/>
                </a:solidFill>
              </a:rPr>
              <a:t>دل‌ها با یاد خداوند آرام می‌گیرد. </a:t>
            </a:r>
          </a:p>
          <a:p>
            <a:pPr marL="342900" indent="-342900" algn="r" rtl="1">
              <a:lnSpc>
                <a:spcPct val="150000"/>
              </a:lnSpc>
              <a:buFont typeface="Arial" panose="020B0604020202020204" pitchFamily="34" charset="0"/>
              <a:buChar char="•"/>
            </a:pPr>
            <a:r>
              <a:rPr lang="fa-IR" b="1" dirty="0">
                <a:solidFill>
                  <a:schemeClr val="tx1"/>
                </a:solidFill>
              </a:rPr>
              <a:t>رابطه معنوی خود را با خداوند، به وسیله تقویت </a:t>
            </a:r>
            <a:r>
              <a:rPr lang="fa-IR" b="1" dirty="0">
                <a:solidFill>
                  <a:schemeClr val="accent4"/>
                </a:solidFill>
              </a:rPr>
              <a:t>قوای درون</a:t>
            </a:r>
            <a:r>
              <a:rPr lang="fa-IR" b="1" dirty="0">
                <a:solidFill>
                  <a:schemeClr val="tx1"/>
                </a:solidFill>
              </a:rPr>
              <a:t>، انواع روش‌های </a:t>
            </a:r>
            <a:r>
              <a:rPr lang="fa-IR" b="1" dirty="0">
                <a:solidFill>
                  <a:schemeClr val="accent4"/>
                </a:solidFill>
              </a:rPr>
              <a:t>مراقبه</a:t>
            </a:r>
            <a:r>
              <a:rPr lang="fa-IR" b="1" dirty="0">
                <a:solidFill>
                  <a:schemeClr val="tx1"/>
                </a:solidFill>
              </a:rPr>
              <a:t>، </a:t>
            </a:r>
            <a:r>
              <a:rPr lang="fa-IR" b="1" dirty="0">
                <a:solidFill>
                  <a:schemeClr val="accent4"/>
                </a:solidFill>
              </a:rPr>
              <a:t>عبادت</a:t>
            </a:r>
            <a:r>
              <a:rPr lang="fa-IR" b="1" dirty="0">
                <a:solidFill>
                  <a:schemeClr val="tx1"/>
                </a:solidFill>
              </a:rPr>
              <a:t> و مناجات تقویت كنید.</a:t>
            </a:r>
          </a:p>
          <a:p>
            <a:pPr marL="342900" indent="-342900" algn="r" rtl="1">
              <a:lnSpc>
                <a:spcPct val="150000"/>
              </a:lnSpc>
              <a:buFont typeface="Arial" panose="020B0604020202020204" pitchFamily="34" charset="0"/>
              <a:buChar char="•"/>
            </a:pPr>
            <a:r>
              <a:rPr lang="fa-IR" b="1" dirty="0">
                <a:solidFill>
                  <a:schemeClr val="tx1"/>
                </a:solidFill>
              </a:rPr>
              <a:t>در مشکلات و سختی‌ها به خدا </a:t>
            </a:r>
            <a:r>
              <a:rPr lang="fa-IR" b="1" dirty="0">
                <a:solidFill>
                  <a:schemeClr val="accent4"/>
                </a:solidFill>
              </a:rPr>
              <a:t>توکل</a:t>
            </a:r>
            <a:r>
              <a:rPr lang="fa-IR" b="1" dirty="0">
                <a:solidFill>
                  <a:schemeClr val="tx1"/>
                </a:solidFill>
              </a:rPr>
              <a:t> کنید. </a:t>
            </a:r>
          </a:p>
          <a:p>
            <a:pPr marL="342900" indent="-342900" algn="r" rtl="1">
              <a:lnSpc>
                <a:spcPct val="150000"/>
              </a:lnSpc>
              <a:buFont typeface="Arial" panose="020B0604020202020204" pitchFamily="34" charset="0"/>
              <a:buChar char="•"/>
            </a:pPr>
            <a:r>
              <a:rPr lang="fa-IR" b="1" dirty="0">
                <a:solidFill>
                  <a:schemeClr val="tx1"/>
                </a:solidFill>
              </a:rPr>
              <a:t>برای تقویت رابطه با خداوند راه‌های مختلفی وجود دارد.</a:t>
            </a:r>
          </a:p>
          <a:p>
            <a:pPr marL="342900" indent="-342900" algn="r" rtl="1">
              <a:lnSpc>
                <a:spcPct val="150000"/>
              </a:lnSpc>
              <a:buFont typeface="Arial" panose="020B0604020202020204" pitchFamily="34" charset="0"/>
              <a:buChar char="•"/>
            </a:pPr>
            <a:r>
              <a:rPr lang="fa-IR" b="1" dirty="0">
                <a:solidFill>
                  <a:schemeClr val="tx1"/>
                </a:solidFill>
              </a:rPr>
              <a:t>رابطه معنوی هر کس با توجه به شناختی که از خود دارد و استفاده از راهنمایی‌ </a:t>
            </a:r>
            <a:r>
              <a:rPr lang="fa-IR" b="1" dirty="0">
                <a:solidFill>
                  <a:schemeClr val="accent4"/>
                </a:solidFill>
              </a:rPr>
              <a:t>دانشمندان </a:t>
            </a:r>
            <a:r>
              <a:rPr lang="fa-IR" b="1" dirty="0">
                <a:solidFill>
                  <a:schemeClr val="tx1"/>
                </a:solidFill>
              </a:rPr>
              <a:t>دینی ممکن است.</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755"/>
          <a:stretch/>
        </p:blipFill>
        <p:spPr>
          <a:xfrm>
            <a:off x="498764" y="2817344"/>
            <a:ext cx="4031672" cy="3525211"/>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430536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سلامت روانی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96</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430818" y="2308765"/>
            <a:ext cx="11405911" cy="4045528"/>
          </a:xfrm>
        </p:spPr>
        <p:txBody>
          <a:bodyPr>
            <a:noAutofit/>
          </a:bodyPr>
          <a:lstStyle/>
          <a:p>
            <a:pPr marL="342900" indent="-342900" algn="r" rtl="1">
              <a:lnSpc>
                <a:spcPct val="150000"/>
              </a:lnSpc>
              <a:buFont typeface="Arial" panose="020B0604020202020204" pitchFamily="34" charset="0"/>
              <a:buChar char="•"/>
            </a:pPr>
            <a:r>
              <a:rPr lang="fa-IR" sz="1800" b="1" dirty="0">
                <a:solidFill>
                  <a:schemeClr val="tx1"/>
                </a:solidFill>
              </a:rPr>
              <a:t>عواطف و هیجانات خود را سرکوب نکنید و آن‌ها را با نزدیکان و دوستان شفیق خود در میان بگذارید.</a:t>
            </a:r>
          </a:p>
          <a:p>
            <a:pPr marL="342900" indent="-342900" algn="r" rtl="1">
              <a:lnSpc>
                <a:spcPct val="150000"/>
              </a:lnSpc>
              <a:buFont typeface="Arial" panose="020B0604020202020204" pitchFamily="34" charset="0"/>
              <a:buChar char="•"/>
            </a:pPr>
            <a:r>
              <a:rPr lang="fa-IR" sz="1800" b="1" dirty="0">
                <a:solidFill>
                  <a:schemeClr val="tx1"/>
                </a:solidFill>
              </a:rPr>
              <a:t>به‌موقع بخندید و گریه کنید. از گریه کردن</a:t>
            </a:r>
            <a:r>
              <a:rPr lang="en-US" sz="1800" b="1" dirty="0">
                <a:solidFill>
                  <a:schemeClr val="tx1"/>
                </a:solidFill>
              </a:rPr>
              <a:t> </a:t>
            </a:r>
            <a:r>
              <a:rPr lang="fa-IR" sz="1800" b="1" dirty="0">
                <a:solidFill>
                  <a:schemeClr val="tx1"/>
                </a:solidFill>
              </a:rPr>
              <a:t>خجالت نکشید و آن را سرکوب نکنید.</a:t>
            </a:r>
          </a:p>
          <a:p>
            <a:pPr marL="342900" indent="-342900" algn="r" rtl="1">
              <a:lnSpc>
                <a:spcPct val="150000"/>
              </a:lnSpc>
              <a:buFont typeface="Arial" panose="020B0604020202020204" pitchFamily="34" charset="0"/>
              <a:buChar char="•"/>
            </a:pPr>
            <a:r>
              <a:rPr lang="fa-IR" sz="1800" b="1" dirty="0">
                <a:solidFill>
                  <a:schemeClr val="tx1"/>
                </a:solidFill>
              </a:rPr>
              <a:t>گریه باعث تخلیه شدن بخشی از مواد نامناسب بدن می‌شود.</a:t>
            </a:r>
          </a:p>
          <a:p>
            <a:pPr marL="342900" indent="-342900" algn="r" rtl="1">
              <a:lnSpc>
                <a:spcPct val="150000"/>
              </a:lnSpc>
              <a:buFont typeface="Arial" panose="020B0604020202020204" pitchFamily="34" charset="0"/>
              <a:buChar char="•"/>
            </a:pPr>
            <a:r>
              <a:rPr lang="fa-IR" sz="1800" b="1" dirty="0">
                <a:solidFill>
                  <a:schemeClr val="tx1"/>
                </a:solidFill>
              </a:rPr>
              <a:t>تماشای تلویزیون، مخصوصا فیلم‌های</a:t>
            </a:r>
            <a:r>
              <a:rPr lang="fa-IR" sz="1800" b="1" dirty="0">
                <a:solidFill>
                  <a:schemeClr val="accent4"/>
                </a:solidFill>
              </a:rPr>
              <a:t> خشن </a:t>
            </a:r>
            <a:r>
              <a:rPr lang="fa-IR" sz="1800" b="1" dirty="0">
                <a:solidFill>
                  <a:schemeClr val="tx1"/>
                </a:solidFill>
              </a:rPr>
              <a:t>و </a:t>
            </a:r>
            <a:r>
              <a:rPr lang="fa-IR" sz="1800" b="1" dirty="0">
                <a:solidFill>
                  <a:schemeClr val="accent4"/>
                </a:solidFill>
              </a:rPr>
              <a:t>پرهیجان</a:t>
            </a:r>
            <a:r>
              <a:rPr lang="fa-IR" sz="1800" b="1" dirty="0">
                <a:solidFill>
                  <a:schemeClr val="tx1"/>
                </a:solidFill>
              </a:rPr>
              <a:t> را محدود کنید.</a:t>
            </a:r>
          </a:p>
          <a:p>
            <a:pPr marL="342900" indent="-342900" algn="r" rtl="1">
              <a:lnSpc>
                <a:spcPct val="150000"/>
              </a:lnSpc>
              <a:buFont typeface="Arial" panose="020B0604020202020204" pitchFamily="34" charset="0"/>
              <a:buChar char="•"/>
            </a:pPr>
            <a:r>
              <a:rPr lang="fa-IR" sz="1800" b="1" dirty="0">
                <a:solidFill>
                  <a:schemeClr val="tx1"/>
                </a:solidFill>
              </a:rPr>
              <a:t>از استفاده بیش از حد از تلفن همراه و وقت‌گذرانی در دنیای مجازی بپرهیزید.</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25" y="3039141"/>
            <a:ext cx="4386081" cy="3289561"/>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5094453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سلامت روانی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97</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46133" y="2570347"/>
            <a:ext cx="7398326" cy="4287653"/>
          </a:xfrm>
        </p:spPr>
        <p:txBody>
          <a:bodyPr>
            <a:noAutofit/>
          </a:bodyPr>
          <a:lstStyle/>
          <a:p>
            <a:pPr marL="342900" indent="-342900" algn="justLow" rtl="1">
              <a:lnSpc>
                <a:spcPct val="150000"/>
              </a:lnSpc>
              <a:buFont typeface="Arial" panose="020B0604020202020204" pitchFamily="34" charset="0"/>
              <a:buChar char="•"/>
            </a:pPr>
            <a:r>
              <a:rPr lang="fa-IR" b="1" dirty="0">
                <a:solidFill>
                  <a:schemeClr val="tx1"/>
                </a:solidFill>
              </a:rPr>
              <a:t>قسمتی از وقت خود را به کارهای مورد علاقه مانند </a:t>
            </a:r>
            <a:r>
              <a:rPr lang="fa-IR" b="1" dirty="0">
                <a:solidFill>
                  <a:schemeClr val="accent4"/>
                </a:solidFill>
              </a:rPr>
              <a:t>مطالعه</a:t>
            </a:r>
            <a:r>
              <a:rPr lang="fa-IR" b="1" dirty="0">
                <a:solidFill>
                  <a:schemeClr val="tx1"/>
                </a:solidFill>
              </a:rPr>
              <a:t>، گوش دادن به قصه‌های رادیو، صوت زیبای قرآن و </a:t>
            </a:r>
            <a:r>
              <a:rPr lang="fa-IR" b="1" dirty="0">
                <a:solidFill>
                  <a:schemeClr val="accent4"/>
                </a:solidFill>
              </a:rPr>
              <a:t>موسیقی‌های آرام‌بخش </a:t>
            </a:r>
            <a:r>
              <a:rPr lang="fa-IR" b="1" dirty="0">
                <a:solidFill>
                  <a:schemeClr val="tx1"/>
                </a:solidFill>
              </a:rPr>
              <a:t>اختصاص دهید.</a:t>
            </a:r>
          </a:p>
          <a:p>
            <a:pPr marL="342900" indent="-342900" algn="justLow" rtl="1">
              <a:lnSpc>
                <a:spcPct val="150000"/>
              </a:lnSpc>
              <a:buFont typeface="Arial" panose="020B0604020202020204" pitchFamily="34" charset="0"/>
              <a:buChar char="•"/>
            </a:pPr>
            <a:r>
              <a:rPr lang="fa-IR" b="1" dirty="0">
                <a:solidFill>
                  <a:schemeClr val="tx1"/>
                </a:solidFill>
              </a:rPr>
              <a:t>برای استراحت، </a:t>
            </a:r>
            <a:r>
              <a:rPr lang="fa-IR" b="1" dirty="0">
                <a:solidFill>
                  <a:schemeClr val="accent4"/>
                </a:solidFill>
              </a:rPr>
              <a:t>تفریح</a:t>
            </a:r>
            <a:r>
              <a:rPr lang="fa-IR" b="1" dirty="0">
                <a:solidFill>
                  <a:schemeClr val="tx1"/>
                </a:solidFill>
              </a:rPr>
              <a:t>، هم‌نشینی با خانواده و بازی با فرزندان وقت کافی بگذارید.</a:t>
            </a:r>
          </a:p>
          <a:p>
            <a:pPr marL="342900" indent="-342900" algn="justLow" rtl="1">
              <a:lnSpc>
                <a:spcPct val="150000"/>
              </a:lnSpc>
              <a:buFont typeface="Arial" panose="020B0604020202020204" pitchFamily="34" charset="0"/>
              <a:buChar char="•"/>
            </a:pPr>
            <a:r>
              <a:rPr lang="fa-IR" b="1" dirty="0">
                <a:solidFill>
                  <a:schemeClr val="tx1"/>
                </a:solidFill>
              </a:rPr>
              <a:t>در طول هفته ساعاتی را به گشت ‌و گذار در </a:t>
            </a:r>
            <a:r>
              <a:rPr lang="fa-IR" b="1" dirty="0">
                <a:solidFill>
                  <a:schemeClr val="accent4"/>
                </a:solidFill>
              </a:rPr>
              <a:t>طبیعت</a:t>
            </a:r>
            <a:r>
              <a:rPr lang="fa-IR" b="1" dirty="0">
                <a:solidFill>
                  <a:schemeClr val="tx1"/>
                </a:solidFill>
              </a:rPr>
              <a:t> بگذرانید.</a:t>
            </a:r>
          </a:p>
          <a:p>
            <a:pPr marL="342900" indent="-342900" algn="justLow" rtl="1">
              <a:lnSpc>
                <a:spcPct val="150000"/>
              </a:lnSpc>
              <a:buFont typeface="Arial" panose="020B0604020202020204" pitchFamily="34" charset="0"/>
              <a:buChar char="•"/>
            </a:pPr>
            <a:r>
              <a:rPr lang="fa-IR" b="1" dirty="0">
                <a:solidFill>
                  <a:schemeClr val="tx1"/>
                </a:solidFill>
              </a:rPr>
              <a:t>در هوای پاکیزه و در حالت نیمه دراز کشیده، </a:t>
            </a:r>
            <a:r>
              <a:rPr lang="fa-IR" b="1" dirty="0">
                <a:solidFill>
                  <a:schemeClr val="accent4"/>
                </a:solidFill>
              </a:rPr>
              <a:t>نفس عمیق </a:t>
            </a:r>
            <a:r>
              <a:rPr lang="fa-IR" b="1" dirty="0">
                <a:solidFill>
                  <a:schemeClr val="tx1"/>
                </a:solidFill>
              </a:rPr>
              <a:t>بکشید و ریه‌های خود را از هوای تمیز پر كنید. به مدت 5 ثانیه نفس خود را حبس كرده و سپس آرام‌آرام، در حدود 10 ثانیه هوا را بیرون دهید و اين دستور را 10 بار تکرار كنید.</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4872" b="6133"/>
          <a:stretch/>
        </p:blipFill>
        <p:spPr>
          <a:xfrm>
            <a:off x="7922024" y="2586804"/>
            <a:ext cx="3210096" cy="3167452"/>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1971827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سلامت روانی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98</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77189" y="2377326"/>
            <a:ext cx="7090229" cy="4045528"/>
          </a:xfrm>
        </p:spPr>
        <p:txBody>
          <a:bodyPr>
            <a:noAutofit/>
          </a:bodyPr>
          <a:lstStyle/>
          <a:p>
            <a:pPr marL="342900" indent="-342900" algn="justLow" rtl="1">
              <a:lnSpc>
                <a:spcPct val="150000"/>
              </a:lnSpc>
              <a:buFont typeface="Arial" panose="020B0604020202020204" pitchFamily="34" charset="0"/>
              <a:buChar char="•"/>
            </a:pPr>
            <a:r>
              <a:rPr lang="fa-IR" b="1" dirty="0">
                <a:solidFill>
                  <a:schemeClr val="tx1"/>
                </a:solidFill>
              </a:rPr>
              <a:t>توانایی‌های خود را بشناسید و خودتان را با کسی </a:t>
            </a:r>
            <a:r>
              <a:rPr lang="fa-IR" b="1" dirty="0">
                <a:solidFill>
                  <a:schemeClr val="accent4"/>
                </a:solidFill>
              </a:rPr>
              <a:t>مقایسه</a:t>
            </a:r>
            <a:r>
              <a:rPr lang="fa-IR" b="1" dirty="0">
                <a:solidFill>
                  <a:schemeClr val="tx1"/>
                </a:solidFill>
              </a:rPr>
              <a:t> نکنید.</a:t>
            </a:r>
          </a:p>
          <a:p>
            <a:pPr marL="342900" indent="-342900" algn="justLow" rtl="1">
              <a:lnSpc>
                <a:spcPct val="150000"/>
              </a:lnSpc>
              <a:buFont typeface="Arial" panose="020B0604020202020204" pitchFamily="34" charset="0"/>
              <a:buChar char="•"/>
            </a:pPr>
            <a:r>
              <a:rPr lang="fa-IR" b="1" dirty="0">
                <a:solidFill>
                  <a:schemeClr val="tx1"/>
                </a:solidFill>
              </a:rPr>
              <a:t>در حد توان خود به دیگران </a:t>
            </a:r>
            <a:r>
              <a:rPr lang="fa-IR" b="1" dirty="0">
                <a:solidFill>
                  <a:schemeClr val="accent4"/>
                </a:solidFill>
              </a:rPr>
              <a:t>کمک</a:t>
            </a:r>
            <a:r>
              <a:rPr lang="fa-IR" b="1" dirty="0">
                <a:solidFill>
                  <a:schemeClr val="tx1"/>
                </a:solidFill>
              </a:rPr>
              <a:t> کنید.</a:t>
            </a:r>
          </a:p>
          <a:p>
            <a:pPr marL="342900" indent="-342900" algn="justLow" rtl="1">
              <a:lnSpc>
                <a:spcPct val="150000"/>
              </a:lnSpc>
              <a:buFont typeface="Arial" panose="020B0604020202020204" pitchFamily="34" charset="0"/>
              <a:buChar char="•"/>
            </a:pPr>
            <a:r>
              <a:rPr lang="fa-IR" b="1" dirty="0">
                <a:solidFill>
                  <a:schemeClr val="tx1"/>
                </a:solidFill>
              </a:rPr>
              <a:t>رضایتی که از این کار نصیب شما می‌شود، تنش‌های روحی را کم خواهد کرد.</a:t>
            </a:r>
          </a:p>
          <a:p>
            <a:pPr marL="342900" indent="-342900" algn="justLow" rtl="1">
              <a:lnSpc>
                <a:spcPct val="150000"/>
              </a:lnSpc>
              <a:buFont typeface="Arial" panose="020B0604020202020204" pitchFamily="34" charset="0"/>
              <a:buChar char="•"/>
            </a:pPr>
            <a:r>
              <a:rPr lang="fa-IR" b="1" dirty="0">
                <a:solidFill>
                  <a:schemeClr val="tx1"/>
                </a:solidFill>
              </a:rPr>
              <a:t>روی افکار منفی تمرکز نکنید. </a:t>
            </a:r>
          </a:p>
          <a:p>
            <a:pPr marL="342900" indent="-342900" algn="justLow" rtl="1">
              <a:lnSpc>
                <a:spcPct val="150000"/>
              </a:lnSpc>
              <a:buFont typeface="Arial" panose="020B0604020202020204" pitchFamily="34" charset="0"/>
              <a:buChar char="•"/>
            </a:pPr>
            <a:r>
              <a:rPr lang="fa-IR" b="1" dirty="0">
                <a:solidFill>
                  <a:schemeClr val="tx1"/>
                </a:solidFill>
              </a:rPr>
              <a:t>با امکاناتی که در دسترس دارید، کارهای </a:t>
            </a:r>
            <a:r>
              <a:rPr lang="fa-IR" b="1" dirty="0">
                <a:solidFill>
                  <a:schemeClr val="accent4"/>
                </a:solidFill>
              </a:rPr>
              <a:t>مورد علاقه‌تان </a:t>
            </a:r>
            <a:r>
              <a:rPr lang="fa-IR" b="1" dirty="0">
                <a:solidFill>
                  <a:schemeClr val="tx1"/>
                </a:solidFill>
              </a:rPr>
              <a:t>را انجام دهید.</a:t>
            </a:r>
          </a:p>
          <a:p>
            <a:pPr marL="342900" indent="-342900" algn="justLow" rtl="1">
              <a:lnSpc>
                <a:spcPct val="150000"/>
              </a:lnSpc>
              <a:buFont typeface="Arial" panose="020B0604020202020204" pitchFamily="34" charset="0"/>
              <a:buChar char="•"/>
            </a:pPr>
            <a:r>
              <a:rPr lang="fa-IR" b="1" dirty="0">
                <a:solidFill>
                  <a:schemeClr val="accent4"/>
                </a:solidFill>
              </a:rPr>
              <a:t>عشق</a:t>
            </a:r>
            <a:r>
              <a:rPr lang="fa-IR" b="1" dirty="0">
                <a:solidFill>
                  <a:schemeClr val="tx1"/>
                </a:solidFill>
              </a:rPr>
              <a:t> و </a:t>
            </a:r>
            <a:r>
              <a:rPr lang="fa-IR" b="1" dirty="0">
                <a:solidFill>
                  <a:schemeClr val="accent4"/>
                </a:solidFill>
              </a:rPr>
              <a:t>امید</a:t>
            </a:r>
            <a:r>
              <a:rPr lang="fa-IR" b="1" dirty="0">
                <a:solidFill>
                  <a:schemeClr val="tx1"/>
                </a:solidFill>
              </a:rPr>
              <a:t> را در زندگی مشترک خود زنده نگهدارید.</a:t>
            </a:r>
          </a:p>
          <a:p>
            <a:pPr marL="342900" indent="-342900" algn="justLow" rtl="1">
              <a:lnSpc>
                <a:spcPct val="150000"/>
              </a:lnSpc>
              <a:buFont typeface="Arial" panose="020B0604020202020204" pitchFamily="34" charset="0"/>
              <a:buChar char="•"/>
            </a:pPr>
            <a:r>
              <a:rPr lang="fa-IR" b="1" dirty="0">
                <a:solidFill>
                  <a:schemeClr val="tx1"/>
                </a:solidFill>
              </a:rPr>
              <a:t>از گفتن جمله «دوستت دارم» به همسرتان دریغ نکنید.</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6974" r="10583"/>
          <a:stretch/>
        </p:blipFill>
        <p:spPr>
          <a:xfrm>
            <a:off x="7608686" y="2589486"/>
            <a:ext cx="3707202" cy="2844800"/>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8872077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سلامت روانی</a:t>
            </a:r>
          </a:p>
        </p:txBody>
      </p:sp>
      <p:sp>
        <p:nvSpPr>
          <p:cNvPr id="4" name="Slide Number Placeholder 3">
            <a:extLst>
              <a:ext uri="{FF2B5EF4-FFF2-40B4-BE49-F238E27FC236}">
                <a16:creationId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99</a:t>
            </a:fld>
            <a:endParaRPr lang="en-US" dirty="0">
              <a:solidFill>
                <a:srgbClr val="F2F2F2">
                  <a:lumMod val="50000"/>
                </a:srgbClr>
              </a:solidFill>
            </a:endParaRPr>
          </a:p>
        </p:txBody>
      </p:sp>
      <p:pic>
        <p:nvPicPr>
          <p:cNvPr id="5" name="Picture 4">
            <a:extLst>
              <a:ext uri="{FF2B5EF4-FFF2-40B4-BE49-F238E27FC236}">
                <a16:creationId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5532583" y="2419918"/>
            <a:ext cx="6072608" cy="4045528"/>
          </a:xfrm>
        </p:spPr>
        <p:txBody>
          <a:bodyPr>
            <a:noAutofit/>
          </a:bodyPr>
          <a:lstStyle/>
          <a:p>
            <a:pPr marL="342900" indent="-342900" algn="justLow" rtl="1">
              <a:lnSpc>
                <a:spcPct val="150000"/>
              </a:lnSpc>
              <a:buFont typeface="Arial" panose="020B0604020202020204" pitchFamily="34" charset="0"/>
              <a:buChar char="•"/>
            </a:pPr>
            <a:r>
              <a:rPr lang="fa-IR" sz="2200" b="1" dirty="0">
                <a:solidFill>
                  <a:schemeClr val="tx1"/>
                </a:solidFill>
              </a:rPr>
              <a:t>فهرستی از مواهبی که خداوند در اختیارتان قرار داده، تهیه کنید و هر روز پروردگار را به خاطر داشتن آن‌ها </a:t>
            </a:r>
            <a:r>
              <a:rPr lang="fa-IR" sz="2200" b="1" dirty="0">
                <a:solidFill>
                  <a:schemeClr val="accent4"/>
                </a:solidFill>
              </a:rPr>
              <a:t>شکر</a:t>
            </a:r>
            <a:r>
              <a:rPr lang="fa-IR" sz="2200" b="1" dirty="0">
                <a:solidFill>
                  <a:schemeClr val="tx1"/>
                </a:solidFill>
              </a:rPr>
              <a:t> کنید.</a:t>
            </a:r>
          </a:p>
          <a:p>
            <a:pPr marL="342900" indent="-342900" algn="justLow" rtl="1">
              <a:lnSpc>
                <a:spcPct val="150000"/>
              </a:lnSpc>
              <a:buFont typeface="Arial" panose="020B0604020202020204" pitchFamily="34" charset="0"/>
              <a:buChar char="•"/>
            </a:pPr>
            <a:r>
              <a:rPr lang="fa-IR" sz="2200" b="1" dirty="0">
                <a:solidFill>
                  <a:schemeClr val="tx1"/>
                </a:solidFill>
              </a:rPr>
              <a:t>از حسادت، خیانت، دروغگویی و صفات ناپسند انسانی دوری کنید.</a:t>
            </a:r>
          </a:p>
          <a:p>
            <a:pPr marL="342900" indent="-342900" algn="justLow" rtl="1">
              <a:lnSpc>
                <a:spcPct val="150000"/>
              </a:lnSpc>
              <a:buFont typeface="Arial" panose="020B0604020202020204" pitchFamily="34" charset="0"/>
              <a:buChar char="•"/>
            </a:pPr>
            <a:r>
              <a:rPr lang="fa-IR" sz="2200" b="1" dirty="0">
                <a:solidFill>
                  <a:schemeClr val="tx1"/>
                </a:solidFill>
              </a:rPr>
              <a:t>این صفات ناخودآگاه روح شما را تیره کرده و شما را به سوی غم و افسردگی سوق می‌دهد.</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6978"/>
          <a:stretch/>
        </p:blipFill>
        <p:spPr>
          <a:xfrm>
            <a:off x="488461" y="2998237"/>
            <a:ext cx="4791109" cy="3245545"/>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464540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Custom 2">
      <a:dk1>
        <a:srgbClr val="2C2C2C"/>
      </a:dk1>
      <a:lt1>
        <a:srgbClr val="FFFFFF"/>
      </a:lt1>
      <a:dk2>
        <a:srgbClr val="5DC8F8"/>
      </a:dk2>
      <a:lt2>
        <a:srgbClr val="F2F2F2"/>
      </a:lt2>
      <a:accent1>
        <a:srgbClr val="FEE599"/>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Custom 1">
      <a:majorFont>
        <a:latin typeface="Times New Roman "/>
        <a:ea typeface=""/>
        <a:cs typeface="B Titr"/>
      </a:majorFont>
      <a:minorFont>
        <a:latin typeface="Times New Roman"/>
        <a:ea typeface=""/>
        <a:cs typeface="B Nazani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Custom 3">
      <a:dk1>
        <a:srgbClr val="2C2C2C"/>
      </a:dk1>
      <a:lt1>
        <a:srgbClr val="FFFFFF"/>
      </a:lt1>
      <a:dk2>
        <a:srgbClr val="9DDDFA"/>
      </a:dk2>
      <a:lt2>
        <a:srgbClr val="F2F2F2"/>
      </a:lt2>
      <a:accent1>
        <a:srgbClr val="FEE599"/>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Custom 23">
      <a:majorFont>
        <a:latin typeface="Baskerville Old Face"/>
        <a:ea typeface=""/>
        <a:cs typeface=""/>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loral-Flourish_Win32_CP_v8" id="{BCFB3359-BC8B-4F4E-99DD-822A55018E7C}" vid="{7DF7CEC2-9D9A-40F6-95E4-E2F6E93D642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1" ma:contentTypeDescription="Create a new document." ma:contentTypeScope="" ma:versionID="64dfb1555687e0874b4304b796b5b0c7">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6e4c555b5e194d05b7203de9c4567b3"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Props1.xml><?xml version="1.0" encoding="utf-8"?>
<ds:datastoreItem xmlns:ds="http://schemas.openxmlformats.org/officeDocument/2006/customXml" ds:itemID="{85334180-0405-413B-834A-44FA9E05ADB7}">
  <ds:schemaRefs>
    <ds:schemaRef ds:uri="http://schemas.microsoft.com/sharepoint/v3/contenttype/forms"/>
  </ds:schemaRefs>
</ds:datastoreItem>
</file>

<file path=customXml/itemProps2.xml><?xml version="1.0" encoding="utf-8"?>
<ds:datastoreItem xmlns:ds="http://schemas.openxmlformats.org/officeDocument/2006/customXml" ds:itemID="{4A615295-94F6-4CE2-A1B1-6B7E1DAA5A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D5BAB77-79E1-4739-AA51-10C9079186D6}">
  <ds:schemaRefs>
    <ds:schemaRef ds:uri="http://purl.org/dc/terms/"/>
    <ds:schemaRef ds:uri="71af3243-3dd4-4a8d-8c0d-dd76da1f02a5"/>
    <ds:schemaRef ds:uri="16c05727-aa75-4e4a-9b5f-8a80a1165891"/>
    <ds:schemaRef ds:uri="http://purl.org/dc/dcmitype/"/>
    <ds:schemaRef ds:uri="http://schemas.openxmlformats.org/package/2006/metadata/core-properties"/>
    <ds:schemaRef ds:uri="http://schemas.microsoft.com/office/2006/documentManagement/types"/>
    <ds:schemaRef ds:uri="http://purl.org/dc/elements/1.1/"/>
    <ds:schemaRef ds:uri="http://schemas.microsoft.com/sharepoint/v3"/>
    <ds:schemaRef ds:uri="http://schemas.microsoft.com/office/2006/metadata/properties"/>
    <ds:schemaRef ds:uri="http://schemas.microsoft.com/office/infopath/2007/PartnerControls"/>
    <ds:schemaRef ds:uri="230e9df3-be65-4c73-a93b-d1236ebd677e"/>
    <ds:schemaRef ds:uri="http://www.w3.org/XML/1998/namespac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TM03090430[[fn=Banded]]</Template>
  <TotalTime>14095</TotalTime>
  <Words>7521</Words>
  <Application>Microsoft Office PowerPoint</Application>
  <PresentationFormat>Widescreen</PresentationFormat>
  <Paragraphs>858</Paragraphs>
  <Slides>112</Slides>
  <Notes>25</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112</vt:i4>
      </vt:variant>
    </vt:vector>
  </HeadingPairs>
  <TitlesOfParts>
    <vt:vector size="130" baseType="lpstr">
      <vt:lpstr>Arial</vt:lpstr>
      <vt:lpstr>B Nazanin</vt:lpstr>
      <vt:lpstr>B Titr</vt:lpstr>
      <vt:lpstr>Baskerville</vt:lpstr>
      <vt:lpstr>Baskerville Old Face</vt:lpstr>
      <vt:lpstr>BMitra</vt:lpstr>
      <vt:lpstr>Calibri</vt:lpstr>
      <vt:lpstr>Cambria</vt:lpstr>
      <vt:lpstr>Courier New</vt:lpstr>
      <vt:lpstr>Gill Sans Light</vt:lpstr>
      <vt:lpstr>Gill Sans Nova</vt:lpstr>
      <vt:lpstr>Gill Sans Nova Light</vt:lpstr>
      <vt:lpstr>Times New Roman</vt:lpstr>
      <vt:lpstr>Times New Roman </vt:lpstr>
      <vt:lpstr>Wingdings</vt:lpstr>
      <vt:lpstr>Wingdings 2</vt:lpstr>
      <vt:lpstr>Banded</vt:lpstr>
      <vt:lpstr>Office Theme</vt:lpstr>
      <vt:lpstr>. </vt:lpstr>
      <vt:lpstr>. </vt:lpstr>
      <vt:lpstr>فصل اول</vt:lpstr>
      <vt:lpstr>فهرست مطالب</vt:lpstr>
      <vt:lpstr>تعریف طب سنتی  از دیدگاه سازمان جهانی بهداشت</vt:lpstr>
      <vt:lpstr>طبقه‌بندی مکاتب طب‌های سنتی و مکمل </vt:lpstr>
      <vt:lpstr>استراتژی  سازمان جهانی بهداشت</vt:lpstr>
      <vt:lpstr>اسناد بالادستی</vt:lpstr>
      <vt:lpstr>پایلوت برنامه ادغام</vt:lpstr>
      <vt:lpstr>خلاصه نتایج برنامه ادغام</vt:lpstr>
      <vt:lpstr>هفت گام اصلی برنامه ادغام</vt:lpstr>
      <vt:lpstr>فصل دوم</vt:lpstr>
      <vt:lpstr>فهرست مطالب</vt:lpstr>
      <vt:lpstr>PowerPoint Presentation</vt:lpstr>
      <vt:lpstr>اهمیت سبک زندگی در طب ایرانی</vt:lpstr>
      <vt:lpstr>شش‌گانه ضروری تندرستی   </vt:lpstr>
      <vt:lpstr>اهداف </vt:lpstr>
      <vt:lpstr>عوامل سبک زندگی در طب ایرانی </vt:lpstr>
      <vt:lpstr>مراقبت از نظر هوا و محیط زیست</vt:lpstr>
      <vt:lpstr>اهداف </vt:lpstr>
      <vt:lpstr>هوا</vt:lpstr>
      <vt:lpstr>نقش هوای سالم </vt:lpstr>
      <vt:lpstr>هوای معتدل </vt:lpstr>
      <vt:lpstr>هوای گرم </vt:lpstr>
      <vt:lpstr>پیشگیری از عوارض هوای گرم و گرمازدگی   </vt:lpstr>
      <vt:lpstr>پیشگیری از عوارض هوای گرم و گرمازدگی   </vt:lpstr>
      <vt:lpstr>هوای سرد </vt:lpstr>
      <vt:lpstr>پیشگیری از عوارض هوای سرد و سرمازدگی   </vt:lpstr>
      <vt:lpstr>آلودگی هوا   </vt:lpstr>
      <vt:lpstr>تدابیر زندگی در مناطق دارای هوای آلوده</vt:lpstr>
      <vt:lpstr>پاک نگه داشتن هوای منزل</vt:lpstr>
      <vt:lpstr>پاک نگه داشتن هوای منزل</vt:lpstr>
      <vt:lpstr>پاک نگه داشتن هوای منزل</vt:lpstr>
      <vt:lpstr>تدابیر غذایی در زمان آلودگی هوا</vt:lpstr>
      <vt:lpstr>تدابیر غذایی در زمان آلودگی هوا</vt:lpstr>
      <vt:lpstr>تدابیر ورزش در زمان آلودگی هوا</vt:lpstr>
      <vt:lpstr>تدابیر کلی در زمان آلودگی هوا </vt:lpstr>
      <vt:lpstr>تدابیر کلی در زمان آلودگی هوا</vt:lpstr>
      <vt:lpstr>مراقبت از نظر خواب و بیداری</vt:lpstr>
      <vt:lpstr>اهداف </vt:lpstr>
      <vt:lpstr>خواب و بیداری</vt:lpstr>
      <vt:lpstr>خواب خوب</vt:lpstr>
      <vt:lpstr>چقدر بخوابیم؟</vt:lpstr>
      <vt:lpstr>کی بخوابیم؟</vt:lpstr>
      <vt:lpstr>خواب و غذا</vt:lpstr>
      <vt:lpstr>قبل از خواب چه کنیم؟</vt:lpstr>
      <vt:lpstr>قبل از خواب چه کنیم؟</vt:lpstr>
      <vt:lpstr>کجا بخوابیم؟</vt:lpstr>
      <vt:lpstr>پوشش در زمان خواب </vt:lpstr>
      <vt:lpstr>مراقبت از نظر خوردن و آشامیدن</vt:lpstr>
      <vt:lpstr>اهداف </vt:lpstr>
      <vt:lpstr>اهمیت خوردن و آشامیدن</vt:lpstr>
      <vt:lpstr>توصیه‌ها بر اساس نوع هضم </vt:lpstr>
      <vt:lpstr>توصیه‌ها براساس مغذی بودن</vt:lpstr>
      <vt:lpstr>توصیه‌ها بر اساس تداخلات غذایی</vt:lpstr>
      <vt:lpstr>توصیه‌های غذایی در دوران‌ مختلف زندگی</vt:lpstr>
      <vt:lpstr>دوران بارداری</vt:lpstr>
      <vt:lpstr>دوران بعد از زایمان (تا سه هفته اول)</vt:lpstr>
      <vt:lpstr>دوران شیردهی مادر</vt:lpstr>
      <vt:lpstr>دوران نوزادی تا 6 ماهگی</vt:lpstr>
      <vt:lpstr>6 ماهگی تا 1 سالگی</vt:lpstr>
      <vt:lpstr>1 تا 2 سالگی</vt:lpstr>
      <vt:lpstr>2 تا 8 سالگی</vt:lpstr>
      <vt:lpstr>دوران نوجوانی  8 تا 18 سالگی</vt:lpstr>
      <vt:lpstr>دوران جوانی  18 تا 30 سالگی</vt:lpstr>
      <vt:lpstr>دوران میانسالی  30 تا 59 سالگی</vt:lpstr>
      <vt:lpstr>دوران سالمندی بالای 60 سالگی</vt:lpstr>
      <vt:lpstr>آداب صحیح غذا خوردن</vt:lpstr>
      <vt:lpstr>آداب صحیح غذا خوردن</vt:lpstr>
      <vt:lpstr>آداب صحیح غذا خوردن</vt:lpstr>
      <vt:lpstr>خوب جویدن</vt:lpstr>
      <vt:lpstr>آداب صحیح آشامیدن</vt:lpstr>
      <vt:lpstr>آداب صحیح آشامیدن</vt:lpstr>
      <vt:lpstr>مراقبت از نظر حرکت و سکون</vt:lpstr>
      <vt:lpstr>اهداف </vt:lpstr>
      <vt:lpstr>اهمیت ورزش</vt:lpstr>
      <vt:lpstr>بهترین زمان ورزش </vt:lpstr>
      <vt:lpstr>توصیه‌های قبل ورزش </vt:lpstr>
      <vt:lpstr>توصیه‌های حین ورزش </vt:lpstr>
      <vt:lpstr>توصیه‌های حین ورزش </vt:lpstr>
      <vt:lpstr>توصیه‌های بعد ورزش </vt:lpstr>
      <vt:lpstr>مراقبت از نظر دفع مواد غیر ضروری</vt:lpstr>
      <vt:lpstr>اهداف </vt:lpstr>
      <vt:lpstr>اهمیت پاکسازی</vt:lpstr>
      <vt:lpstr>انواع پاکسازی</vt:lpstr>
      <vt:lpstr>پاکسازی طبیعی</vt:lpstr>
      <vt:lpstr>پاکسازی طبیعی</vt:lpstr>
      <vt:lpstr>پاکسازی طبیعی</vt:lpstr>
      <vt:lpstr>پاکسازی طبیعی</vt:lpstr>
      <vt:lpstr>استحمام</vt:lpstr>
      <vt:lpstr>عادت ماهانه </vt:lpstr>
      <vt:lpstr>مراقبت از نظر روحی روانی</vt:lpstr>
      <vt:lpstr>اهداف </vt:lpstr>
      <vt:lpstr>حالات روحی روانی</vt:lpstr>
      <vt:lpstr>توصیه‌های سلامت روانی</vt:lpstr>
      <vt:lpstr>توصیه‌های سلامت روانی</vt:lpstr>
      <vt:lpstr>توصیه‌های سلامت روانی</vt:lpstr>
      <vt:lpstr>توصیه‌های سلامت روانی</vt:lpstr>
      <vt:lpstr>توصیه‌های سلامت روانی</vt:lpstr>
      <vt:lpstr>فصل سوم</vt:lpstr>
      <vt:lpstr>فهرست مطالب</vt:lpstr>
      <vt:lpstr>نحوه ارائه آموزش </vt:lpstr>
      <vt:lpstr>اهمیت یکسان سازی آموزش  </vt:lpstr>
      <vt:lpstr>PowerPoint Presentation</vt:lpstr>
      <vt:lpstr>PowerPoint Presentation</vt:lpstr>
      <vt:lpstr>شرح وظایف مربیان آموزش بهورزی و کارشناسان سلامت خانواده  </vt:lpstr>
      <vt:lpstr>نحوه پاسخ به سوالات  </vt:lpstr>
      <vt:lpstr>شرح وظایف بهورزان و مراقبین سلامت  </vt:lpstr>
      <vt:lpstr>PowerPoint Presentation</vt:lpstr>
      <vt:lpstr>PowerPoint Presentation</vt:lpstr>
      <vt:lpstr>با تشکر از توجه شما</vt:lpstr>
      <vt:lpstr>تهیه شده در دفتر طب ایرانی و مکمل  وزارت بهداشت درمان و آموزش پزشکی</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azadeh zarei</dc:creator>
  <cp:lastModifiedBy>A.R.I</cp:lastModifiedBy>
  <cp:revision>394</cp:revision>
  <dcterms:created xsi:type="dcterms:W3CDTF">2022-11-08T08:40:28Z</dcterms:created>
  <dcterms:modified xsi:type="dcterms:W3CDTF">2025-05-14T15:25:22Z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