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  <p:sldMasterId id="2147483696" r:id="rId2"/>
    <p:sldMasterId id="2147483710" r:id="rId3"/>
    <p:sldMasterId id="2147483724" r:id="rId4"/>
  </p:sldMasterIdLst>
  <p:notesMasterIdLst>
    <p:notesMasterId r:id="rId20"/>
  </p:notesMasterIdLst>
  <p:sldIdLst>
    <p:sldId id="395" r:id="rId5"/>
    <p:sldId id="408" r:id="rId6"/>
    <p:sldId id="373" r:id="rId7"/>
    <p:sldId id="414" r:id="rId8"/>
    <p:sldId id="434" r:id="rId9"/>
    <p:sldId id="439" r:id="rId10"/>
    <p:sldId id="437" r:id="rId11"/>
    <p:sldId id="398" r:id="rId12"/>
    <p:sldId id="435" r:id="rId13"/>
    <p:sldId id="413" r:id="rId14"/>
    <p:sldId id="370" r:id="rId15"/>
    <p:sldId id="406" r:id="rId16"/>
    <p:sldId id="407" r:id="rId17"/>
    <p:sldId id="416" r:id="rId18"/>
    <p:sldId id="436" r:id="rId19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8E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412" autoAdjust="0"/>
    <p:restoredTop sz="94590" autoAdjust="0"/>
  </p:normalViewPr>
  <p:slideViewPr>
    <p:cSldViewPr>
      <p:cViewPr varScale="1">
        <p:scale>
          <a:sx n="70" d="100"/>
          <a:sy n="70" d="100"/>
        </p:scale>
        <p:origin x="-13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95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خونریزی</c:v>
                </c:pt>
                <c:pt idx="1">
                  <c:v>فشارخون بارداری</c:v>
                </c:pt>
                <c:pt idx="2">
                  <c:v>عفونت</c:v>
                </c:pt>
                <c:pt idx="3">
                  <c:v>بیماری زمینه ای</c:v>
                </c:pt>
                <c:pt idx="4">
                  <c:v>آمبولی</c:v>
                </c:pt>
                <c:pt idx="5">
                  <c:v>علل ناشناخته</c:v>
                </c:pt>
                <c:pt idx="6">
                  <c:v>خودکشی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25</c:v>
                </c:pt>
                <c:pt idx="1">
                  <c:v>16.600000000000001</c:v>
                </c:pt>
                <c:pt idx="2">
                  <c:v>16.600000000000001</c:v>
                </c:pt>
                <c:pt idx="3">
                  <c:v>16.600000000000001</c:v>
                </c:pt>
                <c:pt idx="4">
                  <c:v>8.3000000000000007</c:v>
                </c:pt>
                <c:pt idx="5">
                  <c:v>8.3000000000000007</c:v>
                </c:pt>
                <c:pt idx="6">
                  <c:v>8.3000000000000007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96</c:v>
                </c:pt>
              </c:strCache>
            </c:strRef>
          </c:tx>
          <c:spPr>
            <a:solidFill>
              <a:schemeClr val="accent2"/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خونریزی</c:v>
                </c:pt>
                <c:pt idx="1">
                  <c:v>فشارخون بارداری</c:v>
                </c:pt>
                <c:pt idx="2">
                  <c:v>عفونت</c:v>
                </c:pt>
                <c:pt idx="3">
                  <c:v>بیماری زمینه ای</c:v>
                </c:pt>
                <c:pt idx="4">
                  <c:v>آمبولی</c:v>
                </c:pt>
                <c:pt idx="5">
                  <c:v>علل ناشناخته</c:v>
                </c:pt>
                <c:pt idx="6">
                  <c:v>خودکشی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22.2</c:v>
                </c:pt>
                <c:pt idx="1">
                  <c:v>22.2</c:v>
                </c:pt>
                <c:pt idx="2">
                  <c:v>0</c:v>
                </c:pt>
                <c:pt idx="3">
                  <c:v>44.4</c:v>
                </c:pt>
                <c:pt idx="4">
                  <c:v>11.2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973504"/>
        <c:axId val="7971968"/>
      </c:barChart>
      <c:valAx>
        <c:axId val="797196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7973504"/>
        <c:crosses val="autoZero"/>
        <c:crossBetween val="between"/>
      </c:valAx>
      <c:catAx>
        <c:axId val="79735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B Titr" panose="00000700000000000000" pitchFamily="2" charset="-78"/>
              </a:defRPr>
            </a:pPr>
            <a:endParaRPr lang="en-US"/>
          </a:p>
        </c:txPr>
        <c:crossAx val="7971968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40AAE9E-3518-44B3-B505-72CA46A6EAB7}" type="datetimeFigureOut">
              <a:rPr lang="fa-IR" smtClean="0"/>
              <a:t>03/02/1441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73D17B7-8325-41FE-AF0C-E76CAF6CDFB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44572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fa-IR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79EE565E-0E7D-47B8-A4E8-FACD02EC47DE}" type="slidenum">
              <a:rPr lang="ar-SA" smtClean="0"/>
              <a:pPr>
                <a:defRPr/>
              </a:pPr>
              <a:t>1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03638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17B7-8325-41FE-AF0C-E76CAF6CDFB2}" type="slidenum">
              <a:rPr lang="fa-IR" smtClean="0">
                <a:solidFill>
                  <a:prstClr val="black"/>
                </a:solidFill>
              </a:rPr>
              <a:pPr/>
              <a:t>6</a:t>
            </a:fld>
            <a:endParaRPr lang="fa-I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467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17B7-8325-41FE-AF0C-E76CAF6CDFB2}" type="slidenum">
              <a:rPr lang="fa-IR" smtClean="0"/>
              <a:t>9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52280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4A501-4D90-4D57-A26B-E0240EF76FEE}" type="datetimeFigureOut">
              <a:rPr lang="fa-IR" smtClean="0"/>
              <a:t>03/02/1441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C1F16-F045-408D-8E93-9AAFF846597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01831165"/>
      </p:ext>
    </p:extLst>
  </p:cSld>
  <p:clrMapOvr>
    <a:masterClrMapping/>
  </p:clrMapOvr>
  <p:transition spd="slow">
    <p:cover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4A501-4D90-4D57-A26B-E0240EF76FEE}" type="datetimeFigureOut">
              <a:rPr lang="fa-IR" smtClean="0"/>
              <a:t>03/02/1441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C1F16-F045-408D-8E93-9AAFF846597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6928946"/>
      </p:ext>
    </p:extLst>
  </p:cSld>
  <p:clrMapOvr>
    <a:masterClrMapping/>
  </p:clrMapOvr>
  <p:transition spd="slow">
    <p:cover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4A501-4D90-4D57-A26B-E0240EF76FEE}" type="datetimeFigureOut">
              <a:rPr lang="fa-IR" smtClean="0"/>
              <a:t>03/02/1441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C1F16-F045-408D-8E93-9AAFF846597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66924065"/>
      </p:ext>
    </p:extLst>
  </p:cSld>
  <p:clrMapOvr>
    <a:masterClrMapping/>
  </p:clrMapOvr>
  <p:transition spd="slow">
    <p:cover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57200" y="2363788"/>
            <a:ext cx="8153400" cy="1600200"/>
            <a:chOff x="288" y="1489"/>
            <a:chExt cx="5136" cy="1008"/>
          </a:xfrm>
        </p:grpSpPr>
        <p:sp>
          <p:nvSpPr>
            <p:cNvPr id="5" name="Arc 3"/>
            <p:cNvSpPr>
              <a:spLocks/>
            </p:cNvSpPr>
            <p:nvPr/>
          </p:nvSpPr>
          <p:spPr bwMode="invGray">
            <a:xfrm>
              <a:off x="3595" y="1489"/>
              <a:ext cx="1829" cy="1008"/>
            </a:xfrm>
            <a:custGeom>
              <a:avLst/>
              <a:gdLst>
                <a:gd name="T0" fmla="*/ 2 w 21912"/>
                <a:gd name="T1" fmla="*/ 0 h 43200"/>
                <a:gd name="T2" fmla="*/ 0 w 21912"/>
                <a:gd name="T3" fmla="*/ 24 h 43200"/>
                <a:gd name="T4" fmla="*/ 2 w 21912"/>
                <a:gd name="T5" fmla="*/ 12 h 43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912" h="43200" fill="none" extrusionOk="0">
                  <a:moveTo>
                    <a:pt x="300" y="0"/>
                  </a:moveTo>
                  <a:cubicBezTo>
                    <a:pt x="304" y="0"/>
                    <a:pt x="308" y="0"/>
                    <a:pt x="312" y="0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199"/>
                    <a:pt x="103" y="43199"/>
                    <a:pt x="0" y="43197"/>
                  </a:cubicBezTo>
                </a:path>
                <a:path w="21912" h="43200" stroke="0" extrusionOk="0">
                  <a:moveTo>
                    <a:pt x="300" y="0"/>
                  </a:moveTo>
                  <a:cubicBezTo>
                    <a:pt x="304" y="0"/>
                    <a:pt x="308" y="0"/>
                    <a:pt x="312" y="0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199"/>
                    <a:pt x="103" y="43199"/>
                    <a:pt x="0" y="43197"/>
                  </a:cubicBezTo>
                  <a:lnTo>
                    <a:pt x="312" y="21600"/>
                  </a:lnTo>
                  <a:lnTo>
                    <a:pt x="3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6633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a-IR" smtClean="0">
                <a:solidFill>
                  <a:srgbClr val="FFFFCC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invGray">
            <a:xfrm>
              <a:off x="3548" y="1593"/>
              <a:ext cx="1831" cy="800"/>
            </a:xfrm>
            <a:custGeom>
              <a:avLst/>
              <a:gdLst>
                <a:gd name="T0" fmla="*/ 2 w 21924"/>
                <a:gd name="T1" fmla="*/ 0 h 43200"/>
                <a:gd name="T2" fmla="*/ 0 w 21924"/>
                <a:gd name="T3" fmla="*/ 15 h 43200"/>
                <a:gd name="T4" fmla="*/ 2 w 21924"/>
                <a:gd name="T5" fmla="*/ 7 h 43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924" h="43200" fill="none" extrusionOk="0">
                  <a:moveTo>
                    <a:pt x="312" y="0"/>
                  </a:moveTo>
                  <a:cubicBezTo>
                    <a:pt x="316" y="0"/>
                    <a:pt x="320" y="0"/>
                    <a:pt x="324" y="0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199"/>
                    <a:pt x="107" y="43199"/>
                    <a:pt x="0" y="43197"/>
                  </a:cubicBezTo>
                </a:path>
                <a:path w="21924" h="43200" stroke="0" extrusionOk="0">
                  <a:moveTo>
                    <a:pt x="312" y="0"/>
                  </a:moveTo>
                  <a:cubicBezTo>
                    <a:pt x="316" y="0"/>
                    <a:pt x="320" y="0"/>
                    <a:pt x="324" y="0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199"/>
                    <a:pt x="107" y="43199"/>
                    <a:pt x="0" y="43197"/>
                  </a:cubicBezTo>
                  <a:lnTo>
                    <a:pt x="324" y="21600"/>
                  </a:lnTo>
                  <a:lnTo>
                    <a:pt x="31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8944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a-IR" smtClean="0">
                <a:solidFill>
                  <a:srgbClr val="FFFFCC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" name="Arc 5"/>
            <p:cNvSpPr>
              <a:spLocks/>
            </p:cNvSpPr>
            <p:nvPr/>
          </p:nvSpPr>
          <p:spPr bwMode="invGray">
            <a:xfrm>
              <a:off x="3521" y="1732"/>
              <a:ext cx="1830" cy="522"/>
            </a:xfrm>
            <a:custGeom>
              <a:avLst/>
              <a:gdLst>
                <a:gd name="T0" fmla="*/ 2 w 21925"/>
                <a:gd name="T1" fmla="*/ 0 h 43200"/>
                <a:gd name="T2" fmla="*/ 0 w 21925"/>
                <a:gd name="T3" fmla="*/ 6 h 43200"/>
                <a:gd name="T4" fmla="*/ 2 w 21925"/>
                <a:gd name="T5" fmla="*/ 3 h 43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925" h="43200" fill="none" extrusionOk="0">
                  <a:moveTo>
                    <a:pt x="313" y="0"/>
                  </a:moveTo>
                  <a:cubicBezTo>
                    <a:pt x="317" y="0"/>
                    <a:pt x="321" y="0"/>
                    <a:pt x="325" y="0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199"/>
                    <a:pt x="108" y="43199"/>
                    <a:pt x="0" y="43197"/>
                  </a:cubicBezTo>
                </a:path>
                <a:path w="21925" h="43200" stroke="0" extrusionOk="0">
                  <a:moveTo>
                    <a:pt x="313" y="0"/>
                  </a:moveTo>
                  <a:cubicBezTo>
                    <a:pt x="317" y="0"/>
                    <a:pt x="321" y="0"/>
                    <a:pt x="325" y="0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199"/>
                    <a:pt x="108" y="43199"/>
                    <a:pt x="0" y="43197"/>
                  </a:cubicBezTo>
                  <a:lnTo>
                    <a:pt x="325" y="21600"/>
                  </a:lnTo>
                  <a:lnTo>
                    <a:pt x="313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B75B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a-IR" smtClean="0">
                <a:solidFill>
                  <a:srgbClr val="FFFFCC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invGray">
            <a:xfrm>
              <a:off x="288" y="1940"/>
              <a:ext cx="4988" cy="104"/>
            </a:xfrm>
            <a:prstGeom prst="roundRect">
              <a:avLst>
                <a:gd name="adj" fmla="val 49995"/>
              </a:avLst>
            </a:prstGeom>
            <a:gradFill rotWithShape="0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a-IR" altLang="fa-IR" smtClean="0">
                <a:solidFill>
                  <a:srgbClr val="FFFFCC"/>
                </a:solidFill>
              </a:endParaRPr>
            </a:p>
          </p:txBody>
        </p:sp>
      </p:grpSp>
      <p:sp>
        <p:nvSpPr>
          <p:cNvPr id="35847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447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5848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347188"/>
      </p:ext>
    </p:extLst>
  </p:cSld>
  <p:clrMapOvr>
    <a:masterClrMapping/>
  </p:clrMapOvr>
  <p:transition spd="slow">
    <p:cover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4D4C30-05DA-4E4C-8970-1DDF9A4D7CDB}" type="slidenum">
              <a:rPr lang="ar-SA" altLang="fa-IR"/>
              <a:pPr/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2714074051"/>
      </p:ext>
    </p:extLst>
  </p:cSld>
  <p:clrMapOvr>
    <a:masterClrMapping/>
  </p:clrMapOvr>
  <p:transition spd="slow">
    <p:cover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48585C-8EAC-44E8-8ADA-93579CA05075}" type="slidenum">
              <a:rPr lang="ar-SA" altLang="fa-IR"/>
              <a:pPr/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1434300525"/>
      </p:ext>
    </p:extLst>
  </p:cSld>
  <p:clrMapOvr>
    <a:masterClrMapping/>
  </p:clrMapOvr>
  <p:transition spd="slow">
    <p:cover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6D6BDA-683B-445E-A419-CCBA93BCB7A9}" type="slidenum">
              <a:rPr lang="ar-SA" altLang="fa-IR"/>
              <a:pPr/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1273809080"/>
      </p:ext>
    </p:extLst>
  </p:cSld>
  <p:clrMapOvr>
    <a:masterClrMapping/>
  </p:clrMapOvr>
  <p:transition spd="slow">
    <p:cover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D6E7BE-4828-48C0-9729-32753D90E29E}" type="slidenum">
              <a:rPr lang="ar-SA" altLang="fa-IR"/>
              <a:pPr/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2524899607"/>
      </p:ext>
    </p:extLst>
  </p:cSld>
  <p:clrMapOvr>
    <a:masterClrMapping/>
  </p:clrMapOvr>
  <p:transition spd="slow">
    <p:cover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2827F4-D54C-4808-A57D-BDA06AEA1623}" type="slidenum">
              <a:rPr lang="ar-SA" altLang="fa-IR"/>
              <a:pPr/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144310686"/>
      </p:ext>
    </p:extLst>
  </p:cSld>
  <p:clrMapOvr>
    <a:masterClrMapping/>
  </p:clrMapOvr>
  <p:transition spd="slow">
    <p:cover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433EBC-B1AE-4B78-A224-2EC97B90143F}" type="slidenum">
              <a:rPr lang="ar-SA" altLang="fa-IR"/>
              <a:pPr/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968590995"/>
      </p:ext>
    </p:extLst>
  </p:cSld>
  <p:clrMapOvr>
    <a:masterClrMapping/>
  </p:clrMapOvr>
  <p:transition spd="slow">
    <p:cover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97BC57-DB21-450F-9457-0783AADDB3BC}" type="slidenum">
              <a:rPr lang="ar-SA" altLang="fa-IR"/>
              <a:pPr/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3127960866"/>
      </p:ext>
    </p:extLst>
  </p:cSld>
  <p:clrMapOvr>
    <a:masterClrMapping/>
  </p:clrMapOvr>
  <p:transition spd="slow">
    <p:cover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4A501-4D90-4D57-A26B-E0240EF76FEE}" type="datetimeFigureOut">
              <a:rPr lang="fa-IR" smtClean="0"/>
              <a:t>03/02/1441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C1F16-F045-408D-8E93-9AAFF846597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14457211"/>
      </p:ext>
    </p:extLst>
  </p:cSld>
  <p:clrMapOvr>
    <a:masterClrMapping/>
  </p:clrMapOvr>
  <p:transition spd="slow">
    <p:cover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a-I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092216-F5FD-4A9C-98F6-E7234A4E4E3C}" type="slidenum">
              <a:rPr lang="ar-SA" altLang="fa-IR"/>
              <a:pPr/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3251595974"/>
      </p:ext>
    </p:extLst>
  </p:cSld>
  <p:clrMapOvr>
    <a:masterClrMapping/>
  </p:clrMapOvr>
  <p:transition spd="slow">
    <p:cover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650803-C795-4D95-AB15-3E4F3CFDBED7}" type="slidenum">
              <a:rPr lang="ar-SA" altLang="fa-IR"/>
              <a:pPr/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3533764371"/>
      </p:ext>
    </p:extLst>
  </p:cSld>
  <p:clrMapOvr>
    <a:masterClrMapping/>
  </p:clrMapOvr>
  <p:transition spd="slow">
    <p:cover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6D48B0-FF2C-494D-8C09-A56023C90A63}" type="slidenum">
              <a:rPr lang="ar-SA" altLang="fa-IR"/>
              <a:pPr/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3098650556"/>
      </p:ext>
    </p:extLst>
  </p:cSld>
  <p:clrMapOvr>
    <a:masterClrMapping/>
  </p:clrMapOvr>
  <p:transition spd="slow">
    <p:cover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2057400"/>
            <a:ext cx="7772400" cy="4114800"/>
          </a:xfrm>
        </p:spPr>
        <p:txBody>
          <a:bodyPr/>
          <a:lstStyle/>
          <a:p>
            <a:pPr lvl="0"/>
            <a:endParaRPr lang="fa-IR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6B9EF2-5601-43D9-8393-785998295544}" type="slidenum">
              <a:rPr lang="ar-SA" altLang="fa-IR"/>
              <a:pPr/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2104112640"/>
      </p:ext>
    </p:extLst>
  </p:cSld>
  <p:clrMapOvr>
    <a:masterClrMapping/>
  </p:clrMapOvr>
  <p:transition spd="slow">
    <p:cover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2057400"/>
            <a:ext cx="7772400" cy="4114800"/>
          </a:xfrm>
        </p:spPr>
        <p:txBody>
          <a:bodyPr/>
          <a:lstStyle/>
          <a:p>
            <a:pPr lvl="0"/>
            <a:endParaRPr lang="fa-IR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6330DC-FB24-4A11-B9B8-0862C76AC4E5}" type="slidenum">
              <a:rPr lang="ar-SA" altLang="fa-IR"/>
              <a:pPr/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1479768607"/>
      </p:ext>
    </p:extLst>
  </p:cSld>
  <p:clrMapOvr>
    <a:masterClrMapping/>
  </p:clrMapOvr>
  <p:transition spd="slow">
    <p:cover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7A1D4-F385-4709-ABCB-CC05803B464F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CB5198-4D02-4B73-A408-FA99B972DC60}" type="slidenum">
              <a:rPr lang="ar-SA" altLang="fa-IR"/>
              <a:pPr/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4283510631"/>
      </p:ext>
    </p:extLst>
  </p:cSld>
  <p:clrMapOvr>
    <a:masterClrMapping/>
  </p:clrMapOvr>
  <p:transition spd="slow">
    <p:cover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B012F-C8B7-43EA-B970-74320BB05913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72F3A-A8B7-443B-BAA4-67526137F1D8}" type="slidenum">
              <a:rPr lang="ar-SA" altLang="fa-IR"/>
              <a:pPr/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2673237677"/>
      </p:ext>
    </p:extLst>
  </p:cSld>
  <p:clrMapOvr>
    <a:masterClrMapping/>
  </p:clrMapOvr>
  <p:transition spd="slow">
    <p:cover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DB585-D703-4E50-99EC-48B412D237B5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E3E2A3-1EBA-473A-9DFC-A2D459F8147D}" type="slidenum">
              <a:rPr lang="ar-SA" altLang="fa-IR"/>
              <a:pPr/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2267409311"/>
      </p:ext>
    </p:extLst>
  </p:cSld>
  <p:clrMapOvr>
    <a:masterClrMapping/>
  </p:clrMapOvr>
  <p:transition spd="slow">
    <p:cover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0596B-7984-4029-BA84-F781FDDE1200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2E3E01-2690-4AF0-B10C-23B3FAE55825}" type="slidenum">
              <a:rPr lang="ar-SA" altLang="fa-IR"/>
              <a:pPr/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1960802638"/>
      </p:ext>
    </p:extLst>
  </p:cSld>
  <p:clrMapOvr>
    <a:masterClrMapping/>
  </p:clrMapOvr>
  <p:transition spd="slow">
    <p:cover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21612-9933-4648-BA36-B8060C01C43F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094C1-5A81-4783-B88C-1A3AC1E2B088}" type="slidenum">
              <a:rPr lang="ar-SA" altLang="fa-IR"/>
              <a:pPr/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1644613995"/>
      </p:ext>
    </p:extLst>
  </p:cSld>
  <p:clrMapOvr>
    <a:masterClrMapping/>
  </p:clrMapOvr>
  <p:transition spd="slow">
    <p:cover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4A501-4D90-4D57-A26B-E0240EF76FEE}" type="datetimeFigureOut">
              <a:rPr lang="fa-IR" smtClean="0"/>
              <a:t>03/02/1441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C1F16-F045-408D-8E93-9AAFF846597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34585540"/>
      </p:ext>
    </p:extLst>
  </p:cSld>
  <p:clrMapOvr>
    <a:masterClrMapping/>
  </p:clrMapOvr>
  <p:transition spd="slow">
    <p:cover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9EB52-3E07-47AC-8814-E92474F07694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68AE1-30C3-4593-8EC8-502D1E798068}" type="slidenum">
              <a:rPr lang="ar-SA" altLang="fa-IR"/>
              <a:pPr/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1008183566"/>
      </p:ext>
    </p:extLst>
  </p:cSld>
  <p:clrMapOvr>
    <a:masterClrMapping/>
  </p:clrMapOvr>
  <p:transition spd="slow">
    <p:cover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84448-A2CC-4CCA-8358-3456ACD89287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711666-F7D5-4A7B-9761-200FBDCE3889}" type="slidenum">
              <a:rPr lang="ar-SA" altLang="fa-IR"/>
              <a:pPr/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3083871091"/>
      </p:ext>
    </p:extLst>
  </p:cSld>
  <p:clrMapOvr>
    <a:masterClrMapping/>
  </p:clrMapOvr>
  <p:transition spd="slow">
    <p:cover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B6F35-E14E-430D-9679-ED0223E44600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C3486-7580-4B43-8F83-199ED1381C9B}" type="slidenum">
              <a:rPr lang="ar-SA" altLang="fa-IR"/>
              <a:pPr/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2017172077"/>
      </p:ext>
    </p:extLst>
  </p:cSld>
  <p:clrMapOvr>
    <a:masterClrMapping/>
  </p:clrMapOvr>
  <p:transition spd="slow">
    <p:cover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a-I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C4DC1-012B-4B89-898C-F4AE2B6A5DBF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F80B42-7160-431A-A75D-DFE748CF09BC}" type="slidenum">
              <a:rPr lang="ar-SA" altLang="fa-IR"/>
              <a:pPr/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1748629693"/>
      </p:ext>
    </p:extLst>
  </p:cSld>
  <p:clrMapOvr>
    <a:masterClrMapping/>
  </p:clrMapOvr>
  <p:transition spd="slow">
    <p:cover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15FCE-3D45-4A58-942A-AC17CB247F9A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B62D07-627B-40B5-B271-4E91B8B993D4}" type="slidenum">
              <a:rPr lang="ar-SA" altLang="fa-IR"/>
              <a:pPr/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88488118"/>
      </p:ext>
    </p:extLst>
  </p:cSld>
  <p:clrMapOvr>
    <a:masterClrMapping/>
  </p:clrMapOvr>
  <p:transition spd="slow">
    <p:cover dir="r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B171E-287D-463B-AEE5-0EF3CFBC5251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47DE91-F7B6-42B9-96BD-4FCD33889AB4}" type="slidenum">
              <a:rPr lang="ar-SA" altLang="fa-IR"/>
              <a:pPr/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3242792144"/>
      </p:ext>
    </p:extLst>
  </p:cSld>
  <p:clrMapOvr>
    <a:masterClrMapping/>
  </p:clrMapOvr>
  <p:transition spd="slow">
    <p:cover dir="r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CC3C8-BEE0-4EE9-AC1D-15371DA47AFA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8E695-3388-4329-86AE-688CE130180D}" type="slidenum">
              <a:rPr lang="ar-SA" altLang="fa-IR"/>
              <a:pPr/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3925650042"/>
      </p:ext>
    </p:extLst>
  </p:cSld>
  <p:clrMapOvr>
    <a:masterClrMapping/>
  </p:clrMapOvr>
  <p:transition spd="slow">
    <p:cover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675" y="228600"/>
            <a:ext cx="8802688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82563" y="1524000"/>
            <a:ext cx="8813800" cy="4657725"/>
          </a:xfrm>
        </p:spPr>
        <p:txBody>
          <a:bodyPr rtlCol="1">
            <a:normAutofit/>
          </a:bodyPr>
          <a:lstStyle/>
          <a:p>
            <a:pPr lvl="0"/>
            <a:endParaRPr lang="fa-IR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222567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92438" y="6248400"/>
            <a:ext cx="33909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001838" cy="457200"/>
          </a:xfrm>
        </p:spPr>
        <p:txBody>
          <a:bodyPr rtlCol="1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683523"/>
      </p:ext>
    </p:extLst>
  </p:cSld>
  <p:clrMapOvr>
    <a:masterClrMapping/>
  </p:clrMapOvr>
  <p:transition spd="slow">
    <p:cover dir="r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807663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115826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4A501-4D90-4D57-A26B-E0240EF76FEE}" type="datetimeFigureOut">
              <a:rPr lang="fa-IR" smtClean="0"/>
              <a:t>03/02/1441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C1F16-F045-408D-8E93-9AAFF846597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99414332"/>
      </p:ext>
    </p:extLst>
  </p:cSld>
  <p:clrMapOvr>
    <a:masterClrMapping/>
  </p:clrMapOvr>
  <p:transition spd="slow">
    <p:cover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110634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574373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20574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553200"/>
            <a:ext cx="1219200" cy="3048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2200" y="6553200"/>
            <a:ext cx="4953000" cy="3048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72400" y="6477000"/>
            <a:ext cx="685800" cy="381000"/>
          </a:xfrm>
        </p:spPr>
        <p:txBody>
          <a:bodyPr/>
          <a:lstStyle>
            <a:lvl1pPr>
              <a:defRPr/>
            </a:lvl1pPr>
          </a:lstStyle>
          <a:p>
            <a:fld id="{38BB0D64-004D-4C4A-9D46-FC8EA8AD7D12}" type="slidenum">
              <a:rPr lang="ar-SA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165945"/>
      </p:ext>
    </p:extLst>
  </p:cSld>
  <p:clrMapOvr>
    <a:masterClrMapping/>
  </p:clrMapOvr>
  <p:transition spd="slow">
    <p:cover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4A501-4D90-4D57-A26B-E0240EF76FEE}" type="datetimeFigureOut">
              <a:rPr lang="fa-IR" smtClean="0"/>
              <a:t>03/02/1441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C1F16-F045-408D-8E93-9AAFF846597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33703337"/>
      </p:ext>
    </p:extLst>
  </p:cSld>
  <p:clrMapOvr>
    <a:masterClrMapping/>
  </p:clrMapOvr>
  <p:transition spd="slow">
    <p:cover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4A501-4D90-4D57-A26B-E0240EF76FEE}" type="datetimeFigureOut">
              <a:rPr lang="fa-IR" smtClean="0"/>
              <a:t>03/02/1441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C1F16-F045-408D-8E93-9AAFF846597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54292276"/>
      </p:ext>
    </p:extLst>
  </p:cSld>
  <p:clrMapOvr>
    <a:masterClrMapping/>
  </p:clrMapOvr>
  <p:transition spd="slow">
    <p:cover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4A501-4D90-4D57-A26B-E0240EF76FEE}" type="datetimeFigureOut">
              <a:rPr lang="fa-IR" smtClean="0"/>
              <a:t>03/02/1441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C1F16-F045-408D-8E93-9AAFF846597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61581696"/>
      </p:ext>
    </p:extLst>
  </p:cSld>
  <p:clrMapOvr>
    <a:masterClrMapping/>
  </p:clrMapOvr>
  <p:transition spd="slow">
    <p:cover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4A501-4D90-4D57-A26B-E0240EF76FEE}" type="datetimeFigureOut">
              <a:rPr lang="fa-IR" smtClean="0"/>
              <a:t>03/02/1441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C1F16-F045-408D-8E93-9AAFF846597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73408348"/>
      </p:ext>
    </p:extLst>
  </p:cSld>
  <p:clrMapOvr>
    <a:masterClrMapping/>
  </p:clrMapOvr>
  <p:transition spd="slow">
    <p:cover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4A501-4D90-4D57-A26B-E0240EF76FEE}" type="datetimeFigureOut">
              <a:rPr lang="fa-IR" smtClean="0"/>
              <a:t>03/02/1441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C1F16-F045-408D-8E93-9AAFF846597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70359394"/>
      </p:ext>
    </p:extLst>
  </p:cSld>
  <p:clrMapOvr>
    <a:masterClrMapping/>
  </p:clrMapOvr>
  <p:transition spd="slow">
    <p:cover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C4A501-4D90-4D57-A26B-E0240EF76FEE}" type="datetimeFigureOut">
              <a:rPr lang="fa-IR" smtClean="0"/>
              <a:t>03/02/1441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C1F16-F045-408D-8E93-9AAFF846597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34427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cover dir="r"/>
  </p:transition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57200" y="992188"/>
            <a:ext cx="8153400" cy="1600200"/>
            <a:chOff x="288" y="625"/>
            <a:chExt cx="5136" cy="1008"/>
          </a:xfrm>
        </p:grpSpPr>
        <p:sp>
          <p:nvSpPr>
            <p:cNvPr id="1032" name="Arc 3"/>
            <p:cNvSpPr>
              <a:spLocks/>
            </p:cNvSpPr>
            <p:nvPr/>
          </p:nvSpPr>
          <p:spPr bwMode="invGray">
            <a:xfrm>
              <a:off x="3595" y="625"/>
              <a:ext cx="1829" cy="1008"/>
            </a:xfrm>
            <a:custGeom>
              <a:avLst/>
              <a:gdLst>
                <a:gd name="T0" fmla="*/ 2 w 21912"/>
                <a:gd name="T1" fmla="*/ 0 h 43200"/>
                <a:gd name="T2" fmla="*/ 0 w 21912"/>
                <a:gd name="T3" fmla="*/ 24 h 43200"/>
                <a:gd name="T4" fmla="*/ 2 w 21912"/>
                <a:gd name="T5" fmla="*/ 12 h 43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912" h="43200" fill="none" extrusionOk="0">
                  <a:moveTo>
                    <a:pt x="300" y="0"/>
                  </a:moveTo>
                  <a:cubicBezTo>
                    <a:pt x="304" y="0"/>
                    <a:pt x="308" y="0"/>
                    <a:pt x="312" y="0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199"/>
                    <a:pt x="103" y="43199"/>
                    <a:pt x="0" y="43197"/>
                  </a:cubicBezTo>
                </a:path>
                <a:path w="21912" h="43200" stroke="0" extrusionOk="0">
                  <a:moveTo>
                    <a:pt x="300" y="0"/>
                  </a:moveTo>
                  <a:cubicBezTo>
                    <a:pt x="304" y="0"/>
                    <a:pt x="308" y="0"/>
                    <a:pt x="312" y="0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199"/>
                    <a:pt x="103" y="43199"/>
                    <a:pt x="0" y="43197"/>
                  </a:cubicBezTo>
                  <a:lnTo>
                    <a:pt x="312" y="21600"/>
                  </a:lnTo>
                  <a:lnTo>
                    <a:pt x="3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6633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a-IR" smtClean="0">
                <a:solidFill>
                  <a:srgbClr val="FFFFCC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33" name="Arc 4"/>
            <p:cNvSpPr>
              <a:spLocks/>
            </p:cNvSpPr>
            <p:nvPr/>
          </p:nvSpPr>
          <p:spPr bwMode="invGray">
            <a:xfrm>
              <a:off x="3548" y="729"/>
              <a:ext cx="1831" cy="800"/>
            </a:xfrm>
            <a:custGeom>
              <a:avLst/>
              <a:gdLst>
                <a:gd name="T0" fmla="*/ 2 w 21924"/>
                <a:gd name="T1" fmla="*/ 0 h 43200"/>
                <a:gd name="T2" fmla="*/ 0 w 21924"/>
                <a:gd name="T3" fmla="*/ 15 h 43200"/>
                <a:gd name="T4" fmla="*/ 2 w 21924"/>
                <a:gd name="T5" fmla="*/ 7 h 43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924" h="43200" fill="none" extrusionOk="0">
                  <a:moveTo>
                    <a:pt x="312" y="0"/>
                  </a:moveTo>
                  <a:cubicBezTo>
                    <a:pt x="316" y="0"/>
                    <a:pt x="320" y="0"/>
                    <a:pt x="324" y="0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199"/>
                    <a:pt x="107" y="43199"/>
                    <a:pt x="0" y="43197"/>
                  </a:cubicBezTo>
                </a:path>
                <a:path w="21924" h="43200" stroke="0" extrusionOk="0">
                  <a:moveTo>
                    <a:pt x="312" y="0"/>
                  </a:moveTo>
                  <a:cubicBezTo>
                    <a:pt x="316" y="0"/>
                    <a:pt x="320" y="0"/>
                    <a:pt x="324" y="0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199"/>
                    <a:pt x="107" y="43199"/>
                    <a:pt x="0" y="43197"/>
                  </a:cubicBezTo>
                  <a:lnTo>
                    <a:pt x="324" y="21600"/>
                  </a:lnTo>
                  <a:lnTo>
                    <a:pt x="31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8944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a-IR" smtClean="0">
                <a:solidFill>
                  <a:srgbClr val="FFFFCC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34" name="Arc 5"/>
            <p:cNvSpPr>
              <a:spLocks/>
            </p:cNvSpPr>
            <p:nvPr/>
          </p:nvSpPr>
          <p:spPr bwMode="invGray">
            <a:xfrm>
              <a:off x="3521" y="868"/>
              <a:ext cx="1830" cy="522"/>
            </a:xfrm>
            <a:custGeom>
              <a:avLst/>
              <a:gdLst>
                <a:gd name="T0" fmla="*/ 2 w 21925"/>
                <a:gd name="T1" fmla="*/ 0 h 43200"/>
                <a:gd name="T2" fmla="*/ 0 w 21925"/>
                <a:gd name="T3" fmla="*/ 6 h 43200"/>
                <a:gd name="T4" fmla="*/ 2 w 21925"/>
                <a:gd name="T5" fmla="*/ 3 h 43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925" h="43200" fill="none" extrusionOk="0">
                  <a:moveTo>
                    <a:pt x="313" y="0"/>
                  </a:moveTo>
                  <a:cubicBezTo>
                    <a:pt x="317" y="0"/>
                    <a:pt x="321" y="0"/>
                    <a:pt x="325" y="0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199"/>
                    <a:pt x="108" y="43199"/>
                    <a:pt x="0" y="43197"/>
                  </a:cubicBezTo>
                </a:path>
                <a:path w="21925" h="43200" stroke="0" extrusionOk="0">
                  <a:moveTo>
                    <a:pt x="313" y="0"/>
                  </a:moveTo>
                  <a:cubicBezTo>
                    <a:pt x="317" y="0"/>
                    <a:pt x="321" y="0"/>
                    <a:pt x="325" y="0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199"/>
                    <a:pt x="108" y="43199"/>
                    <a:pt x="0" y="43197"/>
                  </a:cubicBezTo>
                  <a:lnTo>
                    <a:pt x="325" y="21600"/>
                  </a:lnTo>
                  <a:lnTo>
                    <a:pt x="313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B75B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a-IR" smtClean="0">
                <a:solidFill>
                  <a:srgbClr val="FFFFCC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35" name="AutoShape 6"/>
            <p:cNvSpPr>
              <a:spLocks noChangeArrowheads="1"/>
            </p:cNvSpPr>
            <p:nvPr/>
          </p:nvSpPr>
          <p:spPr bwMode="invGray">
            <a:xfrm>
              <a:off x="288" y="1076"/>
              <a:ext cx="4988" cy="104"/>
            </a:xfrm>
            <a:prstGeom prst="roundRect">
              <a:avLst>
                <a:gd name="adj" fmla="val 49995"/>
              </a:avLst>
            </a:prstGeom>
            <a:gradFill rotWithShape="0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a-IR" altLang="fa-IR" smtClean="0">
                <a:solidFill>
                  <a:srgbClr val="FFFFCC"/>
                </a:solidFill>
              </a:endParaRPr>
            </a:p>
          </p:txBody>
        </p: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a-IR" smtClean="0"/>
              <a:t>Click to edit Master title style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574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a-IR" smtClean="0"/>
              <a:t>Click to edit Master text styles</a:t>
            </a:r>
          </a:p>
          <a:p>
            <a:pPr lvl="1"/>
            <a:r>
              <a:rPr lang="en-US" altLang="fa-IR" smtClean="0"/>
              <a:t>Second level</a:t>
            </a:r>
          </a:p>
          <a:p>
            <a:pPr lvl="2"/>
            <a:r>
              <a:rPr lang="en-US" altLang="fa-IR" smtClean="0"/>
              <a:t>Third level</a:t>
            </a:r>
          </a:p>
          <a:p>
            <a:pPr lvl="3"/>
            <a:r>
              <a:rPr lang="en-US" altLang="fa-IR" smtClean="0"/>
              <a:t>Fourth level</a:t>
            </a:r>
          </a:p>
          <a:p>
            <a:pPr lvl="4"/>
            <a:r>
              <a:rPr lang="en-US" altLang="fa-IR" smtClean="0"/>
              <a:t>Fifth level</a:t>
            </a: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3200"/>
            <a:ext cx="121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0" hangingPunct="0">
              <a:defRPr sz="1200">
                <a:solidFill>
                  <a:srgbClr val="FF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Arial" panose="020B0604020202020204" pitchFamily="34" charset="0"/>
            </a:endParaRP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62200" y="6553200"/>
            <a:ext cx="4953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rtl="0" eaLnBrk="0" hangingPunct="0">
              <a:defRPr sz="1200">
                <a:solidFill>
                  <a:srgbClr val="66FF33"/>
                </a:solidFill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Arial" panose="020B0604020202020204" pitchFamily="34" charset="0"/>
            </a:endParaRP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72400" y="6477000"/>
            <a:ext cx="68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rtl="0" eaLnBrk="0" hangingPunct="0">
              <a:defRPr sz="1400">
                <a:solidFill>
                  <a:srgbClr val="FFFF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2F97BC2-760B-4BB5-BF29-E1F11112ED8F}" type="slidenum">
              <a:rPr lang="ar-SA" altLang="fa-IR" smtClean="0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fa-I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35643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</p:sldLayoutIdLst>
  <p:transition spd="slow">
    <p:cover dir="r"/>
  </p:transition>
  <p:timing>
    <p:tnLst>
      <p:par>
        <p:cTn id="1" dur="indefinite" restart="never" nodeType="tmRoot"/>
      </p:par>
    </p:tnLst>
  </p:timing>
  <p:txStyles>
    <p:titleStyle>
      <a:lvl1pPr algn="r" rtl="1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r" rtl="1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Arial" pitchFamily="34" charset="0"/>
        </a:defRPr>
      </a:lvl2pPr>
      <a:lvl3pPr algn="r" rtl="1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Arial" pitchFamily="34" charset="0"/>
        </a:defRPr>
      </a:lvl3pPr>
      <a:lvl4pPr algn="r" rtl="1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Arial" pitchFamily="34" charset="0"/>
        </a:defRPr>
      </a:lvl4pPr>
      <a:lvl5pPr algn="r" rtl="1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Arial" pitchFamily="34" charset="0"/>
        </a:defRPr>
      </a:lvl5pPr>
      <a:lvl6pPr marL="457200" algn="r" rtl="1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Arial" pitchFamily="34" charset="0"/>
        </a:defRPr>
      </a:lvl6pPr>
      <a:lvl7pPr marL="914400" algn="r" rtl="1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Arial" pitchFamily="34" charset="0"/>
        </a:defRPr>
      </a:lvl7pPr>
      <a:lvl8pPr marL="1371600" algn="r" rtl="1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Arial" pitchFamily="34" charset="0"/>
        </a:defRPr>
      </a:lvl8pPr>
      <a:lvl9pPr marL="1828800" algn="r" rtl="1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a-IR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a-IR" smtClean="0"/>
              <a:t>Click to edit Master text styles</a:t>
            </a:r>
          </a:p>
          <a:p>
            <a:pPr lvl="1"/>
            <a:r>
              <a:rPr lang="en-US" altLang="fa-IR" smtClean="0"/>
              <a:t>Second level</a:t>
            </a:r>
          </a:p>
          <a:p>
            <a:pPr lvl="2"/>
            <a:r>
              <a:rPr lang="en-US" altLang="fa-IR" smtClean="0"/>
              <a:t>Third level</a:t>
            </a:r>
          </a:p>
          <a:p>
            <a:pPr lvl="3"/>
            <a:r>
              <a:rPr lang="en-US" altLang="fa-IR" smtClean="0"/>
              <a:t>Fourth level</a:t>
            </a:r>
          </a:p>
          <a:p>
            <a:pPr lvl="4"/>
            <a:r>
              <a:rPr lang="en-US" altLang="fa-I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9BFA868B-3F7C-4FD2-B905-3F00F6763731}" type="datetime1">
              <a:rPr lang="en-US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10/30/2019</a:t>
            </a:fld>
            <a:endParaRPr lang="en-US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2317F939-FE50-4FEA-A10F-5972E1E97DA9}" type="slidenum">
              <a:rPr lang="ar-SA" altLang="fa-IR" smtClean="0">
                <a:latin typeface="Times New Roman" panose="02020603050405020304" pitchFamily="18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fa-I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398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</p:sldLayoutIdLst>
  <p:transition spd="slow">
    <p:cover dir="r"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rtl="0"/>
              <a:t>10/30/2019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rtl="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244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</p:sldLayoutIdLst>
  <p:transition spd="slow">
    <p:cover dir="r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&#1705;&#1575;&#1585;&#1578;%20&#1662;&#1740;&#1588;%20&#1575;&#1586;%20&#1576;&#1575;&#1585;&#1583;&#1575;&#1585;&#1740;%20name.pdf" TargetMode="External"/><Relationship Id="rId2" Type="http://schemas.openxmlformats.org/officeDocument/2006/relationships/hyperlink" Target="name%20form%20pre%20....pdf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name%20ersal%20resane.pdf" TargetMode="External"/><Relationship Id="rId4" Type="http://schemas.openxmlformats.org/officeDocument/2006/relationships/hyperlink" Target="&#1705;&#1575;&#1585;&#1578;%20&#1605;&#1585;&#1575;&#1602;&#1576;&#1578;%20&#1662;&#1740;&#1588;%20&#1575;&#1586;%20&#1576;&#1575;&#1585;&#1583;&#1575;&#1585;&#1740;.pdf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433513"/>
            <a:ext cx="8305800" cy="1981200"/>
          </a:xfrm>
        </p:spPr>
        <p:txBody>
          <a:bodyPr/>
          <a:lstStyle/>
          <a:p>
            <a:pPr>
              <a:defRPr/>
            </a:pPr>
            <a:endParaRPr smtClean="0">
              <a:cs typeface="Times New Roman" pitchFamily="18" charset="0"/>
            </a:endParaRPr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700463"/>
            <a:ext cx="8305800" cy="1143000"/>
          </a:xfrm>
        </p:spPr>
        <p:txBody>
          <a:bodyPr/>
          <a:lstStyle/>
          <a:p>
            <a:pPr marR="0">
              <a:defRPr/>
            </a:pPr>
            <a:endParaRPr lang="en-US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124" name="Rectangle 18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858000" y="6015038"/>
            <a:ext cx="1905000" cy="4572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>
              <a:defRPr/>
            </a:pPr>
            <a:fld id="{3395B9E0-E3CE-439B-B688-6574B890D1A1}" type="slidenum">
              <a:rPr lang="ar-SA" smtClean="0"/>
              <a:pPr>
                <a:defRPr/>
              </a:pPr>
              <a:t>1</a:t>
            </a:fld>
            <a:endParaRPr lang="en-US" dirty="0" smtClean="0"/>
          </a:p>
        </p:txBody>
      </p:sp>
      <p:pic>
        <p:nvPicPr>
          <p:cNvPr id="7173" name="Picture 5" descr="C:\Documents and Settings\Naser Mohammadi\My Documents\My Pictures\BESM.bmp"/>
          <p:cNvPicPr>
            <a:picLocks noChangeAspect="1" noChangeArrowheads="1"/>
          </p:cNvPicPr>
          <p:nvPr/>
        </p:nvPicPr>
        <p:blipFill>
          <a:blip r:embed="rId3" cstate="screen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84526013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27794"/>
            <a:ext cx="8229600" cy="1301006"/>
          </a:xfrm>
        </p:spPr>
        <p:txBody>
          <a:bodyPr>
            <a:noAutofit/>
          </a:bodyPr>
          <a:lstStyle/>
          <a:p>
            <a:pPr>
              <a:lnSpc>
                <a:spcPts val="4200"/>
              </a:lnSpc>
            </a:pPr>
            <a:r>
              <a:rPr lang="fa-IR" sz="3000" b="1" i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TitrBold"/>
                <a:cs typeface="B Titr" pitchFamily="2" charset="-78"/>
              </a:rPr>
              <a:t>راهکارهای مداخله ای پیشنهادی برای جلوگیری از تکرار عوامل قابل اجتناب در واحد های بهداشتی- درمانی</a:t>
            </a:r>
            <a:r>
              <a:rPr lang="fa-IR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 </a:t>
            </a:r>
            <a:endParaRPr lang="fa-IR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28800"/>
            <a:ext cx="8833900" cy="5141168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sz="2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تقویت برنامه های باروری سالم به منظور کاهش حاملگی های ناخواسته و </a:t>
            </a:r>
            <a:r>
              <a:rPr lang="fa-IR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پرخطر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تقویت </a:t>
            </a:r>
            <a:r>
              <a:rPr lang="fa-IR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برنامه مراقبت پیش از </a:t>
            </a:r>
            <a:r>
              <a:rPr lang="fa-IR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بارداری</a:t>
            </a:r>
            <a:endParaRPr lang="fa-IR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Zar" pitchFamily="2" charset="-78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تقویت کمی </a:t>
            </a:r>
            <a:r>
              <a:rPr lang="fa-IR" sz="2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و کیفی مراقبت های دوران بارداری، زایمان و پس از زایمان </a:t>
            </a:r>
            <a:endParaRPr lang="fa-IR" sz="28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Zar" pitchFamily="2" charset="-78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اصلاح روند ثبت مستندات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sz="2800" b="1" i="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Yagut"/>
                <a:cs typeface="B Zar" pitchFamily="2" charset="-78"/>
              </a:rPr>
              <a:t>ارتقای آگاهی و عملکرد پرسنل</a:t>
            </a:r>
          </a:p>
          <a:p>
            <a:pPr marL="0" indent="0" algn="just">
              <a:lnSpc>
                <a:spcPts val="3800"/>
              </a:lnSpc>
              <a:buNone/>
            </a:pPr>
            <a:endParaRPr lang="fa-IR" sz="26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26152492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1049007"/>
              </p:ext>
            </p:extLst>
          </p:nvPr>
        </p:nvGraphicFramePr>
        <p:xfrm>
          <a:off x="323528" y="260648"/>
          <a:ext cx="8640960" cy="6110808"/>
        </p:xfrm>
        <a:graphic>
          <a:graphicData uri="http://schemas.openxmlformats.org/drawingml/2006/table">
            <a:tbl>
              <a:tblPr rtl="1" firstRow="1" firstCol="1" bandRow="1"/>
              <a:tblGrid>
                <a:gridCol w="720802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329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  <a:tab pos="2637155" algn="ctr"/>
                          <a:tab pos="2945765" algn="ctr"/>
                          <a:tab pos="5274310" algn="r"/>
                          <a:tab pos="6120130" algn="l"/>
                        </a:tabLst>
                      </a:pPr>
                      <a:r>
                        <a:rPr lang="ar-SA" sz="2000" b="0" kern="1200" dirty="0" smtClean="0">
                          <a:solidFill>
                            <a:schemeClr val="tx2"/>
                          </a:solidFill>
                          <a:effectLst/>
                          <a:latin typeface="IranNastaliq" panose="02020505000000020003" pitchFamily="18" charset="0"/>
                          <a:ea typeface="Times New Roman" panose="02020603050405020304" pitchFamily="18" charset="0"/>
                          <a:cs typeface="B Titr" panose="00000700000000000000" pitchFamily="2" charset="-78"/>
                        </a:rPr>
                        <a:t>مصوب</a:t>
                      </a:r>
                      <a:r>
                        <a:rPr lang="fa-IR" sz="2000" b="0" kern="1200" dirty="0" smtClean="0">
                          <a:solidFill>
                            <a:schemeClr val="tx2"/>
                          </a:solidFill>
                          <a:effectLst/>
                          <a:latin typeface="IranNastaliq" panose="02020505000000020003" pitchFamily="18" charset="0"/>
                          <a:ea typeface="Times New Roman" panose="02020603050405020304" pitchFamily="18" charset="0"/>
                          <a:cs typeface="B Titr" panose="00000700000000000000" pitchFamily="2" charset="-78"/>
                        </a:rPr>
                        <a:t>ات کمیته های ارتقا سلامت مادر و نوزاد</a:t>
                      </a:r>
                      <a:r>
                        <a:rPr lang="fa-IR" sz="2000" b="0" kern="1200" baseline="0" dirty="0" smtClean="0">
                          <a:solidFill>
                            <a:schemeClr val="tx2"/>
                          </a:solidFill>
                          <a:effectLst/>
                          <a:latin typeface="IranNastaliq" panose="02020505000000020003" pitchFamily="18" charset="0"/>
                          <a:ea typeface="Times New Roman" panose="02020603050405020304" pitchFamily="18" charset="0"/>
                          <a:cs typeface="B Titr" panose="00000700000000000000" pitchFamily="2" charset="-78"/>
                        </a:rPr>
                        <a:t> شماره</a:t>
                      </a:r>
                      <a:r>
                        <a:rPr lang="fa-IR" sz="2000" b="0" kern="1200" dirty="0" smtClean="0">
                          <a:solidFill>
                            <a:schemeClr val="tx2"/>
                          </a:solidFill>
                          <a:effectLst/>
                          <a:latin typeface="IranNastaliq" panose="02020505000000020003" pitchFamily="18" charset="0"/>
                          <a:ea typeface="Times New Roman" panose="02020603050405020304" pitchFamily="18" charset="0"/>
                          <a:cs typeface="B Titr" panose="00000700000000000000" pitchFamily="2" charset="-78"/>
                        </a:rPr>
                        <a:t> 92 و 93</a:t>
                      </a:r>
                      <a:r>
                        <a:rPr lang="en-US" sz="2000" b="0" kern="1200" dirty="0" smtClean="0">
                          <a:solidFill>
                            <a:schemeClr val="tx2"/>
                          </a:solidFill>
                          <a:effectLst/>
                          <a:latin typeface="IranNastaliq" panose="02020505000000020003" pitchFamily="18" charset="0"/>
                          <a:ea typeface="Times New Roman" panose="02020603050405020304" pitchFamily="18" charset="0"/>
                          <a:cs typeface="B Titr" panose="00000700000000000000" pitchFamily="2" charset="-78"/>
                        </a:rPr>
                        <a:t> </a:t>
                      </a:r>
                      <a:r>
                        <a:rPr lang="fa-IR" sz="2000" b="0" kern="1200" dirty="0" smtClean="0">
                          <a:solidFill>
                            <a:schemeClr val="tx2"/>
                          </a:solidFill>
                          <a:effectLst/>
                          <a:latin typeface="IranNastaliq" panose="02020505000000020003" pitchFamily="18" charset="0"/>
                          <a:ea typeface="Times New Roman" panose="02020603050405020304" pitchFamily="18" charset="0"/>
                          <a:cs typeface="B Titr" panose="00000700000000000000" pitchFamily="2" charset="-78"/>
                        </a:rPr>
                        <a:t>و 94</a:t>
                      </a:r>
                      <a:endParaRPr lang="en-US" sz="2000" b="0" kern="1200" dirty="0">
                        <a:solidFill>
                          <a:schemeClr val="tx2"/>
                        </a:solidFill>
                        <a:effectLst/>
                        <a:latin typeface="IranNastaliq" panose="02020505000000020003" pitchFamily="18" charset="0"/>
                        <a:ea typeface="Times New Roman" panose="02020603050405020304" pitchFamily="18" charset="0"/>
                        <a:cs typeface="B Titr" panose="000007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  <a:tab pos="2637155" algn="ctr"/>
                          <a:tab pos="2945765" algn="ctr"/>
                          <a:tab pos="5274310" algn="r"/>
                          <a:tab pos="6120130" algn="l"/>
                        </a:tabLst>
                      </a:pPr>
                      <a:r>
                        <a:rPr lang="ar-SA" sz="2000" b="0" dirty="0">
                          <a:solidFill>
                            <a:schemeClr val="tx2"/>
                          </a:solidFill>
                          <a:effectLst/>
                          <a:latin typeface="IranNastaliq" panose="02020505000000020003" pitchFamily="18" charset="0"/>
                          <a:ea typeface="Times New Roman" panose="02020603050405020304" pitchFamily="18" charset="0"/>
                          <a:cs typeface="B Titr" panose="00000700000000000000" pitchFamily="2" charset="-78"/>
                        </a:rPr>
                        <a:t>مسئول اجرا</a:t>
                      </a:r>
                      <a:endParaRPr lang="en-US" sz="2800" b="1" dirty="0">
                        <a:solidFill>
                          <a:schemeClr val="tx2"/>
                        </a:solidFill>
                        <a:effectLst/>
                        <a:latin typeface="IPT.Roya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96144">
                <a:tc>
                  <a:txBody>
                    <a:bodyPr/>
                    <a:lstStyle/>
                    <a:p>
                      <a:pPr marL="0" marR="0" indent="0" algn="justLow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000" b="0" kern="1200" dirty="0" smtClean="0">
                          <a:solidFill>
                            <a:schemeClr val="tx1"/>
                          </a:solidFill>
                          <a:effectLst/>
                          <a:latin typeface="IPT.Roya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با توجه به آمار قابل توجه بیماری های زمینه ای در مرگ های مادری و پایین بودن پوشش مراقبت قبل از بارداری در استان در خصوص حساس سازی و آموزش گروه هدف و توجه به ارایه ی خدمات مراقبتی پیش از بارداری در بخش خصوصی ، اطلاع رسانی در انجمن علمی متخصصین زنان انجام گردد.  </a:t>
                      </a:r>
                      <a:endParaRPr lang="en-US" sz="2400" b="1" dirty="0">
                        <a:effectLst/>
                        <a:latin typeface="IPT.Roya"/>
                        <a:ea typeface="Times New Roman" panose="02020603050405020304" pitchFamily="18" charset="0"/>
                        <a:cs typeface="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600" kern="1200" dirty="0" smtClean="0">
                          <a:solidFill>
                            <a:schemeClr val="tx1"/>
                          </a:solidFill>
                          <a:effectLst/>
                          <a:latin typeface="IPT.Roya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جلسه 98/5/7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IPT.Roya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656184">
                <a:tc>
                  <a:txBody>
                    <a:bodyPr/>
                    <a:lstStyle/>
                    <a:p>
                      <a:pPr marL="0" marR="0" indent="0" algn="justLow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000" b="0" dirty="0" smtClean="0">
                          <a:effectLst/>
                          <a:latin typeface="IPT.Roya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با توجه به پایین بودن پوشش مراقبت قبل از بارداری مقرر گردید به منظور توجه بیشتر به معرفی، ارایه و ثبت مراقبت قبل از بارداری در مطب های متخصصین زنان، پروتکل مراقبت قبل از بارداری بر اساس دستورعمل وزارتی دراختیار گروه محترم زنان و انجمن علمی متخصصین زنان قرار گیرد تا نسبت به تهیه پروتکل و طراحی فرم مراقبت پیش از بارداری، ویژه متخصصین محترم زنان و زایمان اقدام گردد.</a:t>
                      </a:r>
                      <a:endParaRPr lang="en-US" sz="2400" b="1" dirty="0" smtClean="0">
                        <a:effectLst/>
                        <a:latin typeface="IPT.Roya"/>
                        <a:ea typeface="Times New Roman" panose="02020603050405020304" pitchFamily="18" charset="0"/>
                        <a:cs typeface="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600" b="0" kern="1200" dirty="0">
                          <a:solidFill>
                            <a:schemeClr val="tx1"/>
                          </a:solidFill>
                          <a:effectLst/>
                          <a:latin typeface="IPT.Roya"/>
                          <a:ea typeface="Times New Roman" panose="02020603050405020304" pitchFamily="18" charset="0"/>
                          <a:cs typeface="B Nazanin" panose="00000400000000000000" pitchFamily="2" charset="-78"/>
                          <a:hlinkClick r:id="rId2" action="ppaction://hlinkfile"/>
                        </a:rPr>
                        <a:t>معاونت</a:t>
                      </a:r>
                      <a:r>
                        <a:rPr lang="fa-IR" sz="1600" b="0" kern="1200" dirty="0">
                          <a:solidFill>
                            <a:schemeClr val="tx1"/>
                          </a:solidFill>
                          <a:effectLst/>
                          <a:latin typeface="IPT.Roya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بهداشتی </a:t>
                      </a:r>
                      <a:endParaRPr lang="en-US" sz="1600" b="0" kern="1200" dirty="0">
                        <a:solidFill>
                          <a:schemeClr val="tx1"/>
                        </a:solidFill>
                        <a:effectLst/>
                        <a:latin typeface="IPT.Roya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05716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fa-IR" sz="2000" b="0" kern="1200" dirty="0" smtClean="0">
                          <a:solidFill>
                            <a:schemeClr val="tx1"/>
                          </a:solidFill>
                          <a:effectLst/>
                          <a:latin typeface="IPT.Roya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فرمت نهایی کارت مراقبت پیش از بارداری ویژه ی بخش خصوصی آماده سازی و به منظور اطلاع رسانی و ابلاغ به متخصصین زنان و ماماها پس از تایید گروه های ذیربط در اختیار معاونت درمان قرار گیرد. </a:t>
                      </a:r>
                      <a:endParaRPr lang="en-US" sz="2000" b="0" kern="1200" dirty="0">
                        <a:solidFill>
                          <a:schemeClr val="tx1"/>
                        </a:solidFill>
                        <a:effectLst/>
                        <a:latin typeface="IPT.Roya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600" b="0" kern="1200" dirty="0" smtClean="0">
                          <a:solidFill>
                            <a:schemeClr val="tx1"/>
                          </a:solidFill>
                          <a:effectLst/>
                          <a:latin typeface="IPT.Roya"/>
                          <a:ea typeface="Times New Roman" panose="02020603050405020304" pitchFamily="18" charset="0"/>
                          <a:cs typeface="B Nazanin" panose="00000400000000000000" pitchFamily="2" charset="-78"/>
                          <a:hlinkClick r:id="rId3" action="ppaction://hlinkfile"/>
                        </a:rPr>
                        <a:t>معاونت</a:t>
                      </a:r>
                      <a:r>
                        <a:rPr lang="fa-IR" sz="1600" b="0" kern="1200" dirty="0" smtClean="0">
                          <a:solidFill>
                            <a:schemeClr val="tx1"/>
                          </a:solidFill>
                          <a:effectLst/>
                          <a:latin typeface="IPT.Roya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600" b="0" kern="1200" dirty="0" smtClean="0">
                          <a:solidFill>
                            <a:schemeClr val="tx1"/>
                          </a:solidFill>
                          <a:effectLst/>
                          <a:latin typeface="IPT.Roya"/>
                          <a:ea typeface="Times New Roman" panose="02020603050405020304" pitchFamily="18" charset="0"/>
                          <a:cs typeface="B Nazanin" panose="00000400000000000000" pitchFamily="2" charset="-78"/>
                          <a:hlinkClick r:id="rId4" action="ppaction://hlinkfile"/>
                        </a:rPr>
                        <a:t>بهداشتی</a:t>
                      </a:r>
                      <a:r>
                        <a:rPr lang="fa-IR" sz="1600" b="0" kern="1200" dirty="0" smtClean="0">
                          <a:solidFill>
                            <a:schemeClr val="tx1"/>
                          </a:solidFill>
                          <a:effectLst/>
                          <a:latin typeface="IPT.Roya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endParaRPr lang="en-US" sz="2000" b="0" kern="1200" dirty="0">
                        <a:solidFill>
                          <a:schemeClr val="tx1"/>
                        </a:solidFill>
                        <a:effectLst/>
                        <a:latin typeface="IPT.Roya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9527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fa-IR" sz="2000" b="0" kern="1200" dirty="0" smtClean="0">
                          <a:solidFill>
                            <a:schemeClr val="tx1"/>
                          </a:solidFill>
                          <a:effectLst/>
                          <a:latin typeface="IPT.Roya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به منظور معرفی بیشتر و حساس سازی مراجعین بخش خصوصی در زمینه ضرورت دریافت مراقبت قبل از بارداری و شرکت در کلاس های آمادگی برای زایمان، نمونه رسانه های آموزشی تهیه شده توسط حوزه معاونت بهداشتی در اختیار انجمن علمی متخصصین زنان، انجمن علمی مامایی و جمعیت مامایی قرار گیرد تا نسبت به چاپ آن و توزیع در مطب ها اقدام گردد.</a:t>
                      </a:r>
                      <a:endParaRPr lang="en-US" sz="2000" b="0" kern="1200" dirty="0">
                        <a:solidFill>
                          <a:schemeClr val="tx1"/>
                        </a:solidFill>
                        <a:effectLst/>
                        <a:latin typeface="IPT.Roya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2000" b="0" kern="1200" dirty="0" smtClean="0">
                          <a:solidFill>
                            <a:schemeClr val="tx1"/>
                          </a:solidFill>
                          <a:effectLst/>
                          <a:latin typeface="IPT.Roya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انجمن علمی متخصصین زنان با همکاری معاونت </a:t>
                      </a:r>
                      <a:r>
                        <a:rPr lang="fa-IR" sz="2000" b="0" kern="1200" dirty="0" smtClean="0">
                          <a:solidFill>
                            <a:schemeClr val="tx1"/>
                          </a:solidFill>
                          <a:effectLst/>
                          <a:latin typeface="IPT.Roya"/>
                          <a:ea typeface="Times New Roman" panose="02020603050405020304" pitchFamily="18" charset="0"/>
                          <a:cs typeface="B Nazanin" panose="00000400000000000000" pitchFamily="2" charset="-78"/>
                          <a:hlinkClick r:id="rId5" action="ppaction://hlinkfile"/>
                        </a:rPr>
                        <a:t>بهداشتی</a:t>
                      </a:r>
                      <a:endParaRPr lang="en-US" sz="2000" b="0" kern="1200" dirty="0">
                        <a:solidFill>
                          <a:schemeClr val="tx1"/>
                        </a:solidFill>
                        <a:effectLst/>
                        <a:latin typeface="IPT.Roya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0971457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74180"/>
            <a:ext cx="8496944" cy="6323172"/>
          </a:xfrm>
        </p:spPr>
      </p:pic>
    </p:spTree>
    <p:extLst>
      <p:ext uri="{BB962C8B-B14F-4D97-AF65-F5344CB8AC3E}">
        <p14:creationId xmlns:p14="http://schemas.microsoft.com/office/powerpoint/2010/main" val="3500468331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8496944" cy="6408712"/>
          </a:xfrm>
        </p:spPr>
      </p:pic>
    </p:spTree>
    <p:extLst>
      <p:ext uri="{BB962C8B-B14F-4D97-AF65-F5344CB8AC3E}">
        <p14:creationId xmlns:p14="http://schemas.microsoft.com/office/powerpoint/2010/main" val="3320454297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6775"/>
            <a:ext cx="6624736" cy="6831225"/>
          </a:xfrm>
        </p:spPr>
      </p:pic>
    </p:spTree>
    <p:extLst>
      <p:ext uri="{BB962C8B-B14F-4D97-AF65-F5344CB8AC3E}">
        <p14:creationId xmlns:p14="http://schemas.microsoft.com/office/powerpoint/2010/main" val="1996104522"/>
      </p:ext>
    </p:extLst>
  </p:cSld>
  <p:clrMapOvr>
    <a:masterClrMapping/>
  </p:clrMapOvr>
  <p:transition spd="slow">
    <p:cover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fa-IR" altLang="fa-IR" smtClean="0"/>
          </a:p>
        </p:txBody>
      </p:sp>
      <p:pic>
        <p:nvPicPr>
          <p:cNvPr id="32771" name="Content Placeholder 4" descr="080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EC79B57-0681-49C2-8104-D743BBFF5EB9}" type="slidenum">
              <a:rPr lang="ar-SA" altLang="fa-IR" sz="1200">
                <a:solidFill>
                  <a:srgbClr val="898989"/>
                </a:solidFill>
              </a:rPr>
              <a:pPr eaLnBrk="1" hangingPunct="1"/>
              <a:t>15</a:t>
            </a:fld>
            <a:endParaRPr lang="en-US" altLang="fa-I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371839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31981" y="1436975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a-IR" sz="7200" dirty="0" smtClean="0">
                <a:solidFill>
                  <a:srgbClr val="C00000"/>
                </a:solidFill>
                <a:latin typeface="+mj-lt"/>
                <a:ea typeface="+mj-ea"/>
                <a:cs typeface="B Titr" panose="00000700000000000000" pitchFamily="2" charset="-78"/>
              </a:rPr>
              <a:t>چرا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a-IR" sz="6600" dirty="0" smtClean="0">
                <a:solidFill>
                  <a:srgbClr val="002060"/>
                </a:solidFill>
                <a:latin typeface="+mj-lt"/>
                <a:ea typeface="+mj-ea"/>
                <a:cs typeface="B Titr" panose="00000700000000000000" pitchFamily="2" charset="-78"/>
              </a:rPr>
              <a:t>مراقبت پیش از بارداری؟ </a:t>
            </a:r>
            <a:endParaRPr lang="fa-IR" sz="6600" dirty="0">
              <a:solidFill>
                <a:srgbClr val="002060"/>
              </a:solidFill>
              <a:latin typeface="+mj-lt"/>
              <a:ea typeface="+mj-ea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47976514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51920" y="2204864"/>
            <a:ext cx="5184576" cy="1863771"/>
          </a:xfrm>
          <a:solidFill>
            <a:schemeClr val="accent5">
              <a:lumMod val="5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a-IR" sz="4000" dirty="0" smtClean="0">
                <a:cs typeface="B Titr" pitchFamily="2" charset="-78"/>
              </a:rPr>
              <a:t>تحلیل کشوری مرگ های </a:t>
            </a:r>
            <a:r>
              <a:rPr lang="fa-IR" sz="4000" dirty="0">
                <a:cs typeface="B Titr" pitchFamily="2" charset="-78"/>
              </a:rPr>
              <a:t>مادری </a:t>
            </a:r>
            <a:r>
              <a:rPr lang="fa-IR" sz="4000" dirty="0" smtClean="0">
                <a:cs typeface="B Titr" pitchFamily="2" charset="-78"/>
              </a:rPr>
              <a:t>96-95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548680"/>
            <a:ext cx="3384376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727269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52736"/>
          </a:xfrm>
        </p:spPr>
        <p:txBody>
          <a:bodyPr>
            <a:normAutofit fontScale="90000"/>
          </a:bodyPr>
          <a:lstStyle/>
          <a:p>
            <a:r>
              <a:rPr lang="fa-IR" sz="3600" dirty="0">
                <a:solidFill>
                  <a:srgbClr val="4F81BD">
                    <a:lumMod val="75000"/>
                  </a:srgbClr>
                </a:solidFill>
                <a:cs typeface="B Titr" panose="00000700000000000000" pitchFamily="2" charset="-78"/>
              </a:rPr>
              <a:t>درصد موارد فوت شده برحسب گروه بندی علل فوت در </a:t>
            </a:r>
            <a:r>
              <a:rPr lang="fa-IR" sz="3600" dirty="0" smtClean="0">
                <a:solidFill>
                  <a:srgbClr val="C00000"/>
                </a:solidFill>
                <a:cs typeface="B Titr" panose="00000700000000000000" pitchFamily="2" charset="-78"/>
              </a:rPr>
              <a:t>استان</a:t>
            </a:r>
            <a:r>
              <a:rPr lang="fa-IR" sz="3600" dirty="0" smtClean="0">
                <a:solidFill>
                  <a:srgbClr val="4F81BD">
                    <a:lumMod val="75000"/>
                  </a:srgbClr>
                </a:solidFill>
                <a:cs typeface="B Titr" panose="00000700000000000000" pitchFamily="2" charset="-78"/>
              </a:rPr>
              <a:t> </a:t>
            </a:r>
            <a:r>
              <a:rPr lang="fa-IR" sz="3600" dirty="0">
                <a:solidFill>
                  <a:srgbClr val="4F81BD">
                    <a:lumMod val="75000"/>
                  </a:srgbClr>
                </a:solidFill>
                <a:cs typeface="B Titr" panose="00000700000000000000" pitchFamily="2" charset="-78"/>
              </a:rPr>
              <a:t>در </a:t>
            </a:r>
            <a:r>
              <a:rPr lang="fa-IR" sz="3600" dirty="0" smtClean="0">
                <a:solidFill>
                  <a:srgbClr val="4F81BD">
                    <a:lumMod val="75000"/>
                  </a:srgbClr>
                </a:solidFill>
                <a:cs typeface="B Titr" panose="00000700000000000000" pitchFamily="2" charset="-78"/>
              </a:rPr>
              <a:t>سال های 96- 95</a:t>
            </a:r>
            <a:endParaRPr lang="fa-IR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8171972"/>
              </p:ext>
            </p:extLst>
          </p:nvPr>
        </p:nvGraphicFramePr>
        <p:xfrm>
          <a:off x="611560" y="1313384"/>
          <a:ext cx="8229600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20097724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5010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a-IR" sz="4000" dirty="0" smtClean="0">
                <a:solidFill>
                  <a:schemeClr val="accent1">
                    <a:lumMod val="75000"/>
                  </a:schemeClr>
                </a:solidFill>
                <a:cs typeface="B Titr" panose="00000700000000000000" pitchFamily="2" charset="-78"/>
              </a:rPr>
              <a:t>درصد موارد فوت شده برحسب گروه بندی علل فوت در کشور در سال های 96-95</a:t>
            </a:r>
            <a:endParaRPr lang="fa-IR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1453" r="1639"/>
          <a:stretch/>
        </p:blipFill>
        <p:spPr>
          <a:xfrm>
            <a:off x="611560" y="1700808"/>
            <a:ext cx="7848872" cy="4882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763912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55576" y="116632"/>
            <a:ext cx="7355160" cy="1162050"/>
          </a:xfrm>
        </p:spPr>
        <p:txBody>
          <a:bodyPr>
            <a:normAutofit/>
          </a:bodyPr>
          <a:lstStyle/>
          <a:p>
            <a:pPr algn="ctr"/>
            <a:r>
              <a:rPr lang="fa-IR" sz="4000" dirty="0" smtClean="0">
                <a:solidFill>
                  <a:srgbClr val="C00000"/>
                </a:solidFill>
                <a:cs typeface="B Titr" panose="00000700000000000000" pitchFamily="2" charset="-78"/>
              </a:rPr>
              <a:t>مراقبت قبل از بارداری</a:t>
            </a:r>
            <a:endParaRPr lang="fa-IR" sz="4000" dirty="0">
              <a:solidFill>
                <a:srgbClr val="C00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1560" y="1556792"/>
            <a:ext cx="8075240" cy="4281339"/>
          </a:xfrm>
        </p:spPr>
        <p:txBody>
          <a:bodyPr/>
          <a:lstStyle/>
          <a:p>
            <a:pPr lvl="0" algn="justLow" fontAlgn="base"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Char char="n"/>
            </a:pPr>
            <a:r>
              <a:rPr lang="fa-IR" b="1" kern="0" dirty="0" smtClean="0">
                <a:solidFill>
                  <a:schemeClr val="accent1">
                    <a:lumMod val="75000"/>
                  </a:schemeClr>
                </a:solidFill>
                <a:latin typeface="Tahoma"/>
                <a:cs typeface="B Mitra" panose="00000400000000000000" pitchFamily="2" charset="-78"/>
              </a:rPr>
              <a:t>مجموعه </a:t>
            </a:r>
            <a:r>
              <a:rPr lang="fa-IR" b="1" kern="0" dirty="0">
                <a:solidFill>
                  <a:schemeClr val="accent1">
                    <a:lumMod val="75000"/>
                  </a:schemeClr>
                </a:solidFill>
                <a:latin typeface="Tahoma"/>
                <a:cs typeface="B Mitra" panose="00000400000000000000" pitchFamily="2" charset="-78"/>
              </a:rPr>
              <a:t>اي از خدمات مراقبتي است كه به ارزيابي خطرات موجود براي باردار شدن مي </a:t>
            </a:r>
            <a:r>
              <a:rPr lang="fa-IR" b="1" kern="0" dirty="0" smtClean="0">
                <a:solidFill>
                  <a:schemeClr val="accent1">
                    <a:lumMod val="75000"/>
                  </a:schemeClr>
                </a:solidFill>
                <a:latin typeface="Tahoma"/>
                <a:cs typeface="B Mitra" panose="00000400000000000000" pitchFamily="2" charset="-78"/>
              </a:rPr>
              <a:t>پردازد </a:t>
            </a:r>
            <a:r>
              <a:rPr lang="fa-IR" b="1" kern="0" dirty="0">
                <a:solidFill>
                  <a:schemeClr val="accent1">
                    <a:lumMod val="75000"/>
                  </a:schemeClr>
                </a:solidFill>
                <a:latin typeface="Tahoma"/>
                <a:cs typeface="B Mitra" panose="00000400000000000000" pitchFamily="2" charset="-78"/>
              </a:rPr>
              <a:t>و با ارائه آموزش ها و انجام اقدامات درماني و مداخلات دارويي در زمينه بهبود سلامت زن تلاش مي كند</a:t>
            </a:r>
            <a:r>
              <a:rPr lang="fa-IR" b="1" kern="0" dirty="0" smtClean="0">
                <a:solidFill>
                  <a:schemeClr val="accent1">
                    <a:lumMod val="75000"/>
                  </a:schemeClr>
                </a:solidFill>
                <a:latin typeface="Tahoma"/>
                <a:cs typeface="B Mitra" panose="00000400000000000000" pitchFamily="2" charset="-78"/>
              </a:rPr>
              <a:t>.</a:t>
            </a:r>
          </a:p>
          <a:p>
            <a:pPr lvl="0" algn="justLow" fontAlgn="base"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Char char="n"/>
            </a:pPr>
            <a:endParaRPr lang="fa-IR" b="1" kern="0" dirty="0">
              <a:solidFill>
                <a:schemeClr val="accent1">
                  <a:lumMod val="75000"/>
                </a:schemeClr>
              </a:solidFill>
              <a:latin typeface="Tahoma"/>
              <a:cs typeface="B Mitra" panose="00000400000000000000" pitchFamily="2" charset="-78"/>
            </a:endParaRPr>
          </a:p>
          <a:p>
            <a:pPr lvl="0" algn="justLow" fontAlgn="base"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Char char="n"/>
            </a:pPr>
            <a:r>
              <a:rPr lang="fa-IR" b="1" kern="0" dirty="0">
                <a:solidFill>
                  <a:schemeClr val="accent1">
                    <a:lumMod val="75000"/>
                  </a:schemeClr>
                </a:solidFill>
                <a:latin typeface="Tahoma"/>
                <a:cs typeface="B Mitra" panose="00000400000000000000" pitchFamily="2" charset="-78"/>
              </a:rPr>
              <a:t>هدف از اين خدمات ايجاد يك بارداري بدون خطر ،حفظ و تامين سلامت مادر و جنين وي مي باشد</a:t>
            </a:r>
            <a:endParaRPr lang="en-US" b="1" kern="0" dirty="0">
              <a:solidFill>
                <a:schemeClr val="accent1">
                  <a:lumMod val="75000"/>
                </a:schemeClr>
              </a:solidFill>
              <a:latin typeface="Tahoma"/>
              <a:cs typeface="B Mitra" panose="00000400000000000000" pitchFamily="2" charset="-78"/>
            </a:endParaRPr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642361405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2" y="0"/>
            <a:ext cx="9143953" cy="6858000"/>
            <a:chOff x="106856926" y="107965875"/>
            <a:chExt cx="2865584" cy="4285296"/>
          </a:xfrm>
        </p:grpSpPr>
        <p:sp>
          <p:nvSpPr>
            <p:cNvPr id="2051" name="Rectangle 3"/>
            <p:cNvSpPr>
              <a:spLocks noChangeArrowheads="1" noChangeShapeType="1"/>
            </p:cNvSpPr>
            <p:nvPr/>
          </p:nvSpPr>
          <p:spPr bwMode="auto">
            <a:xfrm flipH="1">
              <a:off x="106856926" y="107965875"/>
              <a:ext cx="2568017" cy="4285296"/>
            </a:xfrm>
            <a:prstGeom prst="rect">
              <a:avLst/>
            </a:prstGeom>
            <a:solidFill>
              <a:srgbClr val="000066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fa-IR">
                <a:solidFill>
                  <a:prstClr val="black"/>
                </a:solidFill>
              </a:endParaRPr>
            </a:p>
          </p:txBody>
        </p:sp>
        <p:sp>
          <p:nvSpPr>
            <p:cNvPr id="2052" name="AutoShape 4"/>
            <p:cNvSpPr>
              <a:spLocks noChangeArrowheads="1" noChangeShapeType="1"/>
            </p:cNvSpPr>
            <p:nvPr/>
          </p:nvSpPr>
          <p:spPr bwMode="auto">
            <a:xfrm rot="16200000" flipH="1">
              <a:off x="106897391" y="108902292"/>
              <a:ext cx="3047320" cy="2602919"/>
            </a:xfrm>
            <a:prstGeom prst="parallelogram">
              <a:avLst>
                <a:gd name="adj" fmla="val 7584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fa-IR" dirty="0">
                <a:solidFill>
                  <a:srgbClr val="FFFF00"/>
                </a:solidFill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1143000" y="1219200"/>
            <a:ext cx="7772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fa-IR" sz="3200" b="1" dirty="0" smtClean="0">
                <a:solidFill>
                  <a:srgbClr val="1F497D">
                    <a:lumMod val="75000"/>
                  </a:srgbClr>
                </a:solidFill>
                <a:cs typeface="B Zar" pitchFamily="2" charset="-78"/>
              </a:rPr>
              <a:t> </a:t>
            </a:r>
            <a:r>
              <a:rPr lang="ar-SA" sz="3200" b="1" u="sng" dirty="0" smtClean="0">
                <a:solidFill>
                  <a:srgbClr val="1F497D">
                    <a:lumMod val="75000"/>
                  </a:srgbClr>
                </a:solidFill>
                <a:cs typeface="B Zar" pitchFamily="2" charset="-78"/>
              </a:rPr>
              <a:t>زنان خواهان بارداري</a:t>
            </a:r>
            <a:endParaRPr lang="fa-IR" sz="3200" b="1" u="sng" dirty="0" smtClean="0">
              <a:solidFill>
                <a:srgbClr val="1F497D">
                  <a:lumMod val="75000"/>
                </a:srgbClr>
              </a:solidFill>
              <a:cs typeface="B Zar" pitchFamily="2" charset="-78"/>
            </a:endParaRP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ar-SA" sz="3200" b="1" dirty="0" smtClean="0">
                <a:solidFill>
                  <a:srgbClr val="1F497D">
                    <a:lumMod val="75000"/>
                  </a:srgbClr>
                </a:solidFill>
                <a:cs typeface="B Zar" pitchFamily="2" charset="-78"/>
              </a:rPr>
              <a:t> زنان باردار</a:t>
            </a:r>
            <a:endParaRPr lang="fa-IR" sz="3200" b="1" dirty="0" smtClean="0">
              <a:solidFill>
                <a:srgbClr val="1F497D">
                  <a:lumMod val="75000"/>
                </a:srgbClr>
              </a:solidFill>
              <a:cs typeface="B Zar" pitchFamily="2" charset="-78"/>
            </a:endParaRP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ar-SA" sz="3200" b="1" dirty="0" smtClean="0">
                <a:solidFill>
                  <a:srgbClr val="1F497D">
                    <a:lumMod val="75000"/>
                  </a:srgbClr>
                </a:solidFill>
                <a:cs typeface="B Zar" pitchFamily="2" charset="-78"/>
              </a:rPr>
              <a:t> زنان در حين زايمان </a:t>
            </a:r>
            <a:endParaRPr lang="fa-IR" sz="3200" b="1" dirty="0" smtClean="0">
              <a:solidFill>
                <a:srgbClr val="1F497D">
                  <a:lumMod val="75000"/>
                </a:srgbClr>
              </a:solidFill>
              <a:cs typeface="B Zar" pitchFamily="2" charset="-78"/>
            </a:endParaRP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ar-SA" sz="3200" b="1" dirty="0" smtClean="0">
                <a:solidFill>
                  <a:srgbClr val="1F497D">
                    <a:lumMod val="75000"/>
                  </a:srgbClr>
                </a:solidFill>
                <a:cs typeface="B Zar" pitchFamily="2" charset="-78"/>
              </a:rPr>
              <a:t> </a:t>
            </a:r>
            <a:r>
              <a:rPr lang="fa-IR" sz="3200" b="1" dirty="0" smtClean="0">
                <a:solidFill>
                  <a:srgbClr val="1F497D">
                    <a:lumMod val="75000"/>
                  </a:srgbClr>
                </a:solidFill>
                <a:cs typeface="B Zar" pitchFamily="2" charset="-78"/>
              </a:rPr>
              <a:t>زنان زایمان کرده </a:t>
            </a:r>
            <a:r>
              <a:rPr lang="ar-SA" sz="3200" b="1" dirty="0" smtClean="0">
                <a:solidFill>
                  <a:srgbClr val="1F497D">
                    <a:lumMod val="75000"/>
                  </a:srgbClr>
                </a:solidFill>
                <a:cs typeface="B Zar" pitchFamily="2" charset="-78"/>
              </a:rPr>
              <a:t>تا 42 روز بعد از زايمان </a:t>
            </a:r>
            <a:endParaRPr lang="fa-IR" sz="3200" b="1" dirty="0" smtClean="0">
              <a:solidFill>
                <a:srgbClr val="1F497D">
                  <a:lumMod val="75000"/>
                </a:srgbClr>
              </a:solidFill>
              <a:cs typeface="B Zar" pitchFamily="2" charset="-78"/>
            </a:endParaRP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ar-SA" sz="3200" b="1" dirty="0" smtClean="0">
                <a:solidFill>
                  <a:srgbClr val="1F497D">
                    <a:lumMod val="75000"/>
                  </a:srgbClr>
                </a:solidFill>
                <a:cs typeface="B Zar" pitchFamily="2" charset="-78"/>
              </a:rPr>
              <a:t> نوزادان تا 6 ساعت اول پس از تولد و</a:t>
            </a:r>
            <a:r>
              <a:rPr lang="fa-IR" sz="3200" b="1" dirty="0" smtClean="0">
                <a:solidFill>
                  <a:srgbClr val="1F497D">
                    <a:lumMod val="75000"/>
                  </a:srgbClr>
                </a:solidFill>
                <a:cs typeface="B Zar" pitchFamily="2" charset="-78"/>
              </a:rPr>
              <a:t> </a:t>
            </a:r>
            <a:r>
              <a:rPr lang="ar-SA" sz="3200" b="1" dirty="0" smtClean="0">
                <a:solidFill>
                  <a:srgbClr val="1F497D">
                    <a:lumMod val="75000"/>
                  </a:srgbClr>
                </a:solidFill>
                <a:cs typeface="B Zar" pitchFamily="2" charset="-78"/>
              </a:rPr>
              <a:t>خانواده های آنان</a:t>
            </a:r>
          </a:p>
        </p:txBody>
      </p:sp>
      <p:sp>
        <p:nvSpPr>
          <p:cNvPr id="9" name="Rectangle 8"/>
          <p:cNvSpPr/>
          <p:nvPr/>
        </p:nvSpPr>
        <p:spPr>
          <a:xfrm>
            <a:off x="457200" y="420468"/>
            <a:ext cx="8077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ar-SA" sz="4000" b="1" dirty="0" smtClean="0">
                <a:solidFill>
                  <a:srgbClr val="FFFF00"/>
                </a:solidFill>
                <a:cs typeface="B Titr" pitchFamily="2" charset="-78"/>
              </a:rPr>
              <a:t>گروه های هدف </a:t>
            </a:r>
            <a:r>
              <a:rPr lang="fa-IR" sz="4000" b="1" dirty="0" smtClean="0">
                <a:solidFill>
                  <a:srgbClr val="FFFF00"/>
                </a:solidFill>
                <a:cs typeface="B Titr" pitchFamily="2" charset="-78"/>
              </a:rPr>
              <a:t>برنامه سلامت مادران</a:t>
            </a:r>
            <a:endParaRPr lang="fa-IR" sz="4000" dirty="0">
              <a:solidFill>
                <a:srgbClr val="FFFF00"/>
              </a:solidFill>
              <a:cs typeface="B Titr" pitchFamily="2" charset="-78"/>
            </a:endParaRPr>
          </a:p>
        </p:txBody>
      </p:sp>
      <p:pic>
        <p:nvPicPr>
          <p:cNvPr id="11" name="Picture 1" descr="D:\tasavir\tasavir\CLIPART\ARM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153400" y="1"/>
            <a:ext cx="990600" cy="1142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33446784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Autofit/>
          </a:bodyPr>
          <a:lstStyle/>
          <a:p>
            <a:r>
              <a:rPr lang="fa-IR" sz="3200" dirty="0" smtClean="0">
                <a:solidFill>
                  <a:schemeClr val="accent1">
                    <a:lumMod val="75000"/>
                  </a:schemeClr>
                </a:solidFill>
                <a:cs typeface="B Titr" panose="00000700000000000000" pitchFamily="2" charset="-78"/>
              </a:rPr>
              <a:t>وضعیت </a:t>
            </a:r>
            <a:r>
              <a:rPr lang="fa-IR" sz="3200" dirty="0">
                <a:solidFill>
                  <a:schemeClr val="accent1">
                    <a:lumMod val="75000"/>
                  </a:schemeClr>
                </a:solidFill>
                <a:cs typeface="B Titr" panose="00000700000000000000" pitchFamily="2" charset="-78"/>
              </a:rPr>
              <a:t>دریافت مراقبت پیش از بارداری در مرگ های </a:t>
            </a:r>
            <a:r>
              <a:rPr lang="fa-IR" sz="3200" dirty="0" smtClean="0">
                <a:solidFill>
                  <a:schemeClr val="accent1">
                    <a:lumMod val="75000"/>
                  </a:schemeClr>
                </a:solidFill>
                <a:cs typeface="B Titr" panose="00000700000000000000" pitchFamily="2" charset="-78"/>
              </a:rPr>
              <a:t>مادری استان و کشور</a:t>
            </a:r>
            <a:endParaRPr lang="fa-IR" sz="3200" dirty="0">
              <a:solidFill>
                <a:schemeClr val="accent1">
                  <a:lumMod val="75000"/>
                </a:schemeClr>
              </a:solidFill>
              <a:cs typeface="B Titr" panose="00000700000000000000" pitchFamily="2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7287588"/>
              </p:ext>
            </p:extLst>
          </p:nvPr>
        </p:nvGraphicFramePr>
        <p:xfrm>
          <a:off x="467544" y="2348880"/>
          <a:ext cx="8352928" cy="21945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964098"/>
                <a:gridCol w="2011490"/>
                <a:gridCol w="1916853"/>
                <a:gridCol w="1372255"/>
                <a:gridCol w="2088232"/>
              </a:tblGrid>
              <a:tr h="434320">
                <a:tc rowSpan="2">
                  <a:txBody>
                    <a:bodyPr/>
                    <a:lstStyle/>
                    <a:p>
                      <a:pPr algn="ctr" rtl="1"/>
                      <a:r>
                        <a:rPr lang="fa-IR" sz="2400" dirty="0" smtClean="0"/>
                        <a:t>سال</a:t>
                      </a:r>
                      <a:endParaRPr lang="fa-IR" sz="24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fa-IR" sz="2400" dirty="0" smtClean="0"/>
                        <a:t>وجود</a:t>
                      </a:r>
                      <a:r>
                        <a:rPr lang="fa-IR" sz="2400" baseline="0" dirty="0" smtClean="0"/>
                        <a:t> </a:t>
                      </a:r>
                      <a:r>
                        <a:rPr lang="fa-IR" sz="2400" dirty="0" smtClean="0"/>
                        <a:t>بیماری زمینه ای در موارد مرگ مادری</a:t>
                      </a:r>
                      <a:endParaRPr lang="fa-IR" sz="2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rtl="1"/>
                      <a:endParaRPr lang="fa-IR" sz="24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fa-IR" sz="2400" dirty="0" smtClean="0"/>
                        <a:t>دریافت مراقبت پیش از بارداری</a:t>
                      </a:r>
                      <a:endParaRPr lang="fa-IR" sz="2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rtl="1"/>
                      <a:endParaRPr lang="fa-IR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rtl="1"/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400" dirty="0" smtClean="0"/>
                        <a:t>کشور</a:t>
                      </a:r>
                      <a:endParaRPr lang="fa-IR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400" dirty="0" smtClean="0"/>
                        <a:t>استان</a:t>
                      </a:r>
                      <a:endParaRPr lang="fa-IR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400" dirty="0" smtClean="0"/>
                        <a:t>کشور</a:t>
                      </a:r>
                      <a:endParaRPr lang="fa-IR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400" dirty="0" smtClean="0"/>
                        <a:t>استان</a:t>
                      </a:r>
                      <a:endParaRPr lang="fa-IR" sz="2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cs typeface="2  Titr" panose="00000700000000000000" pitchFamily="2" charset="-78"/>
                        </a:rPr>
                        <a:t>1395</a:t>
                      </a:r>
                      <a:endParaRPr lang="fa-IR" sz="2400" dirty="0">
                        <a:solidFill>
                          <a:schemeClr val="accent1">
                            <a:lumMod val="50000"/>
                          </a:schemeClr>
                        </a:solidFill>
                        <a:cs typeface="2  Titr" panose="000007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fa-IR" sz="20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2  Titr" panose="00000700000000000000" pitchFamily="2" charset="-78"/>
                        </a:rPr>
                        <a:t>23/5</a:t>
                      </a:r>
                      <a:endParaRPr lang="fa-IR" sz="2000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2  Titr" panose="000007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fa-IR" sz="20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2  Titr" panose="00000700000000000000" pitchFamily="2" charset="-78"/>
                        </a:rPr>
                        <a:t>16/6</a:t>
                      </a:r>
                      <a:endParaRPr lang="fa-IR" sz="2000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2  Titr" panose="000007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cs typeface="2  Titr" panose="00000700000000000000" pitchFamily="2" charset="-78"/>
                        </a:rPr>
                        <a:t>23</a:t>
                      </a:r>
                      <a:endParaRPr lang="fa-IR" sz="2000" dirty="0">
                        <a:solidFill>
                          <a:schemeClr val="accent1">
                            <a:lumMod val="50000"/>
                          </a:schemeClr>
                        </a:solidFill>
                        <a:cs typeface="2  Titr" panose="000007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cs typeface="2  Titr" panose="00000700000000000000" pitchFamily="2" charset="-78"/>
                        </a:rPr>
                        <a:t>25</a:t>
                      </a:r>
                      <a:endParaRPr lang="fa-IR" sz="2000" dirty="0">
                        <a:solidFill>
                          <a:schemeClr val="accent1">
                            <a:lumMod val="50000"/>
                          </a:schemeClr>
                        </a:solidFill>
                        <a:cs typeface="2  Titr" panose="000007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cs typeface="2  Titr" panose="00000700000000000000" pitchFamily="2" charset="-78"/>
                        </a:rPr>
                        <a:t>1396</a:t>
                      </a:r>
                      <a:endParaRPr lang="fa-IR" sz="2400" dirty="0">
                        <a:solidFill>
                          <a:schemeClr val="accent1">
                            <a:lumMod val="50000"/>
                          </a:schemeClr>
                        </a:solidFill>
                        <a:cs typeface="2  Titr" panose="000007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fa-IR" sz="20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2  Titr" panose="00000700000000000000" pitchFamily="2" charset="-78"/>
                        </a:rPr>
                        <a:t>25</a:t>
                      </a:r>
                      <a:endParaRPr lang="fa-IR" sz="2000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2  Titr" panose="000007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fa-IR" sz="20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2  Titr" panose="00000700000000000000" pitchFamily="2" charset="-78"/>
                        </a:rPr>
                        <a:t>44/5</a:t>
                      </a:r>
                      <a:endParaRPr lang="fa-IR" sz="2000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2  Titr" panose="000007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cs typeface="2  Titr" panose="00000700000000000000" pitchFamily="2" charset="-78"/>
                        </a:rPr>
                        <a:t>35/5</a:t>
                      </a:r>
                      <a:endParaRPr lang="fa-IR" sz="2000" dirty="0">
                        <a:solidFill>
                          <a:schemeClr val="accent1">
                            <a:lumMod val="50000"/>
                          </a:schemeClr>
                        </a:solidFill>
                        <a:cs typeface="2  Titr" panose="000007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cs typeface="2  Titr" panose="00000700000000000000" pitchFamily="2" charset="-78"/>
                        </a:rPr>
                        <a:t>22/2</a:t>
                      </a:r>
                      <a:endParaRPr lang="fa-IR" sz="2000" dirty="0">
                        <a:solidFill>
                          <a:schemeClr val="accent1">
                            <a:lumMod val="50000"/>
                          </a:schemeClr>
                        </a:solidFill>
                        <a:cs typeface="2  Titr" panose="00000700000000000000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0030245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17240" y="249760"/>
            <a:ext cx="7355160" cy="1162050"/>
          </a:xfrm>
        </p:spPr>
        <p:txBody>
          <a:bodyPr>
            <a:normAutofit/>
          </a:bodyPr>
          <a:lstStyle/>
          <a:p>
            <a:pPr algn="ctr"/>
            <a:r>
              <a:rPr lang="fa-IR" sz="3200" dirty="0" smtClean="0">
                <a:solidFill>
                  <a:schemeClr val="accent1">
                    <a:lumMod val="75000"/>
                  </a:schemeClr>
                </a:solidFill>
                <a:cs typeface="B Titr" panose="00000700000000000000" pitchFamily="2" charset="-78"/>
              </a:rPr>
              <a:t>شاخص مراقبت قبل از بارداری سال 97 براساس داشبورد استانی</a:t>
            </a:r>
            <a:endParaRPr lang="fa-IR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-552837" y="5806230"/>
            <a:ext cx="8693189" cy="49575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a-IR" sz="2400" dirty="0" smtClean="0">
                <a:solidFill>
                  <a:schemeClr val="accent1">
                    <a:lumMod val="50000"/>
                  </a:schemeClr>
                </a:solidFill>
                <a:cs typeface="B Titr" panose="00000700000000000000" pitchFamily="2" charset="-78"/>
              </a:rPr>
              <a:t>مراقبت کامل 2/8 درصد                                 مراقبت ناقص 14/9 درصد</a:t>
            </a:r>
            <a:endParaRPr lang="fa-IR" sz="2400" dirty="0">
              <a:solidFill>
                <a:schemeClr val="accent1">
                  <a:lumMod val="50000"/>
                </a:schemeClr>
              </a:solidFill>
              <a:cs typeface="B Titr" panose="000007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00" t="3543" r="3173" b="32676"/>
          <a:stretch/>
        </p:blipFill>
        <p:spPr>
          <a:xfrm>
            <a:off x="457200" y="1700808"/>
            <a:ext cx="8075240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18106"/>
      </p:ext>
    </p:extLst>
  </p:cSld>
  <p:clrMapOvr>
    <a:masterClrMapping/>
  </p:clrMapOvr>
  <p:transition spd="slow">
    <p:cover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ireball">
  <a:themeElements>
    <a:clrScheme name="Fireball 1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Fireball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Fireball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ball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ebal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1884</TotalTime>
  <Words>531</Words>
  <Application>Microsoft Office PowerPoint</Application>
  <PresentationFormat>On-screen Show (4:3)</PresentationFormat>
  <Paragraphs>56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Office Theme</vt:lpstr>
      <vt:lpstr>Fireball</vt:lpstr>
      <vt:lpstr>1_Office Theme</vt:lpstr>
      <vt:lpstr>2_Office Theme</vt:lpstr>
      <vt:lpstr>PowerPoint Presentation</vt:lpstr>
      <vt:lpstr>PowerPoint Presentation</vt:lpstr>
      <vt:lpstr>تحلیل کشوری مرگ های مادری 96-95</vt:lpstr>
      <vt:lpstr>درصد موارد فوت شده برحسب گروه بندی علل فوت در استان در سال های 96- 95</vt:lpstr>
      <vt:lpstr>درصد موارد فوت شده برحسب گروه بندی علل فوت در کشور در سال های 96-95</vt:lpstr>
      <vt:lpstr>مراقبت قبل از بارداری</vt:lpstr>
      <vt:lpstr>PowerPoint Presentation</vt:lpstr>
      <vt:lpstr>وضعیت دریافت مراقبت پیش از بارداری در مرگ های مادری استان و کشور</vt:lpstr>
      <vt:lpstr>شاخص مراقبت قبل از بارداری سال 97 براساس داشبورد استانی</vt:lpstr>
      <vt:lpstr>راهکارهای مداخله ای پیشنهادی برای جلوگیری از تکرار عوامل قابل اجتناب در واحد های بهداشتی- درمانی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N.Rahimi</dc:creator>
  <cp:lastModifiedBy>Zahra Z. Salehipour</cp:lastModifiedBy>
  <cp:revision>372</cp:revision>
  <dcterms:created xsi:type="dcterms:W3CDTF">2017-11-14T04:40:04Z</dcterms:created>
  <dcterms:modified xsi:type="dcterms:W3CDTF">2019-10-30T05:10:25Z</dcterms:modified>
</cp:coreProperties>
</file>