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7" r:id="rId1"/>
  </p:sldMasterIdLst>
  <p:notesMasterIdLst>
    <p:notesMasterId r:id="rId34"/>
  </p:notesMasterIdLst>
  <p:sldIdLst>
    <p:sldId id="256" r:id="rId2"/>
    <p:sldId id="282" r:id="rId3"/>
    <p:sldId id="257" r:id="rId4"/>
    <p:sldId id="258" r:id="rId5"/>
    <p:sldId id="261" r:id="rId6"/>
    <p:sldId id="259" r:id="rId7"/>
    <p:sldId id="262" r:id="rId8"/>
    <p:sldId id="263" r:id="rId9"/>
    <p:sldId id="266" r:id="rId10"/>
    <p:sldId id="267" r:id="rId11"/>
    <p:sldId id="268" r:id="rId12"/>
    <p:sldId id="269" r:id="rId13"/>
    <p:sldId id="264" r:id="rId14"/>
    <p:sldId id="265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3" r:id="rId27"/>
    <p:sldId id="288" r:id="rId28"/>
    <p:sldId id="285" r:id="rId29"/>
    <p:sldId id="287" r:id="rId30"/>
    <p:sldId id="286" r:id="rId31"/>
    <p:sldId id="289" r:id="rId32"/>
    <p:sldId id="281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F8C1A8-E557-4D2E-930C-A2BCB1A8CC21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846391-B7BE-4DAD-9529-68979A4F00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552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846391-B7BE-4DAD-9529-68979A4F002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23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9EBBA-996F-894A-B54A-D6246ED52CEA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0347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192226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7564126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78741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874460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163950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52C72-DE31-F449-A4ED-4C594FD91407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9061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2726E-379B-B349-9EED-81ED093FA806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011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A1323-8D79-1946-B0D7-40001CF92E9D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603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A1846-DA80-1C48-A609-854EA85C59AD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66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2355-E14B-8545-A8F8-0FE83CC9D524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399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40F58-564D-2B4F-AE67-E407BA4FCF45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4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A34C8-038E-2045-AF43-DF7DBB8E0E9E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696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8C68F-D26B-8F47-958C-23B49CF8A634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284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DF5E60-9974-AC48-9591-99C2BB44B7CF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4631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841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482E8-6E0E-1B4F-B1FD-C69DB9E858D9}" type="datetimeFigureOut">
              <a:rPr lang="en-US" smtClean="0"/>
              <a:pPr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973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60336-942F-E773-F7B6-C29A8FDF37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42179"/>
            <a:ext cx="10085560" cy="1248786"/>
          </a:xfrm>
        </p:spPr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به نام خداوند بخشنده مهربان</a:t>
            </a:r>
            <a:endParaRPr lang="en-US" dirty="0">
              <a:cs typeface="2  Esfehan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B5637-D825-2E50-389E-CD32D76D63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6337" y="3648547"/>
            <a:ext cx="10085560" cy="1499185"/>
          </a:xfrm>
        </p:spPr>
        <p:txBody>
          <a:bodyPr>
            <a:normAutofit/>
          </a:bodyPr>
          <a:lstStyle/>
          <a:p>
            <a:pPr algn="ctr" rtl="1"/>
            <a:r>
              <a:rPr lang="fa-IR" sz="4000" b="1" dirty="0">
                <a:cs typeface="2  Esfehan" panose="00000700000000000000" pitchFamily="2" charset="-78"/>
              </a:rPr>
              <a:t>کارگاه بازنگری برنامه های ارتقاء سلامت در مدارس</a:t>
            </a:r>
            <a:endParaRPr lang="en-US" sz="4000" b="1" dirty="0">
              <a:cs typeface="2 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516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DE510C8-E3D6-55B2-3DF1-30DE291CF8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299" y="334978"/>
            <a:ext cx="9605727" cy="6237838"/>
          </a:xfrm>
        </p:spPr>
      </p:pic>
    </p:spTree>
    <p:extLst>
      <p:ext uri="{BB962C8B-B14F-4D97-AF65-F5344CB8AC3E}">
        <p14:creationId xmlns:p14="http://schemas.microsoft.com/office/powerpoint/2010/main" val="104237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BFAF8D-2531-C618-824D-D7ACD4658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CE2132F-BCEC-2EBA-4B73-39328FB2311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299" y="425513"/>
            <a:ext cx="10936586" cy="6129196"/>
          </a:xfrm>
        </p:spPr>
      </p:pic>
    </p:spTree>
    <p:extLst>
      <p:ext uri="{BB962C8B-B14F-4D97-AF65-F5344CB8AC3E}">
        <p14:creationId xmlns:p14="http://schemas.microsoft.com/office/powerpoint/2010/main" val="80319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37D842-F3C0-8FAF-4065-9D757AC025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1728" y="325925"/>
            <a:ext cx="10846050" cy="6147303"/>
          </a:xfrm>
        </p:spPr>
      </p:pic>
    </p:spTree>
    <p:extLst>
      <p:ext uri="{BB962C8B-B14F-4D97-AF65-F5344CB8AC3E}">
        <p14:creationId xmlns:p14="http://schemas.microsoft.com/office/powerpoint/2010/main" val="318065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DA355-45F9-4DF7-8648-7AEA0D593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905" y="276132"/>
            <a:ext cx="8783537" cy="911382"/>
          </a:xfrm>
        </p:spPr>
        <p:txBody>
          <a:bodyPr/>
          <a:lstStyle/>
          <a:p>
            <a:pPr algn="ctr"/>
            <a:r>
              <a:rPr lang="fa-IR" dirty="0">
                <a:cs typeface="2  Esfehan" panose="00000700000000000000" pitchFamily="2" charset="-78"/>
              </a:rPr>
              <a:t>فرم همگون سازی مرکز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2D9B999-A5E7-8DB5-34AE-CB9AF8260A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567" y="1367073"/>
            <a:ext cx="9352230" cy="5214795"/>
          </a:xfrm>
        </p:spPr>
      </p:pic>
    </p:spTree>
    <p:extLst>
      <p:ext uri="{BB962C8B-B14F-4D97-AF65-F5344CB8AC3E}">
        <p14:creationId xmlns:p14="http://schemas.microsoft.com/office/powerpoint/2010/main" val="24283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1023C-D0CC-BFBB-D11A-F9D2B7064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29" y="2691898"/>
            <a:ext cx="10004078" cy="2703968"/>
          </a:xfrm>
        </p:spPr>
        <p:txBody>
          <a:bodyPr>
            <a:normAutofit/>
          </a:bodyPr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عناوین و زمان ارسال فرمها و گزارش فعالیتهای گروه سلامت نوجوانان، جوانان و مدارس</a:t>
            </a:r>
            <a:endParaRPr lang="en-US" dirty="0">
              <a:cs typeface="2 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728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F3D54-57FE-36EA-CF03-0D9E60A2A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گزارش برگزاری شورای منطقه ای سلامت مدارس در مراکز خدمات جامع سلامت</a:t>
            </a:r>
            <a:br>
              <a:rPr lang="fa-IR" dirty="0">
                <a:cs typeface="2  Esfehan" panose="00000700000000000000" pitchFamily="2" charset="-78"/>
              </a:rPr>
            </a:br>
            <a:r>
              <a:rPr lang="fa-IR" dirty="0">
                <a:cs typeface="2  Esfehan" panose="00000700000000000000" pitchFamily="2" charset="-78"/>
              </a:rPr>
              <a:t>تا1403/8/15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A5503CF-83F8-D4EC-774F-F0C99B709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5180" y="2174844"/>
            <a:ext cx="6609030" cy="4461347"/>
          </a:xfrm>
        </p:spPr>
      </p:pic>
    </p:spTree>
    <p:extLst>
      <p:ext uri="{BB962C8B-B14F-4D97-AF65-F5344CB8AC3E}">
        <p14:creationId xmlns:p14="http://schemas.microsoft.com/office/powerpoint/2010/main" val="415831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096BE-4E15-28F3-3AB2-BBBA92424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گزارش آموزش سلامت دوران بلوغ</a:t>
            </a:r>
            <a:br>
              <a:rPr lang="fa-IR" dirty="0">
                <a:cs typeface="2  Esfehan" panose="00000700000000000000" pitchFamily="2" charset="-78"/>
              </a:rPr>
            </a:br>
            <a:r>
              <a:rPr lang="fa-IR" dirty="0">
                <a:cs typeface="2  Esfehan" panose="00000700000000000000" pitchFamily="2" charset="-78"/>
              </a:rPr>
              <a:t>1403/11/30-1404/3/15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3868518-90F2-5C5E-ACCF-DD352C9B77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2331305" cy="2616917"/>
          </a:xfr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6257E36-5355-E9B4-591F-1E180FAAE6F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804087" y="0"/>
            <a:ext cx="2563602" cy="2888953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32F1A5-455A-D171-C2FD-4646F9E182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40000"/>
            <a:ext cx="10367689" cy="431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2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6A5BCF-6523-045D-36E5-DA6CFEAAE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082" y="256515"/>
            <a:ext cx="8596668" cy="1320800"/>
          </a:xfrm>
        </p:spPr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گزارش برنامه های آموزش نوجوانان و دانش آموزان درکانونهای اوقات فراغت1403/6/15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EF425AE-A7BD-1C3B-A5BB-8D4D957BA4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3086" y="1511929"/>
            <a:ext cx="9469924" cy="5089555"/>
          </a:xfrm>
        </p:spPr>
      </p:pic>
    </p:spTree>
    <p:extLst>
      <p:ext uri="{BB962C8B-B14F-4D97-AF65-F5344CB8AC3E}">
        <p14:creationId xmlns:p14="http://schemas.microsoft.com/office/powerpoint/2010/main" val="47300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C99F3-014F-CC7B-EAE5-29161D856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35" y="398352"/>
            <a:ext cx="9904491" cy="1532048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dirty="0">
                <a:cs typeface="2  Esfehan" panose="00000700000000000000" pitchFamily="2" charset="-78"/>
              </a:rPr>
              <a:t>گزارش فرآیند اجرایی برنامه شناسایی،ارجاع و پیگیری دانش آموزان دارای اختلال اسکلتی- عضلانی و قامتی</a:t>
            </a:r>
            <a:br>
              <a:rPr lang="fa-IR" sz="3200" dirty="0">
                <a:cs typeface="2  Esfehan" panose="00000700000000000000" pitchFamily="2" charset="-78"/>
              </a:rPr>
            </a:br>
            <a:r>
              <a:rPr lang="fa-IR" sz="3200" dirty="0">
                <a:cs typeface="2  Esfehan" panose="00000700000000000000" pitchFamily="2" charset="-78"/>
              </a:rPr>
              <a:t>1403/7/15-1404/1//25</a:t>
            </a:r>
            <a:br>
              <a:rPr lang="fa-IR" sz="3200" dirty="0">
                <a:cs typeface="2  Esfehan" panose="00000700000000000000" pitchFamily="2" charset="-78"/>
              </a:rPr>
            </a:br>
            <a:br>
              <a:rPr lang="fa-IR" sz="3200" dirty="0">
                <a:cs typeface="2  Esfehan" panose="00000700000000000000" pitchFamily="2" charset="-78"/>
              </a:rPr>
            </a:br>
            <a:endParaRPr lang="en-US" sz="3200" dirty="0">
              <a:cs typeface="2  Esfehan" panose="00000700000000000000" pitchFamily="2" charset="-78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53A06D2-5FB1-59B7-B576-93C89D68CD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764" y="1711106"/>
            <a:ext cx="9696262" cy="4934138"/>
          </a:xfrm>
        </p:spPr>
      </p:pic>
    </p:spTree>
    <p:extLst>
      <p:ext uri="{BB962C8B-B14F-4D97-AF65-F5344CB8AC3E}">
        <p14:creationId xmlns:p14="http://schemas.microsoft.com/office/powerpoint/2010/main" val="242846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FC597-B7A9-BB02-856F-1C47D155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466661"/>
            <a:ext cx="9868276" cy="5251010"/>
          </a:xfrm>
        </p:spPr>
        <p:txBody>
          <a:bodyPr>
            <a:normAutofit/>
          </a:bodyPr>
          <a:lstStyle/>
          <a:p>
            <a:pPr marL="0" marR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fa-IR" dirty="0">
                <a:cs typeface="2  Esfehan" panose="00000700000000000000" pitchFamily="2" charset="-78"/>
              </a:rPr>
              <a:t>گزارش مناسبتهای بهداشتی:</a:t>
            </a:r>
            <a:br>
              <a:rPr lang="fa-IR" dirty="0">
                <a:cs typeface="2  Esfehan" panose="00000700000000000000" pitchFamily="2" charset="-78"/>
              </a:rPr>
            </a:br>
            <a:br>
              <a:rPr lang="fa-IR" dirty="0">
                <a:cs typeface="2  Esfehan" panose="00000700000000000000" pitchFamily="2" charset="-78"/>
              </a:rPr>
            </a:br>
            <a:br>
              <a:rPr lang="fa-IR" dirty="0">
                <a:cs typeface="2  Esfehan" panose="00000700000000000000" pitchFamily="2" charset="-78"/>
              </a:rPr>
            </a:br>
            <a:r>
              <a:rPr lang="ar-SA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Esfehan" panose="00000700000000000000" pitchFamily="2" charset="-78"/>
              </a:rPr>
              <a:t>-هفته ارتقاء سلامت در پایان اجرای برنامه (اردیبهشت ماه)</a:t>
            </a:r>
            <a:br>
              <a:rPr lang="fa-IR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Esfehan" panose="00000700000000000000" pitchFamily="2" charset="-78"/>
              </a:rPr>
            </a:br>
            <a:b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2  Esfehan" panose="00000700000000000000" pitchFamily="2" charset="-78"/>
              </a:rPr>
            </a:br>
            <a:r>
              <a:rPr lang="ar-SA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Esfehan" panose="00000700000000000000" pitchFamily="2" charset="-78"/>
              </a:rPr>
              <a:t>-گزارش هفته جوان(در پایان ماهی که اجرا می شود.)</a:t>
            </a:r>
            <a:r>
              <a:rPr lang="fa-IR" sz="4400" dirty="0">
                <a:cs typeface="2  Esfehan" panose="00000700000000000000" pitchFamily="2" charset="-78"/>
              </a:rPr>
              <a:t> </a:t>
            </a:r>
            <a:endParaRPr lang="en-US" dirty="0">
              <a:cs typeface="2 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075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839B94-D05E-EE16-D9A4-ED0FB8E0C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400" dirty="0">
                <a:cs typeface="2  Esfehan" panose="00000700000000000000" pitchFamily="2" charset="-78"/>
              </a:rPr>
              <a:t>تقویم کاری</a:t>
            </a:r>
            <a:endParaRPr lang="en-US" sz="4400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 descr="Child writing on a notebook">
            <a:extLst>
              <a:ext uri="{FF2B5EF4-FFF2-40B4-BE49-F238E27FC236}">
                <a16:creationId xmlns:a16="http://schemas.microsoft.com/office/drawing/2014/main" id="{FB9C19EB-7B80-F895-ABBF-9588129C4E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4941" y="2160588"/>
            <a:ext cx="5822155" cy="3881437"/>
          </a:xfrm>
        </p:spPr>
      </p:pic>
    </p:spTree>
    <p:extLst>
      <p:ext uri="{BB962C8B-B14F-4D97-AF65-F5344CB8AC3E}">
        <p14:creationId xmlns:p14="http://schemas.microsoft.com/office/powerpoint/2010/main" val="2108818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8BC0D-7013-1922-C426-240FF993C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اطلاعات دانش آموزان دارای بیماری نیازمند مراقبت ویژه1403/9/5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460E009-6DEA-55E7-75DA-BCA6845B37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4566" y="1774480"/>
            <a:ext cx="9614781" cy="4897924"/>
          </a:xfrm>
        </p:spPr>
      </p:pic>
    </p:spTree>
    <p:extLst>
      <p:ext uri="{BB962C8B-B14F-4D97-AF65-F5344CB8AC3E}">
        <p14:creationId xmlns:p14="http://schemas.microsoft.com/office/powerpoint/2010/main" val="278163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805CC8-1B69-A1E3-F431-7616E01DE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10836"/>
            <a:ext cx="9904490" cy="1320800"/>
          </a:xfrm>
        </p:spPr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گزارش اجرای برنامه مکمل یاری دانش آموزان در مدارس</a:t>
            </a:r>
            <a:br>
              <a:rPr lang="fa-IR" dirty="0">
                <a:cs typeface="2  Esfehan" panose="00000700000000000000" pitchFamily="2" charset="-78"/>
              </a:rPr>
            </a:b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CEC01E3-69FE-F04E-2731-14808AE428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925" y="1167898"/>
            <a:ext cx="9469925" cy="4874128"/>
          </a:xfrm>
        </p:spPr>
      </p:pic>
    </p:spTree>
    <p:extLst>
      <p:ext uri="{BB962C8B-B14F-4D97-AF65-F5344CB8AC3E}">
        <p14:creationId xmlns:p14="http://schemas.microsoft.com/office/powerpoint/2010/main" val="94783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811F99-98E4-2903-C963-CF9F691EC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cs typeface="2  Esfehan" panose="00000700000000000000" pitchFamily="2" charset="-78"/>
              </a:rPr>
              <a:t>گزارش اقدامات انجام شده در برنامه شیر مدرسه</a:t>
            </a:r>
            <a:br>
              <a:rPr lang="fa-IR" dirty="0">
                <a:cs typeface="2  Esfehan" panose="00000700000000000000" pitchFamily="2" charset="-78"/>
              </a:rPr>
            </a:b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925E068-B40E-EED7-B411-E8B78EF34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978" y="1376127"/>
            <a:ext cx="9759635" cy="5350597"/>
          </a:xfrm>
        </p:spPr>
      </p:pic>
    </p:spTree>
    <p:extLst>
      <p:ext uri="{BB962C8B-B14F-4D97-AF65-F5344CB8AC3E}">
        <p14:creationId xmlns:p14="http://schemas.microsoft.com/office/powerpoint/2010/main" val="137561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B7DBF-BFF1-7E66-3D3D-32945F9FC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810698" cy="1320800"/>
          </a:xfrm>
        </p:spPr>
        <p:txBody>
          <a:bodyPr/>
          <a:lstStyle/>
          <a:p>
            <a:pPr algn="ctr"/>
            <a:r>
              <a:rPr lang="fa-IR" dirty="0">
                <a:cs typeface="2  Esfehan" panose="00000700000000000000" pitchFamily="2" charset="-78"/>
              </a:rPr>
              <a:t>گزارش طغیان بیماریهای واگیردار در مدارس</a:t>
            </a:r>
            <a:br>
              <a:rPr lang="fa-IR" dirty="0">
                <a:cs typeface="2  Esfehan" panose="00000700000000000000" pitchFamily="2" charset="-78"/>
              </a:rPr>
            </a:br>
            <a:r>
              <a:rPr lang="fa-IR" dirty="0">
                <a:cs typeface="2  Esfehan" panose="00000700000000000000" pitchFamily="2" charset="-78"/>
              </a:rPr>
              <a:t>خردادماه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82ACA6C-C080-BEFA-C51D-866F0F52BC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5101" y="1756372"/>
            <a:ext cx="9180214" cy="4916032"/>
          </a:xfrm>
        </p:spPr>
      </p:pic>
    </p:spTree>
    <p:extLst>
      <p:ext uri="{BB962C8B-B14F-4D97-AF65-F5344CB8AC3E}">
        <p14:creationId xmlns:p14="http://schemas.microsoft.com/office/powerpoint/2010/main" val="406928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F00A1-136F-E097-CA8B-1FA8149C0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34978"/>
            <a:ext cx="10275682" cy="11316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cs typeface="2  Esfehan" panose="00000700000000000000" pitchFamily="2" charset="-78"/>
              </a:rPr>
              <a:t>گزارش شناسایی و مراقبت نوجوانان غیردانش آموز</a:t>
            </a:r>
            <a:br>
              <a:rPr lang="fa-IR" dirty="0">
                <a:cs typeface="2  Esfehan" panose="00000700000000000000" pitchFamily="2" charset="-78"/>
              </a:rPr>
            </a:br>
            <a:r>
              <a:rPr lang="fa-IR" dirty="0">
                <a:cs typeface="2  Esfehan" panose="00000700000000000000" pitchFamily="2" charset="-78"/>
              </a:rPr>
              <a:t>1403/11/15-1404/6/15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8FD1207-0E2D-9331-44C6-52FB15EC43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60903" y="1466661"/>
            <a:ext cx="9107786" cy="5160475"/>
          </a:xfrm>
        </p:spPr>
      </p:pic>
    </p:spTree>
    <p:extLst>
      <p:ext uri="{BB962C8B-B14F-4D97-AF65-F5344CB8AC3E}">
        <p14:creationId xmlns:p14="http://schemas.microsoft.com/office/powerpoint/2010/main" val="236306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A8EE0D-FEDA-D7D0-12BE-2E04E828C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93687"/>
          </a:xfrm>
        </p:spPr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گزارش عدم دلایل واکسیناسیون دانش آموزان 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24AFB5-6252-F1F6-514C-15FB1773F4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5514" y="1403287"/>
            <a:ext cx="9316016" cy="5142367"/>
          </a:xfrm>
        </p:spPr>
      </p:pic>
    </p:spTree>
    <p:extLst>
      <p:ext uri="{BB962C8B-B14F-4D97-AF65-F5344CB8AC3E}">
        <p14:creationId xmlns:p14="http://schemas.microsoft.com/office/powerpoint/2010/main" val="232424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CA477-ADB4-D9BA-0D0D-4771183E8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2  Esfehan" panose="00000700000000000000" pitchFamily="2" charset="-78"/>
              </a:rPr>
              <a:t>شپش/پدیکلوز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831EF9B-33B0-868D-4C28-ACA9E24AAE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4" y="1597672"/>
            <a:ext cx="9571189" cy="4812181"/>
          </a:xfrm>
        </p:spPr>
      </p:pic>
    </p:spTree>
    <p:extLst>
      <p:ext uri="{BB962C8B-B14F-4D97-AF65-F5344CB8AC3E}">
        <p14:creationId xmlns:p14="http://schemas.microsoft.com/office/powerpoint/2010/main" val="323486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EA987B-6017-3EEB-8F3C-971E8923B4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193" y="561316"/>
            <a:ext cx="9180214" cy="5480710"/>
          </a:xfrm>
        </p:spPr>
      </p:pic>
    </p:spTree>
    <p:extLst>
      <p:ext uri="{BB962C8B-B14F-4D97-AF65-F5344CB8AC3E}">
        <p14:creationId xmlns:p14="http://schemas.microsoft.com/office/powerpoint/2010/main" val="15646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DBB5E-35E6-0CF9-5ED5-73C44C36B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5400" dirty="0">
                <a:cs typeface="2  Esfehan" panose="00000700000000000000" pitchFamily="2" charset="-78"/>
              </a:rPr>
              <a:t>بیماری گال یا جرب چیست؟</a:t>
            </a:r>
            <a:endParaRPr lang="en-US" sz="5400" dirty="0">
              <a:cs typeface="2  Esfehan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D4395F-72EB-5556-4CEA-0B1217E5B9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74891"/>
            <a:ext cx="8596668" cy="4366471"/>
          </a:xfrm>
        </p:spPr>
        <p:txBody>
          <a:bodyPr>
            <a:normAutofit/>
          </a:bodyPr>
          <a:lstStyle/>
          <a:p>
            <a:pPr algn="justLow" rtl="1"/>
            <a:r>
              <a:rPr lang="fa-IR" sz="3200" b="1" dirty="0">
                <a:solidFill>
                  <a:schemeClr val="accent1"/>
                </a:solidFill>
                <a:latin typeface="+mj-lt"/>
                <a:ea typeface="+mj-ea"/>
                <a:cs typeface="2  Kamran" panose="00000400000000000000" pitchFamily="2" charset="-78"/>
              </a:rPr>
              <a:t>بیماری پوستی گال یا جرب نوعی بیماری است که در اثر نفوذ انگلی به نام سارکوپتس اسکابئی در پوست ایجاد و باعث بروز دانه‌های قرمز و خارش شدید در ناحیه مورد نظر می‌شود. میزان خارش پوست در این بیماری در شب‌ها بسیار آزاردهنده و شدیدتر است. </a:t>
            </a:r>
          </a:p>
          <a:p>
            <a:pPr algn="justLow" rtl="1"/>
            <a:endParaRPr lang="fa-IR" sz="2800" b="1" dirty="0">
              <a:solidFill>
                <a:schemeClr val="accent1"/>
              </a:solidFill>
              <a:latin typeface="+mj-lt"/>
              <a:ea typeface="+mj-ea"/>
              <a:cs typeface="2  Kamran" panose="00000400000000000000" pitchFamily="2" charset="-78"/>
            </a:endParaRPr>
          </a:p>
          <a:p>
            <a:pPr algn="justLow" rtl="1"/>
            <a:r>
              <a:rPr lang="fa-IR" sz="3200" b="1" dirty="0">
                <a:solidFill>
                  <a:schemeClr val="accent1"/>
                </a:solidFill>
                <a:latin typeface="+mj-lt"/>
                <a:ea typeface="+mj-ea"/>
                <a:cs typeface="2  Kamran" panose="00000400000000000000" pitchFamily="2" charset="-78"/>
              </a:rPr>
              <a:t>دقت کنید که میان کنه عامل گال و ساس تفاوت وجود دارد. هردوی این موارد از بدن انسان تغذیه می‌کنند اما ساس تغذیه را از خارج بدن انجام می‌دهد و کنه گال از درون. </a:t>
            </a:r>
            <a:endParaRPr lang="en-US" sz="3200" b="1" dirty="0">
              <a:solidFill>
                <a:schemeClr val="accent1"/>
              </a:solidFill>
              <a:latin typeface="+mj-lt"/>
              <a:ea typeface="+mj-ea"/>
              <a:cs typeface="2  K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3437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590DC0E-7097-C17B-62B8-5549EB44C96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275" y="950614"/>
            <a:ext cx="4184650" cy="4832835"/>
          </a:xfrm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B11AD12-5933-1691-7206-15553913CDC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5087938" y="950614"/>
            <a:ext cx="4186237" cy="4832835"/>
          </a:xfrm>
        </p:spPr>
      </p:pic>
    </p:spTree>
    <p:extLst>
      <p:ext uri="{BB962C8B-B14F-4D97-AF65-F5344CB8AC3E}">
        <p14:creationId xmlns:p14="http://schemas.microsoft.com/office/powerpoint/2010/main" val="169898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FD414-70E5-02A3-38AD-C7108111A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538A16-2342-1C60-8540-32A41667D9A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3208" y="447188"/>
            <a:ext cx="10838791" cy="5963624"/>
          </a:xfrm>
        </p:spPr>
      </p:pic>
    </p:spTree>
    <p:extLst>
      <p:ext uri="{BB962C8B-B14F-4D97-AF65-F5344CB8AC3E}">
        <p14:creationId xmlns:p14="http://schemas.microsoft.com/office/powerpoint/2010/main" val="1479904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EA518-C5CC-7BF2-389A-3C79B5E371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494253"/>
            <a:ext cx="7766936" cy="1216015"/>
          </a:xfrm>
        </p:spPr>
        <p:txBody>
          <a:bodyPr/>
          <a:lstStyle/>
          <a:p>
            <a:r>
              <a:rPr lang="fa-IR" dirty="0">
                <a:cs typeface="2  Esfehan" panose="00000700000000000000" pitchFamily="2" charset="-78"/>
              </a:rPr>
              <a:t>نشانه‌ها و علائم گال چیست؟</a:t>
            </a:r>
            <a:endParaRPr lang="en-US" dirty="0">
              <a:cs typeface="2  Esfehan" panose="000007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DA1AAC-1237-C141-CA2D-DCADEBCD88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4277" y="2254313"/>
            <a:ext cx="8549726" cy="2893419"/>
          </a:xfrm>
        </p:spPr>
        <p:txBody>
          <a:bodyPr>
            <a:normAutofit/>
          </a:bodyPr>
          <a:lstStyle/>
          <a:p>
            <a:pPr marL="571500" indent="-571500" rtl="1">
              <a:buFont typeface="Arial" panose="020B0604020202020204" pitchFamily="34" charset="0"/>
              <a:buChar char="•"/>
            </a:pPr>
            <a:r>
              <a:rPr lang="fa-IR" sz="4000" b="1" dirty="0">
                <a:solidFill>
                  <a:schemeClr val="accent1"/>
                </a:solidFill>
                <a:latin typeface="+mj-lt"/>
                <a:ea typeface="+mj-ea"/>
                <a:cs typeface="2  Kamran" panose="00000400000000000000" pitchFamily="2" charset="-78"/>
              </a:rPr>
              <a:t>خارش، که معمولا به صورت شدید است و در شب‌ها افزایش پیدا می‌کند.</a:t>
            </a:r>
          </a:p>
          <a:p>
            <a:pPr marL="571500" indent="-571500" rtl="1">
              <a:buFont typeface="Arial" panose="020B0604020202020204" pitchFamily="34" charset="0"/>
              <a:buChar char="•"/>
            </a:pPr>
            <a:r>
              <a:rPr lang="fa-IR" sz="4000" b="1" dirty="0">
                <a:solidFill>
                  <a:schemeClr val="accent1"/>
                </a:solidFill>
                <a:latin typeface="+mj-lt"/>
                <a:ea typeface="+mj-ea"/>
                <a:cs typeface="2  Kamran" panose="00000400000000000000" pitchFamily="2" charset="-78"/>
              </a:rPr>
              <a:t>سوراخ و شیارهای باریک روی پوست که از دانه‌ها یا برجستگی‌های کوچک ایجاد شده‌اند.</a:t>
            </a:r>
            <a:endParaRPr lang="en-US" sz="4000" b="1" dirty="0">
              <a:solidFill>
                <a:schemeClr val="accent1"/>
              </a:solidFill>
              <a:latin typeface="+mj-lt"/>
              <a:ea typeface="+mj-ea"/>
              <a:cs typeface="2  Kamr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4577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26E8AA1-AF8D-0ACB-43EC-2B036958CB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8707785"/>
              </p:ext>
            </p:extLst>
          </p:nvPr>
        </p:nvGraphicFramePr>
        <p:xfrm>
          <a:off x="570731" y="528384"/>
          <a:ext cx="9264758" cy="5801231"/>
        </p:xfrm>
        <a:graphic>
          <a:graphicData uri="http://schemas.openxmlformats.org/drawingml/2006/table">
            <a:tbl>
              <a:tblPr rtl="1"/>
              <a:tblGrid>
                <a:gridCol w="2474372">
                  <a:extLst>
                    <a:ext uri="{9D8B030D-6E8A-4147-A177-3AD203B41FA5}">
                      <a16:colId xmlns:a16="http://schemas.microsoft.com/office/drawing/2014/main" val="3248300679"/>
                    </a:ext>
                  </a:extLst>
                </a:gridCol>
                <a:gridCol w="1915871">
                  <a:extLst>
                    <a:ext uri="{9D8B030D-6E8A-4147-A177-3AD203B41FA5}">
                      <a16:colId xmlns:a16="http://schemas.microsoft.com/office/drawing/2014/main" val="1796922523"/>
                    </a:ext>
                  </a:extLst>
                </a:gridCol>
                <a:gridCol w="1627784">
                  <a:extLst>
                    <a:ext uri="{9D8B030D-6E8A-4147-A177-3AD203B41FA5}">
                      <a16:colId xmlns:a16="http://schemas.microsoft.com/office/drawing/2014/main" val="4154606282"/>
                    </a:ext>
                  </a:extLst>
                </a:gridCol>
                <a:gridCol w="1640156">
                  <a:extLst>
                    <a:ext uri="{9D8B030D-6E8A-4147-A177-3AD203B41FA5}">
                      <a16:colId xmlns:a16="http://schemas.microsoft.com/office/drawing/2014/main" val="1510174111"/>
                    </a:ext>
                  </a:extLst>
                </a:gridCol>
                <a:gridCol w="1606575">
                  <a:extLst>
                    <a:ext uri="{9D8B030D-6E8A-4147-A177-3AD203B41FA5}">
                      <a16:colId xmlns:a16="http://schemas.microsoft.com/office/drawing/2014/main" val="1470102804"/>
                    </a:ext>
                  </a:extLst>
                </a:gridCol>
              </a:tblGrid>
              <a:tr h="333104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سوال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گزینه 1 (الف)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گزینه 2 (ب)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گزینه 3 (ج)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گزینه 4 (د)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4876079"/>
                  </a:ext>
                </a:extLst>
              </a:tr>
              <a:tr h="96538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هدف اختصاصی پوشش مراقبت های دوره ای سلامت غیر پزشکی دانش آموزان پایه های گروه هدف چند درصد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95-98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98-100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95-100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1648951"/>
                  </a:ext>
                </a:extLst>
              </a:tr>
              <a:tr h="674447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خصوص هدف پیش بینی شده پوشش غربالگری پدیکلوز در طرح ضربت کدام مورد صحیح است؟ 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98-100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95-98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98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0225675"/>
                  </a:ext>
                </a:extLst>
              </a:tr>
              <a:tr h="588488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برنامه پیشگیری و کنترل پدیکلوزیس در چه صورت معاینه دانش آموزان کل مدرسه انجام می شود؟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سه دانش آموز مبتلا در کلاس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دانش آموز مبتلا در سه کلاس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ابتلای 30 درصد دانش آموزان کلاس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ابتلای 30 درصد دانش آموزان مدرسه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0822321"/>
                  </a:ext>
                </a:extLst>
              </a:tr>
              <a:tr h="66130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 در مکمل یاری ویتامین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D </a:t>
                      </a:r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متناسب با مراقبت های دوره ای جوانان چه میزان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صورت تامین مکمل، تعداد تجویز مکمل برابر تعداد جوان مراقبت شده در بازه زمانی مورد نظر باشد.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صورت تامین مکمل، تعداد تجویز مکمل نصف تعداد جوان مراقبت شده در بازه زمانی مورد نظر باشد.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صورت تامین مکمل، تعداد تجویز مکمل دو برابر تعداد جوان مراقبت شده در بازه زمانی مورد نظر باشد.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صورت تامین مکمل، تعداد تجویز مکمل برابر و یا بیشتر از تعداد جوان مراقبت شده در بازه زمانی مورد نظر باشد.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1287963"/>
                  </a:ext>
                </a:extLst>
              </a:tr>
              <a:tr h="661302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هدف مورد انتظار پیگیری و مراقبت نوجوانان و دانش آموزان دارای اختلال اسکلتی–عضلانی و قامتی ارجاع شده توسط مراقب سلامت/ بهورز و ثبت نتیجه در فرمهای مربوطه چند درصد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حداقل 90% نوجوانان و دانش آموزان دارای اختلال اسکلتی عضلانی و قامتی نیازمندپیگیری 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100% نوجوانان و دانش آموزان دارای اختلال اسکلتی عضلانی و قامتی نیازمندپیگیری 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حداقل 95% نوجوانان و دانش آموزان دارای اختلال اسکلتی عضلانی و قامتی نیازمندپیگیری 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حداقل 98% نوجوانان و دانش آموزان دارای اختلال اسکلتی عضلانی و قامتی نیازمندپیگیری 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4691504"/>
                  </a:ext>
                </a:extLst>
              </a:tr>
              <a:tr h="383508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آموزش و مکمل یاری ویتامین د در دختران و پسران متوسطه دوره اول و دوم چه مدتی انجام می شود؟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شروع اجرای برنامه به مدت6ماه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شروع اجرای برنامه به مدت8ماه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شروع اجرای برنامه به مدت4ماه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از شروع اجرای برنامه به مدت9ماه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787912"/>
                  </a:ext>
                </a:extLst>
              </a:tr>
              <a:tr h="370285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مورد انتظار در برگزاری کمیته های بهداشت مدارس و شورای منطقه ای بهداشت مدارس چه تعداد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 کمیته بهداشت مدارس و 4 جلسه شورای منطقه ای بهداشت مدارس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 کمیته بهداشت مدارس و 2جلسه شورای منطقه ای بهداشت مدارس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 کمیته بهداشت مدارس و 4 جلسه شورای منطقه ای بهداشت مدارس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 کمیته بهداشت مدارس و 2جلسه شورای منطقه ای بهداشت مدارس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543106"/>
                  </a:ext>
                </a:extLst>
              </a:tr>
              <a:tr h="333104"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حد انتظار پیگیری مراقبت های جوانان دارای اضافه وزن و چاقی چه میزان است؟</a:t>
                      </a:r>
                    </a:p>
                  </a:txBody>
                  <a:tcPr marL="4556" marR="4556" marT="4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10% جوانان دارای اضافه وزن و چاقی تا رسیدن به وزن مطلوب</a:t>
                      </a:r>
                    </a:p>
                  </a:txBody>
                  <a:tcPr marL="4556" marR="4556" marT="4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1% جوانان مراجعه کرده به پایگاه/خانه بهداشت</a:t>
                      </a:r>
                    </a:p>
                  </a:txBody>
                  <a:tcPr marL="4556" marR="4556" marT="4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1% جوانان دارای اضافه وزن و چاقی تا رسیدن به وزن مطلوب</a:t>
                      </a:r>
                    </a:p>
                  </a:txBody>
                  <a:tcPr marL="4556" marR="4556" marT="4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b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پیگیری 10% جوانان مراجعه کرده به پایگاه/خانه بهداشت</a:t>
                      </a:r>
                    </a:p>
                  </a:txBody>
                  <a:tcPr marL="4556" marR="4556" marT="455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8975192"/>
                  </a:ext>
                </a:extLst>
              </a:tr>
              <a:tr h="497203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در برنامه سلامت بلوغ و باروری انتظار اختلالات روند بلوغ در نوجوانان چند درصد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شناسایی اختلالات روند بلوغ نوجوانان در 2.5 درصد دانش آموزان معاینه شده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شناسایی اختلالات روند بلوغ نوجوانان در 1درصد دانش آموزان معاینه شده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شناسایی اختلالات روند بلوغ نوجوانان در 1 - 0.25 درصد دانش آموزان معاینه شده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شناسایی اختلالات روند بلوغ نوجوانان در 2.5 - 1 درصد دانش آموزان معاینه شده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1903589"/>
                  </a:ext>
                </a:extLst>
              </a:tr>
              <a:tr h="333104"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پوشش مورد انتظار واکسیناسیون دانش آموزان پایه اول و دهم چند درصد است؟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پایه اول 100 درصد پایه دهم 100-98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00FFFF"/>
                          </a:highlight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پایه اول100-98 درصد پایه دهم 100-98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پایه اول 100 درصد پایه دهم 100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rtl="1" fontAlgn="ctr"/>
                      <a:r>
                        <a:rPr lang="fa-IR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پایه اول 100-98 درصد پایه دهم 100-95 درصد</a:t>
                      </a:r>
                    </a:p>
                  </a:txBody>
                  <a:tcPr marL="4556" marR="4556" marT="455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003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77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F3C55A9-EDED-E692-4224-DDCC31C222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990907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2D2C52-5B63-853A-8474-FE04E897F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5506" y="609599"/>
            <a:ext cx="6648496" cy="1517965"/>
          </a:xfrm>
        </p:spPr>
        <p:txBody>
          <a:bodyPr>
            <a:normAutofit/>
          </a:bodyPr>
          <a:lstStyle/>
          <a:p>
            <a:pPr algn="ctr" rtl="1"/>
            <a:r>
              <a:rPr lang="fa-IR" sz="8800" dirty="0">
                <a:solidFill>
                  <a:schemeClr val="tx1"/>
                </a:solidFill>
                <a:cs typeface="2  Esfehan" panose="00000700000000000000" pitchFamily="2" charset="-78"/>
              </a:rPr>
              <a:t>خسته نباشید</a:t>
            </a:r>
            <a:endParaRPr lang="en-US" sz="8800" dirty="0">
              <a:solidFill>
                <a:schemeClr val="tx1"/>
              </a:solidFill>
              <a:cs typeface="2  Esfeha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452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56741DD-9FA9-853F-BD65-8DD7B3731B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2384" y="425514"/>
            <a:ext cx="9976919" cy="5739896"/>
          </a:xfrm>
        </p:spPr>
      </p:pic>
    </p:spTree>
    <p:extLst>
      <p:ext uri="{BB962C8B-B14F-4D97-AF65-F5344CB8AC3E}">
        <p14:creationId xmlns:p14="http://schemas.microsoft.com/office/powerpoint/2010/main" val="363094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A7E50-D69A-5420-4C5E-E9056DED4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8800" b="1" dirty="0">
                <a:cs typeface="2  Davat" panose="00000400000000000000" pitchFamily="2" charset="-78"/>
              </a:rPr>
              <a:t>فایل آماری</a:t>
            </a:r>
            <a:endParaRPr lang="en-US" sz="8800" b="1" dirty="0">
              <a:cs typeface="2  Davat" panose="00000400000000000000" pitchFamily="2" charset="-78"/>
            </a:endParaRPr>
          </a:p>
        </p:txBody>
      </p:sp>
      <p:pic>
        <p:nvPicPr>
          <p:cNvPr id="5" name="Content Placeholder 4" descr="Child writing on paper">
            <a:extLst>
              <a:ext uri="{FF2B5EF4-FFF2-40B4-BE49-F238E27FC236}">
                <a16:creationId xmlns:a16="http://schemas.microsoft.com/office/drawing/2014/main" id="{762C445E-DB61-5A5E-F2D3-E70D34D750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4941" y="2160588"/>
            <a:ext cx="5822155" cy="3881437"/>
          </a:xfrm>
        </p:spPr>
      </p:pic>
    </p:spTree>
    <p:extLst>
      <p:ext uri="{BB962C8B-B14F-4D97-AF65-F5344CB8AC3E}">
        <p14:creationId xmlns:p14="http://schemas.microsoft.com/office/powerpoint/2010/main" val="121416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8D357-9244-CC47-AB82-34FAD3FD9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71604"/>
            <a:ext cx="8596668" cy="832919"/>
          </a:xfrm>
        </p:spPr>
        <p:txBody>
          <a:bodyPr>
            <a:normAutofit/>
          </a:bodyPr>
          <a:lstStyle/>
          <a:p>
            <a:pPr algn="ctr"/>
            <a:r>
              <a:rPr lang="fa-IR" sz="4400" b="1" dirty="0">
                <a:cs typeface="2  Davat" panose="00000400000000000000" pitchFamily="2" charset="-78"/>
              </a:rPr>
              <a:t>اطلاعات دانش آموزان و مدارس</a:t>
            </a:r>
            <a:endParaRPr lang="en-US" sz="4400" b="1" dirty="0">
              <a:cs typeface="2  Davat" panose="00000400000000000000" pitchFamily="2" charset="-78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E054BB3-217A-E3DE-03E6-2C8D3BF6FB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1192" y="1285592"/>
            <a:ext cx="9569513" cy="5051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82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F0E32BC-2A73-26ED-3FEA-E82293A17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016" y="172017"/>
            <a:ext cx="11742344" cy="6500388"/>
          </a:xfrm>
        </p:spPr>
      </p:pic>
    </p:spTree>
    <p:extLst>
      <p:ext uri="{BB962C8B-B14F-4D97-AF65-F5344CB8AC3E}">
        <p14:creationId xmlns:p14="http://schemas.microsoft.com/office/powerpoint/2010/main" val="840423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7361CF-B0C3-ECC6-C507-CDDCC02247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352" y="144855"/>
            <a:ext cx="10846052" cy="6609030"/>
          </a:xfrm>
        </p:spPr>
      </p:pic>
    </p:spTree>
    <p:extLst>
      <p:ext uri="{BB962C8B-B14F-4D97-AF65-F5344CB8AC3E}">
        <p14:creationId xmlns:p14="http://schemas.microsoft.com/office/powerpoint/2010/main" val="169072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239C3-175F-A4EA-FC00-C7D792BD2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83675"/>
            <a:ext cx="8596668" cy="721259"/>
          </a:xfrm>
        </p:spPr>
        <p:txBody>
          <a:bodyPr/>
          <a:lstStyle/>
          <a:p>
            <a:pPr algn="ctr"/>
            <a:r>
              <a:rPr lang="fa-IR" dirty="0">
                <a:cs typeface="2  Esfehan" panose="00000700000000000000" pitchFamily="2" charset="-78"/>
              </a:rPr>
              <a:t>نوجوان غیردانش آموز و استثنایی</a:t>
            </a:r>
            <a:endParaRPr lang="en-US" dirty="0">
              <a:cs typeface="2  Esfehan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3627AC2-DE67-8ED7-34EF-8E906EFDA3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8764" y="1104524"/>
            <a:ext cx="9388444" cy="5278170"/>
          </a:xfrm>
        </p:spPr>
      </p:pic>
    </p:spTree>
    <p:extLst>
      <p:ext uri="{BB962C8B-B14F-4D97-AF65-F5344CB8AC3E}">
        <p14:creationId xmlns:p14="http://schemas.microsoft.com/office/powerpoint/2010/main" val="68065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212</TotalTime>
  <Words>917</Words>
  <Application>Microsoft Office PowerPoint</Application>
  <PresentationFormat>Widescreen</PresentationFormat>
  <Paragraphs>84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2  Davat</vt:lpstr>
      <vt:lpstr>2  Esfehan</vt:lpstr>
      <vt:lpstr>Arial</vt:lpstr>
      <vt:lpstr>B Nazanin</vt:lpstr>
      <vt:lpstr>B Titr</vt:lpstr>
      <vt:lpstr>Calibri</vt:lpstr>
      <vt:lpstr>Trebuchet MS</vt:lpstr>
      <vt:lpstr>Wingdings 3</vt:lpstr>
      <vt:lpstr>Facet</vt:lpstr>
      <vt:lpstr>به نام خداوند بخشنده مهربان</vt:lpstr>
      <vt:lpstr>تقویم کاری</vt:lpstr>
      <vt:lpstr>PowerPoint Presentation</vt:lpstr>
      <vt:lpstr>PowerPoint Presentation</vt:lpstr>
      <vt:lpstr>فایل آماری</vt:lpstr>
      <vt:lpstr>اطلاعات دانش آموزان و مدارس</vt:lpstr>
      <vt:lpstr>PowerPoint Presentation</vt:lpstr>
      <vt:lpstr>PowerPoint Presentation</vt:lpstr>
      <vt:lpstr>نوجوان غیردانش آموز و استثنایی</vt:lpstr>
      <vt:lpstr>PowerPoint Presentation</vt:lpstr>
      <vt:lpstr>PowerPoint Presentation</vt:lpstr>
      <vt:lpstr>PowerPoint Presentation</vt:lpstr>
      <vt:lpstr>فرم همگون سازی مرکز</vt:lpstr>
      <vt:lpstr>عناوین و زمان ارسال فرمها و گزارش فعالیتهای گروه سلامت نوجوانان، جوانان و مدارس</vt:lpstr>
      <vt:lpstr>گزارش برگزاری شورای منطقه ای سلامت مدارس در مراکز خدمات جامع سلامت تا1403/8/15</vt:lpstr>
      <vt:lpstr>گزارش آموزش سلامت دوران بلوغ 1403/11/30-1404/3/15</vt:lpstr>
      <vt:lpstr>گزارش برنامه های آموزش نوجوانان و دانش آموزان درکانونهای اوقات فراغت1403/6/15</vt:lpstr>
      <vt:lpstr>گزارش فرآیند اجرایی برنامه شناسایی،ارجاع و پیگیری دانش آموزان دارای اختلال اسکلتی- عضلانی و قامتی 1403/7/15-1404/1//25  </vt:lpstr>
      <vt:lpstr>گزارش مناسبتهای بهداشتی:   -هفته ارتقاء سلامت در پایان اجرای برنامه (اردیبهشت ماه)  -گزارش هفته جوان(در پایان ماهی که اجرا می شود.) </vt:lpstr>
      <vt:lpstr>اطلاعات دانش آموزان دارای بیماری نیازمند مراقبت ویژه1403/9/5</vt:lpstr>
      <vt:lpstr>گزارش اجرای برنامه مکمل یاری دانش آموزان در مدارس </vt:lpstr>
      <vt:lpstr>گزارش اقدامات انجام شده در برنامه شیر مدرسه </vt:lpstr>
      <vt:lpstr>گزارش طغیان بیماریهای واگیردار در مدارس خردادماه</vt:lpstr>
      <vt:lpstr>گزارش شناسایی و مراقبت نوجوانان غیردانش آموز 1403/11/15-1404/6/15</vt:lpstr>
      <vt:lpstr>گزارش عدم دلایل واکسیناسیون دانش آموزان </vt:lpstr>
      <vt:lpstr>شپش/پدیکلوز</vt:lpstr>
      <vt:lpstr>PowerPoint Presentation</vt:lpstr>
      <vt:lpstr>بیماری گال یا جرب چیست؟</vt:lpstr>
      <vt:lpstr>PowerPoint Presentation</vt:lpstr>
      <vt:lpstr>نشانه‌ها و علائم گال چیست؟</vt:lpstr>
      <vt:lpstr>PowerPoint Presentation</vt:lpstr>
      <vt:lpstr>خسته نباشید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A.R.I</dc:creator>
  <cp:lastModifiedBy>A.R.I</cp:lastModifiedBy>
  <cp:revision>6</cp:revision>
  <dcterms:created xsi:type="dcterms:W3CDTF">2024-10-29T06:05:08Z</dcterms:created>
  <dcterms:modified xsi:type="dcterms:W3CDTF">2024-11-05T08:47:22Z</dcterms:modified>
</cp:coreProperties>
</file>