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63" r:id="rId3"/>
    <p:sldId id="257" r:id="rId4"/>
    <p:sldId id="262" r:id="rId5"/>
    <p:sldId id="264" r:id="rId6"/>
    <p:sldId id="265" r:id="rId7"/>
    <p:sldId id="266" r:id="rId8"/>
    <p:sldId id="267" r:id="rId9"/>
    <p:sldId id="268" r:id="rId10"/>
    <p:sldId id="273" r:id="rId11"/>
    <p:sldId id="272" r:id="rId12"/>
    <p:sldId id="271" r:id="rId13"/>
    <p:sldId id="270" r:id="rId14"/>
    <p:sldId id="269" r:id="rId15"/>
    <p:sldId id="274" r:id="rId16"/>
    <p:sldId id="275" r:id="rId17"/>
    <p:sldId id="276" r:id="rId18"/>
    <p:sldId id="280" r:id="rId19"/>
    <p:sldId id="279" r:id="rId20"/>
    <p:sldId id="281" r:id="rId21"/>
    <p:sldId id="277" r:id="rId22"/>
    <p:sldId id="289" r:id="rId23"/>
    <p:sldId id="282" r:id="rId24"/>
    <p:sldId id="287" r:id="rId25"/>
    <p:sldId id="288" r:id="rId26"/>
    <p:sldId id="286" r:id="rId27"/>
    <p:sldId id="290" r:id="rId28"/>
    <p:sldId id="292" r:id="rId29"/>
    <p:sldId id="293" r:id="rId30"/>
    <p:sldId id="294" r:id="rId31"/>
    <p:sldId id="295" r:id="rId32"/>
    <p:sldId id="285" r:id="rId33"/>
    <p:sldId id="291" r:id="rId34"/>
    <p:sldId id="297" r:id="rId35"/>
    <p:sldId id="298" r:id="rId36"/>
    <p:sldId id="296" r:id="rId37"/>
    <p:sldId id="284" r:id="rId38"/>
    <p:sldId id="278" r:id="rId39"/>
    <p:sldId id="301" r:id="rId40"/>
    <p:sldId id="283" r:id="rId41"/>
    <p:sldId id="300" r:id="rId42"/>
    <p:sldId id="299" r:id="rId43"/>
    <p:sldId id="302" r:id="rId44"/>
    <p:sldId id="303" r:id="rId45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81" d="100"/>
          <a:sy n="81" d="100"/>
        </p:scale>
        <p:origin x="-163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4762FBB-8C08-4F87-8892-884325BCF951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C5B7F1B0-FBA3-4A5A-9328-811424B8E5D9}">
      <dgm:prSet phldrT="[Text]"/>
      <dgm:spPr/>
      <dgm:t>
        <a:bodyPr/>
        <a:lstStyle/>
        <a:p>
          <a:pPr rtl="1"/>
          <a:r>
            <a:rPr lang="en-US" dirty="0" smtClean="0"/>
            <a:t>Lower tract (acute cystitis)</a:t>
          </a:r>
          <a:endParaRPr lang="fa-IR" dirty="0"/>
        </a:p>
      </dgm:t>
    </dgm:pt>
    <dgm:pt modelId="{39F605FD-DDE7-4F1F-955D-071C872EC731}" type="parTrans" cxnId="{D3FB8851-19FA-49D4-92B4-FCF9DBAA9CF4}">
      <dgm:prSet/>
      <dgm:spPr/>
      <dgm:t>
        <a:bodyPr/>
        <a:lstStyle/>
        <a:p>
          <a:pPr rtl="1"/>
          <a:endParaRPr lang="fa-IR"/>
        </a:p>
      </dgm:t>
    </dgm:pt>
    <dgm:pt modelId="{EC6AF472-C656-41FB-ADDB-44267C50D72E}" type="sibTrans" cxnId="{D3FB8851-19FA-49D4-92B4-FCF9DBAA9CF4}">
      <dgm:prSet/>
      <dgm:spPr/>
      <dgm:t>
        <a:bodyPr/>
        <a:lstStyle/>
        <a:p>
          <a:pPr rtl="1"/>
          <a:endParaRPr lang="fa-IR"/>
        </a:p>
      </dgm:t>
    </dgm:pt>
    <dgm:pt modelId="{EF5B9857-2474-42CE-BB2D-6F7906F7DC78}">
      <dgm:prSet phldrT="[Text]"/>
      <dgm:spPr/>
      <dgm:t>
        <a:bodyPr/>
        <a:lstStyle/>
        <a:p>
          <a:pPr rtl="1"/>
          <a:r>
            <a:rPr lang="en-US" dirty="0" smtClean="0"/>
            <a:t>Upper tract (acute </a:t>
          </a:r>
          <a:r>
            <a:rPr lang="en-US" dirty="0" err="1" smtClean="0"/>
            <a:t>pyelonephritis</a:t>
          </a:r>
          <a:r>
            <a:rPr lang="en-US" dirty="0" smtClean="0"/>
            <a:t>)</a:t>
          </a:r>
          <a:endParaRPr lang="fa-IR" dirty="0"/>
        </a:p>
      </dgm:t>
    </dgm:pt>
    <dgm:pt modelId="{FFAA3189-697E-4449-A06F-B9007A69CE0F}" type="parTrans" cxnId="{CAD2AEE3-BCFD-4553-880A-AE7413A68AEC}">
      <dgm:prSet/>
      <dgm:spPr/>
      <dgm:t>
        <a:bodyPr/>
        <a:lstStyle/>
        <a:p>
          <a:pPr rtl="1"/>
          <a:endParaRPr lang="fa-IR"/>
        </a:p>
      </dgm:t>
    </dgm:pt>
    <dgm:pt modelId="{3C317281-1707-4C01-A05E-DAE6A5B46FED}" type="sibTrans" cxnId="{CAD2AEE3-BCFD-4553-880A-AE7413A68AEC}">
      <dgm:prSet/>
      <dgm:spPr/>
      <dgm:t>
        <a:bodyPr/>
        <a:lstStyle/>
        <a:p>
          <a:pPr rtl="1"/>
          <a:endParaRPr lang="fa-IR"/>
        </a:p>
      </dgm:t>
    </dgm:pt>
    <dgm:pt modelId="{68688376-E716-4B62-BCE0-82C1ADBEB08A}">
      <dgm:prSet phldrT="[Text]"/>
      <dgm:spPr/>
      <dgm:t>
        <a:bodyPr/>
        <a:lstStyle/>
        <a:p>
          <a:pPr rtl="1"/>
          <a:r>
            <a:rPr lang="en-US" dirty="0" smtClean="0"/>
            <a:t>Asymptomatic </a:t>
          </a:r>
          <a:r>
            <a:rPr lang="en-US" dirty="0" err="1" smtClean="0"/>
            <a:t>bacteriuria</a:t>
          </a:r>
          <a:endParaRPr lang="fa-IR" dirty="0"/>
        </a:p>
      </dgm:t>
    </dgm:pt>
    <dgm:pt modelId="{FD37F37F-F3DB-4063-83E4-F2C295DDAF0D}" type="parTrans" cxnId="{1BA4DBE0-2293-453A-BA3E-974DEE86A88A}">
      <dgm:prSet/>
      <dgm:spPr/>
      <dgm:t>
        <a:bodyPr/>
        <a:lstStyle/>
        <a:p>
          <a:pPr rtl="1"/>
          <a:endParaRPr lang="fa-IR"/>
        </a:p>
      </dgm:t>
    </dgm:pt>
    <dgm:pt modelId="{5F2CC20C-8284-4558-B610-1C940C268536}" type="sibTrans" cxnId="{1BA4DBE0-2293-453A-BA3E-974DEE86A88A}">
      <dgm:prSet/>
      <dgm:spPr/>
      <dgm:t>
        <a:bodyPr/>
        <a:lstStyle/>
        <a:p>
          <a:pPr rtl="1"/>
          <a:endParaRPr lang="fa-IR"/>
        </a:p>
      </dgm:t>
    </dgm:pt>
    <dgm:pt modelId="{E0C69234-A8C5-4933-B454-91A62648570A}" type="pres">
      <dgm:prSet presAssocID="{84762FBB-8C08-4F87-8892-884325BCF95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95B4B3DD-44D7-4245-896A-B4A05088DAD4}" type="pres">
      <dgm:prSet presAssocID="{C5B7F1B0-FBA3-4A5A-9328-811424B8E5D9}" presName="parentLin" presStyleCnt="0"/>
      <dgm:spPr/>
    </dgm:pt>
    <dgm:pt modelId="{8BFB1B54-6076-4030-83E9-DE3D8EC7D5B6}" type="pres">
      <dgm:prSet presAssocID="{C5B7F1B0-FBA3-4A5A-9328-811424B8E5D9}" presName="parentLeftMargin" presStyleLbl="node1" presStyleIdx="0" presStyleCnt="3"/>
      <dgm:spPr/>
      <dgm:t>
        <a:bodyPr/>
        <a:lstStyle/>
        <a:p>
          <a:pPr rtl="1"/>
          <a:endParaRPr lang="fa-IR"/>
        </a:p>
      </dgm:t>
    </dgm:pt>
    <dgm:pt modelId="{781434A9-9573-41CE-845E-FD67ED0A2316}" type="pres">
      <dgm:prSet presAssocID="{C5B7F1B0-FBA3-4A5A-9328-811424B8E5D9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AA4E2601-3E0C-444F-B12F-916FC40D51B0}" type="pres">
      <dgm:prSet presAssocID="{C5B7F1B0-FBA3-4A5A-9328-811424B8E5D9}" presName="negativeSpace" presStyleCnt="0"/>
      <dgm:spPr/>
    </dgm:pt>
    <dgm:pt modelId="{FAAA4585-5C2F-4A0D-B19B-53D5AAF16EE9}" type="pres">
      <dgm:prSet presAssocID="{C5B7F1B0-FBA3-4A5A-9328-811424B8E5D9}" presName="childText" presStyleLbl="conFgAcc1" presStyleIdx="0" presStyleCnt="3">
        <dgm:presLayoutVars>
          <dgm:bulletEnabled val="1"/>
        </dgm:presLayoutVars>
      </dgm:prSet>
      <dgm:spPr/>
    </dgm:pt>
    <dgm:pt modelId="{EC040B54-6360-43DB-8426-96AAB1F33E8E}" type="pres">
      <dgm:prSet presAssocID="{EC6AF472-C656-41FB-ADDB-44267C50D72E}" presName="spaceBetweenRectangles" presStyleCnt="0"/>
      <dgm:spPr/>
    </dgm:pt>
    <dgm:pt modelId="{2DBFFA78-A160-40D0-BF21-2D4F8AC3A7E0}" type="pres">
      <dgm:prSet presAssocID="{EF5B9857-2474-42CE-BB2D-6F7906F7DC78}" presName="parentLin" presStyleCnt="0"/>
      <dgm:spPr/>
    </dgm:pt>
    <dgm:pt modelId="{1A2BBA3C-9D45-457F-8D6F-78E8244961FA}" type="pres">
      <dgm:prSet presAssocID="{EF5B9857-2474-42CE-BB2D-6F7906F7DC78}" presName="parentLeftMargin" presStyleLbl="node1" presStyleIdx="0" presStyleCnt="3"/>
      <dgm:spPr/>
      <dgm:t>
        <a:bodyPr/>
        <a:lstStyle/>
        <a:p>
          <a:pPr rtl="1"/>
          <a:endParaRPr lang="fa-IR"/>
        </a:p>
      </dgm:t>
    </dgm:pt>
    <dgm:pt modelId="{8F74A90A-6B5C-4220-A244-665F3A154432}" type="pres">
      <dgm:prSet presAssocID="{EF5B9857-2474-42CE-BB2D-6F7906F7DC78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752BB1BB-DB7D-4A77-B5A5-674B69E4DBB1}" type="pres">
      <dgm:prSet presAssocID="{EF5B9857-2474-42CE-BB2D-6F7906F7DC78}" presName="negativeSpace" presStyleCnt="0"/>
      <dgm:spPr/>
    </dgm:pt>
    <dgm:pt modelId="{F12AA269-0027-4AEC-BEF0-729181F1504B}" type="pres">
      <dgm:prSet presAssocID="{EF5B9857-2474-42CE-BB2D-6F7906F7DC78}" presName="childText" presStyleLbl="conFgAcc1" presStyleIdx="1" presStyleCnt="3">
        <dgm:presLayoutVars>
          <dgm:bulletEnabled val="1"/>
        </dgm:presLayoutVars>
      </dgm:prSet>
      <dgm:spPr/>
    </dgm:pt>
    <dgm:pt modelId="{EA2D3B9C-26E6-43A4-95FB-D27AC2E74CC1}" type="pres">
      <dgm:prSet presAssocID="{3C317281-1707-4C01-A05E-DAE6A5B46FED}" presName="spaceBetweenRectangles" presStyleCnt="0"/>
      <dgm:spPr/>
    </dgm:pt>
    <dgm:pt modelId="{F2ECCE0D-DFCE-4122-BD16-0A6618AEDFC3}" type="pres">
      <dgm:prSet presAssocID="{68688376-E716-4B62-BCE0-82C1ADBEB08A}" presName="parentLin" presStyleCnt="0"/>
      <dgm:spPr/>
    </dgm:pt>
    <dgm:pt modelId="{A3B22F6C-2976-4E09-A897-E4AEEAE68CF8}" type="pres">
      <dgm:prSet presAssocID="{68688376-E716-4B62-BCE0-82C1ADBEB08A}" presName="parentLeftMargin" presStyleLbl="node1" presStyleIdx="1" presStyleCnt="3"/>
      <dgm:spPr/>
      <dgm:t>
        <a:bodyPr/>
        <a:lstStyle/>
        <a:p>
          <a:pPr rtl="1"/>
          <a:endParaRPr lang="fa-IR"/>
        </a:p>
      </dgm:t>
    </dgm:pt>
    <dgm:pt modelId="{A53D7974-D8AB-4999-B8BF-8C193CA7FFE6}" type="pres">
      <dgm:prSet presAssocID="{68688376-E716-4B62-BCE0-82C1ADBEB08A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ED95F4C1-1BA2-4A86-A2B3-33BFE949CC0D}" type="pres">
      <dgm:prSet presAssocID="{68688376-E716-4B62-BCE0-82C1ADBEB08A}" presName="negativeSpace" presStyleCnt="0"/>
      <dgm:spPr/>
    </dgm:pt>
    <dgm:pt modelId="{83760B1E-804C-4BCD-83F0-589E65CC9748}" type="pres">
      <dgm:prSet presAssocID="{68688376-E716-4B62-BCE0-82C1ADBEB08A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CAD2AEE3-BCFD-4553-880A-AE7413A68AEC}" srcId="{84762FBB-8C08-4F87-8892-884325BCF951}" destId="{EF5B9857-2474-42CE-BB2D-6F7906F7DC78}" srcOrd="1" destOrd="0" parTransId="{FFAA3189-697E-4449-A06F-B9007A69CE0F}" sibTransId="{3C317281-1707-4C01-A05E-DAE6A5B46FED}"/>
    <dgm:cxn modelId="{2BD2B66D-DF6D-41B2-A907-F0C9EBB842A0}" type="presOf" srcId="{68688376-E716-4B62-BCE0-82C1ADBEB08A}" destId="{A3B22F6C-2976-4E09-A897-E4AEEAE68CF8}" srcOrd="0" destOrd="0" presId="urn:microsoft.com/office/officeart/2005/8/layout/list1"/>
    <dgm:cxn modelId="{6E967973-6E4B-400B-A6F3-5329411B61F1}" type="presOf" srcId="{C5B7F1B0-FBA3-4A5A-9328-811424B8E5D9}" destId="{8BFB1B54-6076-4030-83E9-DE3D8EC7D5B6}" srcOrd="0" destOrd="0" presId="urn:microsoft.com/office/officeart/2005/8/layout/list1"/>
    <dgm:cxn modelId="{0BB8558E-CB34-4EB8-AA81-8C2B1F47AAA1}" type="presOf" srcId="{EF5B9857-2474-42CE-BB2D-6F7906F7DC78}" destId="{8F74A90A-6B5C-4220-A244-665F3A154432}" srcOrd="1" destOrd="0" presId="urn:microsoft.com/office/officeart/2005/8/layout/list1"/>
    <dgm:cxn modelId="{B6A6358E-20C9-4848-8417-E230863CDE5B}" type="presOf" srcId="{68688376-E716-4B62-BCE0-82C1ADBEB08A}" destId="{A53D7974-D8AB-4999-B8BF-8C193CA7FFE6}" srcOrd="1" destOrd="0" presId="urn:microsoft.com/office/officeart/2005/8/layout/list1"/>
    <dgm:cxn modelId="{1BA4DBE0-2293-453A-BA3E-974DEE86A88A}" srcId="{84762FBB-8C08-4F87-8892-884325BCF951}" destId="{68688376-E716-4B62-BCE0-82C1ADBEB08A}" srcOrd="2" destOrd="0" parTransId="{FD37F37F-F3DB-4063-83E4-F2C295DDAF0D}" sibTransId="{5F2CC20C-8284-4558-B610-1C940C268536}"/>
    <dgm:cxn modelId="{D3FB8851-19FA-49D4-92B4-FCF9DBAA9CF4}" srcId="{84762FBB-8C08-4F87-8892-884325BCF951}" destId="{C5B7F1B0-FBA3-4A5A-9328-811424B8E5D9}" srcOrd="0" destOrd="0" parTransId="{39F605FD-DDE7-4F1F-955D-071C872EC731}" sibTransId="{EC6AF472-C656-41FB-ADDB-44267C50D72E}"/>
    <dgm:cxn modelId="{540E3C59-7C94-4FB3-AE52-A6BA4BCF39AB}" type="presOf" srcId="{EF5B9857-2474-42CE-BB2D-6F7906F7DC78}" destId="{1A2BBA3C-9D45-457F-8D6F-78E8244961FA}" srcOrd="0" destOrd="0" presId="urn:microsoft.com/office/officeart/2005/8/layout/list1"/>
    <dgm:cxn modelId="{0003BFCA-1982-4EA4-9B5C-B5A8A1058B2F}" type="presOf" srcId="{84762FBB-8C08-4F87-8892-884325BCF951}" destId="{E0C69234-A8C5-4933-B454-91A62648570A}" srcOrd="0" destOrd="0" presId="urn:microsoft.com/office/officeart/2005/8/layout/list1"/>
    <dgm:cxn modelId="{548E8EAB-6E6D-4DC3-8A52-944E8F3F48AD}" type="presOf" srcId="{C5B7F1B0-FBA3-4A5A-9328-811424B8E5D9}" destId="{781434A9-9573-41CE-845E-FD67ED0A2316}" srcOrd="1" destOrd="0" presId="urn:microsoft.com/office/officeart/2005/8/layout/list1"/>
    <dgm:cxn modelId="{1357AF62-627D-4618-B67C-70DAA8013D32}" type="presParOf" srcId="{E0C69234-A8C5-4933-B454-91A62648570A}" destId="{95B4B3DD-44D7-4245-896A-B4A05088DAD4}" srcOrd="0" destOrd="0" presId="urn:microsoft.com/office/officeart/2005/8/layout/list1"/>
    <dgm:cxn modelId="{396B70D0-4951-4BCB-AFDC-DAF54D8DBEBD}" type="presParOf" srcId="{95B4B3DD-44D7-4245-896A-B4A05088DAD4}" destId="{8BFB1B54-6076-4030-83E9-DE3D8EC7D5B6}" srcOrd="0" destOrd="0" presId="urn:microsoft.com/office/officeart/2005/8/layout/list1"/>
    <dgm:cxn modelId="{F9059F57-8460-45F7-823D-B959AEB5BE3A}" type="presParOf" srcId="{95B4B3DD-44D7-4245-896A-B4A05088DAD4}" destId="{781434A9-9573-41CE-845E-FD67ED0A2316}" srcOrd="1" destOrd="0" presId="urn:microsoft.com/office/officeart/2005/8/layout/list1"/>
    <dgm:cxn modelId="{88C3E158-3348-40FD-8A91-C378E03ABB86}" type="presParOf" srcId="{E0C69234-A8C5-4933-B454-91A62648570A}" destId="{AA4E2601-3E0C-444F-B12F-916FC40D51B0}" srcOrd="1" destOrd="0" presId="urn:microsoft.com/office/officeart/2005/8/layout/list1"/>
    <dgm:cxn modelId="{25BC068B-3773-4BED-B3B2-0F4D8A1FCAEA}" type="presParOf" srcId="{E0C69234-A8C5-4933-B454-91A62648570A}" destId="{FAAA4585-5C2F-4A0D-B19B-53D5AAF16EE9}" srcOrd="2" destOrd="0" presId="urn:microsoft.com/office/officeart/2005/8/layout/list1"/>
    <dgm:cxn modelId="{BEAA263B-91DB-4EDA-8AD4-A943B0E8AEED}" type="presParOf" srcId="{E0C69234-A8C5-4933-B454-91A62648570A}" destId="{EC040B54-6360-43DB-8426-96AAB1F33E8E}" srcOrd="3" destOrd="0" presId="urn:microsoft.com/office/officeart/2005/8/layout/list1"/>
    <dgm:cxn modelId="{43145F8B-3606-45A6-8003-A30443FEDF2B}" type="presParOf" srcId="{E0C69234-A8C5-4933-B454-91A62648570A}" destId="{2DBFFA78-A160-40D0-BF21-2D4F8AC3A7E0}" srcOrd="4" destOrd="0" presId="urn:microsoft.com/office/officeart/2005/8/layout/list1"/>
    <dgm:cxn modelId="{E5FA6F53-CEFA-4CE8-8C50-1709C1EF7EA4}" type="presParOf" srcId="{2DBFFA78-A160-40D0-BF21-2D4F8AC3A7E0}" destId="{1A2BBA3C-9D45-457F-8D6F-78E8244961FA}" srcOrd="0" destOrd="0" presId="urn:microsoft.com/office/officeart/2005/8/layout/list1"/>
    <dgm:cxn modelId="{6BE391B4-4227-46DB-AAB8-A78585CA5016}" type="presParOf" srcId="{2DBFFA78-A160-40D0-BF21-2D4F8AC3A7E0}" destId="{8F74A90A-6B5C-4220-A244-665F3A154432}" srcOrd="1" destOrd="0" presId="urn:microsoft.com/office/officeart/2005/8/layout/list1"/>
    <dgm:cxn modelId="{4B88245C-AC24-470B-9C6D-EC8912D56A34}" type="presParOf" srcId="{E0C69234-A8C5-4933-B454-91A62648570A}" destId="{752BB1BB-DB7D-4A77-B5A5-674B69E4DBB1}" srcOrd="5" destOrd="0" presId="urn:microsoft.com/office/officeart/2005/8/layout/list1"/>
    <dgm:cxn modelId="{70DD8678-9BF0-4372-AA2B-DE518DF809CA}" type="presParOf" srcId="{E0C69234-A8C5-4933-B454-91A62648570A}" destId="{F12AA269-0027-4AEC-BEF0-729181F1504B}" srcOrd="6" destOrd="0" presId="urn:microsoft.com/office/officeart/2005/8/layout/list1"/>
    <dgm:cxn modelId="{59A84CAB-895C-4277-A9A6-BDEFBA77AA62}" type="presParOf" srcId="{E0C69234-A8C5-4933-B454-91A62648570A}" destId="{EA2D3B9C-26E6-43A4-95FB-D27AC2E74CC1}" srcOrd="7" destOrd="0" presId="urn:microsoft.com/office/officeart/2005/8/layout/list1"/>
    <dgm:cxn modelId="{C11B601E-1D8F-4CE2-9105-1E99B3FC316C}" type="presParOf" srcId="{E0C69234-A8C5-4933-B454-91A62648570A}" destId="{F2ECCE0D-DFCE-4122-BD16-0A6618AEDFC3}" srcOrd="8" destOrd="0" presId="urn:microsoft.com/office/officeart/2005/8/layout/list1"/>
    <dgm:cxn modelId="{F70F7AFE-2FDF-4E81-B7D9-878097469521}" type="presParOf" srcId="{F2ECCE0D-DFCE-4122-BD16-0A6618AEDFC3}" destId="{A3B22F6C-2976-4E09-A897-E4AEEAE68CF8}" srcOrd="0" destOrd="0" presId="urn:microsoft.com/office/officeart/2005/8/layout/list1"/>
    <dgm:cxn modelId="{9F58A26F-DF18-4324-858B-46AE4A4BD303}" type="presParOf" srcId="{F2ECCE0D-DFCE-4122-BD16-0A6618AEDFC3}" destId="{A53D7974-D8AB-4999-B8BF-8C193CA7FFE6}" srcOrd="1" destOrd="0" presId="urn:microsoft.com/office/officeart/2005/8/layout/list1"/>
    <dgm:cxn modelId="{5B1F8230-75E4-47E5-BF99-4118FB580B89}" type="presParOf" srcId="{E0C69234-A8C5-4933-B454-91A62648570A}" destId="{ED95F4C1-1BA2-4A86-A2B3-33BFE949CC0D}" srcOrd="9" destOrd="0" presId="urn:microsoft.com/office/officeart/2005/8/layout/list1"/>
    <dgm:cxn modelId="{9AB17780-981A-4108-9DCD-66D0B3281570}" type="presParOf" srcId="{E0C69234-A8C5-4933-B454-91A62648570A}" destId="{83760B1E-804C-4BCD-83F0-589E65CC9748}" srcOrd="10" destOrd="0" presId="urn:microsoft.com/office/officeart/2005/8/layout/list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4762FBB-8C08-4F87-8892-884325BCF951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C5B7F1B0-FBA3-4A5A-9328-811424B8E5D9}">
      <dgm:prSet phldrT="[Text]"/>
      <dgm:spPr/>
      <dgm:t>
        <a:bodyPr/>
        <a:lstStyle/>
        <a:p>
          <a:pPr rtl="1"/>
          <a:r>
            <a:rPr lang="en-US" dirty="0" smtClean="0"/>
            <a:t>Lower tract (acute cystitis)</a:t>
          </a:r>
          <a:endParaRPr lang="fa-IR" dirty="0"/>
        </a:p>
      </dgm:t>
    </dgm:pt>
    <dgm:pt modelId="{39F605FD-DDE7-4F1F-955D-071C872EC731}" type="parTrans" cxnId="{D3FB8851-19FA-49D4-92B4-FCF9DBAA9CF4}">
      <dgm:prSet/>
      <dgm:spPr/>
      <dgm:t>
        <a:bodyPr/>
        <a:lstStyle/>
        <a:p>
          <a:pPr rtl="1"/>
          <a:endParaRPr lang="fa-IR"/>
        </a:p>
      </dgm:t>
    </dgm:pt>
    <dgm:pt modelId="{EC6AF472-C656-41FB-ADDB-44267C50D72E}" type="sibTrans" cxnId="{D3FB8851-19FA-49D4-92B4-FCF9DBAA9CF4}">
      <dgm:prSet/>
      <dgm:spPr/>
      <dgm:t>
        <a:bodyPr/>
        <a:lstStyle/>
        <a:p>
          <a:pPr rtl="1"/>
          <a:endParaRPr lang="fa-IR"/>
        </a:p>
      </dgm:t>
    </dgm:pt>
    <dgm:pt modelId="{EF5B9857-2474-42CE-BB2D-6F7906F7DC78}">
      <dgm:prSet phldrT="[Text]"/>
      <dgm:spPr/>
      <dgm:t>
        <a:bodyPr/>
        <a:lstStyle/>
        <a:p>
          <a:pPr rtl="1"/>
          <a:r>
            <a:rPr lang="en-US" dirty="0" smtClean="0"/>
            <a:t>Upper tract (acute </a:t>
          </a:r>
          <a:r>
            <a:rPr lang="en-US" dirty="0" err="1" smtClean="0"/>
            <a:t>pyelonephritis</a:t>
          </a:r>
          <a:r>
            <a:rPr lang="en-US" dirty="0" smtClean="0"/>
            <a:t>)</a:t>
          </a:r>
          <a:endParaRPr lang="fa-IR" dirty="0"/>
        </a:p>
      </dgm:t>
    </dgm:pt>
    <dgm:pt modelId="{FFAA3189-697E-4449-A06F-B9007A69CE0F}" type="parTrans" cxnId="{CAD2AEE3-BCFD-4553-880A-AE7413A68AEC}">
      <dgm:prSet/>
      <dgm:spPr/>
      <dgm:t>
        <a:bodyPr/>
        <a:lstStyle/>
        <a:p>
          <a:pPr rtl="1"/>
          <a:endParaRPr lang="fa-IR"/>
        </a:p>
      </dgm:t>
    </dgm:pt>
    <dgm:pt modelId="{3C317281-1707-4C01-A05E-DAE6A5B46FED}" type="sibTrans" cxnId="{CAD2AEE3-BCFD-4553-880A-AE7413A68AEC}">
      <dgm:prSet/>
      <dgm:spPr/>
      <dgm:t>
        <a:bodyPr/>
        <a:lstStyle/>
        <a:p>
          <a:pPr rtl="1"/>
          <a:endParaRPr lang="fa-IR"/>
        </a:p>
      </dgm:t>
    </dgm:pt>
    <dgm:pt modelId="{68688376-E716-4B62-BCE0-82C1ADBEB08A}">
      <dgm:prSet phldrT="[Text]"/>
      <dgm:spPr/>
      <dgm:t>
        <a:bodyPr/>
        <a:lstStyle/>
        <a:p>
          <a:pPr rtl="1"/>
          <a:r>
            <a:rPr lang="en-US" dirty="0" smtClean="0"/>
            <a:t>Asymptomatic </a:t>
          </a:r>
          <a:r>
            <a:rPr lang="en-US" dirty="0" err="1" smtClean="0"/>
            <a:t>bacteriuria</a:t>
          </a:r>
          <a:endParaRPr lang="fa-IR" dirty="0"/>
        </a:p>
      </dgm:t>
    </dgm:pt>
    <dgm:pt modelId="{FD37F37F-F3DB-4063-83E4-F2C295DDAF0D}" type="parTrans" cxnId="{1BA4DBE0-2293-453A-BA3E-974DEE86A88A}">
      <dgm:prSet/>
      <dgm:spPr/>
      <dgm:t>
        <a:bodyPr/>
        <a:lstStyle/>
        <a:p>
          <a:pPr rtl="1"/>
          <a:endParaRPr lang="fa-IR"/>
        </a:p>
      </dgm:t>
    </dgm:pt>
    <dgm:pt modelId="{5F2CC20C-8284-4558-B610-1C940C268536}" type="sibTrans" cxnId="{1BA4DBE0-2293-453A-BA3E-974DEE86A88A}">
      <dgm:prSet/>
      <dgm:spPr/>
      <dgm:t>
        <a:bodyPr/>
        <a:lstStyle/>
        <a:p>
          <a:pPr rtl="1"/>
          <a:endParaRPr lang="fa-IR"/>
        </a:p>
      </dgm:t>
    </dgm:pt>
    <dgm:pt modelId="{E0C69234-A8C5-4933-B454-91A62648570A}" type="pres">
      <dgm:prSet presAssocID="{84762FBB-8C08-4F87-8892-884325BCF95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95B4B3DD-44D7-4245-896A-B4A05088DAD4}" type="pres">
      <dgm:prSet presAssocID="{C5B7F1B0-FBA3-4A5A-9328-811424B8E5D9}" presName="parentLin" presStyleCnt="0"/>
      <dgm:spPr/>
    </dgm:pt>
    <dgm:pt modelId="{8BFB1B54-6076-4030-83E9-DE3D8EC7D5B6}" type="pres">
      <dgm:prSet presAssocID="{C5B7F1B0-FBA3-4A5A-9328-811424B8E5D9}" presName="parentLeftMargin" presStyleLbl="node1" presStyleIdx="0" presStyleCnt="3"/>
      <dgm:spPr/>
      <dgm:t>
        <a:bodyPr/>
        <a:lstStyle/>
        <a:p>
          <a:pPr rtl="1"/>
          <a:endParaRPr lang="fa-IR"/>
        </a:p>
      </dgm:t>
    </dgm:pt>
    <dgm:pt modelId="{781434A9-9573-41CE-845E-FD67ED0A2316}" type="pres">
      <dgm:prSet presAssocID="{C5B7F1B0-FBA3-4A5A-9328-811424B8E5D9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AA4E2601-3E0C-444F-B12F-916FC40D51B0}" type="pres">
      <dgm:prSet presAssocID="{C5B7F1B0-FBA3-4A5A-9328-811424B8E5D9}" presName="negativeSpace" presStyleCnt="0"/>
      <dgm:spPr/>
    </dgm:pt>
    <dgm:pt modelId="{FAAA4585-5C2F-4A0D-B19B-53D5AAF16EE9}" type="pres">
      <dgm:prSet presAssocID="{C5B7F1B0-FBA3-4A5A-9328-811424B8E5D9}" presName="childText" presStyleLbl="conFgAcc1" presStyleIdx="0" presStyleCnt="3">
        <dgm:presLayoutVars>
          <dgm:bulletEnabled val="1"/>
        </dgm:presLayoutVars>
      </dgm:prSet>
      <dgm:spPr/>
    </dgm:pt>
    <dgm:pt modelId="{EC040B54-6360-43DB-8426-96AAB1F33E8E}" type="pres">
      <dgm:prSet presAssocID="{EC6AF472-C656-41FB-ADDB-44267C50D72E}" presName="spaceBetweenRectangles" presStyleCnt="0"/>
      <dgm:spPr/>
    </dgm:pt>
    <dgm:pt modelId="{2DBFFA78-A160-40D0-BF21-2D4F8AC3A7E0}" type="pres">
      <dgm:prSet presAssocID="{EF5B9857-2474-42CE-BB2D-6F7906F7DC78}" presName="parentLin" presStyleCnt="0"/>
      <dgm:spPr/>
    </dgm:pt>
    <dgm:pt modelId="{1A2BBA3C-9D45-457F-8D6F-78E8244961FA}" type="pres">
      <dgm:prSet presAssocID="{EF5B9857-2474-42CE-BB2D-6F7906F7DC78}" presName="parentLeftMargin" presStyleLbl="node1" presStyleIdx="0" presStyleCnt="3"/>
      <dgm:spPr/>
      <dgm:t>
        <a:bodyPr/>
        <a:lstStyle/>
        <a:p>
          <a:pPr rtl="1"/>
          <a:endParaRPr lang="fa-IR"/>
        </a:p>
      </dgm:t>
    </dgm:pt>
    <dgm:pt modelId="{8F74A90A-6B5C-4220-A244-665F3A154432}" type="pres">
      <dgm:prSet presAssocID="{EF5B9857-2474-42CE-BB2D-6F7906F7DC78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752BB1BB-DB7D-4A77-B5A5-674B69E4DBB1}" type="pres">
      <dgm:prSet presAssocID="{EF5B9857-2474-42CE-BB2D-6F7906F7DC78}" presName="negativeSpace" presStyleCnt="0"/>
      <dgm:spPr/>
    </dgm:pt>
    <dgm:pt modelId="{F12AA269-0027-4AEC-BEF0-729181F1504B}" type="pres">
      <dgm:prSet presAssocID="{EF5B9857-2474-42CE-BB2D-6F7906F7DC78}" presName="childText" presStyleLbl="conFgAcc1" presStyleIdx="1" presStyleCnt="3">
        <dgm:presLayoutVars>
          <dgm:bulletEnabled val="1"/>
        </dgm:presLayoutVars>
      </dgm:prSet>
      <dgm:spPr/>
    </dgm:pt>
    <dgm:pt modelId="{EA2D3B9C-26E6-43A4-95FB-D27AC2E74CC1}" type="pres">
      <dgm:prSet presAssocID="{3C317281-1707-4C01-A05E-DAE6A5B46FED}" presName="spaceBetweenRectangles" presStyleCnt="0"/>
      <dgm:spPr/>
    </dgm:pt>
    <dgm:pt modelId="{F2ECCE0D-DFCE-4122-BD16-0A6618AEDFC3}" type="pres">
      <dgm:prSet presAssocID="{68688376-E716-4B62-BCE0-82C1ADBEB08A}" presName="parentLin" presStyleCnt="0"/>
      <dgm:spPr/>
    </dgm:pt>
    <dgm:pt modelId="{A3B22F6C-2976-4E09-A897-E4AEEAE68CF8}" type="pres">
      <dgm:prSet presAssocID="{68688376-E716-4B62-BCE0-82C1ADBEB08A}" presName="parentLeftMargin" presStyleLbl="node1" presStyleIdx="1" presStyleCnt="3"/>
      <dgm:spPr/>
      <dgm:t>
        <a:bodyPr/>
        <a:lstStyle/>
        <a:p>
          <a:pPr rtl="1"/>
          <a:endParaRPr lang="fa-IR"/>
        </a:p>
      </dgm:t>
    </dgm:pt>
    <dgm:pt modelId="{A53D7974-D8AB-4999-B8BF-8C193CA7FFE6}" type="pres">
      <dgm:prSet presAssocID="{68688376-E716-4B62-BCE0-82C1ADBEB08A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ED95F4C1-1BA2-4A86-A2B3-33BFE949CC0D}" type="pres">
      <dgm:prSet presAssocID="{68688376-E716-4B62-BCE0-82C1ADBEB08A}" presName="negativeSpace" presStyleCnt="0"/>
      <dgm:spPr/>
    </dgm:pt>
    <dgm:pt modelId="{83760B1E-804C-4BCD-83F0-589E65CC9748}" type="pres">
      <dgm:prSet presAssocID="{68688376-E716-4B62-BCE0-82C1ADBEB08A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F8F204DF-2B98-43DE-831C-DEC52315A187}" type="presOf" srcId="{C5B7F1B0-FBA3-4A5A-9328-811424B8E5D9}" destId="{8BFB1B54-6076-4030-83E9-DE3D8EC7D5B6}" srcOrd="0" destOrd="0" presId="urn:microsoft.com/office/officeart/2005/8/layout/list1"/>
    <dgm:cxn modelId="{3C28109E-7649-41B6-A8D2-A9D787FE4809}" type="presOf" srcId="{EF5B9857-2474-42CE-BB2D-6F7906F7DC78}" destId="{1A2BBA3C-9D45-457F-8D6F-78E8244961FA}" srcOrd="0" destOrd="0" presId="urn:microsoft.com/office/officeart/2005/8/layout/list1"/>
    <dgm:cxn modelId="{D3FB8851-19FA-49D4-92B4-FCF9DBAA9CF4}" srcId="{84762FBB-8C08-4F87-8892-884325BCF951}" destId="{C5B7F1B0-FBA3-4A5A-9328-811424B8E5D9}" srcOrd="0" destOrd="0" parTransId="{39F605FD-DDE7-4F1F-955D-071C872EC731}" sibTransId="{EC6AF472-C656-41FB-ADDB-44267C50D72E}"/>
    <dgm:cxn modelId="{1BA4DBE0-2293-453A-BA3E-974DEE86A88A}" srcId="{84762FBB-8C08-4F87-8892-884325BCF951}" destId="{68688376-E716-4B62-BCE0-82C1ADBEB08A}" srcOrd="2" destOrd="0" parTransId="{FD37F37F-F3DB-4063-83E4-F2C295DDAF0D}" sibTransId="{5F2CC20C-8284-4558-B610-1C940C268536}"/>
    <dgm:cxn modelId="{35037FBF-5E73-438A-A5BE-EA06FA2622E5}" type="presOf" srcId="{84762FBB-8C08-4F87-8892-884325BCF951}" destId="{E0C69234-A8C5-4933-B454-91A62648570A}" srcOrd="0" destOrd="0" presId="urn:microsoft.com/office/officeart/2005/8/layout/list1"/>
    <dgm:cxn modelId="{E434E662-1402-408D-B36E-CD94C5101919}" type="presOf" srcId="{EF5B9857-2474-42CE-BB2D-6F7906F7DC78}" destId="{8F74A90A-6B5C-4220-A244-665F3A154432}" srcOrd="1" destOrd="0" presId="urn:microsoft.com/office/officeart/2005/8/layout/list1"/>
    <dgm:cxn modelId="{CFD036B6-BF16-47C7-9919-6A760F7210A8}" type="presOf" srcId="{68688376-E716-4B62-BCE0-82C1ADBEB08A}" destId="{A3B22F6C-2976-4E09-A897-E4AEEAE68CF8}" srcOrd="0" destOrd="0" presId="urn:microsoft.com/office/officeart/2005/8/layout/list1"/>
    <dgm:cxn modelId="{4C96E0C0-028E-4EF9-9C2C-CDDA29CA4513}" type="presOf" srcId="{68688376-E716-4B62-BCE0-82C1ADBEB08A}" destId="{A53D7974-D8AB-4999-B8BF-8C193CA7FFE6}" srcOrd="1" destOrd="0" presId="urn:microsoft.com/office/officeart/2005/8/layout/list1"/>
    <dgm:cxn modelId="{CAD2AEE3-BCFD-4553-880A-AE7413A68AEC}" srcId="{84762FBB-8C08-4F87-8892-884325BCF951}" destId="{EF5B9857-2474-42CE-BB2D-6F7906F7DC78}" srcOrd="1" destOrd="0" parTransId="{FFAA3189-697E-4449-A06F-B9007A69CE0F}" sibTransId="{3C317281-1707-4C01-A05E-DAE6A5B46FED}"/>
    <dgm:cxn modelId="{6D06B613-071C-409A-81D4-23233B19AF56}" type="presOf" srcId="{C5B7F1B0-FBA3-4A5A-9328-811424B8E5D9}" destId="{781434A9-9573-41CE-845E-FD67ED0A2316}" srcOrd="1" destOrd="0" presId="urn:microsoft.com/office/officeart/2005/8/layout/list1"/>
    <dgm:cxn modelId="{E3A2A103-561B-48F5-8078-02D87124E664}" type="presParOf" srcId="{E0C69234-A8C5-4933-B454-91A62648570A}" destId="{95B4B3DD-44D7-4245-896A-B4A05088DAD4}" srcOrd="0" destOrd="0" presId="urn:microsoft.com/office/officeart/2005/8/layout/list1"/>
    <dgm:cxn modelId="{CFE765E8-A531-4FFF-8BEF-B0FB2AE9D8DC}" type="presParOf" srcId="{95B4B3DD-44D7-4245-896A-B4A05088DAD4}" destId="{8BFB1B54-6076-4030-83E9-DE3D8EC7D5B6}" srcOrd="0" destOrd="0" presId="urn:microsoft.com/office/officeart/2005/8/layout/list1"/>
    <dgm:cxn modelId="{DA10015C-AF9C-4530-BE78-BCE77BD6751C}" type="presParOf" srcId="{95B4B3DD-44D7-4245-896A-B4A05088DAD4}" destId="{781434A9-9573-41CE-845E-FD67ED0A2316}" srcOrd="1" destOrd="0" presId="urn:microsoft.com/office/officeart/2005/8/layout/list1"/>
    <dgm:cxn modelId="{58443C76-4552-447B-BF89-E7F6E40F4B8E}" type="presParOf" srcId="{E0C69234-A8C5-4933-B454-91A62648570A}" destId="{AA4E2601-3E0C-444F-B12F-916FC40D51B0}" srcOrd="1" destOrd="0" presId="urn:microsoft.com/office/officeart/2005/8/layout/list1"/>
    <dgm:cxn modelId="{BBB26457-45E7-4DEE-8578-B16490A652B0}" type="presParOf" srcId="{E0C69234-A8C5-4933-B454-91A62648570A}" destId="{FAAA4585-5C2F-4A0D-B19B-53D5AAF16EE9}" srcOrd="2" destOrd="0" presId="urn:microsoft.com/office/officeart/2005/8/layout/list1"/>
    <dgm:cxn modelId="{CC3865FA-0DC1-42CF-8A1A-FA18CE4B9FF2}" type="presParOf" srcId="{E0C69234-A8C5-4933-B454-91A62648570A}" destId="{EC040B54-6360-43DB-8426-96AAB1F33E8E}" srcOrd="3" destOrd="0" presId="urn:microsoft.com/office/officeart/2005/8/layout/list1"/>
    <dgm:cxn modelId="{A1085C46-ABE4-43C2-A89D-E8CDC40DAD20}" type="presParOf" srcId="{E0C69234-A8C5-4933-B454-91A62648570A}" destId="{2DBFFA78-A160-40D0-BF21-2D4F8AC3A7E0}" srcOrd="4" destOrd="0" presId="urn:microsoft.com/office/officeart/2005/8/layout/list1"/>
    <dgm:cxn modelId="{B16E81D6-B479-48E6-90BB-2B94B947D6FB}" type="presParOf" srcId="{2DBFFA78-A160-40D0-BF21-2D4F8AC3A7E0}" destId="{1A2BBA3C-9D45-457F-8D6F-78E8244961FA}" srcOrd="0" destOrd="0" presId="urn:microsoft.com/office/officeart/2005/8/layout/list1"/>
    <dgm:cxn modelId="{DEB09AE9-2E41-4EFE-BD38-9E32A628F0CF}" type="presParOf" srcId="{2DBFFA78-A160-40D0-BF21-2D4F8AC3A7E0}" destId="{8F74A90A-6B5C-4220-A244-665F3A154432}" srcOrd="1" destOrd="0" presId="urn:microsoft.com/office/officeart/2005/8/layout/list1"/>
    <dgm:cxn modelId="{B85B452C-27AE-4C38-B5E0-AE01C5FCC3D6}" type="presParOf" srcId="{E0C69234-A8C5-4933-B454-91A62648570A}" destId="{752BB1BB-DB7D-4A77-B5A5-674B69E4DBB1}" srcOrd="5" destOrd="0" presId="urn:microsoft.com/office/officeart/2005/8/layout/list1"/>
    <dgm:cxn modelId="{B2E69613-56D2-4378-B569-95AFEFB175C7}" type="presParOf" srcId="{E0C69234-A8C5-4933-B454-91A62648570A}" destId="{F12AA269-0027-4AEC-BEF0-729181F1504B}" srcOrd="6" destOrd="0" presId="urn:microsoft.com/office/officeart/2005/8/layout/list1"/>
    <dgm:cxn modelId="{254F16F3-7A2C-4CFD-8B99-0DA1798729FC}" type="presParOf" srcId="{E0C69234-A8C5-4933-B454-91A62648570A}" destId="{EA2D3B9C-26E6-43A4-95FB-D27AC2E74CC1}" srcOrd="7" destOrd="0" presId="urn:microsoft.com/office/officeart/2005/8/layout/list1"/>
    <dgm:cxn modelId="{BBC2023A-56D8-4123-88B3-0A4005620508}" type="presParOf" srcId="{E0C69234-A8C5-4933-B454-91A62648570A}" destId="{F2ECCE0D-DFCE-4122-BD16-0A6618AEDFC3}" srcOrd="8" destOrd="0" presId="urn:microsoft.com/office/officeart/2005/8/layout/list1"/>
    <dgm:cxn modelId="{AE22EC74-3AE0-4268-B488-156F8D4CC002}" type="presParOf" srcId="{F2ECCE0D-DFCE-4122-BD16-0A6618AEDFC3}" destId="{A3B22F6C-2976-4E09-A897-E4AEEAE68CF8}" srcOrd="0" destOrd="0" presId="urn:microsoft.com/office/officeart/2005/8/layout/list1"/>
    <dgm:cxn modelId="{A8AE34B2-B8E6-495D-93B0-002CF818750B}" type="presParOf" srcId="{F2ECCE0D-DFCE-4122-BD16-0A6618AEDFC3}" destId="{A53D7974-D8AB-4999-B8BF-8C193CA7FFE6}" srcOrd="1" destOrd="0" presId="urn:microsoft.com/office/officeart/2005/8/layout/list1"/>
    <dgm:cxn modelId="{005DF6D2-9FFE-4526-9C22-AC508CEF021A}" type="presParOf" srcId="{E0C69234-A8C5-4933-B454-91A62648570A}" destId="{ED95F4C1-1BA2-4A86-A2B3-33BFE949CC0D}" srcOrd="9" destOrd="0" presId="urn:microsoft.com/office/officeart/2005/8/layout/list1"/>
    <dgm:cxn modelId="{26742F7A-AD26-4C3B-8296-498657EE9013}" type="presParOf" srcId="{E0C69234-A8C5-4933-B454-91A62648570A}" destId="{83760B1E-804C-4BCD-83F0-589E65CC9748}" srcOrd="10" destOrd="0" presId="urn:microsoft.com/office/officeart/2005/8/layout/lis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EF1AD-B100-4FAD-9F38-A09E4EC80487}" type="datetimeFigureOut">
              <a:rPr lang="fa-IR" smtClean="0"/>
              <a:pPr/>
              <a:t>1438/03/04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00DA7-9AF2-4A17-860A-3CBFAF83C81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  <p:transition advClick="0"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EF1AD-B100-4FAD-9F38-A09E4EC80487}" type="datetimeFigureOut">
              <a:rPr lang="fa-IR" smtClean="0"/>
              <a:pPr/>
              <a:t>1438/03/04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00DA7-9AF2-4A17-860A-3CBFAF83C81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  <p:transition advClick="0"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EF1AD-B100-4FAD-9F38-A09E4EC80487}" type="datetimeFigureOut">
              <a:rPr lang="fa-IR" smtClean="0"/>
              <a:pPr/>
              <a:t>1438/03/04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00DA7-9AF2-4A17-860A-3CBFAF83C81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  <p:transition advClick="0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EF1AD-B100-4FAD-9F38-A09E4EC80487}" type="datetimeFigureOut">
              <a:rPr lang="fa-IR" smtClean="0"/>
              <a:pPr/>
              <a:t>1438/03/04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00DA7-9AF2-4A17-860A-3CBFAF83C81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  <p:transition advClick="0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EF1AD-B100-4FAD-9F38-A09E4EC80487}" type="datetimeFigureOut">
              <a:rPr lang="fa-IR" smtClean="0"/>
              <a:pPr/>
              <a:t>1438/03/04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00DA7-9AF2-4A17-860A-3CBFAF83C81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  <p:transition advClick="0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EF1AD-B100-4FAD-9F38-A09E4EC80487}" type="datetimeFigureOut">
              <a:rPr lang="fa-IR" smtClean="0"/>
              <a:pPr/>
              <a:t>1438/03/04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00DA7-9AF2-4A17-860A-3CBFAF83C81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  <p:transition advClick="0"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EF1AD-B100-4FAD-9F38-A09E4EC80487}" type="datetimeFigureOut">
              <a:rPr lang="fa-IR" smtClean="0"/>
              <a:pPr/>
              <a:t>1438/03/04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00DA7-9AF2-4A17-860A-3CBFAF83C81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  <p:transition advClick="0"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EF1AD-B100-4FAD-9F38-A09E4EC80487}" type="datetimeFigureOut">
              <a:rPr lang="fa-IR" smtClean="0"/>
              <a:pPr/>
              <a:t>1438/03/04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00DA7-9AF2-4A17-860A-3CBFAF83C81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  <p:transition advClick="0"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EF1AD-B100-4FAD-9F38-A09E4EC80487}" type="datetimeFigureOut">
              <a:rPr lang="fa-IR" smtClean="0"/>
              <a:pPr/>
              <a:t>1438/03/04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00DA7-9AF2-4A17-860A-3CBFAF83C81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  <p:transition advClick="0"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EF1AD-B100-4FAD-9F38-A09E4EC80487}" type="datetimeFigureOut">
              <a:rPr lang="fa-IR" smtClean="0"/>
              <a:pPr/>
              <a:t>1438/03/04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00DA7-9AF2-4A17-860A-3CBFAF83C81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  <p:transition advClick="0"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EF1AD-B100-4FAD-9F38-A09E4EC80487}" type="datetimeFigureOut">
              <a:rPr lang="fa-IR" smtClean="0"/>
              <a:pPr/>
              <a:t>1438/03/04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00DA7-9AF2-4A17-860A-3CBFAF83C81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  <p:transition advClick="0"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3000"/>
            <a:lum/>
          </a:blip>
          <a:srcRect/>
          <a:stretch>
            <a:fillRect l="4000" t="-3000" r="44000" b="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8EF1AD-B100-4FAD-9F38-A09E4EC80487}" type="datetimeFigureOut">
              <a:rPr lang="fa-IR" smtClean="0"/>
              <a:pPr/>
              <a:t>1438/03/04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500DA7-9AF2-4A17-860A-3CBFAF83C819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>
    <p:zoom/>
  </p:transition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00174"/>
            <a:ext cx="7772400" cy="1470025"/>
          </a:xfrm>
        </p:spPr>
        <p:txBody>
          <a:bodyPr>
            <a:normAutofit/>
          </a:bodyPr>
          <a:lstStyle/>
          <a:p>
            <a:r>
              <a:rPr lang="fa-IR" sz="5400" b="1" dirty="0" smtClean="0"/>
              <a:t>به نام خالق مهر</a:t>
            </a:r>
            <a:endParaRPr lang="fa-IR" sz="54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1026" name="Picture 2" descr="C:\Documents and Settings\haideh\Desktop\دستورالعمل بارداري\phot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09938" y="2905139"/>
            <a:ext cx="2524125" cy="25241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08" y="274638"/>
            <a:ext cx="6543692" cy="1143000"/>
          </a:xfrm>
        </p:spPr>
        <p:txBody>
          <a:bodyPr/>
          <a:lstStyle/>
          <a:p>
            <a:r>
              <a:rPr lang="fa-IR" dirty="0" smtClean="0">
                <a:solidFill>
                  <a:srgbClr val="C00000"/>
                </a:solidFill>
                <a:cs typeface="2  Baran" pitchFamily="2" charset="-78"/>
              </a:rPr>
              <a:t>اسكرينينگ آسمپتوماتيك باكتري اوري</a:t>
            </a:r>
            <a:endParaRPr lang="fa-IR" dirty="0">
              <a:solidFill>
                <a:srgbClr val="C00000"/>
              </a:solidFill>
              <a:cs typeface="2  Bar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3108" y="1600200"/>
            <a:ext cx="6543692" cy="4525963"/>
          </a:xfrm>
        </p:spPr>
        <p:txBody>
          <a:bodyPr/>
          <a:lstStyle/>
          <a:p>
            <a:r>
              <a:rPr lang="fa-IR" dirty="0" smtClean="0">
                <a:cs typeface="2  Baran" pitchFamily="2" charset="-78"/>
              </a:rPr>
              <a:t>در هفته 12-16 حاملگي</a:t>
            </a:r>
          </a:p>
          <a:p>
            <a:r>
              <a:rPr lang="fa-IR" dirty="0" smtClean="0">
                <a:cs typeface="2  Baran" pitchFamily="2" charset="-78"/>
              </a:rPr>
              <a:t>در صورتي كه ديرتر از هفته 16 مراجعه كند در اولين ويزيت پري ناتال انجام شود</a:t>
            </a:r>
          </a:p>
          <a:p>
            <a:r>
              <a:rPr lang="en-US" dirty="0" smtClean="0">
                <a:cs typeface="2  Baran" pitchFamily="2" charset="-78"/>
              </a:rPr>
              <a:t>Re-screening</a:t>
            </a:r>
            <a:r>
              <a:rPr lang="fa-IR" dirty="0" smtClean="0">
                <a:cs typeface="2  Baran" pitchFamily="2" charset="-78"/>
              </a:rPr>
              <a:t>در خانمهاي </a:t>
            </a:r>
            <a:r>
              <a:rPr lang="en-US" dirty="0" smtClean="0">
                <a:cs typeface="2  Baran" pitchFamily="2" charset="-78"/>
              </a:rPr>
              <a:t>low risk</a:t>
            </a:r>
            <a:r>
              <a:rPr lang="fa-IR" dirty="0" smtClean="0">
                <a:cs typeface="2  Baran" pitchFamily="2" charset="-78"/>
              </a:rPr>
              <a:t> نياز نيست</a:t>
            </a:r>
          </a:p>
          <a:p>
            <a:r>
              <a:rPr lang="fa-IR" dirty="0" smtClean="0">
                <a:cs typeface="2  Baran" pitchFamily="2" charset="-78"/>
              </a:rPr>
              <a:t>افراد </a:t>
            </a:r>
            <a:r>
              <a:rPr lang="en-US" dirty="0" smtClean="0">
                <a:cs typeface="2  Baran" pitchFamily="2" charset="-78"/>
              </a:rPr>
              <a:t>high risk</a:t>
            </a:r>
            <a:r>
              <a:rPr lang="fa-IR" dirty="0" smtClean="0">
                <a:cs typeface="2  Baran" pitchFamily="2" charset="-78"/>
              </a:rPr>
              <a:t> : آنومالي مجاري ادراري، سيكل سل آنميا، پره ترم ليبر</a:t>
            </a:r>
            <a:endParaRPr lang="fa-IR" dirty="0">
              <a:cs typeface="2  Baran" pitchFamily="2" charset="-78"/>
            </a:endParaRP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08" y="274638"/>
            <a:ext cx="6543692" cy="1143000"/>
          </a:xfrm>
        </p:spPr>
        <p:txBody>
          <a:bodyPr/>
          <a:lstStyle/>
          <a:p>
            <a:r>
              <a:rPr lang="fa-IR" dirty="0" smtClean="0">
                <a:solidFill>
                  <a:srgbClr val="C00000"/>
                </a:solidFill>
                <a:cs typeface="2  Baran" pitchFamily="2" charset="-78"/>
              </a:rPr>
              <a:t>درمان آسمپتوماتيك باكتري اوري</a:t>
            </a:r>
            <a:endParaRPr lang="fa-IR" dirty="0">
              <a:cs typeface="2  Bar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3108" y="1600200"/>
            <a:ext cx="6543692" cy="4525963"/>
          </a:xfrm>
        </p:spPr>
        <p:txBody>
          <a:bodyPr/>
          <a:lstStyle/>
          <a:p>
            <a:r>
              <a:rPr lang="fa-IR" dirty="0" smtClean="0">
                <a:cs typeface="2  Baran" pitchFamily="2" charset="-78"/>
              </a:rPr>
              <a:t>درمان باعث كاهش انسيدانس پيلونفريت ميشود</a:t>
            </a: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08" y="274638"/>
            <a:ext cx="6543692" cy="1143000"/>
          </a:xfrm>
        </p:spPr>
        <p:txBody>
          <a:bodyPr/>
          <a:lstStyle/>
          <a:p>
            <a:endParaRPr lang="fa-IR" dirty="0">
              <a:cs typeface="2  Bar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3108" y="1600200"/>
            <a:ext cx="6543692" cy="4525963"/>
          </a:xfrm>
        </p:spPr>
        <p:txBody>
          <a:bodyPr/>
          <a:lstStyle/>
          <a:p>
            <a:pPr>
              <a:buNone/>
            </a:pPr>
            <a:r>
              <a:rPr lang="fa-IR" dirty="0" smtClean="0">
                <a:solidFill>
                  <a:srgbClr val="C00000"/>
                </a:solidFill>
                <a:cs typeface="2  Baran" pitchFamily="2" charset="-78"/>
              </a:rPr>
              <a:t>پني سيلين ها و سفالوسپورين ها </a:t>
            </a:r>
            <a:r>
              <a:rPr lang="fa-IR" dirty="0" smtClean="0">
                <a:cs typeface="2  Baran" pitchFamily="2" charset="-78"/>
              </a:rPr>
              <a:t>گروه </a:t>
            </a:r>
            <a:r>
              <a:rPr lang="en-US" dirty="0" smtClean="0">
                <a:cs typeface="2  Baran" pitchFamily="2" charset="-78"/>
              </a:rPr>
              <a:t>B</a:t>
            </a:r>
            <a:r>
              <a:rPr lang="fa-IR" dirty="0" smtClean="0">
                <a:cs typeface="2  Baran" pitchFamily="2" charset="-78"/>
              </a:rPr>
              <a:t> هستند</a:t>
            </a:r>
          </a:p>
          <a:p>
            <a:pPr>
              <a:buNone/>
            </a:pPr>
            <a:r>
              <a:rPr lang="fa-IR" dirty="0" smtClean="0">
                <a:cs typeface="2  Baran" pitchFamily="2" charset="-78"/>
              </a:rPr>
              <a:t>سفترياكسون بدليل تمايل زياد به باند شدن با پروتئين باعث جابجايي بيليروبين و كرنيكتروس ميشود و در زمان نزديك به زايمان توصيه نميشود</a:t>
            </a:r>
          </a:p>
          <a:p>
            <a:endParaRPr lang="fa-IR" dirty="0">
              <a:cs typeface="2  Baran" pitchFamily="2" charset="-78"/>
            </a:endParaRP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08" y="274638"/>
            <a:ext cx="6543692" cy="1143000"/>
          </a:xfrm>
        </p:spPr>
        <p:txBody>
          <a:bodyPr/>
          <a:lstStyle/>
          <a:p>
            <a:endParaRPr lang="fa-IR" dirty="0">
              <a:cs typeface="2  Bar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3108" y="1600200"/>
            <a:ext cx="6543692" cy="4525963"/>
          </a:xfrm>
        </p:spPr>
        <p:txBody>
          <a:bodyPr>
            <a:normAutofit/>
          </a:bodyPr>
          <a:lstStyle/>
          <a:p>
            <a:r>
              <a:rPr lang="fa-IR" dirty="0" smtClean="0">
                <a:solidFill>
                  <a:srgbClr val="C00000"/>
                </a:solidFill>
                <a:cs typeface="2  Baran" pitchFamily="2" charset="-78"/>
              </a:rPr>
              <a:t>نيتروفورانتوئين  </a:t>
            </a:r>
            <a:r>
              <a:rPr lang="fa-IR" dirty="0" smtClean="0">
                <a:cs typeface="2  Baran" pitchFamily="2" charset="-78"/>
              </a:rPr>
              <a:t>گروه </a:t>
            </a:r>
            <a:r>
              <a:rPr lang="en-US" dirty="0" smtClean="0">
                <a:cs typeface="2  Baran" pitchFamily="2" charset="-78"/>
              </a:rPr>
              <a:t>B</a:t>
            </a:r>
            <a:r>
              <a:rPr lang="fa-IR" dirty="0" smtClean="0">
                <a:cs typeface="2  Baran" pitchFamily="2" charset="-78"/>
              </a:rPr>
              <a:t> است</a:t>
            </a:r>
          </a:p>
          <a:p>
            <a:pPr>
              <a:buNone/>
            </a:pPr>
            <a:r>
              <a:rPr lang="fa-IR" dirty="0" smtClean="0">
                <a:cs typeface="2  Baran" pitchFamily="2" charset="-78"/>
              </a:rPr>
              <a:t>نيتروفورانتوئين در مادر و جنين با </a:t>
            </a:r>
            <a:r>
              <a:rPr lang="en-US" dirty="0" smtClean="0">
                <a:cs typeface="2  Baran" pitchFamily="2" charset="-78"/>
              </a:rPr>
              <a:t>G-6PD deficiency</a:t>
            </a:r>
            <a:r>
              <a:rPr lang="fa-IR" dirty="0" smtClean="0">
                <a:cs typeface="2  Baran" pitchFamily="2" charset="-78"/>
              </a:rPr>
              <a:t> باعث هموليتيك آنميا ميشود و در زمان نزديك به زايمان توصيه نميشود</a:t>
            </a:r>
          </a:p>
          <a:p>
            <a:pPr>
              <a:buNone/>
            </a:pPr>
            <a:endParaRPr lang="fa-IR" dirty="0">
              <a:cs typeface="2  Baran" pitchFamily="2" charset="-78"/>
            </a:endParaRP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08" y="274638"/>
            <a:ext cx="6543692" cy="1143000"/>
          </a:xfrm>
        </p:spPr>
        <p:txBody>
          <a:bodyPr/>
          <a:lstStyle/>
          <a:p>
            <a:endParaRPr lang="fa-IR" dirty="0">
              <a:cs typeface="2  Bar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3108" y="1600200"/>
            <a:ext cx="6543692" cy="4525963"/>
          </a:xfrm>
        </p:spPr>
        <p:txBody>
          <a:bodyPr>
            <a:normAutofit/>
          </a:bodyPr>
          <a:lstStyle/>
          <a:p>
            <a:r>
              <a:rPr lang="fa-IR" dirty="0" smtClean="0">
                <a:solidFill>
                  <a:srgbClr val="C00000"/>
                </a:solidFill>
                <a:cs typeface="2  Baran" pitchFamily="2" charset="-78"/>
              </a:rPr>
              <a:t>سولفاناميد </a:t>
            </a:r>
            <a:r>
              <a:rPr lang="fa-IR" dirty="0" smtClean="0">
                <a:cs typeface="2  Baran" pitchFamily="2" charset="-78"/>
              </a:rPr>
              <a:t>گروه </a:t>
            </a:r>
            <a:r>
              <a:rPr lang="en-US" dirty="0" smtClean="0">
                <a:cs typeface="2  Baran" pitchFamily="2" charset="-78"/>
              </a:rPr>
              <a:t>B</a:t>
            </a:r>
            <a:r>
              <a:rPr lang="fa-IR" dirty="0" smtClean="0">
                <a:cs typeface="2  Baran" pitchFamily="2" charset="-78"/>
              </a:rPr>
              <a:t> و </a:t>
            </a:r>
            <a:r>
              <a:rPr lang="fa-IR" dirty="0" smtClean="0">
                <a:solidFill>
                  <a:srgbClr val="C00000"/>
                </a:solidFill>
                <a:cs typeface="2  Baran" pitchFamily="2" charset="-78"/>
              </a:rPr>
              <a:t>تري متوپريم </a:t>
            </a:r>
            <a:r>
              <a:rPr lang="fa-IR" dirty="0" smtClean="0">
                <a:cs typeface="2  Baran" pitchFamily="2" charset="-78"/>
              </a:rPr>
              <a:t>گروه </a:t>
            </a:r>
            <a:r>
              <a:rPr lang="en-US" dirty="0" smtClean="0">
                <a:cs typeface="2  Baran" pitchFamily="2" charset="-78"/>
              </a:rPr>
              <a:t>c</a:t>
            </a:r>
            <a:r>
              <a:rPr lang="fa-IR" dirty="0" smtClean="0">
                <a:cs typeface="2  Baran" pitchFamily="2" charset="-78"/>
              </a:rPr>
              <a:t>هستند</a:t>
            </a:r>
          </a:p>
          <a:p>
            <a:pPr>
              <a:buNone/>
            </a:pPr>
            <a:r>
              <a:rPr lang="fa-IR" dirty="0" smtClean="0">
                <a:cs typeface="2  Baran" pitchFamily="2" charset="-78"/>
              </a:rPr>
              <a:t>سولفاناميد در سه ماهه اول بدليل </a:t>
            </a:r>
            <a:r>
              <a:rPr lang="en-US" dirty="0" smtClean="0">
                <a:cs typeface="2  Baran" pitchFamily="2" charset="-78"/>
              </a:rPr>
              <a:t>birth defect </a:t>
            </a:r>
            <a:r>
              <a:rPr lang="fa-IR" dirty="0" smtClean="0">
                <a:cs typeface="2  Baran" pitchFamily="2" charset="-78"/>
              </a:rPr>
              <a:t> توصيه نميشود</a:t>
            </a:r>
          </a:p>
          <a:p>
            <a:pPr>
              <a:buNone/>
            </a:pPr>
            <a:r>
              <a:rPr lang="fa-IR" dirty="0" smtClean="0">
                <a:cs typeface="2  Baran" pitchFamily="2" charset="-78"/>
              </a:rPr>
              <a:t>سولفاناميد بدليل احتمال بروز ايكتر در نوزاد در </a:t>
            </a:r>
            <a:r>
              <a:rPr lang="fa-IR" smtClean="0">
                <a:cs typeface="2  Baran" pitchFamily="2" charset="-78"/>
              </a:rPr>
              <a:t>زمان نزديك </a:t>
            </a:r>
            <a:r>
              <a:rPr lang="fa-IR" dirty="0" smtClean="0">
                <a:cs typeface="2  Baran" pitchFamily="2" charset="-78"/>
              </a:rPr>
              <a:t>به زايمان توصيه نميشود البته باعث ايجاد كرنيكتروس نميشود</a:t>
            </a:r>
          </a:p>
          <a:p>
            <a:pPr>
              <a:buNone/>
            </a:pPr>
            <a:r>
              <a:rPr lang="fa-IR" dirty="0" smtClean="0">
                <a:cs typeface="2  Baran" pitchFamily="2" charset="-78"/>
              </a:rPr>
              <a:t>تري متوپريم بدليل اينكه انتاگونيست اسيد فوليك است در سه ماه اول تجويز نميشود </a:t>
            </a:r>
            <a:r>
              <a:rPr lang="fa-IR" sz="2800" dirty="0" smtClean="0">
                <a:cs typeface="2  Baran" pitchFamily="2" charset="-78"/>
              </a:rPr>
              <a:t>(در حيوانات تراتوژن بوده)</a:t>
            </a:r>
            <a:endParaRPr lang="fa-IR" dirty="0" smtClean="0">
              <a:cs typeface="2  Baran" pitchFamily="2" charset="-78"/>
            </a:endParaRPr>
          </a:p>
          <a:p>
            <a:endParaRPr lang="fa-IR" dirty="0">
              <a:cs typeface="2  Baran" pitchFamily="2" charset="-78"/>
            </a:endParaRP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08" y="274638"/>
            <a:ext cx="6543692" cy="1143000"/>
          </a:xfrm>
        </p:spPr>
        <p:txBody>
          <a:bodyPr/>
          <a:lstStyle/>
          <a:p>
            <a:endParaRPr lang="fa-IR" dirty="0">
              <a:cs typeface="2  Bar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3108" y="1600200"/>
            <a:ext cx="6543692" cy="4525963"/>
          </a:xfrm>
        </p:spPr>
        <p:txBody>
          <a:bodyPr>
            <a:normAutofit/>
          </a:bodyPr>
          <a:lstStyle/>
          <a:p>
            <a:r>
              <a:rPr lang="fa-IR" dirty="0" smtClean="0">
                <a:solidFill>
                  <a:srgbClr val="C00000"/>
                </a:solidFill>
                <a:cs typeface="2  Baran" pitchFamily="2" charset="-78"/>
              </a:rPr>
              <a:t>فسفومايسن</a:t>
            </a:r>
            <a:r>
              <a:rPr lang="fa-IR" dirty="0" smtClean="0">
                <a:cs typeface="2  Baran" pitchFamily="2" charset="-78"/>
              </a:rPr>
              <a:t> گروه </a:t>
            </a:r>
            <a:r>
              <a:rPr lang="en-US" dirty="0" smtClean="0">
                <a:cs typeface="2  Baran" pitchFamily="2" charset="-78"/>
              </a:rPr>
              <a:t>B</a:t>
            </a:r>
          </a:p>
          <a:p>
            <a:r>
              <a:rPr lang="fa-IR" dirty="0" smtClean="0">
                <a:solidFill>
                  <a:srgbClr val="C00000"/>
                </a:solidFill>
                <a:cs typeface="2  Baran" pitchFamily="2" charset="-78"/>
              </a:rPr>
              <a:t>تتراسايكلين</a:t>
            </a:r>
            <a:r>
              <a:rPr lang="fa-IR" dirty="0" smtClean="0">
                <a:cs typeface="2  Baran" pitchFamily="2" charset="-78"/>
              </a:rPr>
              <a:t> گروه </a:t>
            </a:r>
            <a:r>
              <a:rPr lang="en-US" dirty="0" smtClean="0">
                <a:cs typeface="2  Baran" pitchFamily="2" charset="-78"/>
              </a:rPr>
              <a:t>D</a:t>
            </a:r>
          </a:p>
          <a:p>
            <a:r>
              <a:rPr lang="fa-IR" dirty="0" smtClean="0">
                <a:solidFill>
                  <a:srgbClr val="C00000"/>
                </a:solidFill>
                <a:cs typeface="2  Baran" pitchFamily="2" charset="-78"/>
              </a:rPr>
              <a:t>فلوئوكينولون ها </a:t>
            </a:r>
            <a:r>
              <a:rPr lang="fa-IR" dirty="0" smtClean="0">
                <a:cs typeface="2  Baran" pitchFamily="2" charset="-78"/>
              </a:rPr>
              <a:t>گروه </a:t>
            </a:r>
            <a:r>
              <a:rPr lang="en-US" dirty="0" smtClean="0">
                <a:cs typeface="2  Baran" pitchFamily="2" charset="-78"/>
              </a:rPr>
              <a:t>C</a:t>
            </a:r>
          </a:p>
          <a:p>
            <a:endParaRPr lang="fa-IR" dirty="0">
              <a:cs typeface="2  Baran" pitchFamily="2" charset="-78"/>
            </a:endParaRP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08" y="274638"/>
            <a:ext cx="6543692" cy="1143000"/>
          </a:xfrm>
        </p:spPr>
        <p:txBody>
          <a:bodyPr/>
          <a:lstStyle/>
          <a:p>
            <a:endParaRPr lang="fa-IR" dirty="0">
              <a:cs typeface="2  Bar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3108" y="1600200"/>
            <a:ext cx="6543692" cy="4525963"/>
          </a:xfrm>
        </p:spPr>
        <p:txBody>
          <a:bodyPr>
            <a:normAutofit/>
          </a:bodyPr>
          <a:lstStyle/>
          <a:p>
            <a:r>
              <a:rPr lang="fa-IR" dirty="0" smtClean="0">
                <a:cs typeface="2  Baran" pitchFamily="2" charset="-78"/>
              </a:rPr>
              <a:t>دوره كوتاه آنتي بيوتيك درماني ميتواند در ريشه كن شدن باكتري اوري بدون علامت موثر باشد و در صورت مقاومت به داروي خوراكي داروي تزريقي توصيه ميشود</a:t>
            </a:r>
            <a:endParaRPr lang="fa-IR" dirty="0">
              <a:cs typeface="2  Baran" pitchFamily="2" charset="-78"/>
            </a:endParaRP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08" y="274638"/>
            <a:ext cx="6543692" cy="1143000"/>
          </a:xfrm>
        </p:spPr>
        <p:txBody>
          <a:bodyPr/>
          <a:lstStyle/>
          <a:p>
            <a:endParaRPr lang="fa-IR" dirty="0">
              <a:cs typeface="2  Bar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3108" y="1600200"/>
            <a:ext cx="6543692" cy="4525963"/>
          </a:xfrm>
        </p:spPr>
        <p:txBody>
          <a:bodyPr>
            <a:normAutofit/>
          </a:bodyPr>
          <a:lstStyle/>
          <a:p>
            <a:pPr algn="l" rtl="0"/>
            <a:r>
              <a:rPr lang="en-US" dirty="0" err="1" smtClean="0">
                <a:solidFill>
                  <a:srgbClr val="C00000"/>
                </a:solidFill>
                <a:cs typeface="2  Baran" pitchFamily="2" charset="-78"/>
              </a:rPr>
              <a:t>Nitrofurantoin</a:t>
            </a:r>
            <a:r>
              <a:rPr lang="en-US" dirty="0" smtClean="0">
                <a:cs typeface="2  Baran" pitchFamily="2" charset="-78"/>
              </a:rPr>
              <a:t> 100 mg – </a:t>
            </a:r>
            <a:r>
              <a:rPr lang="en-US" dirty="0" err="1" smtClean="0">
                <a:cs typeface="2  Baran" pitchFamily="2" charset="-78"/>
              </a:rPr>
              <a:t>po</a:t>
            </a:r>
            <a:r>
              <a:rPr lang="en-US" dirty="0" smtClean="0">
                <a:cs typeface="2  Baran" pitchFamily="2" charset="-78"/>
              </a:rPr>
              <a:t> – Q12h/5days</a:t>
            </a:r>
          </a:p>
          <a:p>
            <a:pPr algn="l" rtl="0"/>
            <a:r>
              <a:rPr lang="en-US" dirty="0" smtClean="0">
                <a:solidFill>
                  <a:srgbClr val="C00000"/>
                </a:solidFill>
                <a:cs typeface="2  Baran" pitchFamily="2" charset="-78"/>
              </a:rPr>
              <a:t>Amoxicillin</a:t>
            </a:r>
            <a:r>
              <a:rPr lang="en-US" dirty="0" smtClean="0">
                <a:cs typeface="2  Baran" pitchFamily="2" charset="-78"/>
              </a:rPr>
              <a:t> 500mg –po-Q8-12h/3-7days</a:t>
            </a:r>
          </a:p>
          <a:p>
            <a:pPr algn="l" rtl="0"/>
            <a:r>
              <a:rPr lang="en-US" dirty="0" smtClean="0">
                <a:solidFill>
                  <a:srgbClr val="C00000"/>
                </a:solidFill>
                <a:cs typeface="2  Baran" pitchFamily="2" charset="-78"/>
              </a:rPr>
              <a:t>Amoxicillin-</a:t>
            </a:r>
            <a:r>
              <a:rPr lang="en-US" dirty="0" err="1" smtClean="0">
                <a:solidFill>
                  <a:srgbClr val="C00000"/>
                </a:solidFill>
                <a:cs typeface="2  Baran" pitchFamily="2" charset="-78"/>
              </a:rPr>
              <a:t>clavulanate</a:t>
            </a:r>
            <a:r>
              <a:rPr lang="en-US" dirty="0" smtClean="0">
                <a:cs typeface="2  Baran" pitchFamily="2" charset="-78"/>
              </a:rPr>
              <a:t> 625mg –po-Q8-12h/3-7days</a:t>
            </a:r>
          </a:p>
          <a:p>
            <a:pPr algn="l" rtl="0"/>
            <a:r>
              <a:rPr lang="en-US" dirty="0" err="1" smtClean="0">
                <a:solidFill>
                  <a:srgbClr val="C00000"/>
                </a:solidFill>
                <a:cs typeface="2  Baran" pitchFamily="2" charset="-78"/>
              </a:rPr>
              <a:t>Fosfomaycin</a:t>
            </a:r>
            <a:r>
              <a:rPr lang="en-US" dirty="0" smtClean="0">
                <a:cs typeface="2  Baran" pitchFamily="2" charset="-78"/>
              </a:rPr>
              <a:t> 3gr- PO – single dose</a:t>
            </a:r>
            <a:endParaRPr lang="fa-IR" dirty="0">
              <a:cs typeface="2  Baran" pitchFamily="2" charset="-78"/>
            </a:endParaRP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08" y="274638"/>
            <a:ext cx="6543692" cy="1143000"/>
          </a:xfrm>
        </p:spPr>
        <p:txBody>
          <a:bodyPr/>
          <a:lstStyle/>
          <a:p>
            <a:r>
              <a:rPr lang="en-US" dirty="0" smtClean="0">
                <a:cs typeface="2  Baran" pitchFamily="2" charset="-78"/>
              </a:rPr>
              <a:t>Follow up</a:t>
            </a:r>
            <a:endParaRPr lang="fa-IR" dirty="0">
              <a:cs typeface="2  Bar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3108" y="1600200"/>
            <a:ext cx="6543692" cy="4525963"/>
          </a:xfrm>
        </p:spPr>
        <p:txBody>
          <a:bodyPr>
            <a:normAutofit/>
          </a:bodyPr>
          <a:lstStyle/>
          <a:p>
            <a:r>
              <a:rPr lang="fa-IR" dirty="0" smtClean="0">
                <a:cs typeface="2  Baran" pitchFamily="2" charset="-78"/>
              </a:rPr>
              <a:t>براي اطمينان از بهبود ، يك هفته بعد از كامل شدن درمان بايد كشت ادرار انجام شود</a:t>
            </a:r>
          </a:p>
          <a:p>
            <a:r>
              <a:rPr lang="fa-IR" dirty="0" smtClean="0">
                <a:cs typeface="2  Baran" pitchFamily="2" charset="-78"/>
              </a:rPr>
              <a:t>در 30% موارد درمان </a:t>
            </a:r>
            <a:r>
              <a:rPr lang="en-US" dirty="0" smtClean="0">
                <a:cs typeface="2  Baran" pitchFamily="2" charset="-78"/>
              </a:rPr>
              <a:t>fail </a:t>
            </a:r>
            <a:r>
              <a:rPr lang="fa-IR" dirty="0" smtClean="0">
                <a:cs typeface="2  Baran" pitchFamily="2" charset="-78"/>
              </a:rPr>
              <a:t>ميشود و نياز به درمان مجدد است و تكرار ماهيانه كشت ادرار</a:t>
            </a:r>
          </a:p>
          <a:p>
            <a:endParaRPr lang="fa-IR" dirty="0" smtClean="0">
              <a:cs typeface="2  Baran" pitchFamily="2" charset="-78"/>
            </a:endParaRPr>
          </a:p>
          <a:p>
            <a:endParaRPr lang="fa-IR" dirty="0">
              <a:cs typeface="2  Baran" pitchFamily="2" charset="-78"/>
            </a:endParaRP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08" y="274638"/>
            <a:ext cx="6543692" cy="1143000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cs typeface="2  Baran" pitchFamily="2" charset="-78"/>
              </a:rPr>
              <a:t>Persistent </a:t>
            </a:r>
            <a:r>
              <a:rPr lang="en-US" dirty="0" err="1" smtClean="0">
                <a:solidFill>
                  <a:srgbClr val="C00000"/>
                </a:solidFill>
                <a:cs typeface="2  Baran" pitchFamily="2" charset="-78"/>
              </a:rPr>
              <a:t>bacteriuria</a:t>
            </a:r>
            <a:endParaRPr lang="fa-IR" dirty="0">
              <a:solidFill>
                <a:srgbClr val="C00000"/>
              </a:solidFill>
              <a:cs typeface="2  Bar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3108" y="1600200"/>
            <a:ext cx="6543692" cy="4525963"/>
          </a:xfrm>
        </p:spPr>
        <p:txBody>
          <a:bodyPr>
            <a:normAutofit/>
          </a:bodyPr>
          <a:lstStyle/>
          <a:p>
            <a:r>
              <a:rPr lang="fa-IR" dirty="0" smtClean="0">
                <a:cs typeface="2  Baran" pitchFamily="2" charset="-78"/>
              </a:rPr>
              <a:t>اگر</a:t>
            </a:r>
            <a:r>
              <a:rPr lang="en-US" dirty="0" smtClean="0">
                <a:cs typeface="2  Baran" pitchFamily="2" charset="-78"/>
              </a:rPr>
              <a:t>Follow up culture</a:t>
            </a:r>
            <a:r>
              <a:rPr lang="fa-IR" dirty="0" smtClean="0">
                <a:cs typeface="2  Baran" pitchFamily="2" charset="-78"/>
              </a:rPr>
              <a:t> مثبت بود </a:t>
            </a:r>
            <a:r>
              <a:rPr lang="en-US" dirty="0" err="1" smtClean="0">
                <a:cs typeface="2  Baran" pitchFamily="2" charset="-78"/>
              </a:rPr>
              <a:t>quantitave</a:t>
            </a:r>
            <a:r>
              <a:rPr lang="en-US" dirty="0" smtClean="0">
                <a:cs typeface="2  Baran" pitchFamily="2" charset="-78"/>
              </a:rPr>
              <a:t> counts</a:t>
            </a:r>
            <a:r>
              <a:rPr lang="en-US" u="sng" dirty="0" smtClean="0">
                <a:cs typeface="2  Baran" pitchFamily="2" charset="-78"/>
              </a:rPr>
              <a:t>&gt;</a:t>
            </a:r>
            <a:r>
              <a:rPr lang="en-US" dirty="0" smtClean="0">
                <a:cs typeface="2  Baran" pitchFamily="2" charset="-78"/>
              </a:rPr>
              <a:t>10</a:t>
            </a:r>
            <a:r>
              <a:rPr lang="en-US" baseline="30000" dirty="0" smtClean="0">
                <a:cs typeface="2  Baran" pitchFamily="2" charset="-78"/>
              </a:rPr>
              <a:t>5</a:t>
            </a:r>
            <a:r>
              <a:rPr lang="en-US" dirty="0" smtClean="0">
                <a:cs typeface="2  Baran" pitchFamily="2" charset="-78"/>
              </a:rPr>
              <a:t>cfu/ml </a:t>
            </a:r>
            <a:r>
              <a:rPr lang="fa-IR" dirty="0" smtClean="0">
                <a:cs typeface="2  Baran" pitchFamily="2" charset="-78"/>
              </a:rPr>
              <a:t> با همان گونه باكتري</a:t>
            </a:r>
          </a:p>
          <a:p>
            <a:pPr>
              <a:buNone/>
            </a:pPr>
            <a:r>
              <a:rPr lang="fa-IR" dirty="0" smtClean="0">
                <a:cs typeface="2  Baran" pitchFamily="2" charset="-78"/>
              </a:rPr>
              <a:t>درمان با همان آنتي بيوتيك با زمان طولاني تر يا با آنتي بيوتيك ديگر انجام شود</a:t>
            </a:r>
            <a:endParaRPr lang="fa-IR" dirty="0">
              <a:cs typeface="2  Baran" pitchFamily="2" charset="-78"/>
            </a:endParaRP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00174"/>
            <a:ext cx="7772400" cy="1470025"/>
          </a:xfrm>
        </p:spPr>
        <p:txBody>
          <a:bodyPr>
            <a:normAutofit/>
          </a:bodyPr>
          <a:lstStyle/>
          <a:p>
            <a:r>
              <a:rPr lang="en-US" sz="5400" b="1" dirty="0" smtClean="0"/>
              <a:t>UTI &amp; Pregnancy</a:t>
            </a:r>
            <a:endParaRPr lang="fa-IR" sz="54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Dr.Haideh.Adilipour</a:t>
            </a:r>
            <a:endParaRPr lang="en-US" dirty="0" smtClean="0"/>
          </a:p>
          <a:p>
            <a:endParaRPr lang="fa-IR" dirty="0"/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08" y="274638"/>
            <a:ext cx="6543692" cy="1143000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cs typeface="2  Baran" pitchFamily="2" charset="-78"/>
              </a:rPr>
              <a:t>Recurrent </a:t>
            </a:r>
            <a:r>
              <a:rPr lang="en-US" dirty="0" err="1" smtClean="0">
                <a:solidFill>
                  <a:srgbClr val="C00000"/>
                </a:solidFill>
                <a:cs typeface="2  Baran" pitchFamily="2" charset="-78"/>
              </a:rPr>
              <a:t>bacteriuria</a:t>
            </a:r>
            <a:endParaRPr lang="fa-IR" dirty="0">
              <a:solidFill>
                <a:srgbClr val="C00000"/>
              </a:solidFill>
              <a:cs typeface="2  Bar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3108" y="1600200"/>
            <a:ext cx="6543692" cy="4525963"/>
          </a:xfrm>
        </p:spPr>
        <p:txBody>
          <a:bodyPr>
            <a:normAutofit/>
          </a:bodyPr>
          <a:lstStyle/>
          <a:p>
            <a:r>
              <a:rPr lang="fa-IR" dirty="0" smtClean="0">
                <a:cs typeface="2  Baran" pitchFamily="2" charset="-78"/>
              </a:rPr>
              <a:t>اگر</a:t>
            </a:r>
            <a:r>
              <a:rPr lang="en-US" dirty="0" smtClean="0">
                <a:cs typeface="2  Baran" pitchFamily="2" charset="-78"/>
              </a:rPr>
              <a:t>Follow up culture</a:t>
            </a:r>
            <a:r>
              <a:rPr lang="fa-IR" dirty="0" smtClean="0">
                <a:cs typeface="2  Baran" pitchFamily="2" charset="-78"/>
              </a:rPr>
              <a:t> مثبت بود </a:t>
            </a:r>
            <a:r>
              <a:rPr lang="en-US" dirty="0" err="1" smtClean="0">
                <a:cs typeface="2  Baran" pitchFamily="2" charset="-78"/>
              </a:rPr>
              <a:t>quantitave</a:t>
            </a:r>
            <a:r>
              <a:rPr lang="en-US" dirty="0" smtClean="0">
                <a:cs typeface="2  Baran" pitchFamily="2" charset="-78"/>
              </a:rPr>
              <a:t> counts</a:t>
            </a:r>
            <a:r>
              <a:rPr lang="en-US" u="sng" dirty="0" smtClean="0">
                <a:cs typeface="2  Baran" pitchFamily="2" charset="-78"/>
              </a:rPr>
              <a:t>&gt;</a:t>
            </a:r>
            <a:r>
              <a:rPr lang="en-US" dirty="0" smtClean="0">
                <a:cs typeface="2  Baran" pitchFamily="2" charset="-78"/>
              </a:rPr>
              <a:t>10</a:t>
            </a:r>
            <a:r>
              <a:rPr lang="en-US" baseline="30000" dirty="0" smtClean="0">
                <a:cs typeface="2  Baran" pitchFamily="2" charset="-78"/>
              </a:rPr>
              <a:t>5</a:t>
            </a:r>
            <a:r>
              <a:rPr lang="en-US" dirty="0" smtClean="0">
                <a:cs typeface="2  Baran" pitchFamily="2" charset="-78"/>
              </a:rPr>
              <a:t>cfu/ml </a:t>
            </a:r>
            <a:r>
              <a:rPr lang="fa-IR" dirty="0" smtClean="0">
                <a:cs typeface="2  Baran" pitchFamily="2" charset="-78"/>
              </a:rPr>
              <a:t> با گونه ديگري از باكتري</a:t>
            </a: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08" y="274638"/>
            <a:ext cx="6543692" cy="1143000"/>
          </a:xfrm>
        </p:spPr>
        <p:txBody>
          <a:bodyPr/>
          <a:lstStyle/>
          <a:p>
            <a:r>
              <a:rPr lang="en-US" dirty="0" err="1" smtClean="0">
                <a:solidFill>
                  <a:srgbClr val="C00000"/>
                </a:solidFill>
                <a:cs typeface="2  Baran" pitchFamily="2" charset="-78"/>
              </a:rPr>
              <a:t>Supresive</a:t>
            </a:r>
            <a:r>
              <a:rPr lang="en-US" dirty="0" smtClean="0">
                <a:solidFill>
                  <a:srgbClr val="C00000"/>
                </a:solidFill>
                <a:cs typeface="2  Baran" pitchFamily="2" charset="-78"/>
              </a:rPr>
              <a:t> therapy</a:t>
            </a:r>
            <a:endParaRPr lang="fa-IR" dirty="0">
              <a:solidFill>
                <a:srgbClr val="C00000"/>
              </a:solidFill>
              <a:cs typeface="2  Bar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3108" y="1600200"/>
            <a:ext cx="6543692" cy="4525963"/>
          </a:xfrm>
        </p:spPr>
        <p:txBody>
          <a:bodyPr>
            <a:normAutofit/>
          </a:bodyPr>
          <a:lstStyle/>
          <a:p>
            <a:r>
              <a:rPr lang="fa-IR" dirty="0" smtClean="0">
                <a:cs typeface="2  Baran" pitchFamily="2" charset="-78"/>
              </a:rPr>
              <a:t>وقتي بعد از دو بار درمان يا بيشتر هنوز باكتري اوري باقي مي ماند درمان ساپرسيو انجام ميشود و احتياج به كشت ماهيانه نيست</a:t>
            </a:r>
          </a:p>
          <a:p>
            <a:pPr algn="l" rtl="0">
              <a:buNone/>
            </a:pPr>
            <a:r>
              <a:rPr lang="en-US" dirty="0" err="1" smtClean="0">
                <a:cs typeface="2  Baran" pitchFamily="2" charset="-78"/>
              </a:rPr>
              <a:t>Nitroforantoin</a:t>
            </a:r>
            <a:endParaRPr lang="fa-IR" dirty="0" smtClean="0">
              <a:cs typeface="2  Baran" pitchFamily="2" charset="-78"/>
            </a:endParaRPr>
          </a:p>
          <a:p>
            <a:pPr algn="l" rtl="0">
              <a:buNone/>
            </a:pPr>
            <a:r>
              <a:rPr lang="fa-IR" dirty="0" smtClean="0">
                <a:cs typeface="2  Baran" pitchFamily="2" charset="-78"/>
              </a:rPr>
              <a:t> </a:t>
            </a:r>
            <a:r>
              <a:rPr lang="en-US" dirty="0" smtClean="0">
                <a:cs typeface="2  Baran" pitchFamily="2" charset="-78"/>
              </a:rPr>
              <a:t>50-100mg –PO- at bed time</a:t>
            </a:r>
          </a:p>
          <a:p>
            <a:pPr>
              <a:buNone/>
            </a:pPr>
            <a:endParaRPr lang="fa-IR" dirty="0">
              <a:cs typeface="2  Baran" pitchFamily="2" charset="-78"/>
            </a:endParaRP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08" y="274638"/>
            <a:ext cx="6543692" cy="1143000"/>
          </a:xfrm>
        </p:spPr>
        <p:txBody>
          <a:bodyPr/>
          <a:lstStyle/>
          <a:p>
            <a:endParaRPr lang="fa-IR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2786050" y="642918"/>
          <a:ext cx="5900750" cy="43402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08" y="274638"/>
            <a:ext cx="6543692" cy="1143000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cs typeface="2  Baran" pitchFamily="2" charset="-78"/>
              </a:rPr>
              <a:t>Acute cystitis</a:t>
            </a:r>
            <a:endParaRPr lang="fa-IR" dirty="0">
              <a:solidFill>
                <a:srgbClr val="C00000"/>
              </a:solidFill>
              <a:cs typeface="2  Bar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3108" y="1600200"/>
            <a:ext cx="6543692" cy="4525963"/>
          </a:xfrm>
        </p:spPr>
        <p:txBody>
          <a:bodyPr>
            <a:normAutofit/>
          </a:bodyPr>
          <a:lstStyle/>
          <a:p>
            <a:r>
              <a:rPr lang="fa-IR" dirty="0" smtClean="0">
                <a:cs typeface="2  Baran" pitchFamily="2" charset="-78"/>
              </a:rPr>
              <a:t>عفونت علامتدار مثانه كه ميتواند به تنهايي يا همراه با پيلونفريت باشد</a:t>
            </a:r>
          </a:p>
          <a:p>
            <a:r>
              <a:rPr lang="fa-IR" dirty="0" smtClean="0">
                <a:cs typeface="2  Baran" pitchFamily="2" charset="-78"/>
              </a:rPr>
              <a:t>سيستيت حاد در 1-2% خانمهاي باردار رخ ميدهد</a:t>
            </a:r>
          </a:p>
          <a:p>
            <a:r>
              <a:rPr lang="fa-IR" dirty="0" smtClean="0">
                <a:cs typeface="2  Baran" pitchFamily="2" charset="-78"/>
              </a:rPr>
              <a:t>معمولا توام با </a:t>
            </a:r>
            <a:r>
              <a:rPr lang="en-US" dirty="0" smtClean="0">
                <a:cs typeface="2  Baran" pitchFamily="2" charset="-78"/>
              </a:rPr>
              <a:t>Preterm birth</a:t>
            </a:r>
            <a:r>
              <a:rPr lang="fa-IR" dirty="0" smtClean="0">
                <a:cs typeface="2  Baran" pitchFamily="2" charset="-78"/>
              </a:rPr>
              <a:t> و</a:t>
            </a:r>
            <a:r>
              <a:rPr lang="en-US" dirty="0" smtClean="0">
                <a:cs typeface="2  Baran" pitchFamily="2" charset="-78"/>
              </a:rPr>
              <a:t>Low birth weight</a:t>
            </a:r>
            <a:r>
              <a:rPr lang="fa-IR" dirty="0" smtClean="0">
                <a:cs typeface="2  Baran" pitchFamily="2" charset="-78"/>
              </a:rPr>
              <a:t> نيست (شايد به اين دليل كه اغلب درمان دريافت ميكنند)</a:t>
            </a:r>
            <a:endParaRPr lang="en-US" dirty="0" smtClean="0">
              <a:cs typeface="2  Baran" pitchFamily="2" charset="-78"/>
            </a:endParaRPr>
          </a:p>
          <a:p>
            <a:endParaRPr lang="en-US" b="1" dirty="0" smtClean="0">
              <a:solidFill>
                <a:srgbClr val="C00000"/>
              </a:solidFill>
              <a:cs typeface="2  Baran" pitchFamily="2" charset="-78"/>
            </a:endParaRPr>
          </a:p>
          <a:p>
            <a:endParaRPr lang="fa-IR" dirty="0">
              <a:cs typeface="2  Baran" pitchFamily="2" charset="-78"/>
            </a:endParaRP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08" y="274638"/>
            <a:ext cx="6543692" cy="1143000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cs typeface="2  Baran" pitchFamily="2" charset="-78"/>
              </a:rPr>
              <a:t>Clinical manifestation</a:t>
            </a:r>
            <a:endParaRPr lang="fa-IR" dirty="0">
              <a:solidFill>
                <a:srgbClr val="C00000"/>
              </a:solidFill>
              <a:cs typeface="2  Bar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3108" y="1600200"/>
            <a:ext cx="6543692" cy="4525963"/>
          </a:xfrm>
        </p:spPr>
        <p:txBody>
          <a:bodyPr>
            <a:normAutofit/>
          </a:bodyPr>
          <a:lstStyle/>
          <a:p>
            <a:r>
              <a:rPr lang="fa-IR" dirty="0" smtClean="0">
                <a:cs typeface="2  Baran" pitchFamily="2" charset="-78"/>
              </a:rPr>
              <a:t>سيستيت: ديزوري، فركونسي، اورجنسي، درد سوپرا پوبيك و/يا هماجوري</a:t>
            </a:r>
          </a:p>
          <a:p>
            <a:r>
              <a:rPr lang="fa-IR" dirty="0" smtClean="0">
                <a:cs typeface="2  Baran" pitchFamily="2" charset="-78"/>
              </a:rPr>
              <a:t>پيلونفريت: تب</a:t>
            </a:r>
            <a:r>
              <a:rPr lang="en-US" dirty="0" smtClean="0">
                <a:cs typeface="2  Baran" pitchFamily="2" charset="-78"/>
              </a:rPr>
              <a:t>&gt;38 c</a:t>
            </a:r>
            <a:r>
              <a:rPr lang="fa-IR" dirty="0" smtClean="0">
                <a:cs typeface="2  Baran" pitchFamily="2" charset="-78"/>
              </a:rPr>
              <a:t> ،لرز، دردفلانك، تندرنس زاويه كوستوورتبرال، تهوع ، استفراغ</a:t>
            </a:r>
          </a:p>
          <a:p>
            <a:r>
              <a:rPr lang="fa-IR" dirty="0" smtClean="0">
                <a:cs typeface="2  Baran" pitchFamily="2" charset="-78"/>
              </a:rPr>
              <a:t>واژينيت: ديزوري، واژينال ديسشارژ يا بوي بد، خارش، ديس پارونيا (در غياب اورجنسي يا فركونسي)</a:t>
            </a:r>
            <a:endParaRPr lang="fa-IR" dirty="0">
              <a:cs typeface="2  Baran" pitchFamily="2" charset="-78"/>
            </a:endParaRP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08" y="274638"/>
            <a:ext cx="6543692" cy="1143000"/>
          </a:xfrm>
        </p:spPr>
        <p:txBody>
          <a:bodyPr/>
          <a:lstStyle/>
          <a:p>
            <a:r>
              <a:rPr lang="fa-IR" dirty="0" smtClean="0">
                <a:solidFill>
                  <a:srgbClr val="C00000"/>
                </a:solidFill>
                <a:cs typeface="2  Baran" pitchFamily="2" charset="-78"/>
              </a:rPr>
              <a:t>تشخيص سيستيت حاد</a:t>
            </a:r>
            <a:endParaRPr lang="fa-IR" dirty="0">
              <a:solidFill>
                <a:srgbClr val="C00000"/>
              </a:solidFill>
              <a:cs typeface="2  Bar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3108" y="1600200"/>
            <a:ext cx="6543692" cy="4525963"/>
          </a:xfrm>
        </p:spPr>
        <p:txBody>
          <a:bodyPr>
            <a:normAutofit/>
          </a:bodyPr>
          <a:lstStyle/>
          <a:p>
            <a:r>
              <a:rPr lang="en-US" dirty="0" err="1" smtClean="0">
                <a:cs typeface="2  Baran" pitchFamily="2" charset="-78"/>
              </a:rPr>
              <a:t>quantitave</a:t>
            </a:r>
            <a:r>
              <a:rPr lang="en-US" dirty="0" smtClean="0">
                <a:cs typeface="2  Baran" pitchFamily="2" charset="-78"/>
              </a:rPr>
              <a:t> counts</a:t>
            </a:r>
            <a:r>
              <a:rPr lang="en-US" u="sng" dirty="0" smtClean="0">
                <a:cs typeface="2  Baran" pitchFamily="2" charset="-78"/>
              </a:rPr>
              <a:t>&gt;</a:t>
            </a:r>
            <a:r>
              <a:rPr lang="en-US" dirty="0" smtClean="0">
                <a:cs typeface="2  Baran" pitchFamily="2" charset="-78"/>
              </a:rPr>
              <a:t>10</a:t>
            </a:r>
            <a:r>
              <a:rPr lang="en-US" baseline="30000" dirty="0" smtClean="0">
                <a:cs typeface="2  Baran" pitchFamily="2" charset="-78"/>
              </a:rPr>
              <a:t>2-3</a:t>
            </a:r>
            <a:r>
              <a:rPr lang="en-US" dirty="0" smtClean="0">
                <a:cs typeface="2  Baran" pitchFamily="2" charset="-78"/>
              </a:rPr>
              <a:t>cfu/ml</a:t>
            </a:r>
            <a:r>
              <a:rPr lang="fa-IR" dirty="0" smtClean="0">
                <a:cs typeface="2  Baran" pitchFamily="2" charset="-78"/>
              </a:rPr>
              <a:t> در خانم باردار علامتدار</a:t>
            </a:r>
            <a:endParaRPr lang="fa-IR" dirty="0">
              <a:cs typeface="2  Baran" pitchFamily="2" charset="-78"/>
            </a:endParaRP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08" y="274638"/>
            <a:ext cx="6543692" cy="1143000"/>
          </a:xfrm>
        </p:spPr>
        <p:txBody>
          <a:bodyPr/>
          <a:lstStyle/>
          <a:p>
            <a:r>
              <a:rPr lang="fa-IR" dirty="0" smtClean="0">
                <a:solidFill>
                  <a:srgbClr val="C00000"/>
                </a:solidFill>
                <a:cs typeface="2  Baran" pitchFamily="2" charset="-78"/>
              </a:rPr>
              <a:t>درمان سيستيت حاد</a:t>
            </a:r>
            <a:endParaRPr lang="fa-IR" dirty="0">
              <a:cs typeface="2  Bar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3108" y="1600200"/>
            <a:ext cx="6543692" cy="4525963"/>
          </a:xfrm>
        </p:spPr>
        <p:txBody>
          <a:bodyPr>
            <a:normAutofit/>
          </a:bodyPr>
          <a:lstStyle/>
          <a:p>
            <a:pPr algn="l" rtl="0"/>
            <a:r>
              <a:rPr lang="en-US" dirty="0" err="1" smtClean="0">
                <a:solidFill>
                  <a:srgbClr val="C00000"/>
                </a:solidFill>
                <a:cs typeface="2  Baran" pitchFamily="2" charset="-78"/>
              </a:rPr>
              <a:t>Nitrofurantoin</a:t>
            </a:r>
            <a:r>
              <a:rPr lang="en-US" dirty="0" smtClean="0">
                <a:cs typeface="2  Baran" pitchFamily="2" charset="-78"/>
              </a:rPr>
              <a:t> 100 mg – </a:t>
            </a:r>
            <a:r>
              <a:rPr lang="en-US" dirty="0" err="1" smtClean="0">
                <a:cs typeface="2  Baran" pitchFamily="2" charset="-78"/>
              </a:rPr>
              <a:t>po</a:t>
            </a:r>
            <a:r>
              <a:rPr lang="en-US" dirty="0" smtClean="0">
                <a:cs typeface="2  Baran" pitchFamily="2" charset="-78"/>
              </a:rPr>
              <a:t> – Q12h/5days</a:t>
            </a:r>
          </a:p>
          <a:p>
            <a:pPr algn="l" rtl="0"/>
            <a:r>
              <a:rPr lang="en-US" dirty="0" err="1" smtClean="0">
                <a:solidFill>
                  <a:srgbClr val="C00000"/>
                </a:solidFill>
                <a:cs typeface="2  Baran" pitchFamily="2" charset="-78"/>
              </a:rPr>
              <a:t>cefpodoxime</a:t>
            </a:r>
            <a:r>
              <a:rPr lang="en-US" dirty="0" smtClean="0">
                <a:cs typeface="2  Baran" pitchFamily="2" charset="-78"/>
              </a:rPr>
              <a:t> 100mg –po-Q12h/3-7days</a:t>
            </a:r>
          </a:p>
          <a:p>
            <a:pPr algn="l" rtl="0"/>
            <a:r>
              <a:rPr lang="en-US" dirty="0" smtClean="0">
                <a:solidFill>
                  <a:srgbClr val="C00000"/>
                </a:solidFill>
                <a:cs typeface="2  Baran" pitchFamily="2" charset="-78"/>
              </a:rPr>
              <a:t>Amoxicillin-</a:t>
            </a:r>
            <a:r>
              <a:rPr lang="en-US" dirty="0" err="1" smtClean="0">
                <a:solidFill>
                  <a:srgbClr val="C00000"/>
                </a:solidFill>
                <a:cs typeface="2  Baran" pitchFamily="2" charset="-78"/>
              </a:rPr>
              <a:t>clavulanate</a:t>
            </a:r>
            <a:r>
              <a:rPr lang="en-US" dirty="0" smtClean="0">
                <a:cs typeface="2  Baran" pitchFamily="2" charset="-78"/>
              </a:rPr>
              <a:t> 625mg –po-Q8-12h/3-7days</a:t>
            </a:r>
          </a:p>
          <a:p>
            <a:pPr algn="l" rtl="0"/>
            <a:r>
              <a:rPr lang="en-US" dirty="0" err="1" smtClean="0">
                <a:solidFill>
                  <a:srgbClr val="C00000"/>
                </a:solidFill>
                <a:cs typeface="2  Baran" pitchFamily="2" charset="-78"/>
              </a:rPr>
              <a:t>Fosfomaycin</a:t>
            </a:r>
            <a:r>
              <a:rPr lang="en-US" dirty="0" smtClean="0">
                <a:cs typeface="2  Baran" pitchFamily="2" charset="-78"/>
              </a:rPr>
              <a:t> 3gr- PO – single dose</a:t>
            </a:r>
            <a:endParaRPr lang="fa-IR" dirty="0" smtClean="0">
              <a:cs typeface="2  Baran" pitchFamily="2" charset="-78"/>
            </a:endParaRPr>
          </a:p>
          <a:p>
            <a:pPr algn="l" rtl="0"/>
            <a:endParaRPr lang="fa-IR" dirty="0">
              <a:cs typeface="2  Baran" pitchFamily="2" charset="-78"/>
            </a:endParaRP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08" y="274638"/>
            <a:ext cx="6543692" cy="1143000"/>
          </a:xfrm>
        </p:spPr>
        <p:txBody>
          <a:bodyPr/>
          <a:lstStyle/>
          <a:p>
            <a:endParaRPr lang="fa-IR" dirty="0">
              <a:cs typeface="2  Bar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3108" y="1600200"/>
            <a:ext cx="6543692" cy="4525963"/>
          </a:xfrm>
        </p:spPr>
        <p:txBody>
          <a:bodyPr>
            <a:normAutofit/>
          </a:bodyPr>
          <a:lstStyle/>
          <a:p>
            <a:r>
              <a:rPr lang="fa-IR" dirty="0" smtClean="0">
                <a:cs typeface="2  Baran" pitchFamily="2" charset="-78"/>
              </a:rPr>
              <a:t>در تريمستر دوم </a:t>
            </a:r>
          </a:p>
          <a:p>
            <a:pPr algn="r">
              <a:buNone/>
            </a:pPr>
            <a:r>
              <a:rPr lang="fa-IR" dirty="0" smtClean="0">
                <a:solidFill>
                  <a:srgbClr val="C00000"/>
                </a:solidFill>
                <a:cs typeface="2  Baran" pitchFamily="2" charset="-78"/>
              </a:rPr>
              <a:t>كوترموكسازول</a:t>
            </a:r>
            <a:r>
              <a:rPr lang="fa-IR" dirty="0" smtClean="0">
                <a:cs typeface="2  Baran" pitchFamily="2" charset="-78"/>
              </a:rPr>
              <a:t> دو عدد هر 12 ساعت به مدت سه روز</a:t>
            </a:r>
          </a:p>
          <a:p>
            <a:pPr algn="r">
              <a:buNone/>
            </a:pPr>
            <a:endParaRPr lang="fa-IR" dirty="0" smtClean="0">
              <a:cs typeface="2  Baran" pitchFamily="2" charset="-78"/>
            </a:endParaRPr>
          </a:p>
          <a:p>
            <a:r>
              <a:rPr lang="fa-IR" dirty="0" smtClean="0">
                <a:cs typeface="2  Baran" pitchFamily="2" charset="-78"/>
              </a:rPr>
              <a:t>براي درمان انتروكوك </a:t>
            </a:r>
          </a:p>
          <a:p>
            <a:pPr>
              <a:buNone/>
            </a:pPr>
            <a:r>
              <a:rPr lang="fa-IR" dirty="0" smtClean="0">
                <a:solidFill>
                  <a:srgbClr val="C00000"/>
                </a:solidFill>
                <a:cs typeface="2  Baran" pitchFamily="2" charset="-78"/>
              </a:rPr>
              <a:t>اموكسي سيلين </a:t>
            </a:r>
            <a:r>
              <a:rPr lang="en-US" dirty="0" smtClean="0">
                <a:cs typeface="2  Baran" pitchFamily="2" charset="-78"/>
              </a:rPr>
              <a:t>500mg</a:t>
            </a:r>
            <a:r>
              <a:rPr lang="fa-IR" dirty="0" smtClean="0">
                <a:cs typeface="2  Baran" pitchFamily="2" charset="-78"/>
              </a:rPr>
              <a:t> دو عدد هر 12 ساعت به مدت 7 روز</a:t>
            </a:r>
            <a:endParaRPr lang="fa-IR" dirty="0">
              <a:cs typeface="2  Baran" pitchFamily="2" charset="-78"/>
            </a:endParaRP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08" y="274638"/>
            <a:ext cx="6543692" cy="1143000"/>
          </a:xfrm>
        </p:spPr>
        <p:txBody>
          <a:bodyPr/>
          <a:lstStyle/>
          <a:p>
            <a:r>
              <a:rPr lang="en-US" dirty="0" smtClean="0">
                <a:cs typeface="2  Baran" pitchFamily="2" charset="-78"/>
              </a:rPr>
              <a:t>Follow up</a:t>
            </a:r>
            <a:endParaRPr lang="fa-IR" dirty="0">
              <a:cs typeface="2  Bar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3108" y="1600200"/>
            <a:ext cx="6543692" cy="4525963"/>
          </a:xfrm>
        </p:spPr>
        <p:txBody>
          <a:bodyPr>
            <a:normAutofit/>
          </a:bodyPr>
          <a:lstStyle/>
          <a:p>
            <a:r>
              <a:rPr lang="fa-IR" dirty="0" smtClean="0">
                <a:cs typeface="2  Baran" pitchFamily="2" charset="-78"/>
              </a:rPr>
              <a:t>براي اطمينان از بهبود ، يك هفته بعد از كامل شدن درمان بايد كشت ادرار انجام شود و سپس كشت ماهيانه انجام شود</a:t>
            </a:r>
          </a:p>
          <a:p>
            <a:endParaRPr lang="fa-IR" dirty="0" smtClean="0">
              <a:cs typeface="2  Baran" pitchFamily="2" charset="-78"/>
            </a:endParaRPr>
          </a:p>
          <a:p>
            <a:endParaRPr lang="fa-IR" dirty="0">
              <a:cs typeface="2  Baran" pitchFamily="2" charset="-78"/>
            </a:endParaRP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08" y="274638"/>
            <a:ext cx="6543692" cy="1143000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cs typeface="2  Baran" pitchFamily="2" charset="-78"/>
              </a:rPr>
              <a:t>Persistent cystitis</a:t>
            </a:r>
            <a:endParaRPr lang="fa-IR" dirty="0">
              <a:solidFill>
                <a:srgbClr val="C00000"/>
              </a:solidFill>
              <a:cs typeface="2  Bar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3108" y="1600200"/>
            <a:ext cx="6543692" cy="4525963"/>
          </a:xfrm>
        </p:spPr>
        <p:txBody>
          <a:bodyPr>
            <a:normAutofit/>
          </a:bodyPr>
          <a:lstStyle/>
          <a:p>
            <a:r>
              <a:rPr lang="fa-IR" dirty="0" smtClean="0">
                <a:cs typeface="2  Baran" pitchFamily="2" charset="-78"/>
              </a:rPr>
              <a:t>اگر</a:t>
            </a:r>
            <a:r>
              <a:rPr lang="en-US" dirty="0" smtClean="0">
                <a:cs typeface="2  Baran" pitchFamily="2" charset="-78"/>
              </a:rPr>
              <a:t>Follow up culture</a:t>
            </a:r>
            <a:r>
              <a:rPr lang="fa-IR" dirty="0" smtClean="0">
                <a:cs typeface="2  Baran" pitchFamily="2" charset="-78"/>
              </a:rPr>
              <a:t> مثبت بود </a:t>
            </a:r>
            <a:r>
              <a:rPr lang="en-US" dirty="0" err="1" smtClean="0">
                <a:cs typeface="2  Baran" pitchFamily="2" charset="-78"/>
              </a:rPr>
              <a:t>quantitave</a:t>
            </a:r>
            <a:r>
              <a:rPr lang="en-US" dirty="0" smtClean="0">
                <a:cs typeface="2  Baran" pitchFamily="2" charset="-78"/>
              </a:rPr>
              <a:t> counts</a:t>
            </a:r>
            <a:r>
              <a:rPr lang="en-US" u="sng" dirty="0" smtClean="0">
                <a:cs typeface="2  Baran" pitchFamily="2" charset="-78"/>
              </a:rPr>
              <a:t>&gt;</a:t>
            </a:r>
            <a:r>
              <a:rPr lang="en-US" dirty="0" smtClean="0">
                <a:cs typeface="2  Baran" pitchFamily="2" charset="-78"/>
              </a:rPr>
              <a:t>10</a:t>
            </a:r>
            <a:r>
              <a:rPr lang="en-US" baseline="30000" dirty="0" smtClean="0">
                <a:cs typeface="2  Baran" pitchFamily="2" charset="-78"/>
              </a:rPr>
              <a:t>5</a:t>
            </a:r>
            <a:r>
              <a:rPr lang="en-US" dirty="0" smtClean="0">
                <a:cs typeface="2  Baran" pitchFamily="2" charset="-78"/>
              </a:rPr>
              <a:t>cfu/ml </a:t>
            </a:r>
            <a:r>
              <a:rPr lang="fa-IR" dirty="0" smtClean="0">
                <a:cs typeface="2  Baran" pitchFamily="2" charset="-78"/>
              </a:rPr>
              <a:t> با همان گونه باكتري</a:t>
            </a:r>
          </a:p>
          <a:p>
            <a:pPr>
              <a:buNone/>
            </a:pPr>
            <a:r>
              <a:rPr lang="fa-IR" dirty="0" smtClean="0">
                <a:cs typeface="2  Baran" pitchFamily="2" charset="-78"/>
              </a:rPr>
              <a:t>درمان با همان انتي بيوتيك با زمان طولاني تر يا با آنتي بيوتيك ديگر انجام شود</a:t>
            </a:r>
            <a:endParaRPr lang="fa-IR" dirty="0">
              <a:cs typeface="2  Baran" pitchFamily="2" charset="-78"/>
            </a:endParaRP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Urinary Tract Infection (UTI)</a:t>
            </a:r>
            <a:endParaRPr lang="fa-IR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643042" y="1600200"/>
            <a:ext cx="7043758" cy="4525963"/>
          </a:xfrm>
        </p:spPr>
        <p:txBody>
          <a:bodyPr/>
          <a:lstStyle/>
          <a:p>
            <a:r>
              <a:rPr lang="fa-IR" dirty="0" smtClean="0">
                <a:cs typeface="2  Baran" pitchFamily="2" charset="-78"/>
              </a:rPr>
              <a:t>عفونت سيستم ادراري از عفونتهاي شايع در دوران بارداري است</a:t>
            </a:r>
            <a:endParaRPr lang="fa-IR" dirty="0">
              <a:cs typeface="2  Baran" pitchFamily="2" charset="-78"/>
            </a:endParaRP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08" y="274638"/>
            <a:ext cx="6543692" cy="1143000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cs typeface="2  Baran" pitchFamily="2" charset="-78"/>
              </a:rPr>
              <a:t>Recurrent cystitis</a:t>
            </a:r>
            <a:endParaRPr lang="fa-IR" dirty="0">
              <a:solidFill>
                <a:srgbClr val="C00000"/>
              </a:solidFill>
              <a:cs typeface="2  Bar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3108" y="1600200"/>
            <a:ext cx="6543692" cy="4525963"/>
          </a:xfrm>
        </p:spPr>
        <p:txBody>
          <a:bodyPr>
            <a:normAutofit/>
          </a:bodyPr>
          <a:lstStyle/>
          <a:p>
            <a:r>
              <a:rPr lang="fa-IR" dirty="0" smtClean="0">
                <a:cs typeface="2  Baran" pitchFamily="2" charset="-78"/>
              </a:rPr>
              <a:t>اگر</a:t>
            </a:r>
            <a:r>
              <a:rPr lang="en-US" dirty="0" smtClean="0">
                <a:cs typeface="2  Baran" pitchFamily="2" charset="-78"/>
              </a:rPr>
              <a:t>Follow up culture</a:t>
            </a:r>
            <a:r>
              <a:rPr lang="fa-IR" dirty="0" smtClean="0">
                <a:cs typeface="2  Baran" pitchFamily="2" charset="-78"/>
              </a:rPr>
              <a:t> مثبت بود </a:t>
            </a:r>
            <a:r>
              <a:rPr lang="en-US" dirty="0" err="1" smtClean="0">
                <a:cs typeface="2  Baran" pitchFamily="2" charset="-78"/>
              </a:rPr>
              <a:t>quantitave</a:t>
            </a:r>
            <a:r>
              <a:rPr lang="en-US" dirty="0" smtClean="0">
                <a:cs typeface="2  Baran" pitchFamily="2" charset="-78"/>
              </a:rPr>
              <a:t> counts</a:t>
            </a:r>
            <a:r>
              <a:rPr lang="en-US" u="sng" dirty="0" smtClean="0">
                <a:cs typeface="2  Baran" pitchFamily="2" charset="-78"/>
              </a:rPr>
              <a:t>&gt;</a:t>
            </a:r>
            <a:r>
              <a:rPr lang="en-US" dirty="0" smtClean="0">
                <a:cs typeface="2  Baran" pitchFamily="2" charset="-78"/>
              </a:rPr>
              <a:t>10</a:t>
            </a:r>
            <a:r>
              <a:rPr lang="en-US" baseline="30000" dirty="0" smtClean="0">
                <a:cs typeface="2  Baran" pitchFamily="2" charset="-78"/>
              </a:rPr>
              <a:t>5</a:t>
            </a:r>
            <a:r>
              <a:rPr lang="en-US" dirty="0" smtClean="0">
                <a:cs typeface="2  Baran" pitchFamily="2" charset="-78"/>
              </a:rPr>
              <a:t>cfu/ml </a:t>
            </a:r>
            <a:r>
              <a:rPr lang="fa-IR" dirty="0" smtClean="0">
                <a:cs typeface="2  Baran" pitchFamily="2" charset="-78"/>
              </a:rPr>
              <a:t> با گونه ديگري از باكتري</a:t>
            </a: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08" y="274638"/>
            <a:ext cx="6543692" cy="1143000"/>
          </a:xfrm>
        </p:spPr>
        <p:txBody>
          <a:bodyPr/>
          <a:lstStyle/>
          <a:p>
            <a:r>
              <a:rPr lang="en-US" dirty="0" err="1" smtClean="0">
                <a:solidFill>
                  <a:srgbClr val="C00000"/>
                </a:solidFill>
                <a:cs typeface="2  Baran" pitchFamily="2" charset="-78"/>
              </a:rPr>
              <a:t>Supresive</a:t>
            </a:r>
            <a:r>
              <a:rPr lang="en-US" dirty="0" smtClean="0">
                <a:solidFill>
                  <a:srgbClr val="C00000"/>
                </a:solidFill>
                <a:cs typeface="2  Baran" pitchFamily="2" charset="-78"/>
              </a:rPr>
              <a:t> therapy</a:t>
            </a:r>
            <a:endParaRPr lang="fa-IR" dirty="0">
              <a:solidFill>
                <a:srgbClr val="C00000"/>
              </a:solidFill>
              <a:cs typeface="2  Bar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3108" y="1600200"/>
            <a:ext cx="6543692" cy="4525963"/>
          </a:xfrm>
        </p:spPr>
        <p:txBody>
          <a:bodyPr>
            <a:normAutofit/>
          </a:bodyPr>
          <a:lstStyle/>
          <a:p>
            <a:r>
              <a:rPr lang="fa-IR" dirty="0" smtClean="0">
                <a:cs typeface="2  Baran" pitchFamily="2" charset="-78"/>
              </a:rPr>
              <a:t>وقتي بعد از دو بار درمان يا بيشتر هنوز سيستيت باقي مي ماند درمان ساپرسيو انجام ميشود</a:t>
            </a:r>
          </a:p>
          <a:p>
            <a:pPr algn="l" rtl="0">
              <a:buNone/>
            </a:pPr>
            <a:r>
              <a:rPr lang="en-US" dirty="0" err="1" smtClean="0">
                <a:solidFill>
                  <a:srgbClr val="C00000"/>
                </a:solidFill>
                <a:cs typeface="2  Baran" pitchFamily="2" charset="-78"/>
              </a:rPr>
              <a:t>Nitroforantoin</a:t>
            </a:r>
            <a:endParaRPr lang="fa-IR" dirty="0" smtClean="0">
              <a:solidFill>
                <a:srgbClr val="C00000"/>
              </a:solidFill>
              <a:cs typeface="2  Baran" pitchFamily="2" charset="-78"/>
            </a:endParaRPr>
          </a:p>
          <a:p>
            <a:pPr algn="l" rtl="0">
              <a:buNone/>
            </a:pPr>
            <a:r>
              <a:rPr lang="fa-IR" dirty="0" smtClean="0">
                <a:cs typeface="2  Baran" pitchFamily="2" charset="-78"/>
              </a:rPr>
              <a:t> </a:t>
            </a:r>
            <a:r>
              <a:rPr lang="en-US" dirty="0" smtClean="0">
                <a:cs typeface="2  Baran" pitchFamily="2" charset="-78"/>
              </a:rPr>
              <a:t>50-100mg –PO- at bed time</a:t>
            </a:r>
          </a:p>
          <a:p>
            <a:pPr algn="l" rtl="0">
              <a:buNone/>
            </a:pPr>
            <a:r>
              <a:rPr lang="en-US" dirty="0" err="1" smtClean="0">
                <a:solidFill>
                  <a:srgbClr val="C00000"/>
                </a:solidFill>
                <a:cs typeface="2  Baran" pitchFamily="2" charset="-78"/>
              </a:rPr>
              <a:t>Cephalexin</a:t>
            </a:r>
            <a:r>
              <a:rPr lang="en-US" dirty="0" smtClean="0">
                <a:cs typeface="2  Baran" pitchFamily="2" charset="-78"/>
              </a:rPr>
              <a:t> </a:t>
            </a:r>
          </a:p>
          <a:p>
            <a:pPr algn="l" rtl="0">
              <a:buNone/>
            </a:pPr>
            <a:r>
              <a:rPr lang="en-US" dirty="0" smtClean="0">
                <a:cs typeface="2  Baran" pitchFamily="2" charset="-78"/>
              </a:rPr>
              <a:t>250-500mg –PO- at bed time</a:t>
            </a:r>
          </a:p>
          <a:p>
            <a:pPr algn="l" rtl="0">
              <a:buNone/>
            </a:pPr>
            <a:endParaRPr lang="en-US" dirty="0" smtClean="0">
              <a:cs typeface="2  Baran" pitchFamily="2" charset="-78"/>
            </a:endParaRPr>
          </a:p>
          <a:p>
            <a:pPr>
              <a:buNone/>
            </a:pPr>
            <a:endParaRPr lang="fa-IR" dirty="0">
              <a:cs typeface="2  Baran" pitchFamily="2" charset="-78"/>
            </a:endParaRP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08" y="274638"/>
            <a:ext cx="6543692" cy="1143000"/>
          </a:xfrm>
        </p:spPr>
        <p:txBody>
          <a:bodyPr/>
          <a:lstStyle/>
          <a:p>
            <a:endParaRPr lang="fa-IR" dirty="0">
              <a:cs typeface="2  Bar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3108" y="1600200"/>
            <a:ext cx="6543692" cy="4525963"/>
          </a:xfrm>
        </p:spPr>
        <p:txBody>
          <a:bodyPr>
            <a:normAutofit fontScale="92500" lnSpcReduction="10000"/>
          </a:bodyPr>
          <a:lstStyle/>
          <a:p>
            <a:r>
              <a:rPr lang="fa-IR" dirty="0" smtClean="0">
                <a:cs typeface="2  Baran" pitchFamily="2" charset="-78"/>
              </a:rPr>
              <a:t> در خانم باردار با </a:t>
            </a:r>
            <a:r>
              <a:rPr lang="en-US" dirty="0" smtClean="0">
                <a:cs typeface="2  Baran" pitchFamily="2" charset="-78"/>
              </a:rPr>
              <a:t>recurrent UTI</a:t>
            </a:r>
            <a:r>
              <a:rPr lang="fa-IR" dirty="0" smtClean="0">
                <a:cs typeface="2  Baran" pitchFamily="2" charset="-78"/>
              </a:rPr>
              <a:t> آنتي بيوتيك با دوز ساپرسيو براي كل دوره حاملگي توصيه ميشود</a:t>
            </a:r>
          </a:p>
          <a:p>
            <a:r>
              <a:rPr lang="fa-IR" dirty="0" smtClean="0">
                <a:cs typeface="2  Baran" pitchFamily="2" charset="-78"/>
              </a:rPr>
              <a:t>اگر بدليل ديابت يا سيكل سل فرد جزء گروه پرخطر است بعد از بروز اولين </a:t>
            </a:r>
            <a:r>
              <a:rPr lang="en-US" dirty="0" smtClean="0">
                <a:cs typeface="2  Baran" pitchFamily="2" charset="-78"/>
              </a:rPr>
              <a:t>UTI</a:t>
            </a:r>
            <a:r>
              <a:rPr lang="fa-IR" dirty="0" smtClean="0">
                <a:cs typeface="2  Baran" pitchFamily="2" charset="-78"/>
              </a:rPr>
              <a:t> آنتي بيوتيك با دوز ساپرسيو براي كل دوره حاملگي توصيه ميشود</a:t>
            </a:r>
          </a:p>
          <a:p>
            <a:r>
              <a:rPr lang="fa-IR" dirty="0" smtClean="0">
                <a:cs typeface="2  Baran" pitchFamily="2" charset="-78"/>
              </a:rPr>
              <a:t>اگر </a:t>
            </a:r>
            <a:r>
              <a:rPr lang="en-US" dirty="0" smtClean="0">
                <a:cs typeface="2  Baran" pitchFamily="2" charset="-78"/>
              </a:rPr>
              <a:t>UTI</a:t>
            </a:r>
            <a:r>
              <a:rPr lang="fa-IR" dirty="0" smtClean="0">
                <a:cs typeface="2  Baran" pitchFamily="2" charset="-78"/>
              </a:rPr>
              <a:t> ، </a:t>
            </a:r>
            <a:r>
              <a:rPr lang="en-US" dirty="0" smtClean="0">
                <a:cs typeface="2  Baran" pitchFamily="2" charset="-78"/>
              </a:rPr>
              <a:t>sexually related </a:t>
            </a:r>
            <a:r>
              <a:rPr lang="fa-IR" dirty="0" smtClean="0">
                <a:cs typeface="2  Baran" pitchFamily="2" charset="-78"/>
              </a:rPr>
              <a:t>است ،</a:t>
            </a:r>
          </a:p>
          <a:p>
            <a:pPr>
              <a:buNone/>
            </a:pPr>
            <a:r>
              <a:rPr lang="fa-IR" dirty="0" smtClean="0">
                <a:cs typeface="2  Baran" pitchFamily="2" charset="-78"/>
              </a:rPr>
              <a:t> </a:t>
            </a:r>
            <a:r>
              <a:rPr lang="en-US" dirty="0" smtClean="0">
                <a:cs typeface="2  Baran" pitchFamily="2" charset="-78"/>
              </a:rPr>
              <a:t>post coital prophylaxis</a:t>
            </a:r>
            <a:r>
              <a:rPr lang="fa-IR" dirty="0" smtClean="0">
                <a:cs typeface="2  Baran" pitchFamily="2" charset="-78"/>
              </a:rPr>
              <a:t> توصيه مشود</a:t>
            </a:r>
          </a:p>
          <a:p>
            <a:pPr algn="l" rtl="0">
              <a:buNone/>
            </a:pPr>
            <a:r>
              <a:rPr lang="en-US" dirty="0" smtClean="0">
                <a:solidFill>
                  <a:srgbClr val="C00000"/>
                </a:solidFill>
                <a:cs typeface="2  Baran" pitchFamily="2" charset="-78"/>
              </a:rPr>
              <a:t>Nitroforantoin</a:t>
            </a:r>
            <a:r>
              <a:rPr lang="en-US" dirty="0" smtClean="0">
                <a:cs typeface="2  Baran" pitchFamily="2" charset="-78"/>
              </a:rPr>
              <a:t>100mg</a:t>
            </a:r>
          </a:p>
          <a:p>
            <a:pPr algn="l" rtl="0">
              <a:buNone/>
            </a:pPr>
            <a:r>
              <a:rPr lang="en-US" dirty="0" err="1" smtClean="0">
                <a:solidFill>
                  <a:srgbClr val="C00000"/>
                </a:solidFill>
                <a:cs typeface="2  Baran" pitchFamily="2" charset="-78"/>
              </a:rPr>
              <a:t>Cephalexin</a:t>
            </a:r>
            <a:r>
              <a:rPr lang="en-US" dirty="0" smtClean="0">
                <a:cs typeface="2  Baran" pitchFamily="2" charset="-78"/>
              </a:rPr>
              <a:t> 500mg</a:t>
            </a:r>
            <a:endParaRPr lang="fa-IR" dirty="0" smtClean="0">
              <a:cs typeface="2  Baran" pitchFamily="2" charset="-78"/>
            </a:endParaRPr>
          </a:p>
          <a:p>
            <a:pPr>
              <a:buNone/>
            </a:pPr>
            <a:endParaRPr lang="fa-IR" dirty="0">
              <a:cs typeface="2  Baran" pitchFamily="2" charset="-78"/>
            </a:endParaRP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08" y="274638"/>
            <a:ext cx="6543692" cy="1143000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cs typeface="2  Baran" pitchFamily="2" charset="-78"/>
              </a:rPr>
              <a:t>Prior recurrent UTI</a:t>
            </a:r>
            <a:endParaRPr lang="fa-IR" dirty="0">
              <a:solidFill>
                <a:srgbClr val="C00000"/>
              </a:solidFill>
              <a:cs typeface="2  Bar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3108" y="1600200"/>
            <a:ext cx="6543692" cy="4525963"/>
          </a:xfrm>
        </p:spPr>
        <p:txBody>
          <a:bodyPr>
            <a:normAutofit/>
          </a:bodyPr>
          <a:lstStyle/>
          <a:p>
            <a:pPr algn="just"/>
            <a:r>
              <a:rPr lang="fa-IR" dirty="0" smtClean="0">
                <a:cs typeface="2  Baran" pitchFamily="2" charset="-78"/>
              </a:rPr>
              <a:t>خانم حامله با شرح حال </a:t>
            </a:r>
            <a:r>
              <a:rPr lang="en-US" dirty="0" smtClean="0">
                <a:solidFill>
                  <a:srgbClr val="C00000"/>
                </a:solidFill>
                <a:cs typeface="2  Baran" pitchFamily="2" charset="-78"/>
              </a:rPr>
              <a:t>recurrent UTI</a:t>
            </a:r>
            <a:r>
              <a:rPr lang="fa-IR" dirty="0" smtClean="0">
                <a:solidFill>
                  <a:srgbClr val="C00000"/>
                </a:solidFill>
                <a:cs typeface="2  Baran" pitchFamily="2" charset="-78"/>
              </a:rPr>
              <a:t> </a:t>
            </a:r>
            <a:r>
              <a:rPr lang="fa-IR" dirty="0" smtClean="0">
                <a:cs typeface="2  Baran" pitchFamily="2" charset="-78"/>
              </a:rPr>
              <a:t>قبل از حاملگي كه اغلب به </a:t>
            </a:r>
            <a:r>
              <a:rPr lang="en-US" dirty="0" smtClean="0">
                <a:cs typeface="2  Baran" pitchFamily="2" charset="-78"/>
              </a:rPr>
              <a:t>sexual intercourse</a:t>
            </a:r>
            <a:r>
              <a:rPr lang="fa-IR" dirty="0" smtClean="0">
                <a:cs typeface="2  Baran" pitchFamily="2" charset="-78"/>
              </a:rPr>
              <a:t> ارتباط دارد هم بعد از درمان احتياج به </a:t>
            </a:r>
          </a:p>
          <a:p>
            <a:pPr algn="just">
              <a:buNone/>
            </a:pPr>
            <a:r>
              <a:rPr lang="en-US" u="sng" dirty="0" smtClean="0">
                <a:solidFill>
                  <a:srgbClr val="C00000"/>
                </a:solidFill>
                <a:cs typeface="2  Baran" pitchFamily="2" charset="-78"/>
              </a:rPr>
              <a:t>post coital prophylaxis</a:t>
            </a:r>
            <a:r>
              <a:rPr lang="fa-IR" u="sng" dirty="0" smtClean="0">
                <a:solidFill>
                  <a:srgbClr val="C00000"/>
                </a:solidFill>
                <a:cs typeface="2  Baran" pitchFamily="2" charset="-78"/>
              </a:rPr>
              <a:t> </a:t>
            </a:r>
            <a:r>
              <a:rPr lang="fa-IR" dirty="0" smtClean="0">
                <a:cs typeface="2  Baran" pitchFamily="2" charset="-78"/>
              </a:rPr>
              <a:t>دارد</a:t>
            </a:r>
            <a:endParaRPr lang="fa-IR" dirty="0">
              <a:cs typeface="2  Baran" pitchFamily="2" charset="-78"/>
            </a:endParaRP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08" y="274638"/>
            <a:ext cx="6543692" cy="1143000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cs typeface="2  Baran" pitchFamily="2" charset="-78"/>
              </a:rPr>
              <a:t>Acute </a:t>
            </a:r>
            <a:r>
              <a:rPr lang="en-US" dirty="0" err="1" smtClean="0">
                <a:solidFill>
                  <a:srgbClr val="C00000"/>
                </a:solidFill>
                <a:cs typeface="2  Baran" pitchFamily="2" charset="-78"/>
              </a:rPr>
              <a:t>pyelonephritis</a:t>
            </a:r>
            <a:endParaRPr lang="fa-IR" dirty="0">
              <a:solidFill>
                <a:srgbClr val="C00000"/>
              </a:solidFill>
              <a:cs typeface="2  Bar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3108" y="1600200"/>
            <a:ext cx="6543692" cy="4525963"/>
          </a:xfrm>
        </p:spPr>
        <p:txBody>
          <a:bodyPr>
            <a:normAutofit/>
          </a:bodyPr>
          <a:lstStyle/>
          <a:p>
            <a:r>
              <a:rPr lang="fa-IR" dirty="0" smtClean="0">
                <a:cs typeface="2  Baran" pitchFamily="2" charset="-78"/>
              </a:rPr>
              <a:t>پيلونفريت حاد در حضور تب</a:t>
            </a:r>
            <a:r>
              <a:rPr lang="en-US" dirty="0" smtClean="0">
                <a:cs typeface="2  Baran" pitchFamily="2" charset="-78"/>
              </a:rPr>
              <a:t>&gt;38 c</a:t>
            </a:r>
            <a:r>
              <a:rPr lang="fa-IR" dirty="0" smtClean="0">
                <a:cs typeface="2  Baran" pitchFamily="2" charset="-78"/>
              </a:rPr>
              <a:t> ،لرز، دردفلانك، تندرنس زاويه كوستوورتبرال، تهوع ، استفراغ مطرح ميشود</a:t>
            </a:r>
          </a:p>
          <a:p>
            <a:endParaRPr lang="fa-IR" dirty="0">
              <a:cs typeface="2  Baran" pitchFamily="2" charset="-78"/>
            </a:endParaRP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08" y="274638"/>
            <a:ext cx="6543692" cy="1143000"/>
          </a:xfrm>
        </p:spPr>
        <p:txBody>
          <a:bodyPr/>
          <a:lstStyle/>
          <a:p>
            <a:endParaRPr lang="fa-IR" dirty="0">
              <a:cs typeface="2  Bar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3108" y="1600200"/>
            <a:ext cx="6543692" cy="4525963"/>
          </a:xfrm>
        </p:spPr>
        <p:txBody>
          <a:bodyPr>
            <a:normAutofit/>
          </a:bodyPr>
          <a:lstStyle/>
          <a:p>
            <a:pPr algn="just"/>
            <a:r>
              <a:rPr lang="fa-IR" dirty="0" smtClean="0">
                <a:cs typeface="2  Baran" pitchFamily="2" charset="-78"/>
              </a:rPr>
              <a:t>با وجودي كه پري والانس آسمپتوماتيك باكتري اوري در خانمهاي باردار مشابه خانمهاي غير باردار است اما در حدود </a:t>
            </a:r>
            <a:r>
              <a:rPr lang="fa-IR" dirty="0" smtClean="0">
                <a:solidFill>
                  <a:srgbClr val="C00000"/>
                </a:solidFill>
                <a:cs typeface="2  Baran" pitchFamily="2" charset="-78"/>
              </a:rPr>
              <a:t>30-40% </a:t>
            </a:r>
            <a:r>
              <a:rPr lang="fa-IR" dirty="0" smtClean="0">
                <a:cs typeface="2  Baran" pitchFamily="2" charset="-78"/>
              </a:rPr>
              <a:t>خانمهاي باردار با آسمپتوماتيك باكتري اوري به سمت </a:t>
            </a:r>
            <a:r>
              <a:rPr lang="en-US" dirty="0" smtClean="0">
                <a:cs typeface="2  Baran" pitchFamily="2" charset="-78"/>
              </a:rPr>
              <a:t>UTI</a:t>
            </a:r>
            <a:r>
              <a:rPr lang="fa-IR" dirty="0" smtClean="0">
                <a:cs typeface="2  Baran" pitchFamily="2" charset="-78"/>
              </a:rPr>
              <a:t> علامتدار از جمله پيلونفريت ميروند و در صورت ريشه كن شدن باكتري اوري اين ريسك در حدود 70-80% كاهش پيدا ميكند</a:t>
            </a:r>
            <a:endParaRPr lang="fa-IR" dirty="0">
              <a:cs typeface="2  Baran" pitchFamily="2" charset="-78"/>
            </a:endParaRP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08" y="274638"/>
            <a:ext cx="6543692" cy="1143000"/>
          </a:xfrm>
        </p:spPr>
        <p:txBody>
          <a:bodyPr/>
          <a:lstStyle/>
          <a:p>
            <a:endParaRPr lang="fa-IR" dirty="0">
              <a:cs typeface="2  Bar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3108" y="1600200"/>
            <a:ext cx="6543692" cy="4525963"/>
          </a:xfrm>
        </p:spPr>
        <p:txBody>
          <a:bodyPr>
            <a:normAutofit/>
          </a:bodyPr>
          <a:lstStyle/>
          <a:p>
            <a:r>
              <a:rPr lang="fa-IR" dirty="0" smtClean="0">
                <a:cs typeface="2  Baran" pitchFamily="2" charset="-78"/>
              </a:rPr>
              <a:t>ريسك پيلونفريت در افراد نولي پار كمتر از مولتي پار است</a:t>
            </a:r>
          </a:p>
          <a:p>
            <a:r>
              <a:rPr lang="fa-IR" dirty="0" smtClean="0">
                <a:cs typeface="2  Baran" pitchFamily="2" charset="-78"/>
              </a:rPr>
              <a:t>پيلونفريت 21% در تريمستر اول، </a:t>
            </a:r>
            <a:r>
              <a:rPr lang="fa-IR" u="sng" dirty="0" smtClean="0">
                <a:solidFill>
                  <a:srgbClr val="C00000"/>
                </a:solidFill>
                <a:cs typeface="2  Baran" pitchFamily="2" charset="-78"/>
              </a:rPr>
              <a:t>53% </a:t>
            </a:r>
            <a:r>
              <a:rPr lang="fa-IR" dirty="0" smtClean="0">
                <a:cs typeface="2  Baran" pitchFamily="2" charset="-78"/>
              </a:rPr>
              <a:t>در تريمستر دوم و 26% در تريمستر سوم رخ ميدهد</a:t>
            </a:r>
            <a:endParaRPr lang="fa-IR" dirty="0">
              <a:cs typeface="2  Baran" pitchFamily="2" charset="-78"/>
            </a:endParaRP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08" y="274638"/>
            <a:ext cx="6543692" cy="1143000"/>
          </a:xfrm>
        </p:spPr>
        <p:txBody>
          <a:bodyPr/>
          <a:lstStyle/>
          <a:p>
            <a:r>
              <a:rPr lang="fa-IR" dirty="0" smtClean="0">
                <a:solidFill>
                  <a:srgbClr val="C00000"/>
                </a:solidFill>
                <a:cs typeface="2  Baran" pitchFamily="2" charset="-78"/>
              </a:rPr>
              <a:t>علل </a:t>
            </a:r>
            <a:r>
              <a:rPr lang="en-US" dirty="0" smtClean="0">
                <a:solidFill>
                  <a:srgbClr val="C00000"/>
                </a:solidFill>
                <a:cs typeface="2  Baran" pitchFamily="2" charset="-78"/>
              </a:rPr>
              <a:t>UTI</a:t>
            </a:r>
            <a:r>
              <a:rPr lang="fa-IR" dirty="0" smtClean="0">
                <a:solidFill>
                  <a:srgbClr val="C00000"/>
                </a:solidFill>
                <a:cs typeface="2  Baran" pitchFamily="2" charset="-78"/>
              </a:rPr>
              <a:t> در طي بارداري</a:t>
            </a:r>
            <a:endParaRPr lang="fa-IR" dirty="0">
              <a:solidFill>
                <a:srgbClr val="C00000"/>
              </a:solidFill>
              <a:cs typeface="2  Bar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3108" y="1600200"/>
            <a:ext cx="6543692" cy="4525963"/>
          </a:xfrm>
        </p:spPr>
        <p:txBody>
          <a:bodyPr>
            <a:normAutofit/>
          </a:bodyPr>
          <a:lstStyle/>
          <a:p>
            <a:r>
              <a:rPr lang="fa-IR" dirty="0" smtClean="0">
                <a:cs typeface="2  Baran" pitchFamily="2" charset="-78"/>
              </a:rPr>
              <a:t>فشار به مثانه بدليل بزرگ شدن رحم و تغيير در وضعيت آناتوميك مثانه</a:t>
            </a:r>
          </a:p>
          <a:p>
            <a:r>
              <a:rPr lang="fa-IR" dirty="0" smtClean="0">
                <a:cs typeface="2  Baran" pitchFamily="2" charset="-78"/>
              </a:rPr>
              <a:t>تغيير اندازه حالب بدليل ريلكس شدن عضلات صاف</a:t>
            </a:r>
          </a:p>
          <a:p>
            <a:r>
              <a:rPr lang="fa-IR" dirty="0" smtClean="0">
                <a:cs typeface="2  Baran" pitchFamily="2" charset="-78"/>
              </a:rPr>
              <a:t>اثر ايمنوساپرسيو حاملگي</a:t>
            </a:r>
          </a:p>
          <a:p>
            <a:pPr lvl="1"/>
            <a:r>
              <a:rPr lang="fa-IR" dirty="0" smtClean="0">
                <a:cs typeface="2  Baran" pitchFamily="2" charset="-78"/>
              </a:rPr>
              <a:t>كاهش سطح اينترلوكين موكوزال</a:t>
            </a:r>
          </a:p>
          <a:p>
            <a:pPr lvl="1"/>
            <a:r>
              <a:rPr lang="fa-IR" dirty="0" smtClean="0">
                <a:cs typeface="2  Baran" pitchFamily="2" charset="-78"/>
              </a:rPr>
              <a:t>كاهش سطح انتي بادي سرم در پاسخ به انتي ژن باكتري</a:t>
            </a:r>
            <a:endParaRPr lang="fa-IR" dirty="0">
              <a:cs typeface="2  Baran" pitchFamily="2" charset="-78"/>
            </a:endParaRP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08" y="274638"/>
            <a:ext cx="6543692" cy="1143000"/>
          </a:xfrm>
        </p:spPr>
        <p:txBody>
          <a:bodyPr/>
          <a:lstStyle/>
          <a:p>
            <a:r>
              <a:rPr lang="fa-IR" dirty="0" smtClean="0">
                <a:solidFill>
                  <a:srgbClr val="C00000"/>
                </a:solidFill>
                <a:cs typeface="2  Baran" pitchFamily="2" charset="-78"/>
              </a:rPr>
              <a:t>ميكروبيولوژي</a:t>
            </a:r>
            <a:endParaRPr lang="fa-IR" dirty="0">
              <a:solidFill>
                <a:srgbClr val="C00000"/>
              </a:solidFill>
              <a:cs typeface="2  Bar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3108" y="1600200"/>
            <a:ext cx="6543692" cy="4525963"/>
          </a:xfrm>
        </p:spPr>
        <p:txBody>
          <a:bodyPr>
            <a:normAutofit/>
          </a:bodyPr>
          <a:lstStyle/>
          <a:p>
            <a:r>
              <a:rPr lang="fa-IR" dirty="0" smtClean="0">
                <a:cs typeface="2  Baran" pitchFamily="2" charset="-78"/>
              </a:rPr>
              <a:t>70%  </a:t>
            </a:r>
            <a:r>
              <a:rPr lang="en-US" dirty="0" err="1" smtClean="0">
                <a:cs typeface="2  Baran" pitchFamily="2" charset="-78"/>
              </a:rPr>
              <a:t>E.Coli</a:t>
            </a:r>
            <a:endParaRPr lang="en-US" dirty="0" smtClean="0">
              <a:cs typeface="2  Baran" pitchFamily="2" charset="-78"/>
            </a:endParaRPr>
          </a:p>
          <a:p>
            <a:r>
              <a:rPr lang="fa-IR" dirty="0" smtClean="0">
                <a:cs typeface="2  Baran" pitchFamily="2" charset="-78"/>
              </a:rPr>
              <a:t>3%  كلبسيلا</a:t>
            </a:r>
          </a:p>
          <a:p>
            <a:r>
              <a:rPr lang="fa-IR" dirty="0" smtClean="0">
                <a:cs typeface="2  Baran" pitchFamily="2" charset="-78"/>
              </a:rPr>
              <a:t>3%  انتروباكتر</a:t>
            </a:r>
          </a:p>
          <a:p>
            <a:r>
              <a:rPr lang="fa-IR" dirty="0" smtClean="0">
                <a:cs typeface="2  Baran" pitchFamily="2" charset="-78"/>
              </a:rPr>
              <a:t>2% پروتئوس</a:t>
            </a:r>
          </a:p>
          <a:p>
            <a:r>
              <a:rPr lang="fa-IR" dirty="0" smtClean="0">
                <a:cs typeface="2  Baran" pitchFamily="2" charset="-78"/>
              </a:rPr>
              <a:t>10% ارگانيسم هاي گرم مثبت</a:t>
            </a:r>
          </a:p>
          <a:p>
            <a:r>
              <a:rPr lang="fa-IR" dirty="0" smtClean="0">
                <a:cs typeface="2  Baran" pitchFamily="2" charset="-78"/>
              </a:rPr>
              <a:t>2% ساير ارگانيسم ها</a:t>
            </a:r>
          </a:p>
          <a:p>
            <a:endParaRPr lang="fa-IR" dirty="0">
              <a:cs typeface="2  Baran" pitchFamily="2" charset="-78"/>
            </a:endParaRP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08" y="274638"/>
            <a:ext cx="6543692" cy="1143000"/>
          </a:xfrm>
        </p:spPr>
        <p:txBody>
          <a:bodyPr/>
          <a:lstStyle/>
          <a:p>
            <a:r>
              <a:rPr lang="fa-IR" dirty="0" smtClean="0">
                <a:solidFill>
                  <a:srgbClr val="C00000"/>
                </a:solidFill>
                <a:cs typeface="2  Baran" pitchFamily="2" charset="-78"/>
              </a:rPr>
              <a:t>عوارض پيلونفريت شديد</a:t>
            </a:r>
            <a:endParaRPr lang="fa-IR" dirty="0">
              <a:solidFill>
                <a:srgbClr val="C00000"/>
              </a:solidFill>
              <a:cs typeface="2  Bar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3108" y="1600200"/>
            <a:ext cx="6543692" cy="4525963"/>
          </a:xfrm>
        </p:spPr>
        <p:txBody>
          <a:bodyPr>
            <a:normAutofit/>
          </a:bodyPr>
          <a:lstStyle/>
          <a:p>
            <a:r>
              <a:rPr lang="fa-IR" dirty="0" smtClean="0">
                <a:cs typeface="2  Baran" pitchFamily="2" charset="-78"/>
              </a:rPr>
              <a:t>23% آنمي (هموليز ناشي از اندوتوكسين ها)</a:t>
            </a:r>
          </a:p>
          <a:p>
            <a:r>
              <a:rPr lang="fa-IR" dirty="0" smtClean="0">
                <a:cs typeface="2  Baran" pitchFamily="2" charset="-78"/>
              </a:rPr>
              <a:t>17% باكتريمي</a:t>
            </a:r>
          </a:p>
          <a:p>
            <a:r>
              <a:rPr lang="fa-IR" dirty="0" smtClean="0">
                <a:cs typeface="2  Baran" pitchFamily="2" charset="-78"/>
              </a:rPr>
              <a:t>7% نارسايي تنفسي</a:t>
            </a:r>
          </a:p>
          <a:p>
            <a:r>
              <a:rPr lang="fa-IR" dirty="0" smtClean="0">
                <a:cs typeface="2  Baran" pitchFamily="2" charset="-78"/>
              </a:rPr>
              <a:t>2% رنال ديسفانكشن</a:t>
            </a:r>
          </a:p>
          <a:p>
            <a:r>
              <a:rPr lang="fa-IR" dirty="0" smtClean="0">
                <a:cs typeface="2  Baran" pitchFamily="2" charset="-78"/>
              </a:rPr>
              <a:t>20% سپتيك شوك و </a:t>
            </a:r>
            <a:r>
              <a:rPr lang="en-US" dirty="0" smtClean="0">
                <a:cs typeface="2  Baran" pitchFamily="2" charset="-78"/>
              </a:rPr>
              <a:t>ARDS</a:t>
            </a:r>
          </a:p>
          <a:p>
            <a:r>
              <a:rPr lang="fa-IR" dirty="0" smtClean="0">
                <a:cs typeface="2  Baran" pitchFamily="2" charset="-78"/>
              </a:rPr>
              <a:t>مواردي از نارسايي حاد كليه، ميكروآبسه، پيلونفريت چركي</a:t>
            </a:r>
            <a:endParaRPr lang="fa-IR" dirty="0">
              <a:cs typeface="2  Baran" pitchFamily="2" charset="-78"/>
            </a:endParaRP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08" y="274638"/>
            <a:ext cx="6543692" cy="1143000"/>
          </a:xfrm>
        </p:spPr>
        <p:txBody>
          <a:bodyPr/>
          <a:lstStyle/>
          <a:p>
            <a:endParaRPr lang="fa-IR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2786050" y="642918"/>
          <a:ext cx="5900750" cy="43402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08" y="274638"/>
            <a:ext cx="6543692" cy="1143000"/>
          </a:xfrm>
        </p:spPr>
        <p:txBody>
          <a:bodyPr/>
          <a:lstStyle/>
          <a:p>
            <a:r>
              <a:rPr lang="fa-IR" dirty="0" smtClean="0">
                <a:solidFill>
                  <a:srgbClr val="C00000"/>
                </a:solidFill>
                <a:cs typeface="2  Baran" pitchFamily="2" charset="-78"/>
              </a:rPr>
              <a:t>درمان پيلونفريت حاد</a:t>
            </a:r>
            <a:endParaRPr lang="fa-IR" dirty="0">
              <a:solidFill>
                <a:srgbClr val="C00000"/>
              </a:solidFill>
              <a:cs typeface="2  Bar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3108" y="1600200"/>
            <a:ext cx="6543692" cy="4525963"/>
          </a:xfrm>
        </p:spPr>
        <p:txBody>
          <a:bodyPr>
            <a:normAutofit/>
          </a:bodyPr>
          <a:lstStyle/>
          <a:p>
            <a:r>
              <a:rPr lang="fa-IR" dirty="0" smtClean="0">
                <a:cs typeface="2  Baran" pitchFamily="2" charset="-78"/>
              </a:rPr>
              <a:t>بهتر است بيمار بستري شود و آنتي بيوتيك وريدي دريافت كند تا زماني كه علايم بهبود يابد و فرد 24 ساعت بدون تب باشد</a:t>
            </a:r>
          </a:p>
          <a:p>
            <a:r>
              <a:rPr lang="fa-IR" dirty="0" smtClean="0">
                <a:cs typeface="2  Baran" pitchFamily="2" charset="-78"/>
              </a:rPr>
              <a:t>پيلونفريت به تنهايي انديكاسيون </a:t>
            </a:r>
            <a:r>
              <a:rPr lang="en-US" dirty="0" smtClean="0">
                <a:cs typeface="2  Baran" pitchFamily="2" charset="-78"/>
              </a:rPr>
              <a:t>delivery </a:t>
            </a:r>
            <a:r>
              <a:rPr lang="fa-IR" dirty="0" smtClean="0">
                <a:cs typeface="2  Baran" pitchFamily="2" charset="-78"/>
              </a:rPr>
              <a:t> نيست اما اگر به هر دليلي انديكاسيون ختم حاملگي داشت بهتر است در صورت امكان تا زمان </a:t>
            </a:r>
            <a:r>
              <a:rPr lang="en-US" dirty="0" err="1" smtClean="0">
                <a:cs typeface="2  Baran" pitchFamily="2" charset="-78"/>
              </a:rPr>
              <a:t>afebril</a:t>
            </a:r>
            <a:r>
              <a:rPr lang="fa-IR" dirty="0" smtClean="0">
                <a:cs typeface="2  Baran" pitchFamily="2" charset="-78"/>
              </a:rPr>
              <a:t> شدن بيمار صبر كنيم</a:t>
            </a:r>
            <a:endParaRPr lang="fa-IR" dirty="0">
              <a:cs typeface="2  Baran" pitchFamily="2" charset="-78"/>
            </a:endParaRP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08" y="274638"/>
            <a:ext cx="6543692" cy="1143000"/>
          </a:xfrm>
        </p:spPr>
        <p:txBody>
          <a:bodyPr/>
          <a:lstStyle/>
          <a:p>
            <a:endParaRPr lang="fa-IR" dirty="0">
              <a:cs typeface="2  Bar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3108" y="1600200"/>
            <a:ext cx="6543692" cy="4525963"/>
          </a:xfrm>
        </p:spPr>
        <p:txBody>
          <a:bodyPr>
            <a:normAutofit/>
          </a:bodyPr>
          <a:lstStyle/>
          <a:p>
            <a:r>
              <a:rPr lang="fa-IR" dirty="0" smtClean="0">
                <a:cs typeface="2  Baran" pitchFamily="2" charset="-78"/>
              </a:rPr>
              <a:t>با وجودي كه ميزان مقاومت به سفالوسپورينهاي نسل اول (سفازولين) كمتر از 10% درصد است اما سفالوسپورينهاي نسل سوم (سفوتاكسيم، سفترياكسون، سفتي زوكسيم) به نسل اول و دوم ترجيح داده ميشود</a:t>
            </a:r>
          </a:p>
          <a:p>
            <a:r>
              <a:rPr lang="fa-IR" dirty="0" smtClean="0">
                <a:cs typeface="2  Baran" pitchFamily="2" charset="-78"/>
              </a:rPr>
              <a:t>مروپنم به ايمي پنم ارجح است</a:t>
            </a:r>
          </a:p>
          <a:p>
            <a:r>
              <a:rPr lang="fa-IR" dirty="0" smtClean="0">
                <a:cs typeface="2  Baran" pitchFamily="2" charset="-78"/>
              </a:rPr>
              <a:t>آمينوگليكوزيد نبايد تجويز شود مگر عدم تحمل يا مقاومت به ساير انتي بيوتيكها وجود داشته باشد</a:t>
            </a:r>
            <a:endParaRPr lang="fa-IR" dirty="0">
              <a:cs typeface="2  Baran" pitchFamily="2" charset="-78"/>
            </a:endParaRP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08" y="274638"/>
            <a:ext cx="6543692" cy="1143000"/>
          </a:xfrm>
        </p:spPr>
        <p:txBody>
          <a:bodyPr/>
          <a:lstStyle/>
          <a:p>
            <a:r>
              <a:rPr lang="fa-IR" dirty="0" smtClean="0">
                <a:solidFill>
                  <a:srgbClr val="C00000"/>
                </a:solidFill>
                <a:cs typeface="2  Baran" pitchFamily="2" charset="-78"/>
              </a:rPr>
              <a:t>طول دوره درمان</a:t>
            </a:r>
            <a:endParaRPr lang="fa-IR" dirty="0">
              <a:solidFill>
                <a:srgbClr val="C00000"/>
              </a:solidFill>
              <a:cs typeface="2  Bar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3108" y="1600200"/>
            <a:ext cx="6543692" cy="4525963"/>
          </a:xfrm>
        </p:spPr>
        <p:txBody>
          <a:bodyPr>
            <a:normAutofit/>
          </a:bodyPr>
          <a:lstStyle/>
          <a:p>
            <a:r>
              <a:rPr lang="fa-IR" dirty="0" smtClean="0">
                <a:cs typeface="2  Baran" pitchFamily="2" charset="-78"/>
              </a:rPr>
              <a:t>بعد از شروع درمان در طي 24-48 ساعت علايم بهبود مي يابد و بعد از اينكه فرد 24 ساعت بدون تب بود ميتوان درمان تزريقي را به درمان خوراكي تبديل كرد و دوره درمان 10-14 روز است </a:t>
            </a:r>
          </a:p>
          <a:p>
            <a:r>
              <a:rPr lang="fa-IR" dirty="0" smtClean="0">
                <a:cs typeface="2  Baran" pitchFamily="2" charset="-78"/>
              </a:rPr>
              <a:t>اگر بعد از 24-48 ساعت تب قطع نشد كشت ادرار و </a:t>
            </a:r>
            <a:r>
              <a:rPr lang="en-US" dirty="0" smtClean="0">
                <a:cs typeface="2  Baran" pitchFamily="2" charset="-78"/>
              </a:rPr>
              <a:t>imaging </a:t>
            </a:r>
            <a:r>
              <a:rPr lang="fa-IR" dirty="0" smtClean="0">
                <a:cs typeface="2  Baran" pitchFamily="2" charset="-78"/>
              </a:rPr>
              <a:t>انجام شود</a:t>
            </a:r>
            <a:endParaRPr lang="fa-IR" dirty="0">
              <a:cs typeface="2  Baran" pitchFamily="2" charset="-78"/>
            </a:endParaRP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08" y="274638"/>
            <a:ext cx="6543692" cy="1143000"/>
          </a:xfrm>
        </p:spPr>
        <p:txBody>
          <a:bodyPr/>
          <a:lstStyle/>
          <a:p>
            <a:endParaRPr lang="fa-IR" dirty="0">
              <a:cs typeface="2  Bar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3108" y="1600200"/>
            <a:ext cx="6543692" cy="4525963"/>
          </a:xfrm>
        </p:spPr>
        <p:txBody>
          <a:bodyPr>
            <a:normAutofit/>
          </a:bodyPr>
          <a:lstStyle/>
          <a:p>
            <a:r>
              <a:rPr lang="fa-IR" dirty="0" smtClean="0">
                <a:cs typeface="2  Baran" pitchFamily="2" charset="-78"/>
              </a:rPr>
              <a:t>احتمال عود پيلونفريت حاملگي 6-8% است</a:t>
            </a:r>
          </a:p>
          <a:p>
            <a:r>
              <a:rPr lang="fa-IR" dirty="0" smtClean="0">
                <a:cs typeface="2  Baran" pitchFamily="2" charset="-78"/>
              </a:rPr>
              <a:t> درمان ساپرسيو توصيه ميشود</a:t>
            </a:r>
          </a:p>
          <a:p>
            <a:pPr algn="l" rtl="0">
              <a:buNone/>
            </a:pPr>
            <a:r>
              <a:rPr lang="en-US" dirty="0" err="1" smtClean="0">
                <a:solidFill>
                  <a:srgbClr val="C00000"/>
                </a:solidFill>
                <a:cs typeface="2  Baran" pitchFamily="2" charset="-78"/>
              </a:rPr>
              <a:t>Nitroforantoin</a:t>
            </a:r>
            <a:endParaRPr lang="fa-IR" dirty="0" smtClean="0">
              <a:solidFill>
                <a:srgbClr val="C00000"/>
              </a:solidFill>
              <a:cs typeface="2  Baran" pitchFamily="2" charset="-78"/>
            </a:endParaRPr>
          </a:p>
          <a:p>
            <a:pPr algn="l" rtl="0">
              <a:buNone/>
            </a:pPr>
            <a:r>
              <a:rPr lang="fa-IR" dirty="0" smtClean="0">
                <a:cs typeface="2  Baran" pitchFamily="2" charset="-78"/>
              </a:rPr>
              <a:t> </a:t>
            </a:r>
            <a:r>
              <a:rPr lang="en-US" dirty="0" smtClean="0">
                <a:cs typeface="2  Baran" pitchFamily="2" charset="-78"/>
              </a:rPr>
              <a:t>50-100mg –PO- at bed time</a:t>
            </a:r>
          </a:p>
          <a:p>
            <a:pPr algn="l" rtl="0">
              <a:buNone/>
            </a:pPr>
            <a:r>
              <a:rPr lang="en-US" dirty="0" err="1" smtClean="0">
                <a:solidFill>
                  <a:srgbClr val="C00000"/>
                </a:solidFill>
                <a:cs typeface="2  Baran" pitchFamily="2" charset="-78"/>
              </a:rPr>
              <a:t>Cephalexin</a:t>
            </a:r>
            <a:r>
              <a:rPr lang="en-US" dirty="0" smtClean="0">
                <a:cs typeface="2  Baran" pitchFamily="2" charset="-78"/>
              </a:rPr>
              <a:t> </a:t>
            </a:r>
          </a:p>
          <a:p>
            <a:pPr algn="l" rtl="0">
              <a:buNone/>
            </a:pPr>
            <a:r>
              <a:rPr lang="en-US" dirty="0" smtClean="0">
                <a:cs typeface="2  Baran" pitchFamily="2" charset="-78"/>
              </a:rPr>
              <a:t>250-500mg –PO- at bed time</a:t>
            </a:r>
          </a:p>
          <a:p>
            <a:endParaRPr lang="fa-IR" dirty="0">
              <a:cs typeface="2  Baran" pitchFamily="2" charset="-78"/>
            </a:endParaRP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026" name="Picture 2" descr="R:\قشم 95.8\قشم هاله\20161117_12324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8153" y="0"/>
            <a:ext cx="9212153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08" y="274638"/>
            <a:ext cx="6543692" cy="1143000"/>
          </a:xfrm>
        </p:spPr>
        <p:txBody>
          <a:bodyPr/>
          <a:lstStyle/>
          <a:p>
            <a:r>
              <a:rPr lang="fa-IR" dirty="0" smtClean="0">
                <a:cs typeface="2  Baran" pitchFamily="2" charset="-78"/>
              </a:rPr>
              <a:t>آسيمپتوماتيك باكتري اوري</a:t>
            </a:r>
            <a:endParaRPr lang="fa-IR" dirty="0">
              <a:cs typeface="2  Bar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3108" y="1600200"/>
            <a:ext cx="6543692" cy="4525963"/>
          </a:xfrm>
        </p:spPr>
        <p:txBody>
          <a:bodyPr/>
          <a:lstStyle/>
          <a:p>
            <a:pPr algn="just"/>
            <a:r>
              <a:rPr lang="fa-IR" dirty="0" smtClean="0">
                <a:cs typeface="2  Baran" pitchFamily="2" charset="-78"/>
              </a:rPr>
              <a:t>كشت ادرار مثبت در فرد بدون علامت</a:t>
            </a:r>
          </a:p>
          <a:p>
            <a:pPr algn="just"/>
            <a:r>
              <a:rPr lang="fa-IR" dirty="0" smtClean="0">
                <a:cs typeface="2  Baran" pitchFamily="2" charset="-78"/>
              </a:rPr>
              <a:t>باكتري اوري در 2-7% حاملگي ها رخ ميدهد خصوصا در زنان مولتي پار </a:t>
            </a:r>
          </a:p>
          <a:p>
            <a:pPr algn="just"/>
            <a:r>
              <a:rPr lang="fa-IR" dirty="0" smtClean="0">
                <a:cs typeface="2  Baran" pitchFamily="2" charset="-78"/>
              </a:rPr>
              <a:t>پري والانس مشابه در زنان غير باردار دارد</a:t>
            </a:r>
          </a:p>
          <a:p>
            <a:pPr algn="just"/>
            <a:r>
              <a:rPr lang="fa-IR" dirty="0" smtClean="0">
                <a:cs typeface="2  Baran" pitchFamily="2" charset="-78"/>
              </a:rPr>
              <a:t>ارگانيسم ها در زنان باردار و غير باردار مشابه است</a:t>
            </a:r>
          </a:p>
          <a:p>
            <a:pPr algn="just"/>
            <a:r>
              <a:rPr lang="fa-IR" dirty="0" smtClean="0">
                <a:cs typeface="2  Baran" pitchFamily="2" charset="-78"/>
              </a:rPr>
              <a:t>باكتري اوري بدون علامت در ماه اول حاملگي بيشتر رخ ميدهد</a:t>
            </a:r>
          </a:p>
          <a:p>
            <a:pPr algn="just"/>
            <a:endParaRPr lang="fa-IR" dirty="0">
              <a:cs typeface="2  Baran" pitchFamily="2" charset="-78"/>
            </a:endParaRP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3108" y="500042"/>
            <a:ext cx="6543692" cy="5214974"/>
          </a:xfrm>
        </p:spPr>
        <p:txBody>
          <a:bodyPr>
            <a:normAutofit lnSpcReduction="10000"/>
          </a:bodyPr>
          <a:lstStyle/>
          <a:p>
            <a:pPr algn="just"/>
            <a:r>
              <a:rPr lang="fa-IR" dirty="0" smtClean="0">
                <a:cs typeface="2  Baran" pitchFamily="2" charset="-78"/>
              </a:rPr>
              <a:t>اغلب باكتري اوري همراه است با:</a:t>
            </a:r>
          </a:p>
          <a:p>
            <a:pPr lvl="1" algn="just"/>
            <a:r>
              <a:rPr lang="fa-IR" dirty="0" smtClean="0">
                <a:cs typeface="2  Baran" pitchFamily="2" charset="-78"/>
              </a:rPr>
              <a:t>كاهش قدرت تغليظ ادرار در كليه</a:t>
            </a:r>
          </a:p>
          <a:p>
            <a:pPr lvl="1" algn="just"/>
            <a:r>
              <a:rPr lang="fa-IR" dirty="0" smtClean="0">
                <a:cs typeface="2  Baran" pitchFamily="2" charset="-78"/>
              </a:rPr>
              <a:t>ريلكس شدن عضلات صاف سيستم ادراري</a:t>
            </a:r>
          </a:p>
          <a:p>
            <a:pPr lvl="1" algn="just"/>
            <a:r>
              <a:rPr lang="fa-IR" dirty="0" smtClean="0">
                <a:cs typeface="2  Baran" pitchFamily="2" charset="-78"/>
              </a:rPr>
              <a:t>ديلاتاسيون حالب</a:t>
            </a:r>
          </a:p>
          <a:p>
            <a:pPr algn="ctr">
              <a:buNone/>
            </a:pPr>
            <a:endParaRPr lang="fa-IR" dirty="0" smtClean="0">
              <a:cs typeface="2  Baran" pitchFamily="2" charset="-78"/>
            </a:endParaRPr>
          </a:p>
          <a:p>
            <a:pPr algn="ctr">
              <a:buNone/>
            </a:pPr>
            <a:endParaRPr lang="fa-IR" dirty="0" smtClean="0">
              <a:cs typeface="2  Baran" pitchFamily="2" charset="-78"/>
            </a:endParaRPr>
          </a:p>
          <a:p>
            <a:pPr algn="just">
              <a:buNone/>
            </a:pPr>
            <a:r>
              <a:rPr lang="fa-IR" dirty="0" smtClean="0">
                <a:cs typeface="2  Baran" pitchFamily="2" charset="-78"/>
              </a:rPr>
              <a:t>فرايند بالارونده باكتري از مثانه به كليه ميشود، در نتيجه باكتري اوري در حاملگي بيشتر تمايل به پيشرفت به سمت پيلونفريت نسبت به زنان غير باردار دارد</a:t>
            </a:r>
          </a:p>
          <a:p>
            <a:pPr algn="just">
              <a:buNone/>
            </a:pPr>
            <a:r>
              <a:rPr lang="en-US" dirty="0" smtClean="0">
                <a:cs typeface="2  Baran" pitchFamily="2" charset="-78"/>
              </a:rPr>
              <a:t>(up to 40%)</a:t>
            </a:r>
            <a:endParaRPr lang="fa-IR" dirty="0">
              <a:cs typeface="2  Baran" pitchFamily="2" charset="-78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rot="5400000">
            <a:off x="5144298" y="2999578"/>
            <a:ext cx="713586" cy="794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08" y="274638"/>
            <a:ext cx="6543692" cy="1143000"/>
          </a:xfrm>
        </p:spPr>
        <p:txBody>
          <a:bodyPr/>
          <a:lstStyle/>
          <a:p>
            <a:endParaRPr lang="fa-IR" dirty="0">
              <a:cs typeface="2  Bar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3108" y="1600200"/>
            <a:ext cx="6543692" cy="4525963"/>
          </a:xfrm>
        </p:spPr>
        <p:txBody>
          <a:bodyPr/>
          <a:lstStyle/>
          <a:p>
            <a:r>
              <a:rPr lang="fa-IR" dirty="0" smtClean="0">
                <a:cs typeface="2  Baran" pitchFamily="2" charset="-78"/>
              </a:rPr>
              <a:t>باكتري اوري در حاملگي همراه است با:</a:t>
            </a:r>
          </a:p>
          <a:p>
            <a:pPr lvl="1" algn="l" rtl="0"/>
            <a:r>
              <a:rPr lang="en-US" b="1" dirty="0" smtClean="0">
                <a:solidFill>
                  <a:srgbClr val="C00000"/>
                </a:solidFill>
                <a:cs typeface="2  Baran" pitchFamily="2" charset="-78"/>
              </a:rPr>
              <a:t>Preterm birth</a:t>
            </a:r>
          </a:p>
          <a:p>
            <a:pPr lvl="1" algn="l" rtl="0"/>
            <a:r>
              <a:rPr lang="en-US" b="1" dirty="0" smtClean="0">
                <a:solidFill>
                  <a:srgbClr val="C00000"/>
                </a:solidFill>
                <a:cs typeface="2  Baran" pitchFamily="2" charset="-78"/>
              </a:rPr>
              <a:t>Low birth weight</a:t>
            </a:r>
          </a:p>
          <a:p>
            <a:pPr lvl="1" algn="l" rtl="0"/>
            <a:r>
              <a:rPr lang="en-US" b="1" dirty="0" err="1" smtClean="0">
                <a:solidFill>
                  <a:srgbClr val="C00000"/>
                </a:solidFill>
                <a:cs typeface="2  Baran" pitchFamily="2" charset="-78"/>
              </a:rPr>
              <a:t>Perinatal</a:t>
            </a:r>
            <a:r>
              <a:rPr lang="en-US" b="1" dirty="0" smtClean="0">
                <a:solidFill>
                  <a:srgbClr val="C00000"/>
                </a:solidFill>
                <a:cs typeface="2  Baran" pitchFamily="2" charset="-78"/>
              </a:rPr>
              <a:t> mortality</a:t>
            </a:r>
          </a:p>
          <a:p>
            <a:r>
              <a:rPr lang="fa-IR" dirty="0" smtClean="0">
                <a:cs typeface="2  Baran" pitchFamily="2" charset="-78"/>
              </a:rPr>
              <a:t>درمان باكتري اوري باعث كاهش اين عوارض مي شود</a:t>
            </a:r>
            <a:endParaRPr lang="fa-IR" dirty="0">
              <a:cs typeface="2  Baran" pitchFamily="2" charset="-78"/>
            </a:endParaRP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08" y="274638"/>
            <a:ext cx="6543692" cy="1143000"/>
          </a:xfrm>
        </p:spPr>
        <p:txBody>
          <a:bodyPr/>
          <a:lstStyle/>
          <a:p>
            <a:r>
              <a:rPr lang="fa-IR" dirty="0" smtClean="0">
                <a:solidFill>
                  <a:srgbClr val="C00000"/>
                </a:solidFill>
                <a:cs typeface="2  Baran" pitchFamily="2" charset="-78"/>
              </a:rPr>
              <a:t>تشخيص آسمپتوماتيك باكتري اوري</a:t>
            </a:r>
            <a:endParaRPr lang="fa-IR" dirty="0">
              <a:solidFill>
                <a:srgbClr val="C00000"/>
              </a:solidFill>
              <a:cs typeface="2  Bar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3108" y="1600200"/>
            <a:ext cx="6543692" cy="4525963"/>
          </a:xfrm>
        </p:spPr>
        <p:txBody>
          <a:bodyPr>
            <a:normAutofit lnSpcReduction="10000"/>
          </a:bodyPr>
          <a:lstStyle/>
          <a:p>
            <a:pPr algn="just"/>
            <a:r>
              <a:rPr lang="fa-IR" dirty="0" smtClean="0">
                <a:cs typeface="2  Baran" pitchFamily="2" charset="-78"/>
              </a:rPr>
              <a:t>بر اساس كشت نمونه ادرار است كه با حداقل </a:t>
            </a:r>
            <a:r>
              <a:rPr lang="en-US" dirty="0" smtClean="0">
                <a:cs typeface="2  Baran" pitchFamily="2" charset="-78"/>
              </a:rPr>
              <a:t>contamination </a:t>
            </a:r>
            <a:r>
              <a:rPr lang="fa-IR" dirty="0" smtClean="0">
                <a:cs typeface="2  Baran" pitchFamily="2" charset="-78"/>
              </a:rPr>
              <a:t> گرفته شده باشد (دو نمونه پي در پي ادرار كه در هر دو يك گونه باكتري رشد كرده باشد</a:t>
            </a:r>
            <a:r>
              <a:rPr lang="en-US" dirty="0" err="1" smtClean="0">
                <a:cs typeface="2  Baran" pitchFamily="2" charset="-78"/>
              </a:rPr>
              <a:t>quantitave</a:t>
            </a:r>
            <a:r>
              <a:rPr lang="en-US" dirty="0" smtClean="0">
                <a:cs typeface="2  Baran" pitchFamily="2" charset="-78"/>
              </a:rPr>
              <a:t> counts</a:t>
            </a:r>
            <a:r>
              <a:rPr lang="en-US" u="sng" dirty="0" smtClean="0">
                <a:cs typeface="2  Baran" pitchFamily="2" charset="-78"/>
              </a:rPr>
              <a:t>&gt;</a:t>
            </a:r>
            <a:r>
              <a:rPr lang="en-US" dirty="0" smtClean="0">
                <a:cs typeface="2  Baran" pitchFamily="2" charset="-78"/>
              </a:rPr>
              <a:t>10</a:t>
            </a:r>
            <a:r>
              <a:rPr lang="en-US" baseline="30000" dirty="0" smtClean="0">
                <a:cs typeface="2  Baran" pitchFamily="2" charset="-78"/>
              </a:rPr>
              <a:t>5</a:t>
            </a:r>
            <a:r>
              <a:rPr lang="en-US" dirty="0" smtClean="0">
                <a:cs typeface="2  Baran" pitchFamily="2" charset="-78"/>
              </a:rPr>
              <a:t>cfu/ml </a:t>
            </a:r>
            <a:r>
              <a:rPr lang="fa-IR" dirty="0" smtClean="0">
                <a:cs typeface="2  Baran" pitchFamily="2" charset="-78"/>
              </a:rPr>
              <a:t>ويا نمونه اي كه از طريق كاتتر گرفته شده باشد </a:t>
            </a:r>
            <a:r>
              <a:rPr lang="en-US" dirty="0" err="1" smtClean="0">
                <a:cs typeface="2  Baran" pitchFamily="2" charset="-78"/>
              </a:rPr>
              <a:t>quantitave</a:t>
            </a:r>
            <a:r>
              <a:rPr lang="en-US" dirty="0" smtClean="0">
                <a:cs typeface="2  Baran" pitchFamily="2" charset="-78"/>
              </a:rPr>
              <a:t> counts</a:t>
            </a:r>
            <a:r>
              <a:rPr lang="en-US" u="sng" dirty="0" smtClean="0">
                <a:cs typeface="2  Baran" pitchFamily="2" charset="-78"/>
              </a:rPr>
              <a:t>&gt;</a:t>
            </a:r>
            <a:r>
              <a:rPr lang="en-US" dirty="0" smtClean="0">
                <a:cs typeface="2  Baran" pitchFamily="2" charset="-78"/>
              </a:rPr>
              <a:t>10</a:t>
            </a:r>
            <a:r>
              <a:rPr lang="en-US" baseline="30000" dirty="0" smtClean="0">
                <a:cs typeface="2  Baran" pitchFamily="2" charset="-78"/>
              </a:rPr>
              <a:t>2</a:t>
            </a:r>
            <a:r>
              <a:rPr lang="en-US" dirty="0" smtClean="0">
                <a:cs typeface="2  Baran" pitchFamily="2" charset="-78"/>
              </a:rPr>
              <a:t>cfu/ml </a:t>
            </a:r>
            <a:r>
              <a:rPr lang="fa-IR" dirty="0" smtClean="0">
                <a:cs typeface="2  Baran" pitchFamily="2" charset="-78"/>
              </a:rPr>
              <a:t>)</a:t>
            </a:r>
          </a:p>
          <a:p>
            <a:pPr algn="just"/>
            <a:r>
              <a:rPr lang="fa-IR" dirty="0" smtClean="0">
                <a:cs typeface="2  Baran" pitchFamily="2" charset="-78"/>
              </a:rPr>
              <a:t>البته در كلينيك معمولا بر اساس يك نمونه درمان انجام ميشود و بدليل ريسك عفونت كاتتريزاسيون انجام نميشود.</a:t>
            </a:r>
            <a:endParaRPr lang="fa-IR" dirty="0">
              <a:cs typeface="2  Baran" pitchFamily="2" charset="-78"/>
            </a:endParaRP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08" y="274638"/>
            <a:ext cx="6543692" cy="1143000"/>
          </a:xfrm>
        </p:spPr>
        <p:txBody>
          <a:bodyPr/>
          <a:lstStyle/>
          <a:p>
            <a:endParaRPr lang="fa-IR" dirty="0">
              <a:cs typeface="2  Bar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3108" y="1600200"/>
            <a:ext cx="6543692" cy="4525963"/>
          </a:xfrm>
        </p:spPr>
        <p:txBody>
          <a:bodyPr/>
          <a:lstStyle/>
          <a:p>
            <a:r>
              <a:rPr lang="fa-IR" dirty="0" smtClean="0">
                <a:cs typeface="2  Baran" pitchFamily="2" charset="-78"/>
              </a:rPr>
              <a:t>جدا شدن بيشتر از دو گونه باكتري از محيط كشت يا حضور لاكتوباسيل يا پروپيوبيوني باكتريوم ميتواند بدليل </a:t>
            </a:r>
            <a:r>
              <a:rPr lang="en-US" dirty="0" smtClean="0">
                <a:cs typeface="2  Baran" pitchFamily="2" charset="-78"/>
              </a:rPr>
              <a:t> contamination</a:t>
            </a:r>
            <a:r>
              <a:rPr lang="fa-IR" dirty="0" smtClean="0">
                <a:cs typeface="2  Baran" pitchFamily="2" charset="-78"/>
              </a:rPr>
              <a:t>نمونه ادرار باشد  ودر صورتي كه فقط لاكتوباسيل گزارش شد احتياج به درمان ندارد</a:t>
            </a:r>
            <a:endParaRPr lang="fa-IR" dirty="0">
              <a:cs typeface="2  Baran" pitchFamily="2" charset="-78"/>
            </a:endParaRP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</TotalTime>
  <Words>1390</Words>
  <Application>Microsoft Office PowerPoint</Application>
  <PresentationFormat>On-screen Show (4:3)</PresentationFormat>
  <Paragraphs>151</Paragraphs>
  <Slides>44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Office Theme</vt:lpstr>
      <vt:lpstr>به نام خالق مهر</vt:lpstr>
      <vt:lpstr>UTI &amp; Pregnancy</vt:lpstr>
      <vt:lpstr>Urinary Tract Infection (UTI)</vt:lpstr>
      <vt:lpstr>Slide 4</vt:lpstr>
      <vt:lpstr>آسيمپتوماتيك باكتري اوري</vt:lpstr>
      <vt:lpstr>Slide 6</vt:lpstr>
      <vt:lpstr>Slide 7</vt:lpstr>
      <vt:lpstr>تشخيص آسمپتوماتيك باكتري اوري</vt:lpstr>
      <vt:lpstr>Slide 9</vt:lpstr>
      <vt:lpstr>اسكرينينگ آسمپتوماتيك باكتري اوري</vt:lpstr>
      <vt:lpstr>درمان آسمپتوماتيك باكتري اوري</vt:lpstr>
      <vt:lpstr>Slide 12</vt:lpstr>
      <vt:lpstr>Slide 13</vt:lpstr>
      <vt:lpstr>Slide 14</vt:lpstr>
      <vt:lpstr>Slide 15</vt:lpstr>
      <vt:lpstr>Slide 16</vt:lpstr>
      <vt:lpstr>Slide 17</vt:lpstr>
      <vt:lpstr>Follow up</vt:lpstr>
      <vt:lpstr>Persistent bacteriuria</vt:lpstr>
      <vt:lpstr>Recurrent bacteriuria</vt:lpstr>
      <vt:lpstr>Supresive therapy</vt:lpstr>
      <vt:lpstr>Slide 22</vt:lpstr>
      <vt:lpstr>Acute cystitis</vt:lpstr>
      <vt:lpstr>Clinical manifestation</vt:lpstr>
      <vt:lpstr>تشخيص سيستيت حاد</vt:lpstr>
      <vt:lpstr>درمان سيستيت حاد</vt:lpstr>
      <vt:lpstr>Slide 27</vt:lpstr>
      <vt:lpstr>Follow up</vt:lpstr>
      <vt:lpstr>Persistent cystitis</vt:lpstr>
      <vt:lpstr>Recurrent cystitis</vt:lpstr>
      <vt:lpstr>Supresive therapy</vt:lpstr>
      <vt:lpstr>Slide 32</vt:lpstr>
      <vt:lpstr>Prior recurrent UTI</vt:lpstr>
      <vt:lpstr>Acute pyelonephritis</vt:lpstr>
      <vt:lpstr>Slide 35</vt:lpstr>
      <vt:lpstr>Slide 36</vt:lpstr>
      <vt:lpstr>علل UTI در طي بارداري</vt:lpstr>
      <vt:lpstr>ميكروبيولوژي</vt:lpstr>
      <vt:lpstr>عوارض پيلونفريت شديد</vt:lpstr>
      <vt:lpstr>درمان پيلونفريت حاد</vt:lpstr>
      <vt:lpstr>Slide 41</vt:lpstr>
      <vt:lpstr>طول دوره درمان</vt:lpstr>
      <vt:lpstr>Slide 43</vt:lpstr>
      <vt:lpstr>Slide 44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Adilipour</dc:creator>
  <cp:lastModifiedBy>Adilipour</cp:lastModifiedBy>
  <cp:revision>54</cp:revision>
  <dcterms:created xsi:type="dcterms:W3CDTF">2016-12-01T21:22:33Z</dcterms:created>
  <dcterms:modified xsi:type="dcterms:W3CDTF">2016-12-03T05:07:22Z</dcterms:modified>
</cp:coreProperties>
</file>