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  <p:sldMasterId id="2147483794" r:id="rId2"/>
    <p:sldMasterId id="2147483806" r:id="rId3"/>
    <p:sldMasterId id="2147483818" r:id="rId4"/>
    <p:sldMasterId id="2147483854" r:id="rId5"/>
    <p:sldMasterId id="2147483866" r:id="rId6"/>
    <p:sldMasterId id="2147483878" r:id="rId7"/>
    <p:sldMasterId id="2147483890" r:id="rId8"/>
  </p:sldMasterIdLst>
  <p:notesMasterIdLst>
    <p:notesMasterId r:id="rId84"/>
  </p:notesMasterIdLst>
  <p:handoutMasterIdLst>
    <p:handoutMasterId r:id="rId85"/>
  </p:handoutMasterIdLst>
  <p:sldIdLst>
    <p:sldId id="405" r:id="rId9"/>
    <p:sldId id="361" r:id="rId10"/>
    <p:sldId id="334" r:id="rId11"/>
    <p:sldId id="372" r:id="rId12"/>
    <p:sldId id="377" r:id="rId13"/>
    <p:sldId id="378" r:id="rId14"/>
    <p:sldId id="376" r:id="rId15"/>
    <p:sldId id="382" r:id="rId16"/>
    <p:sldId id="381" r:id="rId17"/>
    <p:sldId id="383" r:id="rId18"/>
    <p:sldId id="344" r:id="rId19"/>
    <p:sldId id="384" r:id="rId20"/>
    <p:sldId id="274" r:id="rId21"/>
    <p:sldId id="340" r:id="rId22"/>
    <p:sldId id="385" r:id="rId23"/>
    <p:sldId id="386" r:id="rId24"/>
    <p:sldId id="341" r:id="rId25"/>
    <p:sldId id="345" r:id="rId26"/>
    <p:sldId id="387" r:id="rId27"/>
    <p:sldId id="342" r:id="rId28"/>
    <p:sldId id="406" r:id="rId29"/>
    <p:sldId id="343" r:id="rId30"/>
    <p:sldId id="346" r:id="rId31"/>
    <p:sldId id="261" r:id="rId32"/>
    <p:sldId id="262" r:id="rId33"/>
    <p:sldId id="388" r:id="rId34"/>
    <p:sldId id="263" r:id="rId35"/>
    <p:sldId id="389" r:id="rId36"/>
    <p:sldId id="309" r:id="rId37"/>
    <p:sldId id="310" r:id="rId38"/>
    <p:sldId id="348" r:id="rId39"/>
    <p:sldId id="390" r:id="rId40"/>
    <p:sldId id="349" r:id="rId41"/>
    <p:sldId id="264" r:id="rId42"/>
    <p:sldId id="265" r:id="rId43"/>
    <p:sldId id="401" r:id="rId44"/>
    <p:sldId id="266" r:id="rId45"/>
    <p:sldId id="397" r:id="rId46"/>
    <p:sldId id="312" r:id="rId47"/>
    <p:sldId id="350" r:id="rId48"/>
    <p:sldId id="267" r:id="rId49"/>
    <p:sldId id="395" r:id="rId50"/>
    <p:sldId id="268" r:id="rId51"/>
    <p:sldId id="396" r:id="rId52"/>
    <p:sldId id="269" r:id="rId53"/>
    <p:sldId id="392" r:id="rId54"/>
    <p:sldId id="393" r:id="rId55"/>
    <p:sldId id="394" r:id="rId56"/>
    <p:sldId id="355" r:id="rId57"/>
    <p:sldId id="352" r:id="rId58"/>
    <p:sldId id="356" r:id="rId59"/>
    <p:sldId id="358" r:id="rId60"/>
    <p:sldId id="359" r:id="rId61"/>
    <p:sldId id="357" r:id="rId62"/>
    <p:sldId id="313" r:id="rId63"/>
    <p:sldId id="351" r:id="rId64"/>
    <p:sldId id="279" r:id="rId65"/>
    <p:sldId id="280" r:id="rId66"/>
    <p:sldId id="281" r:id="rId67"/>
    <p:sldId id="282" r:id="rId68"/>
    <p:sldId id="283" r:id="rId69"/>
    <p:sldId id="284" r:id="rId70"/>
    <p:sldId id="285" r:id="rId71"/>
    <p:sldId id="286" r:id="rId72"/>
    <p:sldId id="287" r:id="rId73"/>
    <p:sldId id="288" r:id="rId74"/>
    <p:sldId id="289" r:id="rId75"/>
    <p:sldId id="290" r:id="rId76"/>
    <p:sldId id="296" r:id="rId77"/>
    <p:sldId id="297" r:id="rId78"/>
    <p:sldId id="299" r:id="rId79"/>
    <p:sldId id="298" r:id="rId80"/>
    <p:sldId id="300" r:id="rId81"/>
    <p:sldId id="301" r:id="rId82"/>
    <p:sldId id="402" r:id="rId8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0066"/>
    <a:srgbClr val="1E044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slide" Target="slides/slide68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22209-E5B4-4C38-89D8-873E3EE791D1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E7177-C672-4B63-936B-2F238455CC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58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481FC-CE1F-4960-96DE-893D01BE2B97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9A281-BD2C-4335-BFFB-6A22863502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92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F89364-5DF1-4886-845F-2190C1CDCE31}" type="slidenum">
              <a:rPr lang="fa-I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fa-I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449378-28E8-4CDF-9B6C-A64A3551EA63}" type="slidenum">
              <a:rPr lang="fa-I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fa-I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9DF7129-A085-407F-9AAC-E1B922900D57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fa-IR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324980A-9DDF-4CB3-BC91-007CC3DD0FF9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fa-IR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9DF7129-A085-407F-9AAC-E1B922900D57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fa-IR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82E9475-27BC-4DB8-89E9-20FC42819818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fa-IR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9FA49A1-52E5-41BF-A85E-E65D43D8312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fa-IR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36A1-3B03-40CD-B1F2-40686B4F65E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620D-AAB2-41AB-B24C-D45A1ACE5F2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99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BE3-6FF8-41C4-B58A-BCCFBAB986C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8DE8-1FE3-4A43-BF14-72DD8F753DF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6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2E5F-1439-4604-920F-E6A32689953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CC9F-D55C-4429-8359-CAD2524F10E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44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4B3B-9A68-4F13-A40A-9E6C1E06499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FC8F-327A-4C93-A3CC-2E405A42FC6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690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021-83A2-47C5-AF4C-9BFB257737EB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9C29-1900-4355-85D9-2D80A3CA0C46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458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066C-7FE7-46F5-BB6B-AFB6B3CC472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402CE-B80B-4B2C-B5D2-512F53B70C0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20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459-012D-4E38-8369-0A6E5E57837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9EDF-7979-415E-95BB-8CD99CBA9CD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88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F86D4-F5C3-4857-BCE0-09B56BC12B8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E7B4-2F18-474F-8DCC-7FA702AC5AF0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93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43B-D6F3-4D84-85D6-7FF85D92706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6506-D225-4841-B918-D68D9A4EDD3A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31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84B0-E15F-4F97-8214-ECC2A085AA1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A6A5-0278-488F-A12C-355A347A0CC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7571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B155-9273-4A53-AADB-CE4192E9842D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250-0DF6-4C01-87A0-D333123698E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255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36A1-3B03-40CD-B1F2-40686B4F65E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620D-AAB2-41AB-B24C-D45A1ACE5F2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67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BE3-6FF8-41C4-B58A-BCCFBAB986C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8DE8-1FE3-4A43-BF14-72DD8F753DF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752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2E5F-1439-4604-920F-E6A32689953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CC9F-D55C-4429-8359-CAD2524F10E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81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4B3B-9A68-4F13-A40A-9E6C1E06499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FC8F-327A-4C93-A3CC-2E405A42FC6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6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021-83A2-47C5-AF4C-9BFB257737EB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9C29-1900-4355-85D9-2D80A3CA0C46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4045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066C-7FE7-46F5-BB6B-AFB6B3CC472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402CE-B80B-4B2C-B5D2-512F53B70C0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471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459-012D-4E38-8369-0A6E5E57837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9EDF-7979-415E-95BB-8CD99CBA9CD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6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F86D4-F5C3-4857-BCE0-09B56BC12B8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E7B4-2F18-474F-8DCC-7FA702AC5AF0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9818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43B-D6F3-4D84-85D6-7FF85D92706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6506-D225-4841-B918-D68D9A4EDD3A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659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84B0-E15F-4F97-8214-ECC2A085AA1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A6A5-0278-488F-A12C-355A347A0CC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208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B155-9273-4A53-AADB-CE4192E9842D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250-0DF6-4C01-87A0-D333123698E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770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36A1-3B03-40CD-B1F2-40686B4F65E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620D-AAB2-41AB-B24C-D45A1ACE5F2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54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BE3-6FF8-41C4-B58A-BCCFBAB986C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8DE8-1FE3-4A43-BF14-72DD8F753DF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5881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2E5F-1439-4604-920F-E6A32689953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CC9F-D55C-4429-8359-CAD2524F10E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13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4B3B-9A68-4F13-A40A-9E6C1E06499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FC8F-327A-4C93-A3CC-2E405A42FC6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956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021-83A2-47C5-AF4C-9BFB257737EB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9C29-1900-4355-85D9-2D80A3CA0C46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3551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066C-7FE7-46F5-BB6B-AFB6B3CC472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402CE-B80B-4B2C-B5D2-512F53B70C0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75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459-012D-4E38-8369-0A6E5E57837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9EDF-7979-415E-95BB-8CD99CBA9CD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8406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F86D4-F5C3-4857-BCE0-09B56BC12B8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E7B4-2F18-474F-8DCC-7FA702AC5AF0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6996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43B-D6F3-4D84-85D6-7FF85D92706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6506-D225-4841-B918-D68D9A4EDD3A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619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84B0-E15F-4F97-8214-ECC2A085AA1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A6A5-0278-488F-A12C-355A347A0CC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965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B155-9273-4A53-AADB-CE4192E9842D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250-0DF6-4C01-87A0-D333123698E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04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36A1-3B03-40CD-B1F2-40686B4F65E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620D-AAB2-41AB-B24C-D45A1ACE5F2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688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BE3-6FF8-41C4-B58A-BCCFBAB986C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8DE8-1FE3-4A43-BF14-72DD8F753DF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79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2E5F-1439-4604-920F-E6A32689953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CC9F-D55C-4429-8359-CAD2524F10E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7356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4B3B-9A68-4F13-A40A-9E6C1E06499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FC8F-327A-4C93-A3CC-2E405A42FC6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974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021-83A2-47C5-AF4C-9BFB257737EB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9C29-1900-4355-85D9-2D80A3CA0C46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066C-7FE7-46F5-BB6B-AFB6B3CC472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402CE-B80B-4B2C-B5D2-512F53B70C0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266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459-012D-4E38-8369-0A6E5E57837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9EDF-7979-415E-95BB-8CD99CBA9CD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367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F86D4-F5C3-4857-BCE0-09B56BC12B8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E7B4-2F18-474F-8DCC-7FA702AC5AF0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3807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43B-D6F3-4D84-85D6-7FF85D92706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6506-D225-4841-B918-D68D9A4EDD3A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8693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84B0-E15F-4F97-8214-ECC2A085AA1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A6A5-0278-488F-A12C-355A347A0CC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8206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B155-9273-4A53-AADB-CE4192E9842D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250-0DF6-4C01-87A0-D333123698E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630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36A1-3B03-40CD-B1F2-40686B4F65E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620D-AAB2-41AB-B24C-D45A1ACE5F2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9296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B3BE3-6FF8-41C4-B58A-BCCFBAB986C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8DE8-1FE3-4A43-BF14-72DD8F753DF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604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82E5F-1439-4604-920F-E6A32689953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CC9F-D55C-4429-8359-CAD2524F10E2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992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4B3B-9A68-4F13-A40A-9E6C1E06499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FC8F-327A-4C93-A3CC-2E405A42FC6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33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021-83A2-47C5-AF4C-9BFB257737EB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9C29-1900-4355-85D9-2D80A3CA0C46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175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066C-7FE7-46F5-BB6B-AFB6B3CC472E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402CE-B80B-4B2C-B5D2-512F53B70C0D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4435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5459-012D-4E38-8369-0A6E5E57837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9EDF-7979-415E-95BB-8CD99CBA9CD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230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F86D4-F5C3-4857-BCE0-09B56BC12B8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8E7B4-2F18-474F-8DCC-7FA702AC5AF0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049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43B-D6F3-4D84-85D6-7FF85D927067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96506-D225-4841-B918-D68D9A4EDD3A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027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84B0-E15F-4F97-8214-ECC2A085AA1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A6A5-0278-488F-A12C-355A347A0CC5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02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B155-9273-4A53-AADB-CE4192E9842D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250-0DF6-4C01-87A0-D333123698E4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1019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rtl="0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r>
              <a:rPr lang="fa-IR" smtClean="0"/>
              <a:t>11/5/2015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fa-IR" smtClean="0">
                <a:solidFill>
                  <a:srgbClr val="2DA2BF">
                    <a:tint val="20000"/>
                  </a:srgbClr>
                </a:solidFill>
              </a:rPr>
              <a:t>حاملگیهای پرخطر</a:t>
            </a: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079A63B-2AB6-4F78-9AF3-BB763513BD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4408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712820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11/5/2015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حاملگیهای پرخطر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493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11/5/2015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حاملگیهای پرخطر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19803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4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11/5/2015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white"/>
                </a:solidFill>
              </a:rPr>
              <a:t>حاملگیهای پرخطر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864418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275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829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white"/>
                </a:solidFill>
              </a:rPr>
              <a:t>11/5/2015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fa-IR" smtClean="0">
                <a:solidFill>
                  <a:prstClr val="white"/>
                </a:solidFill>
              </a:rPr>
              <a:t>حاملگیهای پرخطر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079A63B-2AB6-4F78-9AF3-BB763513BDF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84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5281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35821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rtl="0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3CAD08-8B4A-48CE-AEB3-D38F3E0B203E}" type="datetimeFigureOut">
              <a:rPr lang="en-US" smtClean="0"/>
              <a:pPr/>
              <a:t>12/8/2016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F1EE50-2CB7-4565-9F95-2BBE86C7EF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2915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58161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white"/>
                </a:solidFill>
              </a:rPr>
              <a:pPr/>
              <a:t>12/8/2016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3784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white"/>
                </a:solidFill>
              </a:rPr>
              <a:pPr/>
              <a:t>12/8/2016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39904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46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white"/>
                </a:solidFill>
              </a:rPr>
              <a:pPr/>
              <a:t>12/8/2016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82549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0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36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3CAD08-8B4A-48CE-AEB3-D38F3E0B203E}" type="datetimeFigureOut">
              <a:rPr lang="en-US" smtClean="0">
                <a:solidFill>
                  <a:prstClr val="white"/>
                </a:solidFill>
              </a:rPr>
              <a:pPr/>
              <a:t>12/8/2016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F1EE50-2CB7-4565-9F95-2BBE86C7EF3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6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989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F1EE50-2CB7-4565-9F95-2BBE86C7EF3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6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4D86507-E456-4DBC-8E0C-6079035DADF7}" type="datetimeFigureOut">
              <a:rPr lang="fa-IR" smtClean="0"/>
              <a:t>03/09/1438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AD4177A-0188-4F81-954E-07A21A191DF3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BC6A4E-1FAB-45EB-8F55-4D64AE46F4E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E3333-AD57-4D10-8F37-25C00068D5EC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3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BC6A4E-1FAB-45EB-8F55-4D64AE46F4E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E3333-AD57-4D10-8F37-25C00068D5EC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3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BC6A4E-1FAB-45EB-8F55-4D64AE46F4E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E3333-AD57-4D10-8F37-25C00068D5EC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66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BC6A4E-1FAB-45EB-8F55-4D64AE46F4E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E3333-AD57-4D10-8F37-25C00068D5EC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5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BC6A4E-1FAB-45EB-8F55-4D64AE46F4E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03/09/1438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E3333-AD57-4D10-8F37-25C00068D5EC}" type="slidenum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9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/>
            <a:r>
              <a:rPr lang="fa-IR" smtClean="0">
                <a:solidFill>
                  <a:prstClr val="black"/>
                </a:solidFill>
              </a:rPr>
              <a:t>11/5/2015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/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rtl="0"/>
            <a:fld id="{A079A63B-2AB6-4F78-9AF3-BB763513BDF9}" type="slidenum">
              <a:rPr lang="en-US" smtClean="0">
                <a:solidFill>
                  <a:prstClr val="black"/>
                </a:solidFill>
              </a:rPr>
              <a:pPr rtl="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89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hf hdr="0" dt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/>
            <a:fld id="{513CAD08-8B4A-48CE-AEB3-D38F3E0B203E}" type="datetimeFigureOut">
              <a:rPr lang="en-US" smtClean="0">
                <a:solidFill>
                  <a:prstClr val="black"/>
                </a:solidFill>
              </a:rPr>
              <a:pPr rtl="0"/>
              <a:t>12/8/2016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rtl="0"/>
            <a:fld id="{51F1EE50-2CB7-4565-9F95-2BBE86C7EF36}" type="slidenum">
              <a:rPr lang="en-US" smtClean="0">
                <a:solidFill>
                  <a:prstClr val="black"/>
                </a:solidFill>
              </a:rPr>
              <a:pPr rtl="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71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43608" y="476672"/>
            <a:ext cx="7056784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fa-I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بسم الله الرحمن الرحیم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AutoShape 2" descr="نتیجه تصویری برای نوزاد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نتیجه تصویری برای نوزاد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700808"/>
            <a:ext cx="695670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52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91264" cy="5361459"/>
          </a:xfrm>
        </p:spPr>
        <p:txBody>
          <a:bodyPr/>
          <a:lstStyle/>
          <a:p>
            <a:r>
              <a:rPr lang="fa-IR" b="1" dirty="0" smtClean="0">
                <a:solidFill>
                  <a:srgbClr val="00B0F0"/>
                </a:solidFill>
                <a:cs typeface="B Titr" panose="00000700000000000000" pitchFamily="2" charset="-78"/>
              </a:rPr>
              <a:t>نارسایی سرویکس :</a:t>
            </a:r>
          </a:p>
          <a:p>
            <a:r>
              <a:rPr lang="fa-IR" sz="2800" b="1" dirty="0" smtClean="0">
                <a:cs typeface="B Zar" panose="00000400000000000000" pitchFamily="2" charset="-78"/>
              </a:rPr>
              <a:t>دیلاتاسیون بدون درد سرویکس در سه ماهه دوم حاملگی </a:t>
            </a:r>
          </a:p>
          <a:p>
            <a:endParaRPr lang="fa-IR" sz="2800" b="1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endParaRPr>
          </a:p>
          <a:p>
            <a:r>
              <a:rPr lang="fa-IR" sz="2800" b="1" dirty="0" smtClean="0">
                <a:solidFill>
                  <a:srgbClr val="00B0F0"/>
                </a:solidFill>
                <a:cs typeface="B Titr" panose="00000700000000000000" pitchFamily="2" charset="-78"/>
              </a:rPr>
              <a:t>تشخیص : </a:t>
            </a:r>
          </a:p>
          <a:p>
            <a:r>
              <a:rPr lang="fa-IR" sz="2800" b="1" dirty="0" smtClean="0">
                <a:cs typeface="B Zar" panose="00000400000000000000" pitchFamily="2" charset="-78"/>
              </a:rPr>
              <a:t>سونوگرافی ترانس واژینال </a:t>
            </a:r>
          </a:p>
          <a:p>
            <a:r>
              <a:rPr lang="fa-IR" sz="2000" b="1" dirty="0" smtClean="0">
                <a:cs typeface="B Zar" panose="00000400000000000000" pitchFamily="2" charset="-78"/>
              </a:rPr>
              <a:t>طول سرویکس و قیفی شدن سرویکس (برآمده شدن پرده های جنینی به داخل سوراخ داخلی متسع در حضور سوراخ خارجی مسدود )</a:t>
            </a:r>
          </a:p>
          <a:p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ارزیابی و درمان :</a:t>
            </a:r>
          </a:p>
          <a:p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099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280920" cy="1584175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lvl="0" indent="0" algn="ctr" rtl="1">
              <a:spcBef>
                <a:spcPts val="0"/>
              </a:spcBef>
              <a:buClrTx/>
              <a:buSzTx/>
              <a:buNone/>
            </a:pPr>
            <a:r>
              <a:rPr lang="fa-IR" sz="5400" b="1" dirty="0">
                <a:solidFill>
                  <a:srgbClr val="C00000"/>
                </a:solidFill>
                <a:cs typeface="B Titr" panose="00000700000000000000" pitchFamily="2" charset="-78"/>
              </a:rPr>
              <a:t>حاملگی </a:t>
            </a:r>
            <a:r>
              <a:rPr lang="fa-IR" sz="54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اکتوپیک</a:t>
            </a:r>
            <a:endParaRPr lang="fa-IR" sz="5400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marL="68580" indent="0" algn="r" rtl="1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71600" y="1484784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a-IR" sz="54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/>
            <a:endParaRPr lang="fa-IR" sz="54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 descr="dard-zir-shekam-khanoomha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3" y="1950718"/>
            <a:ext cx="7056785" cy="4358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76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620688"/>
            <a:ext cx="7416940" cy="5688632"/>
          </a:xfrm>
        </p:spPr>
        <p:txBody>
          <a:bodyPr>
            <a:normAutofit lnSpcReduction="10000"/>
          </a:bodyPr>
          <a:lstStyle/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 </a:t>
            </a:r>
            <a:r>
              <a:rPr lang="fa-IR" sz="2200" b="1" dirty="0">
                <a:solidFill>
                  <a:srgbClr val="0070C0"/>
                </a:solidFill>
                <a:cs typeface="B Zar" panose="00000400000000000000" pitchFamily="2" charset="-78"/>
              </a:rPr>
              <a:t>کاشته شدن تخم بیرون از حفره رحم 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200" b="1" dirty="0">
                <a:solidFill>
                  <a:srgbClr val="0070C0"/>
                </a:solidFill>
                <a:cs typeface="B Zar" panose="00000400000000000000" pitchFamily="2" charset="-78"/>
              </a:rPr>
              <a:t>حدود 95 % لانه گزینی در قطعات مختلف لوله فالوپ 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200" b="1" dirty="0">
                <a:solidFill>
                  <a:srgbClr val="0070C0"/>
                </a:solidFill>
                <a:cs typeface="B Zar" panose="00000400000000000000" pitchFamily="2" charset="-78"/>
              </a:rPr>
              <a:t>آمپول شایع ترین محل و در رتبه بعدی ایسم می باشد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200" b="1" dirty="0">
                <a:solidFill>
                  <a:srgbClr val="0070C0"/>
                </a:solidFill>
                <a:cs typeface="B Zar" panose="00000400000000000000" pitchFamily="2" charset="-78"/>
              </a:rPr>
              <a:t>5% بقیه در تخمدان ،حفره صفاقی ، سرویکس ، اسکار سزارین 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 1 در </a:t>
            </a:r>
            <a:r>
              <a:rPr lang="fa-IR" sz="2000" b="1" dirty="0">
                <a:solidFill>
                  <a:srgbClr val="0070C0"/>
                </a:solidFill>
                <a:cs typeface="B Zar" panose="00000400000000000000" pitchFamily="2" charset="-78"/>
              </a:rPr>
              <a:t>100 حاملگی ایجاد می شود</a:t>
            </a: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.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عامل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6 % </a:t>
            </a: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مرگ های مرتبط با  حاملگی 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کاهش </a:t>
            </a:r>
            <a:r>
              <a:rPr lang="fa-IR" sz="2000" b="1" dirty="0">
                <a:solidFill>
                  <a:srgbClr val="0070C0"/>
                </a:solidFill>
                <a:cs typeface="B Zar" panose="00000400000000000000" pitchFamily="2" charset="-78"/>
              </a:rPr>
              <a:t>احتمال حاملگی موفق بعدی </a:t>
            </a: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پس </a:t>
            </a:r>
            <a:r>
              <a:rPr lang="fa-IR" sz="2000" b="1" dirty="0">
                <a:solidFill>
                  <a:srgbClr val="0070C0"/>
                </a:solidFill>
                <a:cs typeface="B Zar" panose="00000400000000000000" pitchFamily="2" charset="-78"/>
              </a:rPr>
              <a:t>از یک مورد حاملگی اکتوپیک </a:t>
            </a:r>
            <a:endParaRPr lang="fa-IR" sz="2000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( باعث </a:t>
            </a:r>
            <a:r>
              <a:rPr lang="fa-IR" sz="2000" b="1" dirty="0">
                <a:solidFill>
                  <a:srgbClr val="0070C0"/>
                </a:solidFill>
                <a:cs typeface="B Zar" panose="00000400000000000000" pitchFamily="2" charset="-78"/>
              </a:rPr>
              <a:t>کاهش باروری می </a:t>
            </a:r>
            <a:r>
              <a:rPr lang="fa-IR" sz="20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شود )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2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حاملگی </a:t>
            </a:r>
            <a:r>
              <a:rPr lang="fa-IR" sz="2200" b="1" dirty="0">
                <a:solidFill>
                  <a:srgbClr val="FF0000"/>
                </a:solidFill>
                <a:cs typeface="B Zar" panose="00000400000000000000" pitchFamily="2" charset="-78"/>
              </a:rPr>
              <a:t>هتروتوپیک 1 در 30000 حاملگی </a:t>
            </a:r>
            <a:r>
              <a:rPr lang="fa-IR" sz="22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که </a:t>
            </a:r>
            <a:r>
              <a:rPr lang="fa-IR" sz="2200" b="1" dirty="0">
                <a:solidFill>
                  <a:srgbClr val="FF0000"/>
                </a:solidFill>
                <a:cs typeface="B Zar" panose="00000400000000000000" pitchFamily="2" charset="-78"/>
              </a:rPr>
              <a:t>به علت کاربرد </a:t>
            </a:r>
            <a:r>
              <a:rPr lang="fa-IR" sz="22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فن </a:t>
            </a:r>
            <a:r>
              <a:rPr lang="fa-IR" sz="2200" b="1" dirty="0">
                <a:solidFill>
                  <a:srgbClr val="FF0000"/>
                </a:solidFill>
                <a:cs typeface="B Zar" panose="00000400000000000000" pitchFamily="2" charset="-78"/>
              </a:rPr>
              <a:t>آوری های کمک باروری به 1 در هر 7000 افزایش یافته است (حاملگی چند قلویی متشکل از جنین با لانه گزینی طبیعی در رحم همراه با جنینی با لانه گزینی اکتوپیک </a:t>
            </a:r>
            <a:r>
              <a:rPr lang="fa-IR" sz="22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)</a:t>
            </a:r>
          </a:p>
          <a:p>
            <a:pPr marL="457200" lvl="0" indent="-457200" algn="just" rtl="1">
              <a:lnSpc>
                <a:spcPct val="12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22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به دنبال تحریک تخمکگذاری ممکن است به 1 - 0/5 درصد برسد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68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836712"/>
            <a:ext cx="7520940" cy="5472608"/>
          </a:xfrm>
        </p:spPr>
        <p:txBody>
          <a:bodyPr>
            <a:normAutofit lnSpcReduction="10000"/>
          </a:bodyPr>
          <a:lstStyle/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sz="3200" b="1" dirty="0" smtClean="0">
                <a:solidFill>
                  <a:srgbClr val="FF0066"/>
                </a:solidFill>
                <a:cs typeface="B Zar" panose="00000400000000000000" pitchFamily="2" charset="-78"/>
              </a:rPr>
              <a:t>عوامل خطر : </a:t>
            </a:r>
          </a:p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آناتومی غیر طبیعی لوله فالوپ </a:t>
            </a:r>
          </a:p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جراحی های صورت گرفته به علت حاملگی لوله ای قبلی</a:t>
            </a:r>
          </a:p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برهم زدن آناتومی طبیعی لوله به علت سابقه بیماریهای آمیزشی یا سایر عفونتهای لوله (کلامیدیا و گنوره )</a:t>
            </a:r>
          </a:p>
          <a:p>
            <a:pPr marL="457200" indent="-457200" algn="r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 چسبندگی های دورلوله</a:t>
            </a:r>
            <a:r>
              <a:rPr lang="en-US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ای(سالپنژیت ، آپاندیسیت، اندومتریوز ، عفونت بعداز سقط یا عفونت نفاسی )</a:t>
            </a:r>
          </a:p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جراحی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لوله های فالوپ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( به منظور درمان ناباروری یا عقیم سازی )اتفاق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می افتد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.</a:t>
            </a:r>
          </a:p>
          <a:p>
            <a:pPr marL="457200" indent="-457200" algn="just" rtl="1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ناهنجاری های مادرزادی لوله فالوپ تماس قبلی با دی اتیل استیل بسترول )</a:t>
            </a:r>
            <a:endParaRPr lang="en-US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just" rtl="1">
              <a:lnSpc>
                <a:spcPct val="170000"/>
              </a:lnSpc>
              <a:buFont typeface="Wingdings" panose="05000000000000000000" pitchFamily="2" charset="2"/>
              <a:buChar char="v"/>
            </a:pPr>
            <a:endParaRPr lang="fa-IR" b="1" dirty="0" smtClean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628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5760640"/>
          </a:xfrm>
        </p:spPr>
        <p:txBody>
          <a:bodyPr>
            <a:normAutofit fontScale="92500" lnSpcReduction="20000"/>
          </a:bodyPr>
          <a:lstStyle/>
          <a:p>
            <a:pPr lvl="0" algn="r" rtl="1">
              <a:lnSpc>
                <a:spcPct val="15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sz="38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عوامل </a:t>
            </a:r>
            <a:r>
              <a:rPr lang="fa-IR" sz="3800" b="1" dirty="0">
                <a:solidFill>
                  <a:srgbClr val="FF0000"/>
                </a:solidFill>
                <a:cs typeface="B Zar" panose="00000400000000000000" pitchFamily="2" charset="-78"/>
              </a:rPr>
              <a:t>خطر</a:t>
            </a:r>
            <a:endParaRPr lang="en-US" sz="3800" dirty="0">
              <a:solidFill>
                <a:srgbClr val="04617B"/>
              </a:solidFill>
            </a:endParaRPr>
          </a:p>
          <a:p>
            <a:pPr marL="457200" lvl="0" indent="-4572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در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افراد با حاملگی نا بجای قبلی شایع تر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است(</a:t>
            </a:r>
            <a:r>
              <a:rPr lang="fa-IR" sz="22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lang="fa-IR" sz="2200" b="1" dirty="0">
                <a:solidFill>
                  <a:srgbClr val="0070C0"/>
                </a:solidFill>
                <a:cs typeface="B Zar" panose="00000400000000000000" pitchFamily="2" charset="-78"/>
              </a:rPr>
              <a:t>10 درصد احتمال وقوع مجدد پس از یک مورد حاملگی اکتوپیک </a:t>
            </a:r>
            <a:r>
              <a:rPr lang="fa-IR" sz="22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قبلی )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در افراد با سقط های مکرر </a:t>
            </a:r>
            <a:endParaRPr lang="fa-IR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در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موارد شکست استفاده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از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روشهای پیشگیری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(</a:t>
            </a:r>
            <a:r>
              <a:rPr lang="en-US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TL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 ، ایودی های مسی و آزاد کننده پروژستین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، روش اورژانس ،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کنتراسپتیوهای صرفا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پروژسترونی )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در موارد درمان ناباروری (استفاده از فن آوری های کمک باروری ، مواردی از دو قلویی دیده شده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)</a:t>
            </a:r>
          </a:p>
          <a:p>
            <a:pPr lvl="0" algn="r" rtl="1">
              <a:lnSpc>
                <a:spcPct val="150000"/>
              </a:lnSpc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استعمال دخانیات</a:t>
            </a:r>
            <a:endParaRPr lang="en-US" dirty="0">
              <a:solidFill>
                <a:srgbClr val="0070C0"/>
              </a:solidFill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اخیرا وقوع حاملگی 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در محل اسکار زایمان سزارین ، شایع تر از گذشته شده است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  <a:endParaRPr lang="fa-IR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723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200918" cy="648072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سیر بیماری و پیامدهای بلقوه 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136904" cy="504056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حاملگی اکتوپیک  اغلب موارد رویان یا جنین وجود ندارد و یا بصورت تکامل نیافته دیده می شوند 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پارگی لوله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سقط لوله ای(در حاملگی فیمبریه ا ی و آمپولی 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شکست حاملگی همراه با جذب شدن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اگر لوله در چند هفته اول پاره شود حاملگی با بیشترین احتمال در ایسم قرار داشته است 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حاملگی لوله ای معمولا خودبخود پاره می شود ولی گاهی اوقات به دنبال کویتوس ویا معاینه دو دستی رخ می دهد</a:t>
            </a:r>
            <a:endParaRPr lang="en-US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3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764704"/>
            <a:ext cx="7272924" cy="5067925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حاملگی اکتوپیک حاد :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شیوع بیشتر دارد و با خطر بالاتر پارگی لوله همراه است.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با مقادیر سرمی بالای </a:t>
            </a:r>
            <a:r>
              <a:rPr lang="en-US" b="1" dirty="0" smtClean="0">
                <a:cs typeface="B Zar" panose="00000400000000000000" pitchFamily="2" charset="-78"/>
              </a:rPr>
              <a:t>BHCG </a:t>
            </a:r>
            <a:r>
              <a:rPr lang="fa-IR" b="1" dirty="0" smtClean="0">
                <a:cs typeface="B Zar" panose="00000400000000000000" pitchFamily="2" charset="-78"/>
              </a:rPr>
              <a:t> و رشد سریع همراه است و به تشخیص سریع منجر می شود 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حاملگی اکتوپیک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مزمن :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تروفوبلاست در مراحل زودهنگام از بین می رود و در نتیجه 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مقادیر سرمی </a:t>
            </a: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BHCG </a:t>
            </a: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 کمتر است و حالت ثابت دارد .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cs typeface="B Zar" panose="00000400000000000000" pitchFamily="2" charset="-78"/>
              </a:rPr>
              <a:t>به طور تیپیک دیرتر پاره می شوند و یا اصلا پاره نمی شوند ولی بطور شایع توده کمپلکسی را تشکیل می دهند که در اغلب موارد دلیل جراحی تشخیصی ،همین توده ها هستند .</a:t>
            </a:r>
            <a:endParaRPr lang="en-US" b="1" dirty="0">
              <a:solidFill>
                <a:schemeClr val="accent1">
                  <a:lumMod val="75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932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5904656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sz="3300" b="0" dirty="0" smtClean="0">
                <a:solidFill>
                  <a:srgbClr val="C00000"/>
                </a:solidFill>
                <a:cs typeface="B Titr" pitchFamily="2" charset="-78"/>
              </a:rPr>
              <a:t>تظاهرات بالینی :</a:t>
            </a:r>
            <a:endParaRPr lang="en-US" sz="3300" b="0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900" b="1" dirty="0">
                <a:solidFill>
                  <a:schemeClr val="accent1">
                    <a:lumMod val="75000"/>
                  </a:schemeClr>
                </a:solidFill>
                <a:cs typeface="B Zar" pitchFamily="2" charset="-78"/>
              </a:rPr>
              <a:t>  </a:t>
            </a:r>
            <a:r>
              <a:rPr lang="fa-IR" sz="2900" b="1" dirty="0" smtClean="0">
                <a:solidFill>
                  <a:schemeClr val="accent1">
                    <a:lumMod val="75000"/>
                  </a:schemeClr>
                </a:solidFill>
                <a:cs typeface="B Zar" pitchFamily="2" charset="-78"/>
              </a:rPr>
              <a:t>علائم و نشانه ها اغلب مبهم هستند .گاهی اوقات کلا هیچ علامت و نشانه ای وجود ندارد </a:t>
            </a:r>
          </a:p>
          <a:p>
            <a:pPr algn="just" rtl="1">
              <a:lnSpc>
                <a:spcPct val="150000"/>
              </a:lnSpc>
            </a:pPr>
            <a:r>
              <a:rPr lang="fa-IR" sz="2900" b="1" dirty="0" smtClean="0">
                <a:solidFill>
                  <a:srgbClr val="FF0000"/>
                </a:solidFill>
                <a:cs typeface="B Zar" pitchFamily="2" charset="-78"/>
              </a:rPr>
              <a:t>در صورت تشخیص دیرهنگام ، تظاهرات کلاسیک حاملگی اکتوپیک با تریاد :</a:t>
            </a:r>
          </a:p>
          <a:p>
            <a:pPr algn="just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تاخیر درخونریزی قاعدگی، درد و خونریزی یا لکه بینی واژینال مشخص می شود</a:t>
            </a:r>
          </a:p>
          <a:p>
            <a:pPr algn="just" rtl="1">
              <a:lnSpc>
                <a:spcPct val="150000"/>
              </a:lnSpc>
            </a:pPr>
            <a:r>
              <a:rPr lang="fa-IR" sz="2900" b="1" dirty="0" smtClean="0">
                <a:solidFill>
                  <a:srgbClr val="FF0000"/>
                </a:solidFill>
                <a:cs typeface="B Zar" pitchFamily="2" charset="-78"/>
              </a:rPr>
              <a:t>در موارد پارگی لوله : </a:t>
            </a:r>
          </a:p>
          <a:p>
            <a:pPr algn="justLow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دردهای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کولیکی و کرامپی 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شدید در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قسمت 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تحتانی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شکم 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و لگن ( بصورت درد تیز و خنجری یا پاره کننده توصیف می شود)</a:t>
            </a:r>
          </a:p>
          <a:p>
            <a:pPr algn="justLow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معاینه دو دستی بویژه حرکت دادن سرویکس ، درد فوق العاده شدیدی را ایجاد         می کند. </a:t>
            </a:r>
          </a:p>
          <a:p>
            <a:pPr algn="justLow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در طی لمس شکم ، حساسیت رخ می دهد</a:t>
            </a:r>
            <a:endParaRPr lang="fa-IR" sz="2900" b="1" dirty="0">
              <a:solidFill>
                <a:srgbClr val="002060"/>
              </a:solidFill>
              <a:cs typeface="B Za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خونریزی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های شدید و 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سنگین می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تواند 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به علت تحریک دیافراگم باعث بروز درد در گردن و شانه به ویژه هنگام دم و </a:t>
            </a:r>
            <a:r>
              <a:rPr lang="fa-IR" sz="2900" b="1" dirty="0">
                <a:solidFill>
                  <a:srgbClr val="002060"/>
                </a:solidFill>
                <a:cs typeface="B Zar" pitchFamily="2" charset="-78"/>
              </a:rPr>
              <a:t>احساس فشار در مقعد شود</a:t>
            </a:r>
            <a:r>
              <a:rPr lang="fa-IR" sz="2900" b="1" dirty="0" smtClean="0">
                <a:solidFill>
                  <a:srgbClr val="002060"/>
                </a:solidFill>
                <a:cs typeface="B Zar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900" b="1" dirty="0" smtClean="0">
                <a:solidFill>
                  <a:srgbClr val="0070C0"/>
                </a:solidFill>
                <a:cs typeface="B Zar" pitchFamily="2" charset="-78"/>
              </a:rPr>
              <a:t> جابجایی رحم توسط توده اکتوپیک در موارد پیشرفت حاملگی </a:t>
            </a:r>
            <a:endParaRPr lang="fa-IR" sz="29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89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620688"/>
            <a:ext cx="81369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80-60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درصد زنان مبتلا به </a:t>
            </a:r>
            <a:r>
              <a:rPr lang="en-US" sz="2400" b="1" dirty="0" smtClean="0">
                <a:solidFill>
                  <a:srgbClr val="002060"/>
                </a:solidFill>
                <a:cs typeface="B Zar" pitchFamily="2" charset="-78"/>
              </a:rPr>
              <a:t>EP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 درجاتی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از لکه بینی یا 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خونریزی را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گزارش می کنند 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گاهی اوقات خونریزی شدید دیده می شود (افتراق با سقط ناقص )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ممکن است سبب خونریزی چشمگیر شکمی شود.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 تهوع و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استفراغ در 50- 25 درصد بیماران دیده می شود که ممکن است 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بیمار تصورکند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دچار تهوع و استفراغ حاملگی شده است.</a:t>
            </a:r>
            <a:endParaRPr lang="en-US" sz="2400" b="1" dirty="0">
              <a:solidFill>
                <a:srgbClr val="002060"/>
              </a:solidFill>
              <a:cs typeface="B Zar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احساس سرگیجه و سبکی سر 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و در صورت پارگی لوله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فالوپ 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نبض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ها ضعیف می شود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بیمار </a:t>
            </a:r>
            <a:r>
              <a:rPr lang="en-US" sz="2400" b="1" dirty="0">
                <a:solidFill>
                  <a:srgbClr val="002060"/>
                </a:solidFill>
                <a:cs typeface="B Zar" pitchFamily="2" charset="-78"/>
              </a:rPr>
              <a:t>pail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و دچار سنکوب (</a:t>
            </a:r>
            <a:r>
              <a:rPr lang="en-US" sz="2400" b="1" dirty="0" smtClean="0">
                <a:solidFill>
                  <a:srgbClr val="002060"/>
                </a:solidFill>
                <a:cs typeface="B Zar" pitchFamily="2" charset="-78"/>
              </a:rPr>
              <a:t> Faint</a:t>
            </a: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 )می شود</a:t>
            </a:r>
          </a:p>
          <a:p>
            <a:pPr algn="just">
              <a:lnSpc>
                <a:spcPct val="150000"/>
              </a:lnSpc>
            </a:pPr>
            <a:r>
              <a:rPr lang="fa-IR" sz="2400" b="1" dirty="0" smtClean="0">
                <a:solidFill>
                  <a:srgbClr val="002060"/>
                </a:solidFill>
                <a:cs typeface="B Zar" pitchFamily="2" charset="-78"/>
              </a:rPr>
              <a:t>بیمار باید </a:t>
            </a:r>
            <a:r>
              <a:rPr lang="fa-IR" sz="2400" b="1" dirty="0">
                <a:solidFill>
                  <a:srgbClr val="002060"/>
                </a:solidFill>
                <a:cs typeface="B Zar" pitchFamily="2" charset="-78"/>
              </a:rPr>
              <a:t>از نظر شوک سپتیک بررسی شود. </a:t>
            </a:r>
            <a:endParaRPr lang="en-US" sz="2400" b="1" dirty="0">
              <a:solidFill>
                <a:srgbClr val="002060"/>
              </a:solidFill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9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980728"/>
            <a:ext cx="7704972" cy="4851901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انواع پاسخ به میزان متوسط خونریزی :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عدم تغییر علائم حیاتی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افزایش اندک فشار خون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پاسخ وازواگال بصورت برادی کاردی و هیپوتانسیون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در صورت ادامه خونریزی :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افت فشارخون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افزایش ضربان قلب (بالای 100ضربه در دقیقه 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اختلالات وازوموتور ( از سرگیجه تا سنکوپ 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کاهش </a:t>
            </a:r>
            <a:r>
              <a:rPr lang="en-US" b="1" dirty="0" err="1" smtClean="0">
                <a:cs typeface="B Zar" panose="00000400000000000000" pitchFamily="2" charset="-78"/>
              </a:rPr>
              <a:t>Hb</a:t>
            </a:r>
            <a:r>
              <a:rPr lang="en-US" b="1" dirty="0" smtClean="0">
                <a:cs typeface="B Zar" panose="00000400000000000000" pitchFamily="2" charset="-78"/>
              </a:rPr>
              <a:t> </a:t>
            </a:r>
            <a:r>
              <a:rPr lang="fa-IR" b="1" dirty="0" smtClean="0">
                <a:cs typeface="B Zar" panose="00000400000000000000" pitchFamily="2" charset="-78"/>
              </a:rPr>
              <a:t>و </a:t>
            </a:r>
            <a:r>
              <a:rPr lang="en-US" b="1" dirty="0" err="1" smtClean="0">
                <a:cs typeface="B Zar" panose="00000400000000000000" pitchFamily="2" charset="-78"/>
              </a:rPr>
              <a:t>Hct</a:t>
            </a:r>
            <a:r>
              <a:rPr lang="en-US" b="1" dirty="0" smtClean="0">
                <a:cs typeface="B Zar" panose="00000400000000000000" pitchFamily="2" charset="-78"/>
              </a:rPr>
              <a:t> </a:t>
            </a:r>
            <a:r>
              <a:rPr lang="fa-IR" b="1" dirty="0" smtClean="0">
                <a:cs typeface="B Zar" panose="00000400000000000000" pitchFamily="2" charset="-78"/>
              </a:rPr>
              <a:t>در طول چند ساعت در مقایسه با مقادیر اولیه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لکوسیتوز تا حد 30000 </a:t>
            </a:r>
            <a:endParaRPr lang="en-US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533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280920" cy="6192688"/>
          </a:xfr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marL="68580" indent="0" algn="ctr" eaLnBrk="1" fontAlgn="auto" hangingPunct="1">
              <a:spcAft>
                <a:spcPts val="0"/>
              </a:spcAft>
              <a:buNone/>
              <a:defRPr/>
            </a:pPr>
            <a:endParaRPr lang="fa-IR" sz="60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68580" indent="0" algn="ctr" eaLnBrk="1" fontAlgn="auto" hangingPunct="1">
              <a:spcAft>
                <a:spcPts val="0"/>
              </a:spcAft>
              <a:buNone/>
              <a:defRPr/>
            </a:pPr>
            <a:r>
              <a:rPr lang="fa-IR" sz="6000" b="1" dirty="0" smtClean="0">
                <a:solidFill>
                  <a:schemeClr val="accent5">
                    <a:lumMod val="75000"/>
                  </a:schemeClr>
                </a:solidFill>
              </a:rPr>
              <a:t>خونریزی های دوران بارداری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6000" b="1" dirty="0" smtClean="0">
              <a:solidFill>
                <a:srgbClr val="FFC000"/>
              </a:solidFill>
            </a:endParaRPr>
          </a:p>
          <a:p>
            <a:pPr marL="68580" indent="0" algn="ctr" eaLnBrk="1" fontAlgn="auto" hangingPunct="1">
              <a:spcAft>
                <a:spcPts val="0"/>
              </a:spcAft>
              <a:buNone/>
              <a:defRPr/>
            </a:pPr>
            <a:r>
              <a:rPr lang="fa-IR" sz="6000" b="1" dirty="0" smtClean="0">
                <a:solidFill>
                  <a:srgbClr val="00B050"/>
                </a:solidFill>
              </a:rPr>
              <a:t>خونریزیهای زایمان</a:t>
            </a:r>
          </a:p>
        </p:txBody>
      </p:sp>
      <p:sp>
        <p:nvSpPr>
          <p:cNvPr id="4100" name="Down Arrow 3"/>
          <p:cNvSpPr>
            <a:spLocks noChangeArrowheads="1"/>
          </p:cNvSpPr>
          <p:nvPr/>
        </p:nvSpPr>
        <p:spPr bwMode="auto">
          <a:xfrm>
            <a:off x="4857750" y="2714625"/>
            <a:ext cx="71438" cy="4603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endParaRPr lang="fa-IR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4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576064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تشخیص های افتراقی در درد شکم همزمان با حاملگی : </a:t>
            </a:r>
          </a:p>
          <a:p>
            <a:pPr algn="r" rtl="1">
              <a:lnSpc>
                <a:spcPct val="150000"/>
              </a:lnSpc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سقط ، عفونت ، لیومیوم های دژنره  یا بزرگ شده ، حاملگی مولی یا درد رباط گرد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بیماریهای آدنکسی (</a:t>
            </a:r>
            <a:r>
              <a:rPr lang="en-US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Ep </a:t>
            </a: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، توده های تخمدانی هموراژیک ، پاره شده یا دچار تورسیون ، سالپنژیت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یا آبسه لوله ای تخمدانی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آپاندیسیت ، سیستیت ، سنگ کلیه یا گاستروانتریت </a:t>
            </a:r>
          </a:p>
          <a:p>
            <a:pPr marL="68580" lvl="0" indent="0" algn="r" rtl="1">
              <a:buClr>
                <a:srgbClr val="0F6FC6"/>
              </a:buClr>
              <a:buNone/>
            </a:pP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endParaRPr lang="en-US" b="1" dirty="0">
              <a:solidFill>
                <a:srgbClr val="00206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524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424936" cy="5688632"/>
          </a:xfrm>
        </p:spPr>
        <p:txBody>
          <a:bodyPr>
            <a:noAutofit/>
          </a:bodyPr>
          <a:lstStyle/>
          <a:p>
            <a:pPr lvl="0" algn="r" rtl="1">
              <a:buClr>
                <a:srgbClr val="0F6FC6"/>
              </a:buClr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تشخیص : 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یافته های فیزیکی</a:t>
            </a:r>
          </a:p>
          <a:p>
            <a:pPr lvl="0" algn="r" rtl="1"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سونوگرافی </a:t>
            </a: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ترانس واژینال</a:t>
            </a:r>
          </a:p>
          <a:p>
            <a:pPr marL="68580" lvl="0" indent="0" algn="r" rtl="1">
              <a:buClr>
                <a:srgbClr val="0F6FC6"/>
              </a:buClr>
              <a:buNone/>
            </a:pP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سنجش </a:t>
            </a: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میزان </a:t>
            </a:r>
            <a:r>
              <a:rPr lang="en-US" b="1" dirty="0">
                <a:solidFill>
                  <a:srgbClr val="0070C0"/>
                </a:solidFill>
                <a:cs typeface="B Titr" panose="00000700000000000000" pitchFamily="2" charset="-78"/>
              </a:rPr>
              <a:t>BHCG</a:t>
            </a: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 (هم میزان اولیه و هم الگوی بعدی افزایش یا کاهش )</a:t>
            </a:r>
          </a:p>
          <a:p>
            <a:pPr lvl="0" algn="r" rtl="1"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جراحی </a:t>
            </a: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تشخیصی شامل کورتاژرحم ، لاپاراسکوپی  و گاهی اوقات لاپاروتومی  </a:t>
            </a:r>
          </a:p>
          <a:p>
            <a:pPr lvl="0" algn="r" rtl="1">
              <a:buClr>
                <a:srgbClr val="0F6FC6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درمان </a:t>
            </a:r>
            <a:r>
              <a:rPr lang="fa-IR" b="1" dirty="0">
                <a:solidFill>
                  <a:srgbClr val="0070C0"/>
                </a:solidFill>
                <a:cs typeface="B Titr" panose="00000700000000000000" pitchFamily="2" charset="-78"/>
              </a:rPr>
              <a:t>جراحی در زنان مبتلا به پارگی احتمالی </a:t>
            </a:r>
          </a:p>
          <a:p>
            <a:pPr lvl="0" algn="r" rtl="1">
              <a:buClr>
                <a:srgbClr val="0F6FC6"/>
              </a:buClr>
              <a:buFont typeface="Wingdings" panose="05000000000000000000" pitchFamily="2" charset="2"/>
              <a:buChar char="v"/>
            </a:pPr>
            <a:endParaRPr lang="en-US" b="1" dirty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marL="68580" lvl="0" indent="0" algn="r" rtl="1">
              <a:buClr>
                <a:srgbClr val="0F6FC6"/>
              </a:buClr>
              <a:buNone/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تا 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هفته های </a:t>
            </a: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6-</a:t>
            </a:r>
            <a:r>
              <a:rPr lang="en-US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5  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بعد از آخرین پریود نمی توان حاملگی رحمی را تشخیص داد .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رحم 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خالی در حضور میزان سرمی  </a:t>
            </a:r>
            <a:r>
              <a:rPr lang="en-US" b="1" dirty="0">
                <a:solidFill>
                  <a:srgbClr val="002060"/>
                </a:solidFill>
                <a:cs typeface="B Titr" panose="00000700000000000000" pitchFamily="2" charset="-78"/>
              </a:rPr>
              <a:t>BHCG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در حد مساوی یا بالاتر از 1500 میلی یونیت جهت رد کردن حاملگی زنده داخل رحمی </a:t>
            </a:r>
            <a:endParaRPr lang="en-US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2140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836712"/>
            <a:ext cx="7632848" cy="4995917"/>
          </a:xfrm>
        </p:spPr>
        <p:txBody>
          <a:bodyPr>
            <a:normAutofit lnSpcReduction="10000"/>
          </a:bodyPr>
          <a:lstStyle/>
          <a:p>
            <a:pPr marL="68580" indent="0" algn="just" rtl="1">
              <a:lnSpc>
                <a:spcPct val="150000"/>
              </a:lnSpc>
              <a:buNone/>
            </a:pPr>
            <a:r>
              <a:rPr lang="fa-IR" b="1" dirty="0" smtClean="0">
                <a:solidFill>
                  <a:srgbClr val="C00000"/>
                </a:solidFill>
                <a:cs typeface="B Titr" pitchFamily="2" charset="-78"/>
              </a:rPr>
              <a:t>درمان : </a:t>
            </a:r>
          </a:p>
          <a:p>
            <a:pPr algn="just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بایستی به </a:t>
            </a:r>
            <a:r>
              <a:rPr lang="fa-IR" sz="2800" b="1" dirty="0">
                <a:solidFill>
                  <a:srgbClr val="0070C0"/>
                </a:solidFill>
                <a:cs typeface="B Mitra" panose="00000400000000000000" pitchFamily="2" charset="-78"/>
              </a:rPr>
              <a:t>صورت فوری جراحی جهت برداشتن و ترمیم لوله فالوپ انجام شود</a:t>
            </a: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.</a:t>
            </a:r>
          </a:p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اگر لوله ها </a:t>
            </a:r>
            <a:r>
              <a:rPr lang="fa-IR" sz="2800" b="1" dirty="0">
                <a:solidFill>
                  <a:srgbClr val="0070C0"/>
                </a:solidFill>
                <a:cs typeface="B Mitra" panose="00000400000000000000" pitchFamily="2" charset="-78"/>
              </a:rPr>
              <a:t>تخریب نشده باشد متوترکسایت </a:t>
            </a: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می </a:t>
            </a:r>
            <a:r>
              <a:rPr lang="fa-IR" sz="2800" b="1" dirty="0">
                <a:solidFill>
                  <a:srgbClr val="0070C0"/>
                </a:solidFill>
                <a:cs typeface="B Mitra" panose="00000400000000000000" pitchFamily="2" charset="-78"/>
              </a:rPr>
              <a:t>تواند تقسیم سلولی در جنین را متوقف کند و باعث مرگ سلولی شود و بدنبال آن خونریزی اتفاق می افتد و این درمان با متوترکسایت بایستی در طول 6 هفته انجام </a:t>
            </a: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شود          (زمانی </a:t>
            </a:r>
            <a:r>
              <a:rPr lang="fa-IR" sz="2800" b="1" dirty="0">
                <a:solidFill>
                  <a:srgbClr val="0070C0"/>
                </a:solidFill>
                <a:cs typeface="B Mitra" panose="00000400000000000000" pitchFamily="2" charset="-78"/>
              </a:rPr>
              <a:t>که شانس پارگی لوله ها کم </a:t>
            </a:r>
            <a:r>
              <a:rPr lang="fa-IR" sz="2800" b="1" dirty="0" smtClean="0">
                <a:solidFill>
                  <a:srgbClr val="0070C0"/>
                </a:solidFill>
                <a:cs typeface="B Mitra" panose="00000400000000000000" pitchFamily="2" charset="-78"/>
              </a:rPr>
              <a:t>است) </a:t>
            </a:r>
            <a:endParaRPr lang="en-US" sz="2800" b="1" dirty="0">
              <a:solidFill>
                <a:srgbClr val="0070C0"/>
              </a:solidFill>
              <a:cs typeface="B Mitra" panose="00000400000000000000" pitchFamily="2" charset="-78"/>
            </a:endParaRPr>
          </a:p>
          <a:p>
            <a:pPr algn="r" rtl="1"/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621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772816"/>
            <a:ext cx="633670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94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836712"/>
            <a:ext cx="7848872" cy="4995917"/>
          </a:xfrm>
        </p:spPr>
        <p:txBody>
          <a:bodyPr>
            <a:noAutofit/>
          </a:bodyPr>
          <a:lstStyle/>
          <a:p>
            <a:pPr algn="r" rtl="1"/>
            <a:endParaRPr lang="fa-IR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جفت های نارسی هستند که دچار ادم بسیار شدید شده اند</a:t>
            </a:r>
            <a:endParaRPr lang="en-US" b="1" dirty="0">
              <a:solidFill>
                <a:srgbClr val="C00000"/>
              </a:solidFill>
              <a:cs typeface="B Zar" panose="00000400000000000000" pitchFamily="2" charset="-78"/>
            </a:endParaRPr>
          </a:p>
          <a:p>
            <a:pPr lvl="0"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2800" b="1" dirty="0" smtClean="0">
                <a:cs typeface="B Nazanin" panose="00000400000000000000" pitchFamily="2" charset="-78"/>
              </a:rPr>
              <a:t>اختلات پرزهای کوریونی که شامل تکثیر تروفوبلاست هاو ادم استرومای پرز هستند . </a:t>
            </a:r>
            <a:r>
              <a:rPr lang="fa-IR" sz="2800" b="1" dirty="0">
                <a:cs typeface="B Nazanin" panose="00000400000000000000" pitchFamily="2" charset="-78"/>
              </a:rPr>
              <a:t>سلول هایی که با مایع پر شده اند به صورت خوشه هایی از وزیکول که شبیه خوشه انگور هستند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2800" b="1" dirty="0">
                <a:cs typeface="B Nazanin" panose="00000400000000000000" pitchFamily="2" charset="-78"/>
              </a:rPr>
              <a:t>رشد زیاد پرزهای کوریونی که به جنین اجازه رشد نمی دهد.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61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2696"/>
            <a:ext cx="7992888" cy="5832648"/>
          </a:xfrm>
        </p:spPr>
        <p:txBody>
          <a:bodyPr>
            <a:noAutofit/>
          </a:bodyPr>
          <a:lstStyle/>
          <a:p>
            <a:pPr algn="just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مول هیداتیفرم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شامل :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1-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کامل </a:t>
            </a:r>
            <a:endParaRPr lang="en-US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2-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ناقص</a:t>
            </a:r>
          </a:p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3- مول مهاجم (بدخیم )</a:t>
            </a:r>
          </a:p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بیماری تروفوبلاستیک بدخیم حاملگی و بیماری تروفوبلاستیک پابرجای حاملگی به طور شایع به دنبال مول هیداتی فرم رخ می دهند.</a:t>
            </a:r>
          </a:p>
          <a:p>
            <a:pPr algn="just" rtl="1"/>
            <a:endParaRPr lang="fa-IR" b="1" dirty="0" smtClean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نوع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کامل جنین ندارد و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نوع ناکامل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جنین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دارد.</a:t>
            </a:r>
          </a:p>
          <a:p>
            <a:pPr lvl="0" algn="just" rtl="1"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هردو خوش خیم هستند</a:t>
            </a:r>
          </a:p>
          <a:p>
            <a:pPr lvl="0" algn="just" rtl="1"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میزان بدخیمی ها در مول کامل بیشتر است.</a:t>
            </a:r>
          </a:p>
          <a:p>
            <a:pPr algn="r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99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764704"/>
            <a:ext cx="7920880" cy="5093153"/>
          </a:xfrm>
        </p:spPr>
        <p:txBody>
          <a:bodyPr/>
          <a:lstStyle/>
          <a:p>
            <a:pPr lvl="0" algn="just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عوامل خطر :</a:t>
            </a:r>
          </a:p>
          <a:p>
            <a:pPr lvl="0" algn="just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پر </a:t>
            </a:r>
            <a:r>
              <a:rPr lang="fa-IR" b="1" dirty="0">
                <a:solidFill>
                  <a:srgbClr val="FF0000"/>
                </a:solidFill>
                <a:cs typeface="B Titr" pitchFamily="2" charset="-78"/>
              </a:rPr>
              <a:t>قدرت ترین عوامل </a:t>
            </a:r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خطر : </a:t>
            </a:r>
            <a:r>
              <a:rPr lang="fa-IR" b="1" dirty="0" smtClean="0">
                <a:solidFill>
                  <a:srgbClr val="00B0F0"/>
                </a:solidFill>
                <a:cs typeface="B Nazanin" pitchFamily="2" charset="-78"/>
              </a:rPr>
              <a:t>سن و سابقه قبلی مول هیداتی فرم </a:t>
            </a:r>
            <a:endParaRPr lang="fa-IR" sz="2800" b="1" dirty="0" smtClean="0">
              <a:solidFill>
                <a:srgbClr val="00B0F0"/>
              </a:solidFill>
              <a:cs typeface="B Nazanin" pitchFamily="2" charset="-78"/>
            </a:endParaRPr>
          </a:p>
          <a:p>
            <a:pPr lvl="0" algn="just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سن </a:t>
            </a:r>
            <a:r>
              <a:rPr lang="fa-IR" b="1" dirty="0">
                <a:solidFill>
                  <a:srgbClr val="FF0000"/>
                </a:solidFill>
                <a:cs typeface="B Titr" pitchFamily="2" charset="-78"/>
              </a:rPr>
              <a:t>مادر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هر دو انتهای طیف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سنین باروری ( خطر بیماری در نوجوانان و زنان 40-36 ساله 2برابر و در زنان 40 سال به بالا 10 برابر است )</a:t>
            </a:r>
            <a:endParaRPr lang="en-US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r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بیشتر در خانم های 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مولتی پار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و خانم های با سن بالا دیده می شود. </a:t>
            </a:r>
            <a:endParaRPr lang="fa-IR" b="1" dirty="0" smtClean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r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نژاد (شیوع در نژاد آسیایی ، آمریکای لاتین و بومیان آمریکا )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r" rtl="1">
              <a:buClr>
                <a:srgbClr val="0F6FC6"/>
              </a:buClr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سابقه حاملگی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مولی(1/5 درصد )-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سابقه سقط- مصرف</a:t>
            </a: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طولانی</a:t>
            </a:r>
            <a:r>
              <a:rPr lang="en-US" b="1" dirty="0" err="1">
                <a:solidFill>
                  <a:srgbClr val="002060"/>
                </a:solidFill>
                <a:cs typeface="B Nazanin" panose="00000400000000000000" pitchFamily="2" charset="-78"/>
              </a:rPr>
              <a:t>ocp</a:t>
            </a: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FF0000"/>
                </a:solidFill>
                <a:cs typeface="B Titr" pitchFamily="2" charset="-78"/>
              </a:rPr>
              <a:t>پاتوفیزیولوژی :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ناشناخته است</a:t>
            </a:r>
            <a:endParaRPr lang="en-US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FF0000"/>
                </a:solidFill>
                <a:cs typeface="B Titr" pitchFamily="2" charset="-78"/>
              </a:rPr>
              <a:t>علت تئوریک :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اختلالات کروموزومی- هورمونی- کمبود پروتئین و اسیدفولیک  می باشد. </a:t>
            </a:r>
          </a:p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استعمال دخانیات،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سن پدر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70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36712"/>
            <a:ext cx="8064896" cy="5683367"/>
          </a:xfrm>
        </p:spPr>
        <p:txBody>
          <a:bodyPr>
            <a:noAutofit/>
          </a:bodyPr>
          <a:lstStyle/>
          <a:p>
            <a:pPr algn="just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علایم مول  هیداتیفرم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" rtl="1"/>
            <a:r>
              <a:rPr lang="fa-IR" b="1" dirty="0">
                <a:cs typeface="B Zar" panose="00000400000000000000" pitchFamily="2" charset="-78"/>
              </a:rPr>
              <a:t> </a:t>
            </a:r>
            <a:r>
              <a:rPr lang="fa-IR" b="1" dirty="0" smtClean="0">
                <a:cs typeface="B Zar" panose="00000400000000000000" pitchFamily="2" charset="-78"/>
              </a:rPr>
              <a:t>آمنوره به مدت 2-1 ماه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تهوع استفراغ شدید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خونریزی رحمی از لکه </a:t>
            </a:r>
            <a:r>
              <a:rPr lang="fa-IR" b="1" dirty="0">
                <a:cs typeface="B Zar" panose="00000400000000000000" pitchFamily="2" charset="-78"/>
              </a:rPr>
              <a:t>بینی خفیف تا خونریزی های زیاد باشد </a:t>
            </a:r>
            <a:endParaRPr lang="fa-IR" b="1" dirty="0" smtClean="0">
              <a:cs typeface="B Zar" panose="00000400000000000000" pitchFamily="2" charset="-78"/>
            </a:endParaRP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در موارد پیشرفته تر مول که با خونریزی مخفی رحمی همراه هستند ،کم خونی متوسط فقر آهن ایجاد می شود.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در نیمی ازموارد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رشد رحم سریعتر </a:t>
            </a:r>
            <a:r>
              <a:rPr lang="fa-IR" b="1" dirty="0" smtClean="0">
                <a:cs typeface="B Zar" panose="00000400000000000000" pitchFamily="2" charset="-78"/>
              </a:rPr>
              <a:t>از مورد انتطار است .</a:t>
            </a:r>
            <a:endParaRPr lang="fa-IR" b="1" dirty="0" smtClean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algn="just" rtl="1"/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ر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حم بزرگ قوام نرمی</a:t>
            </a:r>
            <a:r>
              <a:rPr lang="fa-IR" b="1" dirty="0" smtClean="0">
                <a:cs typeface="B Zar" panose="00000400000000000000" pitchFamily="2" charset="-78"/>
              </a:rPr>
              <a:t> دارد . با  وجود بزرگی رحم ، حرکت قلب جنین تشخیص داده نمی شود 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در 60-25 درصد تخمدانها حاوی کیستهای متعدد تکا لوتئینی هستند.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در مول های بزرگ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پره اکلامپسی و اکلامپسی </a:t>
            </a:r>
            <a:r>
              <a:rPr lang="fa-IR" b="1" dirty="0" smtClean="0">
                <a:cs typeface="B Zar" panose="00000400000000000000" pitchFamily="2" charset="-78"/>
              </a:rPr>
              <a:t>با شروع زود هنگام رخ می دهد</a:t>
            </a:r>
            <a:endParaRPr lang="fa-IR" sz="2400" b="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756941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08720"/>
            <a:ext cx="7488832" cy="5616624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تشخیص : </a:t>
            </a:r>
          </a:p>
          <a:p>
            <a:pPr algn="r" rtl="1"/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سنجش </a:t>
            </a:r>
            <a:r>
              <a:rPr lang="en-US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BHCG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سرم به دنبال آمنوره و خونریزی </a:t>
            </a:r>
          </a:p>
          <a:p>
            <a:pPr marL="68580" indent="0" algn="r" rtl="1">
              <a:buNone/>
            </a:pP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معمولا در حد فراتر از میزان مورد انتظار افزایش می یابد.</a:t>
            </a:r>
          </a:p>
          <a:p>
            <a:pPr marL="68580" indent="0" algn="r" rtl="1">
              <a:buNone/>
            </a:pPr>
            <a:endParaRPr lang="fa-IR" b="1" dirty="0" smtClean="0">
              <a:solidFill>
                <a:srgbClr val="00B0F0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سونوگرافی 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(روش اصلی تشخیص بیماری تروفوبلاستیک است )</a:t>
            </a:r>
          </a:p>
          <a:p>
            <a:pPr algn="r" rtl="1"/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نمای مول کامل در سونوگرافی به صورت توده اکوژن </a:t>
            </a:r>
            <a:r>
              <a:rPr lang="fa-IR" b="1" dirty="0">
                <a:solidFill>
                  <a:srgbClr val="00B0F0"/>
                </a:solidFill>
                <a:cs typeface="B Zar" panose="00000400000000000000" pitchFamily="2" charset="-78"/>
              </a:rPr>
              <a:t>با تعداد زیادی فضای کیستیک 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 فاقد اکو در غیاب جنین یا ساک حاملگی دیده می شود و تحت عنوان </a:t>
            </a:r>
            <a:r>
              <a:rPr lang="en-US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“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کولاک برف </a:t>
            </a:r>
            <a:r>
              <a:rPr lang="en-US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“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توصیف می شود.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شایع ترین اشتباه تشخیصی سقط ناقص یا سقط فراموش شده است .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گاهی اوقات حاملگی مولی با حاملگی چند قلویی یا لیومیوم رحمی اشتباه می شود </a:t>
            </a:r>
            <a:endParaRPr lang="en-US" b="1" dirty="0" smtClean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در برخی موارد دفع خود به خود بافت مولی تظاهر پیدا می کند.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257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052736"/>
            <a:ext cx="7344816" cy="5256584"/>
          </a:xfrm>
        </p:spPr>
        <p:txBody>
          <a:bodyPr>
            <a:normAutofit/>
          </a:bodyPr>
          <a:lstStyle/>
          <a:p>
            <a:pPr algn="just" rtl="1"/>
            <a:r>
              <a:rPr lang="en-US" b="1" dirty="0" smtClean="0">
                <a:solidFill>
                  <a:srgbClr val="FFC000"/>
                </a:solidFill>
                <a:cs typeface="B Zar" panose="00000400000000000000" pitchFamily="2" charset="-78"/>
              </a:rPr>
              <a:t> 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درمان:</a:t>
            </a:r>
            <a:endParaRPr lang="en-US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cs typeface="B Zar" panose="00000400000000000000" pitchFamily="2" charset="-78"/>
              </a:rPr>
              <a:t>بایستی سریعاً </a:t>
            </a:r>
            <a:r>
              <a:rPr lang="fa-IR" b="1" dirty="0" smtClean="0">
                <a:cs typeface="B Zar" panose="00000400000000000000" pitchFamily="2" charset="-78"/>
              </a:rPr>
              <a:t>بیمار </a:t>
            </a:r>
            <a:r>
              <a:rPr lang="fa-IR" b="1" dirty="0">
                <a:cs typeface="B Zar" panose="00000400000000000000" pitchFamily="2" charset="-78"/>
              </a:rPr>
              <a:t>در  بیمارستان بستری </a:t>
            </a:r>
            <a:r>
              <a:rPr lang="fa-IR" b="1" dirty="0" smtClean="0">
                <a:cs typeface="B Zar" panose="00000400000000000000" pitchFamily="2" charset="-78"/>
              </a:rPr>
              <a:t>و </a:t>
            </a:r>
            <a:r>
              <a:rPr lang="en-US" b="1" dirty="0" smtClean="0">
                <a:cs typeface="B Zar" panose="00000400000000000000" pitchFamily="2" charset="-78"/>
              </a:rPr>
              <a:t>D*C</a:t>
            </a:r>
            <a:r>
              <a:rPr lang="fa-IR" b="1" dirty="0" smtClean="0">
                <a:cs typeface="B Zar" panose="00000400000000000000" pitchFamily="2" charset="-78"/>
              </a:rPr>
              <a:t> گردد </a:t>
            </a:r>
            <a:r>
              <a:rPr lang="fa-IR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و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همه بافت مولی داخل رحم </a:t>
            </a:r>
            <a:r>
              <a:rPr lang="fa-IR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خارج شود.</a:t>
            </a:r>
            <a:endParaRPr lang="fa-IR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صرف نظر از اندازه رحم ،تخلیه مول با کورتاژ ساکشنی معمولا درمان ارجح است </a:t>
            </a:r>
            <a:r>
              <a:rPr lang="fa-IR" b="1" dirty="0" smtClean="0">
                <a:cs typeface="B Zar" panose="00000400000000000000" pitchFamily="2" charset="-78"/>
              </a:rPr>
              <a:t>.هیسترکتومی در زنان بالای 40 سال (عدم تمایل به بارداری بیشتر )</a:t>
            </a:r>
            <a:endParaRPr lang="fa-IR" b="1" dirty="0">
              <a:cs typeface="B Zar" panose="00000400000000000000" pitchFamily="2" charset="-78"/>
            </a:endParaRP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دفع خودبه خود در حوالی هفته 16 رخ می دهد.</a:t>
            </a:r>
          </a:p>
          <a:p>
            <a:pPr algn="just" rtl="1"/>
            <a:r>
              <a:rPr lang="fa-IR" b="1" dirty="0" smtClean="0">
                <a:cs typeface="B Zar" panose="00000400000000000000" pitchFamily="2" charset="-78"/>
              </a:rPr>
              <a:t>پس از کورتاژ  ، در موارد </a:t>
            </a:r>
            <a:r>
              <a:rPr lang="en-US" b="1" dirty="0" smtClean="0">
                <a:cs typeface="B Zar" panose="00000400000000000000" pitchFamily="2" charset="-78"/>
              </a:rPr>
              <a:t>Rh </a:t>
            </a:r>
            <a:r>
              <a:rPr lang="fa-IR" b="1" dirty="0" smtClean="0">
                <a:cs typeface="B Zar" panose="00000400000000000000" pitchFamily="2" charset="-78"/>
              </a:rPr>
              <a:t> منفی ، روگام تجویز می شود .</a:t>
            </a:r>
          </a:p>
          <a:p>
            <a:pPr algn="just" rtl="1"/>
            <a:endParaRPr lang="en-US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083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280920" cy="6192688"/>
          </a:xfr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Low" rtl="1">
              <a:lnSpc>
                <a:spcPct val="150000"/>
              </a:lnSpc>
            </a:pPr>
            <a:endParaRPr lang="fa-IR" sz="3600" b="1" dirty="0" smtClean="0">
              <a:solidFill>
                <a:srgbClr val="C00000"/>
              </a:solidFill>
              <a:cs typeface="B Zar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خونریزی مهم ترین علت مرگ مادران در سرتاسر جهان و عامل نیمی از تمام موارد مرگ های پس از زایمان در کشورهای در حال توسعه است </a:t>
            </a:r>
            <a:endParaRPr lang="en-US" sz="3600" b="1" dirty="0">
              <a:solidFill>
                <a:srgbClr val="00206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08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08912" cy="4779893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نطارت بعد از تخلیه :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جلوگیری از بارداری به مدت 6 ماه با روش های هورمونی ترکیبی یا مدروکسی پروژسترون استات تزریقی توصیه می شود.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اندازه گیری </a:t>
            </a:r>
            <a:r>
              <a:rPr lang="en-US" b="1" dirty="0" smtClean="0">
                <a:cs typeface="B Zar" panose="00000400000000000000" pitchFamily="2" charset="-78"/>
              </a:rPr>
              <a:t>BHCG </a:t>
            </a:r>
            <a:r>
              <a:rPr lang="fa-IR" b="1" dirty="0" smtClean="0">
                <a:cs typeface="B Zar" panose="00000400000000000000" pitchFamily="2" charset="-78"/>
              </a:rPr>
              <a:t> 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در عرض 48 ساعت از تخلیه و سپس هر 2- 1 هفته </a:t>
            </a:r>
            <a:r>
              <a:rPr lang="fa-IR" b="1" dirty="0" smtClean="0">
                <a:cs typeface="B Zar" panose="00000400000000000000" pitchFamily="2" charset="-78"/>
              </a:rPr>
              <a:t>تا کاهش پیشرونده و در نهایت رسیدن به حد غیر قابل سنجش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(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میانگین زمان لازم در مول ناقص 7 هفته و در مول کامل 9 هفته می باشد 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تا زمانی که </a:t>
            </a:r>
            <a:r>
              <a:rPr lang="en-US" b="1" dirty="0" smtClean="0">
                <a:cs typeface="B Zar" panose="00000400000000000000" pitchFamily="2" charset="-78"/>
              </a:rPr>
              <a:t>BHCG</a:t>
            </a:r>
            <a:r>
              <a:rPr lang="fa-IR" b="1" dirty="0" smtClean="0">
                <a:cs typeface="B Zar" panose="00000400000000000000" pitchFamily="2" charset="-78"/>
              </a:rPr>
              <a:t> در حال پسرفت است ،شیمی درمانی اندیکاسیون ندارد</a:t>
            </a:r>
          </a:p>
          <a:p>
            <a:pPr algn="r" rtl="1"/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زمانی </a:t>
            </a:r>
            <a:r>
              <a:rPr lang="fa-IR" b="1" dirty="0">
                <a:solidFill>
                  <a:srgbClr val="00B0F0"/>
                </a:solidFill>
                <a:cs typeface="B Zar" panose="00000400000000000000" pitchFamily="2" charset="-78"/>
              </a:rPr>
              <a:t>که </a:t>
            </a:r>
            <a:r>
              <a:rPr lang="en-US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BHCG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 به حد طبیعی کاهش یافت سنجش ماهانه تا 6 ماه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اگر میزان هورمون غیر قابل سنجش شد در این زمان نظارت متوقف می شودو حاملگی مجاز شمرده می شود 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cs typeface="B Zar" panose="00000400000000000000" pitchFamily="2" charset="-78"/>
              </a:rPr>
              <a:t> </a:t>
            </a:r>
            <a:r>
              <a:rPr lang="fa-IR" b="1" dirty="0">
                <a:solidFill>
                  <a:srgbClr val="00B0F0"/>
                </a:solidFill>
                <a:cs typeface="B Zar" panose="00000400000000000000" pitchFamily="2" charset="-78"/>
              </a:rPr>
              <a:t>در صورت افزایش یا ثابت ماندن 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بررسی </a:t>
            </a:r>
            <a:r>
              <a:rPr lang="fa-IR" b="1" dirty="0">
                <a:solidFill>
                  <a:srgbClr val="00B0F0"/>
                </a:solidFill>
                <a:cs typeface="B Zar" panose="00000400000000000000" pitchFamily="2" charset="-78"/>
              </a:rPr>
              <a:t>از نظر بیماری تروفوبلاستیک پابرجای حاملگی ضرورت دارد</a:t>
            </a:r>
          </a:p>
          <a:p>
            <a:pPr algn="r" rtl="1"/>
            <a:endParaRPr lang="en-US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16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052736"/>
            <a:ext cx="7200916" cy="4779893"/>
          </a:xfrm>
        </p:spPr>
        <p:txBody>
          <a:bodyPr/>
          <a:lstStyle/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FFC000"/>
                </a:solidFill>
                <a:cs typeface="B Zar" panose="00000400000000000000" pitchFamily="2" charset="-78"/>
              </a:rPr>
              <a:t>ب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یماری های تروفوبلاستیک شامل: </a:t>
            </a:r>
            <a:endParaRPr lang="fa-IR" b="1" dirty="0" smtClean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lvl="0" algn="justLow" rtl="1">
              <a:buClr>
                <a:srgbClr val="0F6FC6"/>
              </a:buClr>
            </a:pP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مول هیداتیفرم 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و تومورهای تروفوبلاستیک و کوریوکارسینوما است. </a:t>
            </a:r>
          </a:p>
          <a:p>
            <a:pPr lvl="0" algn="just" rtl="1">
              <a:buClr>
                <a:srgbClr val="0F6FC6"/>
              </a:buClr>
            </a:pP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ویژگی تومورهای جفت، تهاجم گسترده به جفت و تمایل به متاستاز است.</a:t>
            </a:r>
            <a:endParaRPr lang="en-US" sz="2800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800" b="1" dirty="0">
                <a:solidFill>
                  <a:srgbClr val="FF0000"/>
                </a:solidFill>
                <a:cs typeface="B Zar" panose="00000400000000000000" pitchFamily="2" charset="-78"/>
              </a:rPr>
              <a:t>خونریزی پابرجای نا معمول 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بعد از هرنوع حاملگی باید پزشک </a:t>
            </a: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را 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به اندازه گیری </a:t>
            </a:r>
            <a:r>
              <a:rPr lang="en-US" sz="2800" b="1" dirty="0">
                <a:solidFill>
                  <a:srgbClr val="0070C0"/>
                </a:solidFill>
                <a:cs typeface="B Zar" panose="00000400000000000000" pitchFamily="2" charset="-78"/>
              </a:rPr>
              <a:t>BHCG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 و توجه به کورتاژ تشخیصی وادارد.</a:t>
            </a:r>
            <a:endParaRPr lang="en-US" sz="2800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42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124744"/>
            <a:ext cx="7488948" cy="4707885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حاملگی بعدی : </a:t>
            </a:r>
          </a:p>
          <a:p>
            <a:pPr marL="6858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بررسی سونوگرافییک در مراحل ابتدایی حاملگی  ونیز در صورت وجود اندیکاسیون در مراحل بعدی حاملگی 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هنگام زایمان ، ارسال جفت یا محصولات حاملگی برای بررسی پاتولوژیک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سنجش میزان </a:t>
            </a:r>
            <a:r>
              <a:rPr lang="en-US" b="1" dirty="0" smtClean="0">
                <a:cs typeface="B Zar" panose="00000400000000000000" pitchFamily="2" charset="-78"/>
              </a:rPr>
              <a:t>BHCG </a:t>
            </a:r>
            <a:r>
              <a:rPr lang="fa-IR" b="1" dirty="0" smtClean="0">
                <a:cs typeface="B Zar" panose="00000400000000000000" pitchFamily="2" charset="-78"/>
              </a:rPr>
              <a:t> ،6 هفته پس از زایمان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1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2185468"/>
          </a:xfrm>
        </p:spPr>
        <p:txBody>
          <a:bodyPr>
            <a:normAutofit/>
          </a:bodyPr>
          <a:lstStyle/>
          <a:p>
            <a:pPr marL="68580" indent="0" algn="ctr" rtl="1">
              <a:buNone/>
            </a:pP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پلاسنتا پرویا</a:t>
            </a:r>
          </a:p>
          <a:p>
            <a:pPr marL="68580" indent="0" algn="ctr" rtl="1">
              <a:buNone/>
            </a:pPr>
            <a:r>
              <a:rPr lang="en-US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Placenta </a:t>
            </a:r>
            <a:r>
              <a:rPr lang="en-US" sz="4000" b="1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previa</a:t>
            </a: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endParaRPr lang="en-US" sz="4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898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00628"/>
            <a:ext cx="8136904" cy="456062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کاشته شدن جفت در سگمان تحتانی رحم ، روی سوراخ داخلی سرویکس و یا کاملا در مجاورت آن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تقریبا 1/2 از همه حاملگیها </a:t>
            </a:r>
            <a:r>
              <a:rPr lang="fa-IR" b="1" dirty="0">
                <a:cs typeface="B Zar" panose="00000400000000000000" pitchFamily="2" charset="-78"/>
              </a:rPr>
              <a:t>را شامل می شود.</a:t>
            </a:r>
            <a:endParaRPr lang="en-US" b="1" dirty="0">
              <a:cs typeface="B Zar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anose="00000400000000000000" pitchFamily="2" charset="-78"/>
              </a:rPr>
              <a:t>در حاملگی جفت ابتدا در ناحیه پایین تر از </a:t>
            </a:r>
            <a:r>
              <a:rPr lang="fa-IR" b="1" dirty="0" smtClean="0">
                <a:cs typeface="B Zar" panose="00000400000000000000" pitchFamily="2" charset="-78"/>
              </a:rPr>
              <a:t>سرویکس قرار </a:t>
            </a:r>
            <a:r>
              <a:rPr lang="fa-IR" b="1" dirty="0">
                <a:cs typeface="B Zar" panose="00000400000000000000" pitchFamily="2" charset="-78"/>
              </a:rPr>
              <a:t>دارد و با افزایش سن حاملگی جفت به سمت بالاتر حرکت می کند.</a:t>
            </a:r>
            <a:endParaRPr lang="en-US" b="1" dirty="0">
              <a:cs typeface="B Zar" panose="00000400000000000000" pitchFamily="2" charset="-78"/>
            </a:endParaRPr>
          </a:p>
          <a:p>
            <a:pPr marL="68580" indent="0" algn="r" rtl="1">
              <a:lnSpc>
                <a:spcPct val="150000"/>
              </a:lnSpc>
              <a:buNone/>
            </a:pPr>
            <a:r>
              <a:rPr lang="fa-IR" b="1" dirty="0" smtClean="0">
                <a:cs typeface="B Zar" panose="00000400000000000000" pitchFamily="2" charset="-78"/>
              </a:rPr>
              <a:t>این  اتفاق تا 28هفتگی  رخ می دهد و </a:t>
            </a:r>
            <a:r>
              <a:rPr lang="fa-IR" b="1" dirty="0">
                <a:cs typeface="B Zar" panose="00000400000000000000" pitchFamily="2" charset="-78"/>
              </a:rPr>
              <a:t>اگر این اتفاق نیفتد  جفت </a:t>
            </a:r>
            <a:r>
              <a:rPr lang="fa-IR" b="1" dirty="0" smtClean="0">
                <a:cs typeface="B Zar" panose="00000400000000000000" pitchFamily="2" charset="-78"/>
              </a:rPr>
              <a:t>         سرراهی ایجاد می </a:t>
            </a:r>
            <a:r>
              <a:rPr lang="fa-IR" b="1" dirty="0">
                <a:cs typeface="B Zar" panose="00000400000000000000" pitchFamily="2" charset="-78"/>
              </a:rPr>
              <a:t>شود</a:t>
            </a:r>
            <a:r>
              <a:rPr lang="fa-IR" b="0" dirty="0">
                <a:cs typeface="B Nazanin" panose="00000400000000000000" pitchFamily="2" charset="-78"/>
              </a:rPr>
              <a:t>.</a:t>
            </a:r>
            <a:r>
              <a:rPr lang="fa-IR" sz="2800" b="0" dirty="0">
                <a:cs typeface="B Nazanin" panose="00000400000000000000" pitchFamily="2" charset="-78"/>
              </a:rPr>
              <a:t> </a:t>
            </a:r>
            <a:r>
              <a:rPr lang="fa-IR" sz="2800" b="0" dirty="0" smtClean="0">
                <a:cs typeface="B Nazanin" panose="00000400000000000000" pitchFamily="2" charset="-78"/>
              </a:rPr>
              <a:t> </a:t>
            </a:r>
            <a:endParaRPr lang="en-US" sz="2800" b="0" dirty="0">
              <a:cs typeface="B Nazanin" panose="00000400000000000000" pitchFamily="2" charset="-78"/>
            </a:endParaRPr>
          </a:p>
          <a:p>
            <a:pPr algn="r" rtl="1"/>
            <a:endParaRPr lang="fa-IR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58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620688"/>
            <a:ext cx="7488832" cy="5904656"/>
          </a:xfrm>
        </p:spPr>
        <p:txBody>
          <a:bodyPr>
            <a:noAutofit/>
          </a:bodyPr>
          <a:lstStyle/>
          <a:p>
            <a:pPr algn="just" rtl="1">
              <a:lnSpc>
                <a:spcPct val="170000"/>
              </a:lnSpc>
            </a:pP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طبقه بندی : </a:t>
            </a:r>
          </a:p>
          <a:p>
            <a:pPr lvl="0" algn="just" rtl="1">
              <a:lnSpc>
                <a:spcPct val="150000"/>
              </a:lnSpc>
              <a:buClr>
                <a:srgbClr val="0F6FC6"/>
              </a:buClr>
            </a:pP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پلاسنتا پرویا :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جفت به طور کامل ورودی سرویکس را پوشانده</a:t>
            </a:r>
            <a:endParaRPr lang="en-US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0F6FC6"/>
              </a:buClr>
            </a:pPr>
            <a:r>
              <a:rPr lang="fa-IR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جفت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قسمتی از </a:t>
            </a:r>
            <a:r>
              <a:rPr lang="fa-IR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سوراخ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داخلی سرویکس </a:t>
            </a:r>
            <a:r>
              <a:rPr lang="fa-IR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ویا تمام سوراخ داخلی سرویکس را پوشانده است .</a:t>
            </a:r>
          </a:p>
          <a:p>
            <a:pPr lvl="0" algn="r" rtl="1">
              <a:lnSpc>
                <a:spcPct val="150000"/>
              </a:lnSpc>
              <a:buClr>
                <a:srgbClr val="0F6FC6"/>
              </a:buClr>
            </a:pPr>
            <a:r>
              <a:rPr lang="en-US" b="1" dirty="0">
                <a:solidFill>
                  <a:srgbClr val="FF0000"/>
                </a:solidFill>
                <a:cs typeface="B Zar" panose="00000400000000000000" pitchFamily="2" charset="-78"/>
              </a:rPr>
              <a:t>Low Lying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: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جفت در سگمان تحتانی رحم لانه گزینی کرده و کناره های جفت بطور کامل به سوراخ داخلی سرویکس نمی رسد و با فاصله 2 سانتی متری در اطراف سوراخ باقی می ماند.</a:t>
            </a:r>
            <a:endParaRPr lang="en-US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0F6FC6"/>
              </a:buClr>
            </a:pPr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تعریف قدیمی :</a:t>
            </a:r>
            <a:endParaRPr lang="en-US" sz="16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کامل: </a:t>
            </a:r>
            <a:r>
              <a:rPr lang="fa-IR" sz="1600" b="1" dirty="0">
                <a:cs typeface="B Zar" panose="00000400000000000000" pitchFamily="2" charset="-78"/>
              </a:rPr>
              <a:t>جفت به طور کامل ورودی سرویکس را پوشانده</a:t>
            </a:r>
            <a:endParaRPr lang="en-US" sz="1600" b="1" dirty="0">
              <a:cs typeface="B Zar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نسبی  : </a:t>
            </a:r>
            <a:r>
              <a:rPr lang="fa-IR" sz="1600" b="1" dirty="0">
                <a:cs typeface="B Zar" panose="00000400000000000000" pitchFamily="2" charset="-78"/>
              </a:rPr>
              <a:t>جفت قسمتی از دهانه داخلی سرویکس را پوشانده.</a:t>
            </a:r>
            <a:endParaRPr lang="en-US" sz="1600" b="1" dirty="0">
              <a:cs typeface="B Zar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حاشیه </a:t>
            </a:r>
            <a:r>
              <a:rPr lang="fa-IR" sz="16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ای( مارژینال) :</a:t>
            </a:r>
            <a:r>
              <a:rPr lang="fa-IR" sz="1600" b="1" dirty="0" smtClean="0">
                <a:cs typeface="B Zar" panose="00000400000000000000" pitchFamily="2" charset="-78"/>
              </a:rPr>
              <a:t> لبه جفت </a:t>
            </a:r>
            <a:r>
              <a:rPr lang="fa-IR" sz="1600" b="1" dirty="0">
                <a:cs typeface="B Zar" panose="00000400000000000000" pitchFamily="2" charset="-78"/>
              </a:rPr>
              <a:t>در حاشیه دهانه داخلی سرویکس قرار دارد.  </a:t>
            </a:r>
            <a:endParaRPr lang="en-US" sz="1600" b="1" dirty="0">
              <a:cs typeface="B Zar" panose="00000400000000000000" pitchFamily="2" charset="-78"/>
            </a:endParaRPr>
          </a:p>
          <a:p>
            <a:pPr algn="r" rtl="1"/>
            <a:endParaRPr lang="fa-IR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705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11266" name="Picture 2" descr="https://classconnection.s3.amazonaws.com/119/flashcards/690119/jpg/placenta_previa-13FDF9ABD43745C7A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884" y="836712"/>
            <a:ext cx="6984776" cy="537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24042" y="113139"/>
            <a:ext cx="63367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000" dirty="0" smtClean="0">
                <a:solidFill>
                  <a:prstClr val="black"/>
                </a:solidFill>
              </a:rPr>
              <a:t>Type of Placenta </a:t>
            </a:r>
            <a:r>
              <a:rPr lang="en-US" sz="4000" dirty="0" err="1" smtClean="0">
                <a:solidFill>
                  <a:prstClr val="black"/>
                </a:solidFill>
              </a:rPr>
              <a:t>Previa</a:t>
            </a:r>
            <a:endParaRPr lang="fa-IR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332656"/>
            <a:ext cx="7520940" cy="5760640"/>
          </a:xfrm>
        </p:spPr>
        <p:txBody>
          <a:bodyPr>
            <a:noAutofit/>
          </a:bodyPr>
          <a:lstStyle/>
          <a:p>
            <a:pPr algn="ctr" rtl="1"/>
            <a:endParaRPr lang="fa-IR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b="0" dirty="0" smtClean="0">
                <a:solidFill>
                  <a:srgbClr val="FF0000"/>
                </a:solidFill>
                <a:cs typeface="B Titr" panose="00000700000000000000" pitchFamily="2" charset="-78"/>
              </a:rPr>
              <a:t>پلاسنتا پرویا</a:t>
            </a:r>
            <a:endParaRPr lang="en-US" b="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" rtl="1"/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ریسک </a:t>
            </a: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فاکتورهای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پلاسنتا پرویا: </a:t>
            </a:r>
          </a:p>
          <a:p>
            <a:pPr algn="just" rtl="1"/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سن مادر ، مولتی پاریته،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جراحی قبلی 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بر روی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رحم 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، چند قلویی ، سزارین قبلی، استعمال دخانیات</a:t>
            </a:r>
          </a:p>
          <a:p>
            <a:pPr marL="68580" indent="0" algn="just" rtl="1">
              <a:buNone/>
            </a:pPr>
            <a:endParaRPr lang="en-US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ویژگیهای بالینی  : </a:t>
            </a:r>
          </a:p>
          <a:p>
            <a:pPr algn="just" rtl="1"/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خونریزی بدون درد مشخص ترین یافته در پلاسنتا پرویا است.</a:t>
            </a:r>
          </a:p>
          <a:p>
            <a:pPr algn="just" rtl="1"/>
            <a:r>
              <a:rPr lang="fa-IR" sz="2000" b="1" dirty="0" smtClean="0">
                <a:cs typeface="B Zar" panose="00000400000000000000" pitchFamily="2" charset="-78"/>
              </a:rPr>
              <a:t>ممکن است قبل از اواسط حاملگی به </a:t>
            </a:r>
            <a:r>
              <a:rPr lang="fa-IR" sz="2000" b="1" dirty="0">
                <a:cs typeface="B Zar" panose="00000400000000000000" pitchFamily="2" charset="-78"/>
              </a:rPr>
              <a:t>صورت خونریزی های روشن خود به خودی و بدون درد شروع </a:t>
            </a:r>
            <a:r>
              <a:rPr lang="fa-IR" sz="2000" b="1" dirty="0" smtClean="0">
                <a:cs typeface="B Zar" panose="00000400000000000000" pitchFamily="2" charset="-78"/>
              </a:rPr>
              <a:t>و معمولا متوقف می شود و فقط بندرت عود می کند .</a:t>
            </a:r>
            <a:endParaRPr lang="en-US" sz="2000" b="1" dirty="0"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پیش آگهی: </a:t>
            </a:r>
            <a:r>
              <a:rPr lang="fa-IR" sz="2000" b="1" dirty="0">
                <a:cs typeface="B Zar" panose="00000400000000000000" pitchFamily="2" charset="-78"/>
              </a:rPr>
              <a:t>بستگی به مقدار خونریزی و سن حاملگی دارد.</a:t>
            </a:r>
            <a:endParaRPr lang="en-US" sz="2000" b="1" dirty="0">
              <a:cs typeface="B Zar" panose="00000400000000000000" pitchFamily="2" charset="-78"/>
            </a:endParaRPr>
          </a:p>
          <a:p>
            <a:pPr marL="68580" indent="0" algn="just" rtl="1">
              <a:buNone/>
            </a:pP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 </a:t>
            </a: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673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764704"/>
            <a:ext cx="7920880" cy="5544616"/>
          </a:xfrm>
        </p:spPr>
        <p:txBody>
          <a:bodyPr>
            <a:normAutofit lnSpcReduction="10000"/>
          </a:bodyPr>
          <a:lstStyle/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FF0066"/>
                </a:solidFill>
                <a:cs typeface="B Titr" panose="00000700000000000000" pitchFamily="2" charset="-78"/>
              </a:rPr>
              <a:t>درمان : </a:t>
            </a:r>
            <a:endParaRPr lang="fa-IR" b="1" dirty="0" smtClean="0">
              <a:solidFill>
                <a:srgbClr val="FF0066"/>
              </a:solidFill>
              <a:cs typeface="B Titr" panose="000007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مانیتورینگ 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قلب جنین و کنترل </a:t>
            </a:r>
            <a:r>
              <a:rPr lang="en-US" sz="2000" b="1" dirty="0">
                <a:solidFill>
                  <a:srgbClr val="04617B"/>
                </a:solidFill>
                <a:cs typeface="B Zar" panose="00000400000000000000" pitchFamily="2" charset="-78"/>
              </a:rPr>
              <a:t>V/S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 و مایع درمانی و </a:t>
            </a:r>
            <a:r>
              <a:rPr lang="en-US" sz="2000" b="1" dirty="0">
                <a:solidFill>
                  <a:srgbClr val="04617B"/>
                </a:solidFill>
                <a:cs typeface="B Zar" panose="00000400000000000000" pitchFamily="2" charset="-78"/>
              </a:rPr>
              <a:t>O</a:t>
            </a:r>
            <a:r>
              <a:rPr lang="en-US" sz="2000" b="1" baseline="-25000" dirty="0">
                <a:solidFill>
                  <a:srgbClr val="04617B"/>
                </a:solidFill>
                <a:cs typeface="B Zar" panose="00000400000000000000" pitchFamily="2" charset="-78"/>
              </a:rPr>
              <a:t>2</a:t>
            </a:r>
            <a:r>
              <a:rPr lang="en-US" sz="2000" b="1" dirty="0">
                <a:solidFill>
                  <a:srgbClr val="04617B"/>
                </a:solidFill>
                <a:cs typeface="B Zar" panose="00000400000000000000" pitchFamily="2" charset="-78"/>
              </a:rPr>
              <a:t> 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 دادن و ارزیابی </a:t>
            </a:r>
            <a:r>
              <a:rPr lang="en-US" sz="2000" b="1" dirty="0">
                <a:solidFill>
                  <a:srgbClr val="04617B"/>
                </a:solidFill>
                <a:cs typeface="B Zar" panose="00000400000000000000" pitchFamily="2" charset="-78"/>
              </a:rPr>
              <a:t> </a:t>
            </a:r>
            <a:r>
              <a:rPr lang="en-US" sz="2000" b="1" dirty="0" err="1">
                <a:solidFill>
                  <a:srgbClr val="04617B"/>
                </a:solidFill>
                <a:cs typeface="B Zar" panose="00000400000000000000" pitchFamily="2" charset="-78"/>
              </a:rPr>
              <a:t>Ixo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 ( میزان مایع دریافتی و خروجی ادرار) و مقدار خونریزی و چک</a:t>
            </a:r>
            <a:r>
              <a:rPr lang="en-US" sz="2000" b="1" dirty="0">
                <a:solidFill>
                  <a:srgbClr val="04617B"/>
                </a:solidFill>
                <a:cs typeface="B Zar" panose="00000400000000000000" pitchFamily="2" charset="-78"/>
              </a:rPr>
              <a:t> CBC 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 و استراحت مطلق. </a:t>
            </a:r>
            <a:endParaRPr lang="fa-IR" sz="2000" b="1" dirty="0" smtClean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endParaRPr lang="fa-IR" sz="2000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تعیین گروه خون و کراس مچ که در صورت نیاز خون تزریق شود</a:t>
            </a: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.</a:t>
            </a:r>
          </a:p>
          <a:p>
            <a:pPr lvl="0" algn="just" rtl="1">
              <a:buClr>
                <a:srgbClr val="0F6FC6"/>
              </a:buClr>
            </a:pPr>
            <a:endParaRPr lang="fa-IR" sz="2000" b="1" dirty="0">
              <a:solidFill>
                <a:srgbClr val="FF0066"/>
              </a:solidFill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sz="2000" b="1" dirty="0">
                <a:solidFill>
                  <a:srgbClr val="FF0066"/>
                </a:solidFill>
                <a:cs typeface="B Titr" panose="00000700000000000000" pitchFamily="2" charset="-78"/>
              </a:rPr>
              <a:t>تشخیص : 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انجام سونوگرافی </a:t>
            </a:r>
            <a:endParaRPr lang="fa-IR" sz="2000" b="1" dirty="0" smtClean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endParaRPr lang="fa-IR" sz="2000" b="1" dirty="0" smtClean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solidFill>
                  <a:srgbClr val="FF0066"/>
                </a:solidFill>
                <a:cs typeface="B Titr" panose="00000700000000000000" pitchFamily="2" charset="-78"/>
              </a:rPr>
              <a:t>تشخیص محل جفت :</a:t>
            </a:r>
          </a:p>
          <a:p>
            <a:pPr lvl="0" algn="r" rtl="1">
              <a:buClr>
                <a:srgbClr val="0F6FC6"/>
              </a:buClr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سونوگرافی  شکمی (نتایج مثبت کاذب به علت اتساع مثانه )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سونوگرافی واژینال دقیق تر است</a:t>
            </a:r>
          </a:p>
          <a:p>
            <a:pPr lvl="0" algn="just" rtl="1">
              <a:buClr>
                <a:srgbClr val="0F6FC6"/>
              </a:buClr>
            </a:pPr>
            <a:endParaRPr lang="fa-IR" sz="2000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عدم معاینه داخل لگن و واژن زیرا ممکن است باعث خونریزی شود.</a:t>
            </a:r>
            <a:r>
              <a:rPr lang="fa-IR" sz="2000" b="1" dirty="0">
                <a:solidFill>
                  <a:srgbClr val="04617B"/>
                </a:solidFill>
                <a:cs typeface="B Nazanin" panose="00000400000000000000" pitchFamily="2" charset="-78"/>
              </a:rPr>
              <a:t> </a:t>
            </a:r>
            <a:endParaRPr lang="en-US" sz="2000" b="1" dirty="0">
              <a:solidFill>
                <a:srgbClr val="04617B"/>
              </a:solidFill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6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6" cy="576064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سندرم های پلاسنتا «اکرت» </a:t>
            </a: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یکی از جدی ترین مشکلات در طب مامایی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چسبندگی ، تهاجم یا لانه گزینی غیر طبیعی جفت است که کلا به موارد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پلاسنتا اکرتا ، اینکرتا ، 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پرکرتا اطلاق می شود .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هرگونه لانه گزینی جفت همراه با اتصال محکم غیر طبیعی به میومتر 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افزایش شیوع این سندرم ؛ از کاربرد فزاینده زایمان سزارین منشا </a:t>
            </a:r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گرفته است .</a:t>
            </a:r>
            <a:endParaRPr lang="fa-IR" b="1" dirty="0">
              <a:solidFill>
                <a:srgbClr val="00B0F0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پلاسنتا اکرتا : پرزها به میومتر چسبیده اند </a:t>
            </a:r>
          </a:p>
          <a:p>
            <a:pPr algn="r" rtl="1"/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پلاسنتا اینکرتا : پرزها در واقع به میومتر تهاجم کرده اند</a:t>
            </a:r>
          </a:p>
          <a:p>
            <a:pPr algn="r" rtl="1"/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پلاسنتا پرکرتا : پرزها به تمام صفحات میومتر و سروز نفوذ کرده اند</a:t>
            </a:r>
          </a:p>
          <a:p>
            <a:pPr algn="r" rtl="1"/>
            <a:endParaRPr lang="fa-IR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35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تشخیص : </a:t>
            </a:r>
            <a:r>
              <a:rPr lang="fa-IR" sz="3200" b="1" dirty="0" smtClean="0">
                <a:solidFill>
                  <a:srgbClr val="002060"/>
                </a:solidFill>
                <a:cs typeface="B Nazanin" pitchFamily="2" charset="-78"/>
              </a:rPr>
              <a:t>سونوگرافی و </a:t>
            </a:r>
            <a:r>
              <a:rPr lang="en-US" sz="3200" b="1" dirty="0" smtClean="0">
                <a:solidFill>
                  <a:srgbClr val="002060"/>
                </a:solidFill>
                <a:cs typeface="B Nazanin" pitchFamily="2" charset="-78"/>
              </a:rPr>
              <a:t>MRI</a:t>
            </a:r>
            <a:endParaRPr lang="en-US" sz="3200" b="1" dirty="0">
              <a:solidFill>
                <a:srgbClr val="00206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52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548680"/>
            <a:ext cx="7024744" cy="648072"/>
          </a:xfrm>
          <a:solidFill>
            <a:srgbClr val="0000FF"/>
          </a:soli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sz="4800" b="1" dirty="0" smtClean="0">
                <a:solidFill>
                  <a:srgbClr val="FFFF00"/>
                </a:solidFill>
                <a:cs typeface="Times New Roman" pitchFamily="18" charset="0"/>
              </a:rPr>
              <a:t>Abortion</a:t>
            </a:r>
            <a:endParaRPr lang="de-DE" altLang="en-US" sz="48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0"/>
            <a:ext cx="8280920" cy="5256584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1"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b="1" dirty="0" smtClean="0">
                <a:solidFill>
                  <a:srgbClr val="FF0000"/>
                </a:solidFill>
              </a:rPr>
              <a:t>تعریف :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sz="2400" b="1" dirty="0" smtClean="0"/>
              <a:t>   </a:t>
            </a:r>
            <a:r>
              <a:rPr lang="fa-IR" sz="2400" b="1" dirty="0" smtClean="0">
                <a:cs typeface="B Zar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دفع جنین قبل از هفته 20 حاملگی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sz="24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یا وزن جنینی زیر 500 گرم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2400" b="1" dirty="0" smtClean="0">
              <a:solidFill>
                <a:schemeClr val="bg2">
                  <a:lumMod val="10000"/>
                </a:schemeClr>
              </a:solidFill>
              <a:cs typeface="B Zar" panose="00000400000000000000" pitchFamily="2" charset="-78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2400" b="1" dirty="0" smtClean="0">
              <a:solidFill>
                <a:schemeClr val="bg2">
                  <a:lumMod val="10000"/>
                </a:schemeClr>
              </a:solidFill>
              <a:cs typeface="B Zar" panose="00000400000000000000" pitchFamily="2" charset="-78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24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          </a:t>
            </a:r>
            <a:r>
              <a:rPr lang="fa-IR" sz="2800" b="1" dirty="0" smtClean="0">
                <a:solidFill>
                  <a:schemeClr val="bg2">
                    <a:lumMod val="10000"/>
                  </a:schemeClr>
                </a:solidFill>
              </a:rPr>
              <a:t>      </a:t>
            </a:r>
            <a:r>
              <a:rPr lang="fa-IR" sz="28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خود به خود               راجعه                 القایی   </a:t>
            </a:r>
          </a:p>
          <a:p>
            <a:pPr>
              <a:buNone/>
              <a:defRPr/>
            </a:pPr>
            <a:r>
              <a:rPr lang="fa-IR" sz="28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         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elective   </a:t>
            </a:r>
            <a:r>
              <a:rPr lang="fa-IR" sz="2800" b="1" dirty="0" smtClean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        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Recurrent         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spantanous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cs typeface="B Zar" panose="00000400000000000000" pitchFamily="2" charset="-78"/>
              </a:rPr>
              <a:t> </a:t>
            </a:r>
            <a:endParaRPr lang="de-DE" sz="2800" b="1" dirty="0" smtClean="0">
              <a:solidFill>
                <a:schemeClr val="bg2">
                  <a:lumMod val="1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7172" name="Line 7"/>
          <p:cNvSpPr>
            <a:spLocks noChangeShapeType="1"/>
          </p:cNvSpPr>
          <p:nvPr/>
        </p:nvSpPr>
        <p:spPr bwMode="auto">
          <a:xfrm flipH="1">
            <a:off x="2381874" y="2782139"/>
            <a:ext cx="2016224" cy="197325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3" name="Line 9"/>
          <p:cNvSpPr>
            <a:spLocks noChangeShapeType="1"/>
          </p:cNvSpPr>
          <p:nvPr/>
        </p:nvSpPr>
        <p:spPr bwMode="auto">
          <a:xfrm>
            <a:off x="5004048" y="2852936"/>
            <a:ext cx="2096908" cy="165497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716016" y="2852936"/>
            <a:ext cx="0" cy="198510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234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88840"/>
            <a:ext cx="7056900" cy="3555757"/>
          </a:xfrm>
        </p:spPr>
        <p:txBody>
          <a:bodyPr>
            <a:normAutofit/>
          </a:bodyPr>
          <a:lstStyle/>
          <a:p>
            <a:pPr marL="68580" indent="0" algn="ctr" rtl="1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دکولمان جفت</a:t>
            </a:r>
          </a:p>
          <a:p>
            <a:pPr marL="68580" indent="0" algn="ctr" rtl="1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 ( </a:t>
            </a:r>
            <a:r>
              <a:rPr lang="en-US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placenta </a:t>
            </a:r>
            <a:r>
              <a:rPr lang="en-US" sz="3600" b="1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abruptio</a:t>
            </a:r>
            <a:r>
              <a:rPr lang="fa-IR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)</a:t>
            </a:r>
            <a:endParaRPr lang="en-US" sz="36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086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476672"/>
            <a:ext cx="7848872" cy="5976664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دکولمان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جفت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2400" b="1" dirty="0">
                <a:cs typeface="B Zar" panose="00000400000000000000" pitchFamily="2" charset="-78"/>
              </a:rPr>
              <a:t>جدا شدن جفت از دیواره رحم در سن حاملگی بیشتر از 20 هفته در طول حاملگی که باعث خونریزی می شود و شدت خونریزی بستگی به میزان جدا شدگی دارد که معمولا در حاملگی های چند زایی ایجاد می شود. </a:t>
            </a:r>
            <a:endParaRPr lang="fa-IR" sz="2400" b="1" dirty="0" smtClean="0">
              <a:cs typeface="B Zar" panose="000004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خونریزی </a:t>
            </a: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  <a:endParaRPr lang="fa-IR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lvl="0" algn="just" rtl="1">
              <a:buClr>
                <a:srgbClr val="0F6FC6"/>
              </a:buClr>
            </a:pP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خونریزی خارجی </a:t>
            </a:r>
          </a:p>
          <a:p>
            <a:pPr lvl="0" algn="just" rtl="1">
              <a:buClr>
                <a:srgbClr val="0F6FC6"/>
              </a:buClr>
            </a:pP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خونریزی مخفی </a:t>
            </a: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: سبب تاخیر در تشخیص می شود .تاخیر بصورت افزایش خطر های مادری و جنینی نمود پیدا می کند .</a:t>
            </a:r>
          </a:p>
          <a:p>
            <a:pPr lvl="0" algn="just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احتمال کوآگولاپاتی مصرفی (</a:t>
            </a:r>
            <a:r>
              <a:rPr lang="en-US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DIC</a:t>
            </a: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 )</a:t>
            </a:r>
            <a:r>
              <a:rPr lang="en-US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 </a:t>
            </a: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بیشتر است (ترومبوپلاستین جفتی بیشتری وارد گردش خون مادری شود )</a:t>
            </a:r>
          </a:p>
          <a:p>
            <a:pPr lvl="0" algn="just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شوک هیپوولمیک </a:t>
            </a:r>
          </a:p>
          <a:p>
            <a:pPr lvl="0" algn="just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آسیب حاد کلیوی </a:t>
            </a:r>
          </a:p>
          <a:p>
            <a:pPr lvl="0" algn="just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4617B"/>
                </a:solidFill>
                <a:cs typeface="B Zar" panose="00000400000000000000" pitchFamily="2" charset="-78"/>
              </a:rPr>
              <a:t>رحم کولیر – سندرم شیهان</a:t>
            </a:r>
            <a:endParaRPr lang="en-US" sz="2000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پیش </a:t>
            </a: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آگهی جنین: </a:t>
            </a:r>
            <a:r>
              <a:rPr lang="fa-IR" sz="2400" b="1" dirty="0">
                <a:cs typeface="B Zar" panose="00000400000000000000" pitchFamily="2" charset="-78"/>
              </a:rPr>
              <a:t>بستگی به سن حاملگی و میزان خونی که از دست داده است دارد</a:t>
            </a:r>
            <a:r>
              <a:rPr lang="fa-IR" sz="2400" b="1" dirty="0" smtClean="0">
                <a:cs typeface="B Zar" panose="00000400000000000000" pitchFamily="2" charset="-78"/>
              </a:rPr>
              <a:t>.</a:t>
            </a:r>
            <a:endParaRPr lang="fa-IR" sz="24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362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6" cy="5544616"/>
          </a:xfrm>
        </p:spPr>
        <p:txBody>
          <a:bodyPr/>
          <a:lstStyle/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طبقه بندی :</a:t>
            </a:r>
          </a:p>
          <a:p>
            <a:pPr marL="68580" lvl="0" indent="0" algn="r" rtl="1">
              <a:buClr>
                <a:srgbClr val="0F6FC6"/>
              </a:buClr>
              <a:buNone/>
            </a:pPr>
            <a:endParaRPr lang="en-US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en-US" sz="2000" b="1" dirty="0">
                <a:solidFill>
                  <a:srgbClr val="C00000"/>
                </a:solidFill>
                <a:cs typeface="B Zar" panose="00000400000000000000" pitchFamily="2" charset="-78"/>
              </a:rPr>
              <a:t>Grade 0</a:t>
            </a: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: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بصورت کامل جدا نشده است.</a:t>
            </a:r>
            <a:endParaRPr lang="en-US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en-US" sz="2000" b="1" dirty="0">
                <a:solidFill>
                  <a:srgbClr val="C00000"/>
                </a:solidFill>
                <a:cs typeface="B Zar" panose="00000400000000000000" pitchFamily="2" charset="-78"/>
              </a:rPr>
              <a:t>Grade I</a:t>
            </a: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: </a:t>
            </a:r>
            <a:r>
              <a:rPr lang="fa-IR" sz="2000" b="1" dirty="0">
                <a:solidFill>
                  <a:srgbClr val="04617B"/>
                </a:solidFill>
                <a:cs typeface="B Zar" panose="00000400000000000000" pitchFamily="2" charset="-78"/>
              </a:rPr>
              <a:t>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جدا شدگی خفیف = خونریزی خفیف که باعث تغییر در علائم حیاتی مادر   می شود. </a:t>
            </a:r>
            <a:endParaRPr lang="en-US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en-US" sz="2000" b="1" dirty="0">
                <a:solidFill>
                  <a:srgbClr val="C00000"/>
                </a:solidFill>
                <a:cs typeface="B Zar" panose="00000400000000000000" pitchFamily="2" charset="-78"/>
              </a:rPr>
              <a:t>Grade II</a:t>
            </a: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: 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جدا شدگی متوسط است و نشانه هایی از دیسترس جنین وجود دارد و رحم مادر دچار تندرس و درد در لمس است.</a:t>
            </a:r>
            <a:endParaRPr lang="en-US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en-US" sz="2000" b="1" dirty="0">
                <a:solidFill>
                  <a:srgbClr val="C00000"/>
                </a:solidFill>
                <a:cs typeface="B Zar" panose="00000400000000000000" pitchFamily="2" charset="-78"/>
              </a:rPr>
              <a:t>Grade III</a:t>
            </a: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:  </a:t>
            </a:r>
            <a:r>
              <a:rPr lang="fa-IR" b="1" dirty="0">
                <a:solidFill>
                  <a:srgbClr val="04617B"/>
                </a:solidFill>
                <a:cs typeface="B Zar" panose="00000400000000000000" pitchFamily="2" charset="-78"/>
              </a:rPr>
              <a:t>جدا شدگی کامل است= مادر و جنین در خطر مرگ هستند و فورا باید مداخله درمانی انجام شود. </a:t>
            </a:r>
            <a:endParaRPr lang="en-US" b="1" dirty="0">
              <a:solidFill>
                <a:srgbClr val="04617B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endParaRPr lang="fa-IR" dirty="0">
              <a:solidFill>
                <a:srgbClr val="04617B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9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92696"/>
            <a:ext cx="7520940" cy="5760640"/>
          </a:xfrm>
        </p:spPr>
        <p:txBody>
          <a:bodyPr>
            <a:normAutofit/>
          </a:bodyPr>
          <a:lstStyle/>
          <a:p>
            <a:pPr algn="ctr" rtl="1"/>
            <a:r>
              <a:rPr lang="fa-IR" sz="35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دکولمان</a:t>
            </a:r>
          </a:p>
          <a:p>
            <a:pPr algn="r" rtl="1"/>
            <a:r>
              <a:rPr lang="fa-IR" sz="22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علت: </a:t>
            </a:r>
            <a:r>
              <a:rPr lang="fa-IR" sz="2400" b="1" dirty="0">
                <a:solidFill>
                  <a:srgbClr val="002060"/>
                </a:solidFill>
                <a:cs typeface="B Zar" panose="00000400000000000000" pitchFamily="2" charset="-78"/>
              </a:rPr>
              <a:t>ناشناخته است</a:t>
            </a:r>
            <a:r>
              <a:rPr lang="fa-IR" sz="24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ریسک فاکتورها :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سابقه دکولمان ،افزایش سن و پاریته ،  استعمال دخانیات ، کوریوآمنونیت ،کوتاهی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بند 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ناف ، حاملگی چند قلویی ، پارگی پره ترم پرده ها ، هیدرآمنیوس ، لیومیوم های رحمی ، هیپرتانسیون مزمن ، پره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اکلامپسی ، 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ترومبو فیلیها ،  سقط راجعه ، مصرف </a:t>
            </a:r>
            <a:r>
              <a:rPr lang="fa-IR" b="1" dirty="0">
                <a:solidFill>
                  <a:srgbClr val="002060"/>
                </a:solidFill>
                <a:cs typeface="B Zar" panose="00000400000000000000" pitchFamily="2" charset="-78"/>
              </a:rPr>
              <a:t>کوکائین و ضربه به شکم مادر است</a:t>
            </a:r>
            <a:r>
              <a:rPr lang="fa-IR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.</a:t>
            </a:r>
          </a:p>
          <a:p>
            <a:pPr algn="r" rtl="1"/>
            <a:endParaRPr lang="en-US" sz="1400" b="1" dirty="0">
              <a:cs typeface="B Nazanin" panose="00000400000000000000" pitchFamily="2" charset="-78"/>
            </a:endParaRP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09731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836712"/>
            <a:ext cx="8136904" cy="5688632"/>
          </a:xfrm>
        </p:spPr>
        <p:txBody>
          <a:bodyPr>
            <a:normAutofit/>
          </a:bodyPr>
          <a:lstStyle/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یافته های بالینی و تشخیص  :</a:t>
            </a:r>
          </a:p>
          <a:p>
            <a:pPr lvl="0" algn="r" rtl="1">
              <a:buClr>
                <a:srgbClr val="0F6FC6"/>
              </a:buClr>
            </a:pP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علائم و نشانه ها  دکولمان به شدت متغییر است .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شروع ناگهانی درد شکم 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تندرنس و حساسیت رحم 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خونریزی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خفیف تامتوسط که بستگی به میزان جدا شدگی دارد.  </a:t>
            </a:r>
            <a:endParaRPr lang="fa-IR" sz="2000" b="1" dirty="0" smtClean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وضعیت غیر اطمینان بخش قلب جنین 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انقباضات مکرر و هیپرتونی مداوم 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(در یک مورد نامعمول مادر با خونریزی بینی مراجعه کرده )</a:t>
            </a:r>
            <a:endParaRPr lang="en-US" sz="20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درمان: </a:t>
            </a:r>
            <a:endParaRPr lang="fa-IR" sz="20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ارزیابی میزان خونریزی وکنترل خونریزی و ارزیابی ضربان قلب جنین و  مادر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، ارزیابی وضعیت انعقادی به ویژه میزان فیبرینوژن </a:t>
            </a:r>
            <a:endParaRPr lang="en-US" sz="20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 کنترل علائم حیاتی و چک </a:t>
            </a:r>
            <a:r>
              <a:rPr lang="en-US" sz="2000" b="1" dirty="0">
                <a:solidFill>
                  <a:srgbClr val="002060"/>
                </a:solidFill>
                <a:cs typeface="B Zar" panose="00000400000000000000" pitchFamily="2" charset="-78"/>
              </a:rPr>
              <a:t>CBC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 و چک </a:t>
            </a:r>
            <a:r>
              <a:rPr lang="en-US" sz="2000" b="1" dirty="0">
                <a:solidFill>
                  <a:srgbClr val="002060"/>
                </a:solidFill>
                <a:cs typeface="B Zar" panose="00000400000000000000" pitchFamily="2" charset="-78"/>
              </a:rPr>
              <a:t>BG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 و</a:t>
            </a:r>
            <a:r>
              <a:rPr lang="en-US" sz="2000" b="1" dirty="0">
                <a:solidFill>
                  <a:srgbClr val="002060"/>
                </a:solidFill>
                <a:cs typeface="B Zar" panose="00000400000000000000" pitchFamily="2" charset="-78"/>
              </a:rPr>
              <a:t>RH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  و کراس مچ</a:t>
            </a:r>
            <a:endParaRPr lang="en-US" sz="20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lvl="0" algn="r" rtl="1">
              <a:buClr>
                <a:srgbClr val="0F6FC6"/>
              </a:buClr>
            </a:pP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نوزاد ممکن است هایپوکسیک شود .</a:t>
            </a:r>
          </a:p>
          <a:p>
            <a:pPr lvl="0" algn="r" rtl="1">
              <a:buClr>
                <a:srgbClr val="0F6FC6"/>
              </a:buClr>
            </a:pP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اگر خونریزی مادر به اندازه ای بود که باعث شوک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هیپوولمیک شود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حتما بایستی مقدمات سزارین اورژانسی فراهم شود .</a:t>
            </a:r>
            <a:endParaRPr lang="en-US" sz="2000" b="1" dirty="0">
              <a:solidFill>
                <a:srgbClr val="00206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440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548680"/>
            <a:ext cx="7520940" cy="5688632"/>
          </a:xfrm>
        </p:spPr>
        <p:txBody>
          <a:bodyPr>
            <a:noAutofit/>
          </a:bodyPr>
          <a:lstStyle/>
          <a:p>
            <a:pPr algn="ct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تفاوت جفت سرراهی و دکلمان</a:t>
            </a:r>
            <a:endParaRPr lang="en-US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" rtl="1"/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پاتولوژی :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جدا شدن ناگهانی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جفت</a:t>
            </a:r>
          </a:p>
          <a:p>
            <a:pPr algn="just" rtl="1"/>
            <a:endParaRPr lang="en-US" sz="2000" b="1" dirty="0"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خونریزی ممکن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است آشکار نباشد. ممکن است پشت جفت جمع شده باشد که اگر خونریزی قابل دیدن باشد معمولا </a:t>
            </a:r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خون تیره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است و خونریزی به داخل رحم اتفاق می افتد و به همین علت خونریزی تیره است. </a:t>
            </a:r>
            <a:endParaRPr lang="fa-IR" sz="2000" b="1" dirty="0" smtClean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just" rtl="1"/>
            <a:endParaRPr lang="en-US" sz="2000" b="1" dirty="0"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درد :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تیز و خنجری است و رحم حالت یک تخته چوب سفت  و سخت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است .</a:t>
            </a:r>
          </a:p>
          <a:p>
            <a:pPr marL="68580" indent="0" algn="just" rtl="1">
              <a:buNone/>
            </a:pPr>
            <a:endParaRPr lang="en-US" sz="2000" b="1" dirty="0"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>
                <a:solidFill>
                  <a:srgbClr val="C00000"/>
                </a:solidFill>
                <a:cs typeface="B Zar" panose="00000400000000000000" pitchFamily="2" charset="-78"/>
              </a:rPr>
              <a:t>پاتولوژی جفت سر راهی :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کاشت جفت به صورت غیر نرمال پایین تر از حفره رحم خونریزی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واژینال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به صورت خون روشن است و کاملا بدون درد است رحم نرم است و انقباضی ندارد. </a:t>
            </a:r>
            <a:endParaRPr lang="fa-IR" sz="2000" b="1" dirty="0" smtClean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just" rtl="1"/>
            <a:endParaRPr lang="en-US" sz="2000" b="1" dirty="0">
              <a:cs typeface="B Zar" panose="00000400000000000000" pitchFamily="2" charset="-78"/>
            </a:endParaRPr>
          </a:p>
          <a:p>
            <a:pPr algn="just" rtl="1"/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سطح مایع آمنیوتیک غیر نرمال است.</a:t>
            </a:r>
            <a:endParaRPr lang="en-US" sz="20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508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نتیجه تصویری برای زایما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92897"/>
            <a:ext cx="6061193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5814" y="1124744"/>
            <a:ext cx="7128908" cy="4707885"/>
          </a:xfrm>
        </p:spPr>
        <p:txBody>
          <a:bodyPr/>
          <a:lstStyle/>
          <a:p>
            <a:pPr marL="68580" indent="0" algn="ctr">
              <a:buNone/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خونریزی تاخیری </a:t>
            </a:r>
          </a:p>
          <a:p>
            <a:pPr marL="68580" indent="0" algn="ctr">
              <a:buNone/>
            </a:pP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پس از زایمان</a:t>
            </a:r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3421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68760"/>
            <a:ext cx="7272924" cy="4563869"/>
          </a:xfrm>
        </p:spPr>
        <p:txBody>
          <a:bodyPr>
            <a:normAutofit/>
          </a:bodyPr>
          <a:lstStyle/>
          <a:p>
            <a:pPr algn="justLow" rtl="1"/>
            <a:r>
              <a:rPr lang="fa-IR" b="1" dirty="0" smtClean="0">
                <a:cs typeface="B Zar" pitchFamily="2" charset="-78"/>
              </a:rPr>
              <a:t>وقوع خونریزی 24 تا 12 ساعت پس از زایمان </a:t>
            </a:r>
          </a:p>
          <a:p>
            <a:pPr algn="justLow" rtl="1"/>
            <a:r>
              <a:rPr lang="fa-IR" b="1" dirty="0" smtClean="0">
                <a:cs typeface="B Zar" pitchFamily="2" charset="-78"/>
              </a:rPr>
              <a:t>خونریزی رحمی نگران کننده از دیدگاه بالینی در یک درصد زنان در عرض 2-1 هفته رخ می دهد که در اکثر موارد از پسرفت غیر طبیعی محل جفت ناشی می شود .</a:t>
            </a:r>
          </a:p>
          <a:p>
            <a:pPr algn="justLow" rtl="1"/>
            <a:r>
              <a:rPr lang="fa-IR" b="1" dirty="0" smtClean="0">
                <a:cs typeface="B Zar" pitchFamily="2" charset="-78"/>
              </a:rPr>
              <a:t>گاهی اوقات به علت باقی ماندن بخش از جفت یا آنوریسم کاذب یکی از شرایین رحمی رخ می دهد .</a:t>
            </a:r>
          </a:p>
          <a:p>
            <a:pPr algn="justLow" rtl="1"/>
            <a:r>
              <a:rPr lang="fa-IR" b="1" dirty="0" smtClean="0">
                <a:cs typeface="B Zar" pitchFamily="2" charset="-78"/>
              </a:rPr>
              <a:t>به دنبال کنده شدن جوشگاه پولیپ جفتی ممکن است خونریزی سریع و شدیدی رخ بدهد .</a:t>
            </a:r>
          </a:p>
          <a:p>
            <a:pPr algn="justLow" rtl="1"/>
            <a:r>
              <a:rPr lang="fa-IR" b="1" dirty="0" smtClean="0">
                <a:cs typeface="B Zar" pitchFamily="2" charset="-78"/>
              </a:rPr>
              <a:t>خونریزی تاخیری ممکن است در اثر اختلالات انعقادی ارثی نیز رخ بدهد. 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64704"/>
            <a:ext cx="7992888" cy="5616624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تشخیص ودرمان : </a:t>
            </a: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بررسی با سونوگرافی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بیماران با ثبات ، در صورت وجود رحم خالی اقدام به تجویز اکسی توسین ، متیل ارگونوین یا آنالوگ پروستاگلاندین می شود 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صورت شک به عفونت رحم ، داروهای ضد میکروبی افزوده         می شود 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صورت دیده شدن لخته های بزرگ در رحم توسط سونوگرافی ،می توان اقدام  به کورتاژ ساکشنی آرام کرد.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rgbClr val="00B0F0"/>
                </a:solidFill>
                <a:cs typeface="B Zar" panose="00000400000000000000" pitchFamily="2" charset="-78"/>
              </a:rPr>
              <a:t>در صورتی از کورتاژ استفاده می شود که پس از درمان طبی ، خونریزی قابل توجهی پابرجا مانده و یا عود کرده باشد </a:t>
            </a:r>
            <a:r>
              <a:rPr lang="fa-IR" b="1" dirty="0" smtClean="0">
                <a:cs typeface="B Zar" panose="00000400000000000000" pitchFamily="2" charset="-78"/>
              </a:rPr>
              <a:t>.</a:t>
            </a:r>
            <a:endParaRPr lang="en-US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74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908720"/>
            <a:ext cx="7560956" cy="4923909"/>
          </a:xfrm>
        </p:spPr>
        <p:txBody>
          <a:bodyPr/>
          <a:lstStyle/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marL="68580" indent="0" algn="ctr" rtl="1">
              <a:buNone/>
            </a:pPr>
            <a:r>
              <a:rPr lang="fa-IR" sz="6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بیماری قلبی </a:t>
            </a:r>
            <a:endParaRPr lang="en-US" sz="66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333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4704"/>
            <a:ext cx="8229600" cy="5832946"/>
          </a:xfrm>
          <a:noFill/>
        </p:spPr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تهدید به سقط             </a:t>
            </a:r>
            <a:r>
              <a:rPr lang="en-US" b="1" dirty="0" smtClean="0">
                <a:solidFill>
                  <a:srgbClr val="00B0F0"/>
                </a:solidFill>
              </a:rPr>
              <a:t>Threatened abortion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درد زیر شکم و کمر و یا خونریزی و یا هردو وجود دارد و احتمال سقط می رود </a:t>
            </a:r>
            <a:endParaRPr lang="fa-IR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اجتناب ناپذیر                                          </a:t>
            </a:r>
            <a:endParaRPr lang="en-US" b="1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علائمی چون پارگی پرده ها و یا وجود دیلاتاسیون وجود دارند که نشان می دهند سقط قریب الوقوع می باشد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کامل             </a:t>
            </a:r>
            <a:r>
              <a:rPr lang="en-US" b="1" dirty="0" smtClean="0">
                <a:solidFill>
                  <a:srgbClr val="00B0F0"/>
                </a:solidFill>
              </a:rPr>
              <a:t>         </a:t>
            </a:r>
            <a:r>
              <a:rPr lang="fa-IR" b="1" dirty="0" smtClean="0">
                <a:solidFill>
                  <a:srgbClr val="00B0F0"/>
                </a:solidFill>
              </a:rPr>
              <a:t>   </a:t>
            </a:r>
            <a:r>
              <a:rPr lang="en-US" b="1" dirty="0" smtClean="0">
                <a:solidFill>
                  <a:srgbClr val="00B0F0"/>
                </a:solidFill>
              </a:rPr>
              <a:t>Complete abortion</a:t>
            </a:r>
            <a:endParaRPr lang="fa-IR" b="1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تمام محصولات حاملگی دفع گردیده اند و دهانه رحم بسته می باشد </a:t>
            </a:r>
          </a:p>
          <a:p>
            <a:pPr lvl="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srgbClr val="00B0F0"/>
                </a:solidFill>
              </a:rPr>
              <a:t>سقط سپتیک (عفونی )</a:t>
            </a:r>
            <a:endParaRPr lang="de-DE" sz="2800" b="1" dirty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de-DE" sz="2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1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352928" cy="5976664"/>
          </a:xfrm>
        </p:spPr>
        <p:txBody>
          <a:bodyPr>
            <a:normAutofit/>
          </a:bodyPr>
          <a:lstStyle/>
          <a:p>
            <a:pPr marL="0" marR="0" indent="360045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Alborz Divani"/>
                <a:ea typeface="Times New Roman"/>
                <a:cs typeface="B Titr" panose="00000700000000000000" pitchFamily="2" charset="-78"/>
              </a:rPr>
              <a:t>افزایش بیماری قلبی در بارداری می‌تواند به علل زیر باشد:</a:t>
            </a:r>
            <a:endParaRPr lang="en-US" b="1" dirty="0">
              <a:solidFill>
                <a:srgbClr val="FF0000"/>
              </a:solidFill>
              <a:latin typeface="Arial"/>
              <a:ea typeface="Times New Roman"/>
              <a:cs typeface="B Titr" panose="00000700000000000000" pitchFamily="2" charset="-78"/>
            </a:endParaRP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solidFill>
                  <a:srgbClr val="C00000"/>
                </a:solidFill>
                <a:latin typeface="Alborz Divani"/>
                <a:ea typeface="Times New Roman"/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solidFill>
                  <a:srgbClr val="C00000"/>
                </a:solidFill>
                <a:latin typeface="Alborz Divani"/>
                <a:ea typeface="Times New Roman"/>
                <a:cs typeface="B Nazanin" panose="00000400000000000000" pitchFamily="2" charset="-78"/>
              </a:rPr>
              <a:t>چاقی: </a:t>
            </a:r>
            <a:r>
              <a:rPr lang="fa-IR" sz="2800" b="1" dirty="0">
                <a:latin typeface="Alborz Divani"/>
                <a:ea typeface="Times New Roman"/>
                <a:cs typeface="B Nazanin" panose="00000400000000000000" pitchFamily="2" charset="-78"/>
              </a:rPr>
              <a:t>فشار خون بالا، دیابت در بزرگسالان </a:t>
            </a: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جوان</a:t>
            </a: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latin typeface="Arial"/>
              <a:ea typeface="Times New Roman"/>
              <a:cs typeface="B Nazanin" panose="00000400000000000000" pitchFamily="2" charset="-78"/>
            </a:endParaRP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latin typeface="Alborz Divani"/>
                <a:ea typeface="Times New Roman"/>
                <a:cs typeface="B Nazanin" panose="00000400000000000000" pitchFamily="2" charset="-78"/>
              </a:rPr>
              <a:t>سن زنان باردار و تاخیر در شروع </a:t>
            </a: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بارداری</a:t>
            </a: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latin typeface="Arial"/>
              <a:ea typeface="Times New Roman"/>
              <a:cs typeface="B Nazanin" panose="00000400000000000000" pitchFamily="2" charset="-78"/>
            </a:endParaRP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latin typeface="Alborz Divani"/>
                <a:ea typeface="Times New Roman"/>
                <a:cs typeface="B Nazanin" panose="00000400000000000000" pitchFamily="2" charset="-78"/>
              </a:rPr>
              <a:t>بقا در زنان مبتلا به بیماری مادرزادی قلبی تا سن بزرگسالی به دلیل پیشرفت در درمان‌های طبی و </a:t>
            </a: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جراحی</a:t>
            </a: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latin typeface="Arial"/>
              <a:ea typeface="Times New Roman"/>
              <a:cs typeface="B Nazanin" panose="00000400000000000000" pitchFamily="2" charset="-78"/>
            </a:endParaRP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latin typeface="Alborz Divani"/>
                <a:ea typeface="Times New Roman"/>
                <a:cs typeface="B Nazanin" panose="00000400000000000000" pitchFamily="2" charset="-78"/>
              </a:rPr>
              <a:t>میزان تشخیص بیماری قلبی در </a:t>
            </a: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بارداری</a:t>
            </a:r>
          </a:p>
          <a:p>
            <a:pPr marL="0" marR="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 </a:t>
            </a:r>
            <a:r>
              <a:rPr lang="fa-IR" sz="2800" b="1" dirty="0">
                <a:latin typeface="Alborz Divani"/>
                <a:ea typeface="Times New Roman"/>
                <a:cs typeface="B Nazanin" panose="00000400000000000000" pitchFamily="2" charset="-78"/>
              </a:rPr>
              <a:t>بسیاری از این موارد در شرایط غیربارداری بدون علامت بوده و با افزایش بار قلب در حاملگی تشدید و حتی در مواردی برای اولین بار تشخیص داده می‌شوند</a:t>
            </a:r>
            <a:r>
              <a:rPr lang="fa-IR" sz="2800" b="1" dirty="0" smtClean="0">
                <a:latin typeface="Alborz Divani"/>
                <a:ea typeface="Times New Roman"/>
                <a:cs typeface="B Nazanin" panose="00000400000000000000" pitchFamily="2" charset="-78"/>
              </a:rPr>
              <a:t>.</a:t>
            </a:r>
            <a:endParaRPr lang="en-US" sz="2800" b="1" dirty="0">
              <a:latin typeface="Arial"/>
              <a:ea typeface="Times New Roman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76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64704"/>
            <a:ext cx="8208912" cy="5472608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افزایش برون ده قلبی به میزان 50- 30 % ( ½ موارد در 8هفته اول  که در میانه بارداری به اوج می رسد )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مراحل بعدی ضربان قلب در حال استراحت بیشتر می شود </a:t>
            </a:r>
          </a:p>
          <a:p>
            <a:pPr algn="r" rtl="1"/>
            <a:endParaRPr lang="fa-IR" b="1" dirty="0" smtClean="0">
              <a:cs typeface="B Zar" panose="00000400000000000000" pitchFamily="2" charset="-78"/>
            </a:endParaRP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تغییرات شدید همودینامیک ناشی از حاملگی تاثیر عمیقی بر روی بیماری قلبی زمینه ای در مادران باردار دارد 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این تغییرات ممکن است در اوایل بارداری (قبل </a:t>
            </a:r>
            <a:r>
              <a:rPr lang="fa-IR" b="1" dirty="0">
                <a:cs typeface="B Zar" panose="00000400000000000000" pitchFamily="2" charset="-78"/>
              </a:rPr>
              <a:t>از نیمه حاملگی </a:t>
            </a:r>
            <a:r>
              <a:rPr lang="fa-IR" b="1" dirty="0" smtClean="0">
                <a:cs typeface="B Zar" panose="00000400000000000000" pitchFamily="2" charset="-78"/>
              </a:rPr>
              <a:t>)        در زنان مبتلا به اختلال شدید عملکرد قلبی ، باعث تشدید نارسایی قلبی شود ودر موارد دیگر بعد از هفته 28 ایجاد شود.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 اکثر موارد نارسایی قلبی زمانی که در دوره حوالی زایمان بار همودینامیک اضافی بر قلب تحمیل می شود ، بوجود می آید.            این رویداد زمانی رخ می دهد که ظرفیت فیزیولوژیک برای تغییر سریع برونده قلبی به علت وجود بیماری ساختمانی قلب به شدت کم می شود </a:t>
            </a:r>
          </a:p>
          <a:p>
            <a:pPr algn="r" rtl="1"/>
            <a:endParaRPr lang="en-US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018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692696"/>
            <a:ext cx="7416940" cy="5544616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بسیاری از تغییرات فیزیولوژیک که در طی بارداری طبیعی رخ می دهند معمولا تشخیص بیماری قلبی را دشوارتر می سازند مانند :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b="1" dirty="0" smtClean="0">
                <a:cs typeface="B Zar" panose="00000400000000000000" pitchFamily="2" charset="-78"/>
              </a:rPr>
              <a:t>سوفل های عملکردی سیستولیک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b="1" dirty="0" smtClean="0">
                <a:cs typeface="B Zar" panose="00000400000000000000" pitchFamily="2" charset="-78"/>
              </a:rPr>
              <a:t> تشدید تلاش تنفسی که در بعضی مواقع به شکل تنگی نفس بروز می کند .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ادم در اندام های تحتانی که عموما در طول نیمه دوم حاملگی وجود دارد.</a:t>
            </a:r>
          </a:p>
          <a:p>
            <a:pPr algn="r" rtl="1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علائم و یافته های بالینی :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تنگی نفس پیشرونده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سرفه شبانه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خلط خونی سنکوپ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درد قفسه سینه 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4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620688"/>
            <a:ext cx="7344932" cy="54006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بررسی های تشخیصی :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اغلب غیر تهاجمی هستند و می توان بدون خطر در زنان باردار از آنها استفاده کردشامل :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الکتروکاردیوگرافی 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اکوکاردیوگرافی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رادیوگرافی قفسه سینه (در موارد بزرگی شدید قلب )</a:t>
            </a:r>
          </a:p>
          <a:p>
            <a:pPr algn="r" rtl="1">
              <a:lnSpc>
                <a:spcPct val="150000"/>
              </a:lnSpc>
            </a:pPr>
            <a:endParaRPr lang="fa-IR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بیماری مادرزادی در فرزندان :</a:t>
            </a:r>
          </a:p>
          <a:p>
            <a:pPr algn="r" rtl="1"/>
            <a:r>
              <a:rPr lang="fa-IR" b="1" dirty="0">
                <a:cs typeface="B Zar" panose="00000400000000000000" pitchFamily="2" charset="-78"/>
              </a:rPr>
              <a:t>بیشتر ضایعات مادرزادی قلب از طریق ژنتیک به ارث می رسند.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2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836712"/>
            <a:ext cx="7488948" cy="4995917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پیش آگهی : </a:t>
            </a:r>
          </a:p>
          <a:p>
            <a:pPr algn="justLow" rtl="1"/>
            <a:r>
              <a:rPr lang="fa-IR" sz="2800" b="1" dirty="0" smtClean="0">
                <a:cs typeface="B Zar" panose="00000400000000000000" pitchFamily="2" charset="-78"/>
              </a:rPr>
              <a:t>احتمال پیامد مطلوب در مادر دچار بیماری قلبی، به ظرفیت عملکردی قلب ،عوارض دیگری که بار قلب را بیش از پیش افزایش می دهند و کیفیت مراقبتهای پزشکی بستگی دارد .</a:t>
            </a:r>
          </a:p>
          <a:p>
            <a:pPr algn="justLow" rtl="1"/>
            <a:r>
              <a:rPr lang="fa-IR" sz="2800" b="1" dirty="0" smtClean="0">
                <a:cs typeface="B Zar" panose="00000400000000000000" pitchFamily="2" charset="-78"/>
              </a:rPr>
              <a:t>عوامل روانی و اجتماعی و اقتصادی نیز ممکن است بسیار مهم باشند زیرا در بسیاری از مادران باردار استراحت در بستر در تمام طول بارداری ضرورت دارد.</a:t>
            </a:r>
            <a:endParaRPr lang="en-US" sz="2800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168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64704"/>
            <a:ext cx="8136904" cy="576064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اقدامات مداخله ای درشناسایی مادران مبتلا به  بیماریهای قلبی </a:t>
            </a:r>
          </a:p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مراقبت پیش از بارداری </a:t>
            </a:r>
          </a:p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دقت در کنترل علائم حیاتی </a:t>
            </a:r>
          </a:p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ارجاع و پیگیری مادران باردار </a:t>
            </a:r>
          </a:p>
          <a:p>
            <a:pPr algn="r" rtl="1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مطالعه دستورالعمل کاردیو میوپاتی در بارداری</a:t>
            </a:r>
          </a:p>
          <a:p>
            <a:pPr algn="r" rtl="1"/>
            <a:endParaRPr lang="fa-IR" sz="2800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92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780928"/>
            <a:ext cx="7200916" cy="1944216"/>
          </a:xfrm>
        </p:spPr>
        <p:txBody>
          <a:bodyPr>
            <a:normAutofit/>
          </a:bodyPr>
          <a:lstStyle/>
          <a:p>
            <a:pPr marL="68580" indent="0" algn="ctr" rtl="1">
              <a:buNone/>
            </a:pP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فشارخون بارداری</a:t>
            </a:r>
            <a:endParaRPr lang="en-US" sz="4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213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8208912" cy="5904656"/>
          </a:xfrm>
        </p:spPr>
        <p:txBody>
          <a:bodyPr>
            <a:noAutofit/>
          </a:bodyPr>
          <a:lstStyle/>
          <a:p>
            <a:pPr algn="just" rtl="1"/>
            <a:r>
              <a:rPr lang="fa-IR" sz="2000" b="1" dirty="0" smtClean="0">
                <a:cs typeface="B Zar" pitchFamily="2" charset="-78"/>
              </a:rPr>
              <a:t>یکی از علل </a:t>
            </a:r>
            <a:r>
              <a:rPr lang="fa-IR" sz="2000" b="1" dirty="0">
                <a:cs typeface="B Zar" pitchFamily="2" charset="-78"/>
              </a:rPr>
              <a:t>جهانی موربیدیتی و مرگ و میر مادری و جنینی ناشی از فشار خون حاملگی </a:t>
            </a:r>
            <a:r>
              <a:rPr lang="fa-IR" sz="2000" b="1" dirty="0" smtClean="0">
                <a:cs typeface="B Zar" pitchFamily="2" charset="-78"/>
              </a:rPr>
              <a:t>است که </a:t>
            </a:r>
            <a:r>
              <a:rPr lang="fa-IR" sz="2000" b="1" dirty="0">
                <a:cs typeface="B Zar" pitchFamily="2" charset="-78"/>
              </a:rPr>
              <a:t>باعث 76000  مرگ در سال</a:t>
            </a:r>
            <a:r>
              <a:rPr lang="en-US" sz="2000" b="1" dirty="0">
                <a:cs typeface="B Zar" pitchFamily="2" charset="-78"/>
              </a:rPr>
              <a:t> </a:t>
            </a:r>
            <a:r>
              <a:rPr lang="fa-IR" sz="2000" b="1" dirty="0" smtClean="0">
                <a:cs typeface="B Zar" pitchFamily="2" charset="-78"/>
              </a:rPr>
              <a:t>می </a:t>
            </a:r>
            <a:r>
              <a:rPr lang="fa-IR" sz="2000" b="1" dirty="0">
                <a:cs typeface="B Zar" pitchFamily="2" charset="-78"/>
              </a:rPr>
              <a:t>شود. </a:t>
            </a:r>
            <a:endParaRPr lang="en-US" sz="2000" b="1" dirty="0">
              <a:cs typeface="B Zar" pitchFamily="2" charset="-78"/>
            </a:endParaRPr>
          </a:p>
          <a:p>
            <a:pPr algn="just" rtl="1"/>
            <a:r>
              <a:rPr lang="fa-IR" sz="2000" b="1" dirty="0">
                <a:solidFill>
                  <a:srgbClr val="FF0000"/>
                </a:solidFill>
                <a:cs typeface="B Titr" pitchFamily="2" charset="-78"/>
              </a:rPr>
              <a:t>چهار طبقه بندی دارد:</a:t>
            </a:r>
            <a:endParaRPr lang="en-US" sz="2000" b="1" dirty="0">
              <a:solidFill>
                <a:srgbClr val="FF0000"/>
              </a:solidFill>
              <a:cs typeface="B Titr" pitchFamily="2" charset="-78"/>
            </a:endParaRPr>
          </a:p>
          <a:p>
            <a:pPr marL="0" lvl="0" indent="0" algn="just" rtl="1">
              <a:buNone/>
            </a:pP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1- فشار </a:t>
            </a:r>
            <a:r>
              <a:rPr lang="fa-IR" sz="2000" b="1" dirty="0">
                <a:solidFill>
                  <a:srgbClr val="C00000"/>
                </a:solidFill>
                <a:cs typeface="B Zar" pitchFamily="2" charset="-78"/>
              </a:rPr>
              <a:t>خون </a:t>
            </a: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مزمن : </a:t>
            </a:r>
            <a:r>
              <a:rPr lang="fa-IR" sz="2000" b="1" dirty="0">
                <a:cs typeface="B Zar" pitchFamily="2" charset="-78"/>
              </a:rPr>
              <a:t>افزایش فشار خون قبل از حاملگی که در ارتباط با وزن نمی باشد و پروتئین اوری و آسیب </a:t>
            </a:r>
            <a:r>
              <a:rPr lang="fa-IR" sz="2000" b="1" dirty="0" smtClean="0">
                <a:cs typeface="B Zar" pitchFamily="2" charset="-78"/>
              </a:rPr>
              <a:t>به اندام </a:t>
            </a:r>
            <a:r>
              <a:rPr lang="fa-IR" sz="2000" b="1" dirty="0">
                <a:cs typeface="B Zar" pitchFamily="2" charset="-78"/>
              </a:rPr>
              <a:t>های </a:t>
            </a:r>
            <a:r>
              <a:rPr lang="fa-IR" sz="2000" b="1" dirty="0" smtClean="0">
                <a:cs typeface="B Zar" pitchFamily="2" charset="-78"/>
              </a:rPr>
              <a:t>حیاتی </a:t>
            </a:r>
            <a:r>
              <a:rPr lang="fa-IR" sz="2000" b="1" dirty="0">
                <a:cs typeface="B Zar" pitchFamily="2" charset="-78"/>
              </a:rPr>
              <a:t>تا بعد از حاملگی هم ادامه پیدا می کند. </a:t>
            </a:r>
            <a:endParaRPr lang="fa-IR" sz="2000" b="1" dirty="0" smtClean="0">
              <a:cs typeface="B Zar" pitchFamily="2" charset="-78"/>
            </a:endParaRPr>
          </a:p>
          <a:p>
            <a:pPr marL="0" lvl="0" indent="0" algn="just" rtl="1">
              <a:buNone/>
            </a:pPr>
            <a:endParaRPr lang="en-US" sz="2000" b="1" dirty="0">
              <a:cs typeface="B Zar" pitchFamily="2" charset="-78"/>
            </a:endParaRPr>
          </a:p>
          <a:p>
            <a:pPr marL="0" lvl="0" indent="0" algn="just" rtl="1">
              <a:buNone/>
            </a:pP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2- پره اکلامپسی : </a:t>
            </a:r>
            <a:r>
              <a:rPr lang="fa-IR" sz="2000" b="1" dirty="0">
                <a:cs typeface="B Zar" pitchFamily="2" charset="-78"/>
              </a:rPr>
              <a:t>افزایش فشار خون حاملگی در طی حاملگی که معمولا بعد از 20 هفته اتفاق می افتد و آسیب </a:t>
            </a:r>
            <a:r>
              <a:rPr lang="fa-IR" sz="2000" b="1" dirty="0" smtClean="0">
                <a:cs typeface="B Zar" pitchFamily="2" charset="-78"/>
              </a:rPr>
              <a:t>به اندام </a:t>
            </a:r>
            <a:r>
              <a:rPr lang="fa-IR" sz="2000" b="1" dirty="0">
                <a:cs typeface="B Zar" pitchFamily="2" charset="-78"/>
              </a:rPr>
              <a:t>های </a:t>
            </a:r>
            <a:r>
              <a:rPr lang="fa-IR" sz="2000" b="1" dirty="0" smtClean="0">
                <a:cs typeface="B Zar" pitchFamily="2" charset="-78"/>
              </a:rPr>
              <a:t>حیاتی در </a:t>
            </a:r>
            <a:r>
              <a:rPr lang="fa-IR" sz="2000" b="1" dirty="0">
                <a:cs typeface="B Zar" pitchFamily="2" charset="-78"/>
              </a:rPr>
              <a:t>50 تا 70 درصد موارد اتفاق می افتد. </a:t>
            </a:r>
            <a:endParaRPr lang="fa-IR" sz="2000" b="1" dirty="0" smtClean="0">
              <a:cs typeface="B Zar" pitchFamily="2" charset="-78"/>
            </a:endParaRPr>
          </a:p>
          <a:p>
            <a:pPr marL="0" lvl="0" indent="0" algn="just" rtl="1">
              <a:buNone/>
            </a:pPr>
            <a:endParaRPr lang="en-US" sz="2000" b="1" dirty="0">
              <a:cs typeface="B Zar" pitchFamily="2" charset="-78"/>
            </a:endParaRPr>
          </a:p>
          <a:p>
            <a:pPr marL="0" lvl="0" indent="0" algn="just" rtl="1">
              <a:buNone/>
            </a:pP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3- </a:t>
            </a:r>
            <a:r>
              <a:rPr lang="en-US" sz="2000" b="1" dirty="0" smtClean="0">
                <a:solidFill>
                  <a:srgbClr val="C00000"/>
                </a:solidFill>
                <a:cs typeface="B Zar" pitchFamily="2" charset="-78"/>
              </a:rPr>
              <a:t> </a:t>
            </a: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فشارخون اضافه شده در بارداری : </a:t>
            </a:r>
            <a:r>
              <a:rPr lang="fa-IR" sz="2000" b="1" dirty="0">
                <a:cs typeface="B Zar" pitchFamily="2" charset="-78"/>
              </a:rPr>
              <a:t>فشار خون جدیدی که در حاملگی بر روی فشار خون مزمن مادر سوار می شود و شامل </a:t>
            </a:r>
            <a:r>
              <a:rPr lang="fa-IR" sz="2000" b="1" dirty="0" smtClean="0">
                <a:cs typeface="B Zar" pitchFamily="2" charset="-78"/>
              </a:rPr>
              <a:t>30- 15 </a:t>
            </a:r>
            <a:r>
              <a:rPr lang="fa-IR" sz="2000" b="1" dirty="0">
                <a:cs typeface="B Zar" pitchFamily="2" charset="-78"/>
              </a:rPr>
              <a:t>درصد است</a:t>
            </a:r>
            <a:r>
              <a:rPr lang="fa-IR" sz="2000" b="1" dirty="0" smtClean="0">
                <a:cs typeface="B Zar" pitchFamily="2" charset="-78"/>
              </a:rPr>
              <a:t>.</a:t>
            </a:r>
          </a:p>
          <a:p>
            <a:pPr marL="0" lvl="0" indent="0" algn="just" rtl="1">
              <a:buNone/>
            </a:pPr>
            <a:r>
              <a:rPr lang="fa-IR" sz="2000" b="1" dirty="0" smtClean="0">
                <a:cs typeface="B Zar" pitchFamily="2" charset="-78"/>
              </a:rPr>
              <a:t> </a:t>
            </a:r>
            <a:endParaRPr lang="en-US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4- فشار </a:t>
            </a:r>
            <a:r>
              <a:rPr lang="fa-IR" sz="2000" b="1" dirty="0">
                <a:solidFill>
                  <a:srgbClr val="C00000"/>
                </a:solidFill>
                <a:cs typeface="B Zar" pitchFamily="2" charset="-78"/>
              </a:rPr>
              <a:t>خون </a:t>
            </a: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گذرا : </a:t>
            </a:r>
            <a:r>
              <a:rPr lang="fa-IR" sz="2000" b="1" dirty="0">
                <a:cs typeface="B Zar" pitchFamily="2" charset="-78"/>
              </a:rPr>
              <a:t>افزایش فشار خون بیشتر از </a:t>
            </a:r>
            <a:r>
              <a:rPr lang="fa-IR" sz="2000" b="1" dirty="0" smtClean="0">
                <a:cs typeface="B Zar" pitchFamily="2" charset="-78"/>
              </a:rPr>
              <a:t>140/90 ، بدون </a:t>
            </a:r>
            <a:r>
              <a:rPr lang="fa-IR" sz="2000" b="1" dirty="0">
                <a:cs typeface="B Zar" pitchFamily="2" charset="-78"/>
              </a:rPr>
              <a:t>پروتئین اوری و آسیب </a:t>
            </a:r>
            <a:r>
              <a:rPr lang="fa-IR" sz="2000" b="1" dirty="0" smtClean="0">
                <a:cs typeface="B Zar" pitchFamily="2" charset="-78"/>
              </a:rPr>
              <a:t>اندامهای حیاتی .</a:t>
            </a:r>
          </a:p>
          <a:p>
            <a:pPr marL="0" indent="0" algn="just" rtl="1">
              <a:buNone/>
            </a:pPr>
            <a:r>
              <a:rPr lang="fa-IR" sz="2000" b="1" dirty="0" smtClean="0">
                <a:cs typeface="B Zar" pitchFamily="2" charset="-78"/>
              </a:rPr>
              <a:t> مادر </a:t>
            </a:r>
            <a:r>
              <a:rPr lang="fa-IR" sz="2000" b="1" dirty="0">
                <a:cs typeface="B Zar" pitchFamily="2" charset="-78"/>
              </a:rPr>
              <a:t>باردار با فشارخون نرمال در انتهای حاملگی </a:t>
            </a:r>
            <a:r>
              <a:rPr lang="fa-IR" sz="2000" b="1" dirty="0" smtClean="0">
                <a:cs typeface="B Zar" pitchFamily="2" charset="-78"/>
              </a:rPr>
              <a:t>، </a:t>
            </a:r>
            <a:r>
              <a:rPr lang="fa-IR" sz="2000" b="1" dirty="0" smtClean="0">
                <a:solidFill>
                  <a:srgbClr val="00B0F0"/>
                </a:solidFill>
                <a:cs typeface="B Zar" pitchFamily="2" charset="-78"/>
              </a:rPr>
              <a:t>در </a:t>
            </a:r>
            <a:r>
              <a:rPr lang="fa-IR" sz="2000" b="1" dirty="0">
                <a:solidFill>
                  <a:srgbClr val="00B0F0"/>
                </a:solidFill>
                <a:cs typeface="B Zar" pitchFamily="2" charset="-78"/>
              </a:rPr>
              <a:t>طول زایمان یا 24 </a:t>
            </a:r>
            <a:r>
              <a:rPr lang="fa-IR" sz="2000" b="1" dirty="0" smtClean="0">
                <a:solidFill>
                  <a:srgbClr val="00B0F0"/>
                </a:solidFill>
                <a:cs typeface="B Zar" pitchFamily="2" charset="-78"/>
              </a:rPr>
              <a:t>ساعت </a:t>
            </a:r>
            <a:r>
              <a:rPr lang="fa-IR" sz="2000" b="1" dirty="0">
                <a:solidFill>
                  <a:srgbClr val="00B0F0"/>
                </a:solidFill>
                <a:cs typeface="B Zar" pitchFamily="2" charset="-78"/>
              </a:rPr>
              <a:t>بعد از زایمان دچار </a:t>
            </a:r>
            <a:r>
              <a:rPr lang="fa-IR" sz="2000" b="1" dirty="0" smtClean="0">
                <a:solidFill>
                  <a:srgbClr val="00B0F0"/>
                </a:solidFill>
                <a:cs typeface="B Zar" pitchFamily="2" charset="-78"/>
              </a:rPr>
              <a:t>افزایش فشار </a:t>
            </a:r>
            <a:r>
              <a:rPr lang="fa-IR" sz="2000" b="1" dirty="0">
                <a:solidFill>
                  <a:srgbClr val="00B0F0"/>
                </a:solidFill>
                <a:cs typeface="B Zar" pitchFamily="2" charset="-78"/>
              </a:rPr>
              <a:t>خون می شوند </a:t>
            </a:r>
            <a:r>
              <a:rPr lang="fa-IR" sz="2000" b="1" dirty="0">
                <a:cs typeface="B Zar" pitchFamily="2" charset="-78"/>
              </a:rPr>
              <a:t>و فشار خونشان </a:t>
            </a:r>
            <a:r>
              <a:rPr lang="fa-IR" sz="2000" b="1" dirty="0">
                <a:solidFill>
                  <a:srgbClr val="00B0F0"/>
                </a:solidFill>
                <a:cs typeface="B Zar" pitchFamily="2" charset="-78"/>
              </a:rPr>
              <a:t>تا 10 روز </a:t>
            </a:r>
            <a:r>
              <a:rPr lang="fa-IR" sz="2000" b="1" dirty="0" smtClean="0">
                <a:solidFill>
                  <a:srgbClr val="00B0F0"/>
                </a:solidFill>
                <a:cs typeface="B Zar" pitchFamily="2" charset="-78"/>
              </a:rPr>
              <a:t>بعد</a:t>
            </a:r>
            <a:r>
              <a:rPr lang="en-US" sz="2000" b="1" dirty="0" smtClean="0">
                <a:solidFill>
                  <a:srgbClr val="00B0F0"/>
                </a:solidFill>
                <a:cs typeface="B Zar" pitchFamily="2" charset="-78"/>
              </a:rPr>
              <a:t> </a:t>
            </a:r>
            <a:r>
              <a:rPr lang="fa-IR" sz="2000" b="1" dirty="0" smtClean="0">
                <a:solidFill>
                  <a:srgbClr val="00B0F0"/>
                </a:solidFill>
                <a:cs typeface="B Zar" pitchFamily="2" charset="-78"/>
              </a:rPr>
              <a:t>از </a:t>
            </a:r>
            <a:r>
              <a:rPr lang="fa-IR" sz="2000" b="1" dirty="0">
                <a:solidFill>
                  <a:srgbClr val="00B0F0"/>
                </a:solidFill>
                <a:cs typeface="B Zar" pitchFamily="2" charset="-78"/>
              </a:rPr>
              <a:t>زایمان </a:t>
            </a:r>
            <a:r>
              <a:rPr lang="fa-IR" sz="2000" b="1" dirty="0">
                <a:cs typeface="B Zar" pitchFamily="2" charset="-78"/>
              </a:rPr>
              <a:t>نرمال می شود.</a:t>
            </a:r>
          </a:p>
        </p:txBody>
      </p:sp>
    </p:spTree>
    <p:extLst>
      <p:ext uri="{BB962C8B-B14F-4D97-AF65-F5344CB8AC3E}">
        <p14:creationId xmlns:p14="http://schemas.microsoft.com/office/powerpoint/2010/main" val="341057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992888" cy="5208692"/>
          </a:xfrm>
        </p:spPr>
        <p:txBody>
          <a:bodyPr>
            <a:noAutofit/>
          </a:bodyPr>
          <a:lstStyle/>
          <a:p>
            <a:pPr algn="ctr" rtl="1"/>
            <a:r>
              <a:rPr lang="fa-IR" sz="2400" b="1" dirty="0">
                <a:solidFill>
                  <a:srgbClr val="C00000"/>
                </a:solidFill>
                <a:cs typeface="B Titr" pitchFamily="2" charset="-78"/>
              </a:rPr>
              <a:t>پره اکلامپسی</a:t>
            </a:r>
            <a:endParaRPr lang="en-US" sz="24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dirty="0" smtClean="0">
                <a:cs typeface="B Zar" pitchFamily="2" charset="-78"/>
              </a:rPr>
              <a:t>فشار </a:t>
            </a:r>
            <a:r>
              <a:rPr lang="fa-IR" sz="2400" b="1" dirty="0">
                <a:cs typeface="B Zar" pitchFamily="2" charset="-78"/>
              </a:rPr>
              <a:t>خون </a:t>
            </a:r>
            <a:r>
              <a:rPr lang="fa-IR" sz="2400" b="1" dirty="0" smtClean="0">
                <a:cs typeface="B Zar" pitchFamily="2" charset="-78"/>
              </a:rPr>
              <a:t>140/90 </a:t>
            </a:r>
            <a:r>
              <a:rPr lang="fa-IR" sz="2400" b="1" dirty="0">
                <a:cs typeface="B Zar" pitchFamily="2" charset="-78"/>
              </a:rPr>
              <a:t>یا افزایش فشار خون سیستولیک 30 </a:t>
            </a:r>
            <a:r>
              <a:rPr lang="en-US" sz="2400" b="1" dirty="0" err="1">
                <a:cs typeface="B Zar" pitchFamily="2" charset="-78"/>
              </a:rPr>
              <a:t>MMHg</a:t>
            </a:r>
            <a:r>
              <a:rPr lang="fa-IR" sz="2400" b="1" dirty="0">
                <a:cs typeface="B Zar" pitchFamily="2" charset="-78"/>
              </a:rPr>
              <a:t> </a:t>
            </a:r>
            <a:r>
              <a:rPr lang="fa-IR" sz="2400" b="1" dirty="0" smtClean="0">
                <a:cs typeface="B Zar" pitchFamily="2" charset="-78"/>
              </a:rPr>
              <a:t>و </a:t>
            </a:r>
            <a:r>
              <a:rPr lang="fa-IR" sz="2400" b="1" dirty="0">
                <a:cs typeface="B Zar" pitchFamily="2" charset="-78"/>
              </a:rPr>
              <a:t>فشار خون  دیاستولیک 15 </a:t>
            </a:r>
            <a:r>
              <a:rPr lang="en-US" sz="2400" b="1" dirty="0" err="1">
                <a:cs typeface="B Zar" pitchFamily="2" charset="-78"/>
              </a:rPr>
              <a:t>mmhg</a:t>
            </a:r>
            <a:r>
              <a:rPr lang="fa-IR" sz="2400" b="1" dirty="0">
                <a:cs typeface="B Zar" pitchFamily="2" charset="-78"/>
              </a:rPr>
              <a:t> نسبت به قبل از حاملگی که خودش را با فشارخون – پروتئین اوری وادم صورت دست ها و قوزک پا نشان </a:t>
            </a:r>
            <a:r>
              <a:rPr lang="fa-IR" sz="2400" b="1" dirty="0" smtClean="0">
                <a:cs typeface="B Zar" pitchFamily="2" charset="-78"/>
              </a:rPr>
              <a:t>میدهد</a:t>
            </a:r>
            <a:r>
              <a:rPr lang="fa-IR" sz="2400" b="1" dirty="0">
                <a:cs typeface="B Zar" pitchFamily="2" charset="-78"/>
              </a:rPr>
              <a:t>. </a:t>
            </a:r>
            <a:r>
              <a:rPr lang="fa-IR" sz="2400" b="1" dirty="0" smtClean="0">
                <a:cs typeface="B Zar" pitchFamily="2" charset="-78"/>
              </a:rPr>
              <a:t>در </a:t>
            </a:r>
            <a:r>
              <a:rPr lang="fa-IR" sz="2400" b="1" dirty="0">
                <a:cs typeface="B Zar" pitchFamily="2" charset="-78"/>
              </a:rPr>
              <a:t>هر زمانی بعد از هفته 20 بارداری، معمولاً در مراحل انتهایی بارداری اتفاق می افتد و معمولًا تا بعد از </a:t>
            </a:r>
            <a:r>
              <a:rPr lang="fa-IR" sz="2400" b="1" dirty="0" smtClean="0">
                <a:cs typeface="B Zar" pitchFamily="2" charset="-78"/>
              </a:rPr>
              <a:t>زایمان </a:t>
            </a:r>
            <a:r>
              <a:rPr lang="fa-IR" sz="2400" b="1" dirty="0">
                <a:cs typeface="B Zar" pitchFamily="2" charset="-78"/>
              </a:rPr>
              <a:t>ادامه پیدا نمی کند. می تواند منجر به سندرم </a:t>
            </a:r>
            <a:r>
              <a:rPr lang="en-US" sz="2400" b="1" dirty="0" err="1">
                <a:cs typeface="B Zar" pitchFamily="2" charset="-78"/>
              </a:rPr>
              <a:t>Hellp</a:t>
            </a:r>
            <a:r>
              <a:rPr lang="fa-IR" sz="2400" b="1" dirty="0">
                <a:cs typeface="B Zar" pitchFamily="2" charset="-78"/>
              </a:rPr>
              <a:t> شود. </a:t>
            </a:r>
            <a:endParaRPr lang="en-US" sz="2400" b="1" dirty="0">
              <a:cs typeface="B Zar" pitchFamily="2" charset="-78"/>
            </a:endParaRPr>
          </a:p>
          <a:p>
            <a:pPr algn="just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134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68760"/>
            <a:ext cx="7488948" cy="4563869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علائم عمومی پره اکلامپسی:  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itchFamily="2" charset="-78"/>
              </a:rPr>
              <a:t>افزایش سریع </a:t>
            </a:r>
            <a:r>
              <a:rPr lang="fa-IR" b="1" dirty="0" smtClean="0">
                <a:cs typeface="B Zar" pitchFamily="2" charset="-78"/>
              </a:rPr>
              <a:t>وزن ، </a:t>
            </a:r>
            <a:r>
              <a:rPr lang="fa-IR" b="1" dirty="0">
                <a:cs typeface="B Zar" pitchFamily="2" charset="-78"/>
              </a:rPr>
              <a:t>ورم صورت و دست </a:t>
            </a:r>
            <a:r>
              <a:rPr lang="fa-IR" b="1" dirty="0" smtClean="0">
                <a:cs typeface="B Zar" pitchFamily="2" charset="-78"/>
              </a:rPr>
              <a:t>ها ، سردرد ، </a:t>
            </a:r>
            <a:r>
              <a:rPr lang="fa-IR" b="1" dirty="0">
                <a:cs typeface="B Zar" pitchFamily="2" charset="-78"/>
              </a:rPr>
              <a:t>تغییرات بینایی( دوبینی، دیدن ذرات شناور، لکه بینی در جلوی چشمان)، </a:t>
            </a:r>
            <a:r>
              <a:rPr lang="fa-IR" b="1" dirty="0" smtClean="0">
                <a:cs typeface="B Zar" pitchFamily="2" charset="-78"/>
              </a:rPr>
              <a:t>سرگیجه ، سنکوب ، </a:t>
            </a:r>
            <a:r>
              <a:rPr lang="fa-IR" b="1" dirty="0">
                <a:cs typeface="B Zar" pitchFamily="2" charset="-78"/>
              </a:rPr>
              <a:t>وزوز </a:t>
            </a:r>
            <a:r>
              <a:rPr lang="fa-IR" b="1" dirty="0" smtClean="0">
                <a:cs typeface="B Zar" pitchFamily="2" charset="-78"/>
              </a:rPr>
              <a:t>گوش ، </a:t>
            </a:r>
            <a:r>
              <a:rPr lang="fa-IR" b="1" dirty="0">
                <a:cs typeface="B Zar" pitchFamily="2" charset="-78"/>
              </a:rPr>
              <a:t>گیجی، </a:t>
            </a:r>
            <a:r>
              <a:rPr lang="fa-IR" b="1" dirty="0" smtClean="0">
                <a:cs typeface="B Zar" pitchFamily="2" charset="-78"/>
              </a:rPr>
              <a:t>تشنج ، </a:t>
            </a:r>
            <a:r>
              <a:rPr lang="fa-IR" b="1" dirty="0">
                <a:cs typeface="B Zar" pitchFamily="2" charset="-78"/>
              </a:rPr>
              <a:t>درد شکم، کاهش </a:t>
            </a:r>
            <a:r>
              <a:rPr lang="fa-IR" b="1" dirty="0" smtClean="0">
                <a:cs typeface="B Zar" pitchFamily="2" charset="-78"/>
              </a:rPr>
              <a:t>ادرار</a:t>
            </a:r>
            <a:r>
              <a:rPr lang="fa-IR" b="1" dirty="0">
                <a:cs typeface="B Zar" pitchFamily="2" charset="-78"/>
              </a:rPr>
              <a:t>، تهوع و استفراغ، ادرار خونی و استفراغ خونی</a:t>
            </a:r>
            <a:endParaRPr lang="en-US" b="1" dirty="0">
              <a:cs typeface="B Zar" pitchFamily="2" charset="-78"/>
            </a:endParaRPr>
          </a:p>
          <a:p>
            <a:pPr algn="r" rtl="1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122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688"/>
            <a:ext cx="8229600" cy="5760640"/>
          </a:xfrm>
        </p:spPr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ناقص              </a:t>
            </a:r>
            <a:r>
              <a:rPr lang="en-US" b="1" dirty="0" smtClean="0">
                <a:solidFill>
                  <a:srgbClr val="00B0F0"/>
                </a:solidFill>
              </a:rPr>
              <a:t>Incomplete abortion  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مقداری از محصولات حاملگی در رحم یا مجرا وجود دارد و بیمار معمولا خونریزی دارد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مکرر</a:t>
            </a:r>
            <a:r>
              <a:rPr lang="en-US" b="1" dirty="0" smtClean="0">
                <a:solidFill>
                  <a:srgbClr val="00B0F0"/>
                </a:solidFill>
              </a:rPr>
              <a:t>  Recurrent abortion                 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بروز تعداد سه سقط یا بیشتر در بیمار را گویند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fa-IR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fa-IR" b="1" dirty="0" smtClean="0">
                <a:solidFill>
                  <a:srgbClr val="00B0F0"/>
                </a:solidFill>
              </a:rPr>
              <a:t>سقط فراموش شده          </a:t>
            </a:r>
            <a:r>
              <a:rPr lang="en-US" b="1" dirty="0" smtClean="0">
                <a:solidFill>
                  <a:srgbClr val="00B0F0"/>
                </a:solidFill>
              </a:rPr>
              <a:t>Missed abortion       </a:t>
            </a:r>
            <a:endParaRPr lang="fa-IR" b="1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جنین مرده ولی نشانه ای از دفع وجود ندارد در این بیماران شانس بروز اختلالات انعقادی وجود دارد</a:t>
            </a:r>
            <a:endParaRPr lang="de-DE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7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084" y="1100628"/>
            <a:ext cx="7876356" cy="4632628"/>
          </a:xfrm>
        </p:spPr>
        <p:txBody>
          <a:bodyPr>
            <a:noAutofit/>
          </a:bodyPr>
          <a:lstStyle/>
          <a:p>
            <a:pPr algn="just" rtl="1"/>
            <a:r>
              <a:rPr lang="fa-IR" sz="2000" b="1" dirty="0">
                <a:solidFill>
                  <a:srgbClr val="C00000"/>
                </a:solidFill>
                <a:cs typeface="B Titr" pitchFamily="2" charset="-78"/>
              </a:rPr>
              <a:t>پره اکلامپسی دو نوع </a:t>
            </a:r>
            <a:r>
              <a:rPr lang="fa-IR" sz="2000" b="1" dirty="0" smtClean="0">
                <a:solidFill>
                  <a:srgbClr val="C00000"/>
                </a:solidFill>
                <a:cs typeface="B Titr" pitchFamily="2" charset="-78"/>
              </a:rPr>
              <a:t>دارد :</a:t>
            </a:r>
          </a:p>
          <a:p>
            <a:pPr marL="68580" indent="0" algn="just" rtl="1">
              <a:buNone/>
            </a:pPr>
            <a:endParaRPr lang="en-US" sz="20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/>
            <a:r>
              <a:rPr lang="fa-IR" sz="2000" b="1" dirty="0" smtClean="0">
                <a:cs typeface="B Titr" pitchFamily="2" charset="-78"/>
              </a:rPr>
              <a:t>1- خفیف       </a:t>
            </a:r>
            <a:r>
              <a:rPr lang="fa-IR" sz="2000" b="1" dirty="0">
                <a:cs typeface="B Titr" pitchFamily="2" charset="-78"/>
              </a:rPr>
              <a:t>2- شدید</a:t>
            </a:r>
            <a:endParaRPr lang="en-US" sz="2000" b="1" dirty="0">
              <a:cs typeface="B Titr" pitchFamily="2" charset="-78"/>
            </a:endParaRPr>
          </a:p>
          <a:p>
            <a:pPr lvl="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C00000"/>
                </a:solidFill>
                <a:cs typeface="B Zar" pitchFamily="2" charset="-78"/>
              </a:rPr>
              <a:t>فشار خون خفیف : </a:t>
            </a:r>
            <a:r>
              <a:rPr lang="fa-IR" sz="2000" b="1" dirty="0">
                <a:cs typeface="B Zar" pitchFamily="2" charset="-78"/>
              </a:rPr>
              <a:t>فشار خون </a:t>
            </a:r>
            <a:r>
              <a:rPr lang="fa-IR" sz="2000" b="1" dirty="0" smtClean="0">
                <a:cs typeface="B Zar" pitchFamily="2" charset="-78"/>
              </a:rPr>
              <a:t>140/90، بدون </a:t>
            </a:r>
            <a:r>
              <a:rPr lang="fa-IR" sz="2000" b="1" dirty="0">
                <a:cs typeface="B Zar" pitchFamily="2" charset="-78"/>
              </a:rPr>
              <a:t>آسیب </a:t>
            </a:r>
            <a:r>
              <a:rPr lang="fa-IR" sz="2000" b="1" dirty="0" smtClean="0">
                <a:cs typeface="B Zar" pitchFamily="2" charset="-78"/>
              </a:rPr>
              <a:t>ارگانهای حیاتی </a:t>
            </a:r>
            <a:r>
              <a:rPr lang="fa-IR" sz="2000" b="1" dirty="0">
                <a:cs typeface="B Zar" pitchFamily="2" charset="-78"/>
              </a:rPr>
              <a:t>و پروتئین اوری اندک </a:t>
            </a:r>
            <a:endParaRPr lang="en-US" sz="2000" b="1" dirty="0">
              <a:cs typeface="B Zar" pitchFamily="2" charset="-78"/>
            </a:endParaRPr>
          </a:p>
          <a:p>
            <a:pPr lvl="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C00000"/>
                </a:solidFill>
                <a:cs typeface="B Zar" pitchFamily="2" charset="-78"/>
              </a:rPr>
              <a:t>فشار خون </a:t>
            </a:r>
            <a:r>
              <a:rPr lang="fa-IR" sz="2000" b="1" dirty="0" smtClean="0">
                <a:solidFill>
                  <a:srgbClr val="C00000"/>
                </a:solidFill>
                <a:cs typeface="B Zar" pitchFamily="2" charset="-78"/>
              </a:rPr>
              <a:t>شدید : </a:t>
            </a:r>
            <a:r>
              <a:rPr lang="fa-IR" sz="2000" b="1" dirty="0">
                <a:cs typeface="B Zar" pitchFamily="2" charset="-78"/>
              </a:rPr>
              <a:t>فشار خون شدید </a:t>
            </a:r>
            <a:r>
              <a:rPr lang="fa-IR" sz="2000" b="1" dirty="0" smtClean="0">
                <a:cs typeface="B Zar" pitchFamily="2" charset="-78"/>
              </a:rPr>
              <a:t>160/110، </a:t>
            </a:r>
            <a:r>
              <a:rPr lang="fa-IR" sz="2000" b="1" dirty="0">
                <a:cs typeface="B Zar" pitchFamily="2" charset="-78"/>
              </a:rPr>
              <a:t>پروتئین اوری زیاد وجود دارد، </a:t>
            </a:r>
            <a:r>
              <a:rPr lang="fa-IR" sz="2000" b="1" dirty="0" smtClean="0">
                <a:cs typeface="B Zar" pitchFamily="2" charset="-78"/>
              </a:rPr>
              <a:t>بیش </a:t>
            </a:r>
            <a:r>
              <a:rPr lang="fa-IR" sz="2000" b="1" dirty="0">
                <a:cs typeface="B Zar" pitchFamily="2" charset="-78"/>
              </a:rPr>
              <a:t>از  </a:t>
            </a:r>
            <a:r>
              <a:rPr lang="en-US" sz="2000" b="1" dirty="0">
                <a:cs typeface="B Zar" pitchFamily="2" charset="-78"/>
              </a:rPr>
              <a:t>5gr</a:t>
            </a:r>
            <a:r>
              <a:rPr lang="fa-IR" sz="2000" b="1" dirty="0">
                <a:cs typeface="B Zar" pitchFamily="2" charset="-78"/>
              </a:rPr>
              <a:t> در روز و آسیب ارگانهای حیاتی به علت انقباض </a:t>
            </a:r>
            <a:r>
              <a:rPr lang="fa-IR" sz="2000" b="1" dirty="0" smtClean="0">
                <a:cs typeface="B Zar" pitchFamily="2" charset="-78"/>
              </a:rPr>
              <a:t>عروقی. </a:t>
            </a:r>
          </a:p>
          <a:p>
            <a:pPr lvl="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dirty="0" smtClean="0">
                <a:cs typeface="B Zar" pitchFamily="2" charset="-78"/>
              </a:rPr>
              <a:t>سر درد ، </a:t>
            </a:r>
            <a:r>
              <a:rPr lang="fa-IR" sz="2000" b="1" dirty="0">
                <a:cs typeface="B Zar" pitchFamily="2" charset="-78"/>
              </a:rPr>
              <a:t>تغییرات </a:t>
            </a:r>
            <a:r>
              <a:rPr lang="fa-IR" sz="2000" b="1" dirty="0" smtClean="0">
                <a:cs typeface="B Zar" pitchFamily="2" charset="-78"/>
              </a:rPr>
              <a:t>بینایی ، گیجی ، </a:t>
            </a:r>
            <a:r>
              <a:rPr lang="fa-IR" sz="2000" b="1" dirty="0">
                <a:cs typeface="B Zar" pitchFamily="2" charset="-78"/>
              </a:rPr>
              <a:t>درد </a:t>
            </a:r>
            <a:r>
              <a:rPr lang="fa-IR" sz="2000" b="1" dirty="0" smtClean="0">
                <a:cs typeface="B Zar" pitchFamily="2" charset="-78"/>
              </a:rPr>
              <a:t>شکم ، </a:t>
            </a:r>
            <a:r>
              <a:rPr lang="fa-IR" sz="2000" b="1" dirty="0">
                <a:cs typeface="B Zar" pitchFamily="2" charset="-78"/>
              </a:rPr>
              <a:t>اختلال عملکرد </a:t>
            </a:r>
            <a:r>
              <a:rPr lang="fa-IR" sz="2000" b="1" dirty="0" smtClean="0">
                <a:cs typeface="B Zar" pitchFamily="2" charset="-78"/>
              </a:rPr>
              <a:t>کبد ، </a:t>
            </a:r>
            <a:r>
              <a:rPr lang="fa-IR" sz="2000" b="1" dirty="0">
                <a:cs typeface="B Zar" pitchFamily="2" charset="-78"/>
              </a:rPr>
              <a:t>افزایش بیلی </a:t>
            </a:r>
            <a:r>
              <a:rPr lang="fa-IR" sz="2000" b="1" dirty="0" smtClean="0">
                <a:cs typeface="B Zar" pitchFamily="2" charset="-78"/>
              </a:rPr>
              <a:t>روبین ، کاهش </a:t>
            </a:r>
            <a:r>
              <a:rPr lang="fa-IR" sz="2000" b="1" dirty="0">
                <a:cs typeface="B Zar" pitchFamily="2" charset="-78"/>
              </a:rPr>
              <a:t>ادرار، پروتئین </a:t>
            </a:r>
            <a:r>
              <a:rPr lang="fa-IR" sz="2000" b="1" dirty="0" smtClean="0">
                <a:cs typeface="B Zar" pitchFamily="2" charset="-78"/>
              </a:rPr>
              <a:t>اوری ، ادم ریه ، </a:t>
            </a:r>
            <a:r>
              <a:rPr lang="fa-IR" sz="2000" b="1" dirty="0">
                <a:cs typeface="B Zar" pitchFamily="2" charset="-78"/>
              </a:rPr>
              <a:t>آنمی همولیتیک ، </a:t>
            </a:r>
            <a:r>
              <a:rPr lang="fa-IR" sz="2000" b="1" dirty="0" smtClean="0">
                <a:cs typeface="B Zar" pitchFamily="2" charset="-78"/>
              </a:rPr>
              <a:t>ترومبوسیتوپنی ، </a:t>
            </a:r>
            <a:r>
              <a:rPr lang="fa-IR" sz="2000" b="1" dirty="0">
                <a:cs typeface="B Zar" pitchFamily="2" charset="-78"/>
              </a:rPr>
              <a:t>عقب ماندگی ذهنی و رشد جنین و </a:t>
            </a:r>
            <a:r>
              <a:rPr lang="fa-IR" sz="2000" b="1" dirty="0" smtClean="0">
                <a:cs typeface="B Zar" pitchFamily="2" charset="-78"/>
              </a:rPr>
              <a:t>اکلامپسی( </a:t>
            </a:r>
            <a:r>
              <a:rPr lang="fa-IR" sz="2000" b="1" dirty="0">
                <a:cs typeface="B Zar" pitchFamily="2" charset="-78"/>
              </a:rPr>
              <a:t>تشنج بدنبال پره اکلامپسی </a:t>
            </a:r>
            <a:r>
              <a:rPr lang="fa-IR" sz="2000" b="1" dirty="0" smtClean="0">
                <a:cs typeface="B Zar" pitchFamily="2" charset="-78"/>
              </a:rPr>
              <a:t>)</a:t>
            </a:r>
            <a:endParaRPr lang="fa-IR" sz="24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58396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100628"/>
            <a:ext cx="7444308" cy="5064676"/>
          </a:xfrm>
        </p:spPr>
        <p:txBody>
          <a:bodyPr>
            <a:noAutofit/>
          </a:bodyPr>
          <a:lstStyle/>
          <a:p>
            <a:pPr marL="68580" indent="0" algn="ctr" rtl="1">
              <a:buNone/>
            </a:pPr>
            <a:r>
              <a:rPr lang="fa-IR" sz="2800" b="1" dirty="0" smtClean="0">
                <a:solidFill>
                  <a:srgbClr val="C00000"/>
                </a:solidFill>
                <a:cs typeface="B Titr" pitchFamily="2" charset="-78"/>
              </a:rPr>
              <a:t>اکلامپسی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: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itchFamily="2" charset="-78"/>
              </a:rPr>
              <a:t>تشنج و </a:t>
            </a:r>
            <a:r>
              <a:rPr lang="fa-IR" b="1" dirty="0" smtClean="0">
                <a:cs typeface="B Zar" pitchFamily="2" charset="-78"/>
              </a:rPr>
              <a:t>کما </a:t>
            </a:r>
            <a:r>
              <a:rPr lang="fa-IR" b="1" dirty="0">
                <a:cs typeface="B Zar" pitchFamily="2" charset="-78"/>
              </a:rPr>
              <a:t>به دنبال انسفالوپاتی </a:t>
            </a:r>
            <a:r>
              <a:rPr lang="fa-IR" b="1" dirty="0" smtClean="0">
                <a:cs typeface="B Zar" pitchFamily="2" charset="-78"/>
              </a:rPr>
              <a:t>هایپرتانسیو </a:t>
            </a:r>
            <a:r>
              <a:rPr lang="fa-IR" b="1" dirty="0">
                <a:cs typeface="B Zar" pitchFamily="2" charset="-78"/>
              </a:rPr>
              <a:t>ایجاد می </a:t>
            </a:r>
            <a:r>
              <a:rPr lang="fa-IR" b="1" dirty="0" smtClean="0">
                <a:cs typeface="B Zar" pitchFamily="2" charset="-78"/>
              </a:rPr>
              <a:t>شودکه </a:t>
            </a:r>
            <a:r>
              <a:rPr lang="fa-IR" b="1" dirty="0">
                <a:cs typeface="B Zar" pitchFamily="2" charset="-78"/>
              </a:rPr>
              <a:t>معمولا مشکلات زیادی را به همراه دارد و حدود  2 % درصد از </a:t>
            </a:r>
            <a:r>
              <a:rPr lang="fa-IR" b="1" dirty="0" smtClean="0">
                <a:cs typeface="B Zar" pitchFamily="2" charset="-78"/>
              </a:rPr>
              <a:t>حاملگی </a:t>
            </a:r>
            <a:r>
              <a:rPr lang="fa-IR" b="1" dirty="0">
                <a:cs typeface="B Zar" pitchFamily="2" charset="-78"/>
              </a:rPr>
              <a:t>ها و یا 1در 1000 حاملگی را شامل می شود.</a:t>
            </a:r>
            <a:endParaRPr lang="en-US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itchFamily="2" charset="-78"/>
              </a:rPr>
              <a:t>یکی از دلایل اصلی مرگ مادران باردار به علت خونریزی داخل مغزی است که شامل 8 تا 38 درصد مرگ مادران در بارداری </a:t>
            </a:r>
            <a:r>
              <a:rPr lang="fa-IR" b="1" dirty="0" smtClean="0">
                <a:cs typeface="B Zar" pitchFamily="2" charset="-78"/>
              </a:rPr>
              <a:t>  می </a:t>
            </a:r>
            <a:r>
              <a:rPr lang="fa-IR" b="1" dirty="0">
                <a:cs typeface="B Zar" pitchFamily="2" charset="-78"/>
              </a:rPr>
              <a:t>شود.</a:t>
            </a:r>
            <a:endParaRPr lang="en-US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itchFamily="2" charset="-78"/>
              </a:rPr>
              <a:t> مادر دچار </a:t>
            </a:r>
            <a:r>
              <a:rPr lang="fa-IR" b="1" dirty="0" smtClean="0">
                <a:cs typeface="B Zar" pitchFamily="2" charset="-78"/>
              </a:rPr>
              <a:t>پره اکلامپسی باید </a:t>
            </a:r>
            <a:r>
              <a:rPr lang="fa-IR" b="1" dirty="0">
                <a:cs typeface="B Zar" pitchFamily="2" charset="-78"/>
              </a:rPr>
              <a:t>بصورت اورژانسی سزارین شود. </a:t>
            </a:r>
            <a:endParaRPr lang="en-US" b="1" dirty="0">
              <a:cs typeface="B Zar" pitchFamily="2" charset="-78"/>
            </a:endParaRPr>
          </a:p>
          <a:p>
            <a:pPr algn="just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28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052736"/>
            <a:ext cx="6912884" cy="4779893"/>
          </a:xfrm>
        </p:spPr>
        <p:txBody>
          <a:bodyPr>
            <a:normAutofit/>
          </a:bodyPr>
          <a:lstStyle/>
          <a:p>
            <a:pPr algn="r" rtl="1"/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ریسک </a:t>
            </a:r>
            <a:r>
              <a:rPr lang="fa-IR" b="1" dirty="0" smtClean="0">
                <a:solidFill>
                  <a:srgbClr val="C00000"/>
                </a:solidFill>
                <a:cs typeface="B Titr" pitchFamily="2" charset="-78"/>
              </a:rPr>
              <a:t>فاکتورها :</a:t>
            </a:r>
          </a:p>
          <a:p>
            <a:pPr algn="r" rtl="1"/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Zar" pitchFamily="2" charset="-78"/>
              </a:rPr>
              <a:t>سن کمتر از 20سال یا بالاتر از 40 سال </a:t>
            </a:r>
            <a:endParaRPr lang="fa-IR" b="1" dirty="0" smtClean="0">
              <a:cs typeface="B Zar" pitchFamily="2" charset="-78"/>
            </a:endParaRP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b="1" dirty="0" smtClean="0">
                <a:cs typeface="B Zar" pitchFamily="2" charset="-78"/>
              </a:rPr>
              <a:t>حاملگی </a:t>
            </a:r>
            <a:r>
              <a:rPr lang="fa-IR" b="1" dirty="0">
                <a:cs typeface="B Zar" pitchFamily="2" charset="-78"/>
              </a:rPr>
              <a:t>دوقلویی - سه </a:t>
            </a:r>
            <a:r>
              <a:rPr lang="fa-IR" b="1" dirty="0" smtClean="0">
                <a:cs typeface="B Zar" pitchFamily="2" charset="-78"/>
              </a:rPr>
              <a:t>قلویی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b="1" dirty="0" smtClean="0">
                <a:cs typeface="B Zar" pitchFamily="2" charset="-78"/>
              </a:rPr>
              <a:t>حاملگی </a:t>
            </a:r>
            <a:r>
              <a:rPr lang="fa-IR" b="1" dirty="0">
                <a:cs typeface="B Zar" pitchFamily="2" charset="-78"/>
              </a:rPr>
              <a:t>اول</a:t>
            </a:r>
            <a:endParaRPr lang="en-US" b="1" dirty="0">
              <a:cs typeface="B Zar" pitchFamily="2" charset="-78"/>
            </a:endParaRP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Zar" pitchFamily="2" charset="-78"/>
              </a:rPr>
              <a:t>حاملگی مولار</a:t>
            </a:r>
          </a:p>
        </p:txBody>
      </p:sp>
    </p:spTree>
    <p:extLst>
      <p:ext uri="{BB962C8B-B14F-4D97-AF65-F5344CB8AC3E}">
        <p14:creationId xmlns:p14="http://schemas.microsoft.com/office/powerpoint/2010/main" val="15959408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92696"/>
            <a:ext cx="7637472" cy="5616624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Titr" pitchFamily="2" charset="-78"/>
              </a:rPr>
              <a:t>عوامل همراه </a:t>
            </a:r>
            <a:r>
              <a:rPr lang="fa-IR" sz="2000" b="1" dirty="0" smtClean="0">
                <a:solidFill>
                  <a:srgbClr val="C00000"/>
                </a:solidFill>
                <a:cs typeface="B Titr" pitchFamily="2" charset="-78"/>
              </a:rPr>
              <a:t>شامل:</a:t>
            </a:r>
            <a:r>
              <a:rPr lang="fa-IR" sz="2000" b="1" dirty="0">
                <a:solidFill>
                  <a:srgbClr val="C00000"/>
                </a:solidFill>
                <a:cs typeface="B Titr" pitchFamily="2" charset="-78"/>
              </a:rPr>
              <a:t> </a:t>
            </a:r>
            <a:endParaRPr lang="fa-IR" sz="2000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cs typeface="B Zar" pitchFamily="2" charset="-78"/>
              </a:rPr>
              <a:t>فشارخون</a:t>
            </a:r>
            <a:r>
              <a:rPr lang="fa-IR" sz="1800" b="1" dirty="0">
                <a:cs typeface="B Zar" pitchFamily="2" charset="-78"/>
              </a:rPr>
              <a:t>،  دیابت، بیماری های کلیوی و عروقی، شرح حال قبلی از پره اکلامپسی  و اکلامپسی </a:t>
            </a:r>
            <a:endParaRPr lang="en-US" sz="1800" b="1" dirty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solidFill>
                  <a:srgbClr val="C00000"/>
                </a:solidFill>
                <a:cs typeface="B Zar" pitchFamily="2" charset="-78"/>
              </a:rPr>
              <a:t>آمار : </a:t>
            </a:r>
            <a:r>
              <a:rPr lang="fa-IR" sz="1800" b="1" dirty="0" smtClean="0">
                <a:cs typeface="B Zar" pitchFamily="2" charset="-78"/>
              </a:rPr>
              <a:t>5  </a:t>
            </a:r>
            <a:r>
              <a:rPr lang="fa-IR" sz="1800" b="1" dirty="0">
                <a:cs typeface="B Zar" pitchFamily="2" charset="-78"/>
              </a:rPr>
              <a:t>درصد از همه حاملگی ها را </a:t>
            </a:r>
            <a:r>
              <a:rPr lang="fa-IR" sz="1800" b="1" dirty="0" smtClean="0">
                <a:cs typeface="B Zar" pitchFamily="2" charset="-78"/>
              </a:rPr>
              <a:t> شامل </a:t>
            </a:r>
            <a:r>
              <a:rPr lang="fa-IR" sz="1800" b="1" dirty="0">
                <a:cs typeface="B Zar" pitchFamily="2" charset="-78"/>
              </a:rPr>
              <a:t>می شود.</a:t>
            </a:r>
            <a:endParaRPr lang="en-US" sz="1800" b="1" dirty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C00000"/>
                </a:solidFill>
                <a:cs typeface="B Zar" pitchFamily="2" charset="-78"/>
              </a:rPr>
              <a:t>دلایل : </a:t>
            </a:r>
            <a:r>
              <a:rPr lang="fa-IR" sz="1800" b="1" dirty="0">
                <a:cs typeface="B Zar" pitchFamily="2" charset="-78"/>
              </a:rPr>
              <a:t>ناشناخته است </a:t>
            </a:r>
            <a:endParaRPr lang="en-US" sz="1800" b="1" dirty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solidFill>
                  <a:srgbClr val="C00000"/>
                </a:solidFill>
                <a:cs typeface="B Zar" pitchFamily="2" charset="-78"/>
              </a:rPr>
              <a:t>تئوری : </a:t>
            </a:r>
            <a:r>
              <a:rPr lang="fa-IR" sz="1800" b="1" dirty="0">
                <a:cs typeface="B Zar" pitchFamily="2" charset="-78"/>
              </a:rPr>
              <a:t>واکنش ایمنی بدن مادر که باعث انقباض عروق محیطی کل سیستم بدن می شود که باعث تخریب سلول های اندوتلیال عروق و در نتیجه انقباض عروق و افزایش فشار خون می شود و روی همه ارگانهای بدن تاثیر می گذارد. </a:t>
            </a:r>
            <a:endParaRPr lang="fa-IR" sz="1800" b="1" dirty="0" smtClean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cs typeface="B Zar" pitchFamily="2" charset="-78"/>
              </a:rPr>
              <a:t>خونرسانی </a:t>
            </a:r>
            <a:r>
              <a:rPr lang="fa-IR" sz="1800" b="1" dirty="0">
                <a:cs typeface="B Zar" pitchFamily="2" charset="-78"/>
              </a:rPr>
              <a:t>به کلیه، کبد </a:t>
            </a:r>
            <a:r>
              <a:rPr lang="fa-IR" sz="1800" b="1" dirty="0" smtClean="0">
                <a:cs typeface="B Zar" pitchFamily="2" charset="-78"/>
              </a:rPr>
              <a:t>،جفت</a:t>
            </a:r>
            <a:r>
              <a:rPr lang="fa-IR" sz="1800" b="1" dirty="0">
                <a:cs typeface="B Zar" pitchFamily="2" charset="-78"/>
              </a:rPr>
              <a:t>، مغز را کاهش می دهد و می تواند باعث دکلمان و مرگ جنین و مادر شود.</a:t>
            </a:r>
            <a:endParaRPr lang="en-US" sz="1800" b="1" dirty="0">
              <a:cs typeface="B Za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solidFill>
                  <a:srgbClr val="C00000"/>
                </a:solidFill>
                <a:cs typeface="B Zar" pitchFamily="2" charset="-78"/>
              </a:rPr>
              <a:t>درمان : </a:t>
            </a:r>
            <a:r>
              <a:rPr lang="fa-IR" sz="1800" b="1" dirty="0" smtClean="0">
                <a:cs typeface="B Zar" pitchFamily="2" charset="-78"/>
              </a:rPr>
              <a:t>معمولا </a:t>
            </a:r>
            <a:r>
              <a:rPr lang="fa-IR" sz="1800" b="1" dirty="0">
                <a:cs typeface="B Zar" pitchFamily="2" charset="-78"/>
              </a:rPr>
              <a:t>تنها درمان </a:t>
            </a:r>
            <a:r>
              <a:rPr lang="fa-IR" sz="1800" b="1" dirty="0" smtClean="0">
                <a:cs typeface="B Zar" pitchFamily="2" charset="-78"/>
              </a:rPr>
              <a:t>،ختم </a:t>
            </a:r>
            <a:r>
              <a:rPr lang="fa-IR" sz="1800" b="1" dirty="0">
                <a:cs typeface="B Zar" pitchFamily="2" charset="-78"/>
              </a:rPr>
              <a:t>بارداری </a:t>
            </a:r>
            <a:r>
              <a:rPr lang="fa-IR" sz="1800" b="1" dirty="0" smtClean="0">
                <a:cs typeface="B Zar" pitchFamily="2" charset="-78"/>
              </a:rPr>
              <a:t>است که </a:t>
            </a:r>
            <a:r>
              <a:rPr lang="fa-IR" sz="1800" b="1" dirty="0">
                <a:cs typeface="B Zar" pitchFamily="2" charset="-78"/>
              </a:rPr>
              <a:t>بستگی به عواملش دارد.</a:t>
            </a:r>
            <a:endParaRPr lang="en-US" sz="1800" b="1" dirty="0">
              <a:cs typeface="B Zar" pitchFamily="2" charset="-78"/>
            </a:endParaRPr>
          </a:p>
          <a:p>
            <a:pPr algn="r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94594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00628"/>
            <a:ext cx="7660332" cy="5136684"/>
          </a:xfrm>
        </p:spPr>
        <p:txBody>
          <a:bodyPr>
            <a:noAutofit/>
          </a:bodyPr>
          <a:lstStyle/>
          <a:p>
            <a:pPr algn="just" rtl="1"/>
            <a:r>
              <a:rPr lang="fa-IR" b="1" dirty="0" smtClean="0">
                <a:solidFill>
                  <a:srgbClr val="C00000"/>
                </a:solidFill>
                <a:cs typeface="B Titr" pitchFamily="2" charset="-78"/>
              </a:rPr>
              <a:t>پره اکلامپسی  دو  </a:t>
            </a:r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نوع دارد: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/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خفیف و شدید 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خفیف : </a:t>
            </a:r>
            <a:r>
              <a:rPr lang="fa-IR" sz="2000" b="1" dirty="0">
                <a:cs typeface="B Zar" pitchFamily="2" charset="-78"/>
              </a:rPr>
              <a:t>استراحت در بستر. در خانه و یا بیمارستان کنترل شود. </a:t>
            </a:r>
            <a:endParaRPr lang="en-US" sz="2000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Zar" pitchFamily="2" charset="-78"/>
              </a:rPr>
              <a:t>آموزش های لازم به بیمار داده شود. به طور مکرر فشار خون چک شود. ادرار 24 ساعته،آنزیم های کبدی، ضربان قلب جنین و سونوگرافی مکرراً انجام شود.</a:t>
            </a:r>
            <a:endParaRPr lang="en-US" sz="2000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Titr" pitchFamily="2" charset="-78"/>
              </a:rPr>
              <a:t>شدید :  </a:t>
            </a:r>
            <a:r>
              <a:rPr lang="fa-IR" sz="2000" b="1" dirty="0">
                <a:cs typeface="B Zar" pitchFamily="2" charset="-78"/>
              </a:rPr>
              <a:t>هدف جلوگیری از حرکات تشنجی و کنترل فشار خون مادر است که شامل فشار خون مساوی </a:t>
            </a:r>
            <a:r>
              <a:rPr lang="fa-IR" sz="2000" b="1" dirty="0" smtClean="0">
                <a:cs typeface="B Zar" pitchFamily="2" charset="-78"/>
              </a:rPr>
              <a:t>160/110 </a:t>
            </a:r>
            <a:r>
              <a:rPr lang="fa-IR" sz="2000" b="1" dirty="0">
                <a:cs typeface="B Zar" pitchFamily="2" charset="-78"/>
              </a:rPr>
              <a:t>و درد سر </a:t>
            </a:r>
            <a:r>
              <a:rPr lang="fa-IR" sz="2000" b="1" dirty="0" smtClean="0">
                <a:cs typeface="B Zar" pitchFamily="2" charset="-78"/>
              </a:rPr>
              <a:t>دل (اپی </a:t>
            </a:r>
            <a:r>
              <a:rPr lang="fa-IR" sz="2000" b="1" dirty="0">
                <a:cs typeface="B Zar" pitchFamily="2" charset="-78"/>
              </a:rPr>
              <a:t>گاستر)، پروتئین اوری و </a:t>
            </a:r>
            <a:r>
              <a:rPr lang="fa-IR" sz="2000" b="1" dirty="0" smtClean="0">
                <a:cs typeface="B Zar" pitchFamily="2" charset="-78"/>
              </a:rPr>
              <a:t>ترومبوسیتوپنی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Zar" pitchFamily="2" charset="-78"/>
              </a:rPr>
              <a:t>( </a:t>
            </a:r>
            <a:r>
              <a:rPr lang="fa-IR" sz="2000" b="1" dirty="0">
                <a:cs typeface="B Zar" pitchFamily="2" charset="-78"/>
              </a:rPr>
              <a:t>کاهش پلاکت کمتر از </a:t>
            </a:r>
            <a:r>
              <a:rPr lang="fa-IR" sz="2000" b="1" dirty="0" smtClean="0">
                <a:cs typeface="B Zar" pitchFamily="2" charset="-78"/>
              </a:rPr>
              <a:t>100/000</a:t>
            </a:r>
            <a:r>
              <a:rPr lang="fa-IR" sz="2000" b="1" dirty="0">
                <a:cs typeface="B Zar" pitchFamily="2" charset="-78"/>
              </a:rPr>
              <a:t>) می باشد. </a:t>
            </a:r>
            <a:endParaRPr lang="en-US" sz="2000" b="1" dirty="0">
              <a:cs typeface="B Zar" pitchFamily="2" charset="-78"/>
            </a:endParaRPr>
          </a:p>
          <a:p>
            <a:pPr marL="68580" indent="0" algn="just" rtl="1">
              <a:buNone/>
            </a:pPr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575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836712"/>
            <a:ext cx="7704856" cy="5184576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>
                <a:solidFill>
                  <a:srgbClr val="C00000"/>
                </a:solidFill>
                <a:cs typeface="B Titr" pitchFamily="2" charset="-78"/>
              </a:rPr>
              <a:t>سولفات منیزیم</a:t>
            </a:r>
            <a:endParaRPr lang="fa-IR" sz="2400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اثرات </a:t>
            </a:r>
            <a:r>
              <a:rPr lang="fa-IR" sz="2000" b="1" dirty="0">
                <a:cs typeface="B Nazanin" panose="00000400000000000000" pitchFamily="2" charset="-78"/>
              </a:rPr>
              <a:t>سولفات </a:t>
            </a:r>
            <a:r>
              <a:rPr lang="fa-IR" sz="2000" b="1" dirty="0" smtClean="0">
                <a:cs typeface="B Nazanin" panose="00000400000000000000" pitchFamily="2" charset="-78"/>
              </a:rPr>
              <a:t>منیزیم ، </a:t>
            </a:r>
            <a:r>
              <a:rPr lang="fa-IR" sz="2000" b="1" dirty="0">
                <a:cs typeface="B Nazanin" panose="00000400000000000000" pitchFamily="2" charset="-78"/>
              </a:rPr>
              <a:t>اتساع برونش </a:t>
            </a:r>
            <a:r>
              <a:rPr lang="fa-IR" sz="2000" b="1" dirty="0" smtClean="0">
                <a:cs typeface="B Nazanin" panose="00000400000000000000" pitchFamily="2" charset="-78"/>
              </a:rPr>
              <a:t>ها، </a:t>
            </a:r>
            <a:r>
              <a:rPr lang="fa-IR" sz="2000" b="1" dirty="0">
                <a:cs typeface="B Nazanin" panose="00000400000000000000" pitchFamily="2" charset="-78"/>
              </a:rPr>
              <a:t>جلوگیری از </a:t>
            </a:r>
            <a:r>
              <a:rPr lang="fa-IR" sz="2000" b="1" dirty="0" smtClean="0">
                <a:cs typeface="B Nazanin" panose="00000400000000000000" pitchFamily="2" charset="-78"/>
              </a:rPr>
              <a:t>تشنج و </a:t>
            </a:r>
            <a:r>
              <a:rPr lang="fa-IR" sz="2000" b="1" dirty="0">
                <a:cs typeface="B Nazanin" panose="00000400000000000000" pitchFamily="2" charset="-78"/>
              </a:rPr>
              <a:t>کاهش فشارخون </a:t>
            </a:r>
            <a:r>
              <a:rPr lang="fa-IR" sz="2000" b="1" dirty="0" smtClean="0">
                <a:cs typeface="B Nazanin" panose="00000400000000000000" pitchFamily="2" charset="-78"/>
              </a:rPr>
              <a:t>  می </a:t>
            </a:r>
            <a:r>
              <a:rPr lang="fa-IR" sz="2000" b="1" dirty="0">
                <a:cs typeface="B Nazanin" panose="00000400000000000000" pitchFamily="2" charset="-78"/>
              </a:rPr>
              <a:t>باشد  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برای جنین های نارس تزریق کورتون به مادر جهت بلوغ ریه های جنین لازم </a:t>
            </a:r>
            <a:r>
              <a:rPr lang="fa-IR" sz="2000" b="1" dirty="0" smtClean="0">
                <a:cs typeface="B Nazanin" panose="00000400000000000000" pitchFamily="2" charset="-78"/>
              </a:rPr>
              <a:t>است</a:t>
            </a: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سولفات منیزیم بصورت پمپ انفوزیون آهسته می شود و معمولاً از طریق رگ اصلی به مادر داده </a:t>
            </a:r>
            <a:r>
              <a:rPr lang="fa-IR" sz="2000" b="1" dirty="0" smtClean="0">
                <a:cs typeface="B Nazanin" panose="00000400000000000000" pitchFamily="2" charset="-78"/>
              </a:rPr>
              <a:t> می شود </a:t>
            </a:r>
            <a:r>
              <a:rPr lang="fa-IR" sz="2000" b="1" dirty="0">
                <a:cs typeface="B Nazanin" panose="00000400000000000000" pitchFamily="2" charset="-78"/>
              </a:rPr>
              <a:t>و در طول زایمان و تا 24 ساعت پس از آن داده می </a:t>
            </a:r>
            <a:r>
              <a:rPr lang="fa-IR" sz="2000" b="1" dirty="0" smtClean="0">
                <a:cs typeface="B Nazanin" panose="00000400000000000000" pitchFamily="2" charset="-78"/>
              </a:rPr>
              <a:t>شود</a:t>
            </a:r>
          </a:p>
          <a:p>
            <a:pPr algn="r" rtl="1"/>
            <a:endParaRPr lang="en-US" sz="20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بایستی علایم حیاتی و خروجی ادرار قبل از درمان چک شود . تعداد تنفس حداقل 16 تا در دقیقه باشد . سولفات منیزیم بوسیله کلیه ها دفع می شود پس در بیماران با اختلالات کلیه نباید استفاده شود و در آنها دیلانتین یا والیوم استفاده می شود . رفلکس پاتلا ، تعداد تنفس ووضعیت جنین هر ساعت چک شود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marL="68580" indent="0" algn="r" rtl="1">
              <a:buNone/>
            </a:pPr>
            <a:endParaRPr lang="en-US" sz="20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سطح منیزیم هر دو ساعت چک شود که باید حدود 4 الی 6 میلی اکی والان در لیتر باشد . 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/>
            <a:endParaRPr lang="fa-IR" sz="24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995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836712"/>
            <a:ext cx="7344932" cy="5328592"/>
          </a:xfrm>
        </p:spPr>
        <p:txBody>
          <a:bodyPr>
            <a:noAutofit/>
          </a:bodyPr>
          <a:lstStyle/>
          <a:p>
            <a:pPr algn="just" rtl="1"/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علایم مسمومیت با منیزیم 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افزایش فشار ناگهانی ، فلج تنفسی ، عدم </a:t>
            </a:r>
            <a:r>
              <a:rPr lang="fa-IR" sz="3200" b="1" dirty="0" smtClean="0">
                <a:cs typeface="B Nazanin" panose="00000400000000000000" pitchFamily="2" charset="-78"/>
              </a:rPr>
              <a:t>رفلکس </a:t>
            </a:r>
            <a:r>
              <a:rPr lang="fa-IR" sz="3200" b="1" dirty="0">
                <a:cs typeface="B Nazanin" panose="00000400000000000000" pitchFamily="2" charset="-78"/>
              </a:rPr>
              <a:t>پاتلا </a:t>
            </a:r>
            <a:r>
              <a:rPr lang="fa-IR" sz="3200" b="1" dirty="0" smtClean="0">
                <a:cs typeface="B Nazanin" panose="00000400000000000000" pitchFamily="2" charset="-78"/>
              </a:rPr>
              <a:t>که </a:t>
            </a:r>
            <a:r>
              <a:rPr lang="fa-IR" sz="3200" b="1" dirty="0">
                <a:cs typeface="B Nazanin" panose="00000400000000000000" pitchFamily="2" charset="-78"/>
              </a:rPr>
              <a:t>در صورت موارد فوق انفوزیون منیزیم بایستی قطع شود و بلافاصله </a:t>
            </a:r>
            <a:r>
              <a:rPr lang="fa-IR" sz="3200" b="1" dirty="0" smtClean="0">
                <a:cs typeface="B Nazanin" panose="00000400000000000000" pitchFamily="2" charset="-78"/>
              </a:rPr>
              <a:t>اکسیژن </a:t>
            </a:r>
            <a:r>
              <a:rPr lang="fa-IR" sz="3200" b="1" dirty="0">
                <a:cs typeface="B Nazanin" panose="00000400000000000000" pitchFamily="2" charset="-78"/>
              </a:rPr>
              <a:t>و کلسیم گلوکونات به بیمار داده شود </a:t>
            </a:r>
            <a:endParaRPr lang="fa-IR" sz="3200" b="1" dirty="0" smtClean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سندرم 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HELLP</a:t>
            </a:r>
          </a:p>
          <a:p>
            <a:pPr algn="r" rtl="1"/>
            <a:r>
              <a:rPr lang="fa-IR" sz="3200" b="1" dirty="0" smtClean="0">
                <a:cs typeface="B Nazanin" panose="00000400000000000000" pitchFamily="2" charset="-78"/>
              </a:rPr>
              <a:t>همولیز، افزایش آنزیم </a:t>
            </a:r>
            <a:r>
              <a:rPr lang="fa-IR" sz="3200" b="1" dirty="0">
                <a:cs typeface="B Nazanin" panose="00000400000000000000" pitchFamily="2" charset="-78"/>
              </a:rPr>
              <a:t>های </a:t>
            </a:r>
            <a:r>
              <a:rPr lang="fa-IR" sz="3200" b="1" dirty="0" smtClean="0">
                <a:cs typeface="B Nazanin" panose="00000400000000000000" pitchFamily="2" charset="-78"/>
              </a:rPr>
              <a:t>کبدی ، کاهش پلاکت      می </a:t>
            </a:r>
            <a:r>
              <a:rPr lang="fa-IR" sz="3200" b="1" dirty="0">
                <a:cs typeface="B Nazanin" panose="00000400000000000000" pitchFamily="2" charset="-78"/>
              </a:rPr>
              <a:t>باشد و می تواند باعث </a:t>
            </a:r>
            <a:r>
              <a:rPr lang="en-US" sz="3200" b="1" dirty="0">
                <a:cs typeface="B Nazanin" panose="00000400000000000000" pitchFamily="2" charset="-78"/>
              </a:rPr>
              <a:t>DIC</a:t>
            </a:r>
            <a:r>
              <a:rPr lang="fa-IR" sz="3200" b="1" dirty="0">
                <a:cs typeface="B Nazanin" panose="00000400000000000000" pitchFamily="2" charset="-78"/>
              </a:rPr>
              <a:t> شود و ارگان هدف </a:t>
            </a:r>
            <a:r>
              <a:rPr lang="fa-IR" sz="3200" b="1" dirty="0" smtClean="0">
                <a:cs typeface="B Nazanin" panose="00000400000000000000" pitchFamily="2" charset="-78"/>
              </a:rPr>
              <a:t>آن </a:t>
            </a:r>
            <a:r>
              <a:rPr lang="fa-IR" sz="3200" b="1" dirty="0">
                <a:cs typeface="B Nazanin" panose="00000400000000000000" pitchFamily="2" charset="-78"/>
              </a:rPr>
              <a:t>کبد است </a:t>
            </a:r>
            <a:endParaRPr lang="en-US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43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20688"/>
            <a:ext cx="7520940" cy="5472608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0" dirty="0">
                <a:solidFill>
                  <a:srgbClr val="C00000"/>
                </a:solidFill>
                <a:cs typeface="B Titr" pitchFamily="2" charset="-78"/>
              </a:rPr>
              <a:t>وازواسپاسم </a:t>
            </a:r>
            <a:endParaRPr lang="en-US" sz="2400" b="0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Zar" pitchFamily="2" charset="-78"/>
              </a:rPr>
              <a:t>انقباض عروق می تواند باعث کاهش جریان خون به رحم و دیگر ارگانهای بدن شود که باعث افزایش فشارخون ، اختلالات بینایی ، کاهش حجم ادرار ، کاهش هماتوکریت و آنمی شود . </a:t>
            </a:r>
            <a:endParaRPr lang="fa-IR" sz="2000" b="1" dirty="0" smtClean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Zar" pitchFamily="2" charset="-78"/>
              </a:rPr>
              <a:t>درد </a:t>
            </a:r>
            <a:r>
              <a:rPr lang="fa-IR" sz="2000" b="1" dirty="0">
                <a:cs typeface="B Zar" pitchFamily="2" charset="-78"/>
              </a:rPr>
              <a:t>سردل و یا ناحیه راست فوقانی و تندرنس در این ناحیه به علت ورم کبد می باشد . </a:t>
            </a:r>
            <a:endParaRPr lang="fa-IR" sz="2000" b="1" dirty="0" smtClean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Zar" pitchFamily="2" charset="-78"/>
              </a:rPr>
              <a:t>ضعف </a:t>
            </a:r>
            <a:r>
              <a:rPr lang="fa-IR" sz="2000" b="1" dirty="0">
                <a:cs typeface="B Zar" pitchFamily="2" charset="-78"/>
              </a:rPr>
              <a:t>و خستگی و زردی نیز دیده می شود . همولیز به علت تخریب سلولهای خونی موجب آنمی و افزایش آنزیم های کبدی و کاهش پلاکت و انقباض عروق محیطی می شود و درنتیجه علایم آسیب </a:t>
            </a:r>
            <a:r>
              <a:rPr lang="fa-IR" sz="2000" b="1" dirty="0" smtClean="0">
                <a:cs typeface="B Zar" pitchFamily="2" charset="-78"/>
              </a:rPr>
              <a:t> کبد ایجاد </a:t>
            </a:r>
            <a:r>
              <a:rPr lang="fa-IR" sz="2000" b="1" dirty="0">
                <a:cs typeface="B Zar" pitchFamily="2" charset="-78"/>
              </a:rPr>
              <a:t>می شود . </a:t>
            </a:r>
            <a:endParaRPr lang="en-US" sz="2000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Zar" pitchFamily="2" charset="-78"/>
              </a:rPr>
              <a:t>چک </a:t>
            </a:r>
            <a:r>
              <a:rPr lang="en-US" sz="2000" b="1" dirty="0">
                <a:cs typeface="B Zar" pitchFamily="2" charset="-78"/>
              </a:rPr>
              <a:t>CBC </a:t>
            </a:r>
            <a:r>
              <a:rPr lang="fa-IR" sz="2000" b="1" dirty="0">
                <a:cs typeface="B Zar" pitchFamily="2" charset="-78"/>
              </a:rPr>
              <a:t> ، پلاکت ، </a:t>
            </a:r>
            <a:r>
              <a:rPr lang="en-US" sz="2000" b="1" dirty="0">
                <a:cs typeface="B Zar" pitchFamily="2" charset="-78"/>
              </a:rPr>
              <a:t>PT </a:t>
            </a:r>
            <a:r>
              <a:rPr lang="fa-IR" sz="2000" b="1" dirty="0">
                <a:cs typeface="B Zar" pitchFamily="2" charset="-78"/>
              </a:rPr>
              <a:t> ، </a:t>
            </a:r>
            <a:r>
              <a:rPr lang="en-US" sz="2000" b="1" dirty="0">
                <a:cs typeface="B Zar" pitchFamily="2" charset="-78"/>
              </a:rPr>
              <a:t>PTT</a:t>
            </a:r>
            <a:r>
              <a:rPr lang="fa-IR" sz="2000" b="1" dirty="0">
                <a:cs typeface="B Zar" pitchFamily="2" charset="-78"/>
              </a:rPr>
              <a:t> ، آنزیم های کبدی و اسید اوریک خون انجام </a:t>
            </a:r>
            <a:r>
              <a:rPr lang="fa-IR" sz="2000" b="1" dirty="0" smtClean="0">
                <a:cs typeface="B Zar" pitchFamily="2" charset="-78"/>
              </a:rPr>
              <a:t>شود.</a:t>
            </a:r>
            <a:endParaRPr lang="en-US" sz="2000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sz="24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282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92696"/>
            <a:ext cx="7520940" cy="5472608"/>
          </a:xfrm>
        </p:spPr>
        <p:txBody>
          <a:bodyPr>
            <a:noAutofit/>
          </a:bodyPr>
          <a:lstStyle/>
          <a:p>
            <a:pPr algn="ctr" rtl="1"/>
            <a:r>
              <a:rPr lang="en-US" sz="2800" b="1" dirty="0">
                <a:solidFill>
                  <a:srgbClr val="C00000"/>
                </a:solidFill>
                <a:cs typeface="B Titr" pitchFamily="2" charset="-78"/>
              </a:rPr>
              <a:t>DIC  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: اختلال </a:t>
            </a:r>
            <a:r>
              <a:rPr lang="fa-IR" sz="2800" b="1" dirty="0" smtClean="0">
                <a:solidFill>
                  <a:srgbClr val="C00000"/>
                </a:solidFill>
                <a:cs typeface="B Titr" pitchFamily="2" charset="-78"/>
              </a:rPr>
              <a:t>انعقاد 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داخل عروقی منتشر 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Zar" pitchFamily="2" charset="-78"/>
              </a:rPr>
              <a:t>انعقاد </a:t>
            </a:r>
            <a:r>
              <a:rPr lang="fa-IR" b="1" dirty="0">
                <a:cs typeface="B Zar" pitchFamily="2" charset="-78"/>
              </a:rPr>
              <a:t>پذیری که یک اختلال حاد است . خون داخل تمام عروق بدن شروع به منعقد شدن می کند . گسترش فیبرین در مویرگ ها و شریانها اتفاق می افتد . بدن </a:t>
            </a:r>
            <a:r>
              <a:rPr lang="fa-IR" b="1" dirty="0" smtClean="0">
                <a:cs typeface="B Zar" pitchFamily="2" charset="-78"/>
              </a:rPr>
              <a:t>پلاکتها </a:t>
            </a:r>
            <a:r>
              <a:rPr lang="fa-IR" b="1" dirty="0">
                <a:cs typeface="B Zar" pitchFamily="2" charset="-78"/>
              </a:rPr>
              <a:t>و فاکتورهای انعقادی را مصرف می کند که </a:t>
            </a:r>
            <a:r>
              <a:rPr lang="fa-IR" b="1" dirty="0" smtClean="0">
                <a:cs typeface="B Zar" pitchFamily="2" charset="-78"/>
              </a:rPr>
              <a:t>باعث </a:t>
            </a:r>
            <a:r>
              <a:rPr lang="fa-IR" b="1" dirty="0">
                <a:cs typeface="B Zar" pitchFamily="2" charset="-78"/>
              </a:rPr>
              <a:t>افزایش ریسک خونریزی می شود . که باعث تخریب لخته های ایجاد شده می شود در نتیجه جریان خون کاهش پیدا می کند و تخریب بافتی زیاد می شود . بیشتر مواقع یک تشخیص ثانویه وجود دارد. </a:t>
            </a:r>
            <a:endParaRPr lang="en-US" b="1" dirty="0">
              <a:cs typeface="B Zar" pitchFamily="2" charset="-78"/>
            </a:endParaRPr>
          </a:p>
          <a:p>
            <a:pPr algn="r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705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548680"/>
            <a:ext cx="8064896" cy="5544616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دیابت </a:t>
            </a:r>
            <a:endParaRPr lang="fa-IR" sz="2800" b="1" dirty="0" smtClean="0">
              <a:solidFill>
                <a:srgbClr val="C00000"/>
              </a:solidFill>
              <a:cs typeface="B Titr" pitchFamily="2" charset="-78"/>
            </a:endParaRPr>
          </a:p>
          <a:p>
            <a:pPr algn="r" rtl="1"/>
            <a:r>
              <a:rPr lang="fa-IR" sz="2800" b="1" dirty="0">
                <a:solidFill>
                  <a:srgbClr val="FF0000"/>
                </a:solidFill>
                <a:cs typeface="B Zar" pitchFamily="2" charset="-78"/>
              </a:rPr>
              <a:t>دیابت شایع ترین </a:t>
            </a:r>
            <a:r>
              <a:rPr lang="fa-IR" sz="2800" b="1" dirty="0" smtClean="0">
                <a:solidFill>
                  <a:srgbClr val="FF0000"/>
                </a:solidFill>
                <a:cs typeface="B Zar" pitchFamily="2" charset="-78"/>
              </a:rPr>
              <a:t>عارضه طبی </a:t>
            </a:r>
            <a:r>
              <a:rPr lang="fa-IR" sz="2800" b="1" dirty="0">
                <a:solidFill>
                  <a:srgbClr val="FF0000"/>
                </a:solidFill>
                <a:cs typeface="B Zar" pitchFamily="2" charset="-78"/>
              </a:rPr>
              <a:t>در بارداری است </a:t>
            </a:r>
            <a:endParaRPr lang="en-US" sz="2800" b="1" dirty="0">
              <a:solidFill>
                <a:srgbClr val="FF0000"/>
              </a:solidFill>
              <a:cs typeface="B Zar" pitchFamily="2" charset="-78"/>
            </a:endParaRPr>
          </a:p>
          <a:p>
            <a:pPr algn="r" rtl="1"/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Zar" pitchFamily="2" charset="-78"/>
              </a:rPr>
              <a:t>تخمین زده شده 4/9 </a:t>
            </a:r>
            <a:r>
              <a:rPr lang="fa-IR" b="1" dirty="0">
                <a:cs typeface="B Zar" pitchFamily="2" charset="-78"/>
              </a:rPr>
              <a:t>تا </a:t>
            </a:r>
            <a:r>
              <a:rPr lang="fa-IR" b="1" dirty="0" smtClean="0">
                <a:cs typeface="B Zar" pitchFamily="2" charset="-78"/>
              </a:rPr>
              <a:t>6/9 دیابت </a:t>
            </a:r>
            <a:r>
              <a:rPr lang="fa-IR" b="1" dirty="0">
                <a:cs typeface="B Zar" pitchFamily="2" charset="-78"/>
              </a:rPr>
              <a:t>بارداری داشته اند . </a:t>
            </a:r>
            <a:endParaRPr lang="en-US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Zar" pitchFamily="2" charset="-78"/>
              </a:rPr>
              <a:t>عوامل مرتبط شامل : </a:t>
            </a:r>
            <a:r>
              <a:rPr lang="fa-IR" sz="2000" b="1" dirty="0" smtClean="0">
                <a:cs typeface="B Zar" pitchFamily="2" charset="-78"/>
              </a:rPr>
              <a:t>چاقی </a:t>
            </a:r>
            <a:r>
              <a:rPr lang="fa-IR" sz="2000" b="1" dirty="0">
                <a:cs typeface="B Zar" pitchFamily="2" charset="-78"/>
              </a:rPr>
              <a:t>است .</a:t>
            </a:r>
            <a:endParaRPr lang="en-US" sz="2000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cs typeface="B Zar" pitchFamily="2" charset="-78"/>
              </a:rPr>
              <a:t>در </a:t>
            </a:r>
            <a:r>
              <a:rPr lang="fa-IR" b="1" dirty="0">
                <a:cs typeface="B Zar" pitchFamily="2" charset="-78"/>
              </a:rPr>
              <a:t>مادران بارداری که دیابت ملیتوس از قبل از بارداری داشته اند مرگ و میرهای حوالی تولد و موربیدیتی ها 6 برابر بیشتر </a:t>
            </a:r>
            <a:r>
              <a:rPr lang="fa-IR" b="1" dirty="0" smtClean="0">
                <a:cs typeface="B Zar" pitchFamily="2" charset="-78"/>
              </a:rPr>
              <a:t>از </a:t>
            </a:r>
            <a:r>
              <a:rPr lang="fa-IR" b="1" dirty="0">
                <a:cs typeface="B Zar" pitchFamily="2" charset="-78"/>
              </a:rPr>
              <a:t>شاخص جهانی است . </a:t>
            </a:r>
            <a:endParaRPr lang="en-US" b="1" dirty="0"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Zar" pitchFamily="2" charset="-78"/>
              </a:rPr>
              <a:t> </a:t>
            </a:r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729968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8680"/>
            <a:ext cx="8219256" cy="6048970"/>
          </a:xfrm>
        </p:spPr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تهدید به سقط             </a:t>
            </a:r>
            <a:r>
              <a:rPr lang="en-US" b="1" dirty="0" smtClean="0">
                <a:solidFill>
                  <a:srgbClr val="00B0F0"/>
                </a:solidFill>
              </a:rPr>
              <a:t>Threatened abortion   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درد زیر شکم و کمر و یا خونریزی و یا هردو وجود دارد و احتمال سقط می رود </a:t>
            </a:r>
            <a:endParaRPr lang="fa-IR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اجتناب ناپذیر                                          </a:t>
            </a:r>
            <a:endParaRPr lang="en-US" b="1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علائمی چون پارگی پرده ها و یا وجود دیلاتاسیون وجود دارند که نشان می دهند سقط قریب الوقوع می باشد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b="1" dirty="0" smtClean="0">
                <a:solidFill>
                  <a:srgbClr val="00B0F0"/>
                </a:solidFill>
              </a:rPr>
              <a:t>سقط کامل             </a:t>
            </a:r>
            <a:r>
              <a:rPr lang="en-US" b="1" dirty="0" smtClean="0">
                <a:solidFill>
                  <a:srgbClr val="00B0F0"/>
                </a:solidFill>
              </a:rPr>
              <a:t>         </a:t>
            </a:r>
            <a:r>
              <a:rPr lang="fa-IR" b="1" dirty="0" smtClean="0">
                <a:solidFill>
                  <a:srgbClr val="00B0F0"/>
                </a:solidFill>
              </a:rPr>
              <a:t>   </a:t>
            </a:r>
            <a:r>
              <a:rPr lang="en-US" b="1" dirty="0" smtClean="0">
                <a:solidFill>
                  <a:srgbClr val="00B0F0"/>
                </a:solidFill>
              </a:rPr>
              <a:t>Complete abortion</a:t>
            </a:r>
            <a:endParaRPr lang="fa-IR" b="1" dirty="0" smtClean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fa-IR" b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fa-IR" sz="2800" b="1" dirty="0" smtClean="0">
                <a:solidFill>
                  <a:schemeClr val="tx2">
                    <a:lumMod val="50000"/>
                  </a:schemeClr>
                </a:solidFill>
              </a:rPr>
              <a:t>تمام محصولات حاملگی دفع گردیده اند و دهانه رحم بسته می باشد </a:t>
            </a:r>
            <a:endParaRPr lang="en-US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srgbClr val="00B0F0"/>
                </a:solidFill>
              </a:rPr>
              <a:t>سقط </a:t>
            </a:r>
            <a:r>
              <a:rPr lang="fa-IR" b="1" dirty="0" smtClean="0">
                <a:solidFill>
                  <a:srgbClr val="00B0F0"/>
                </a:solidFill>
              </a:rPr>
              <a:t>سپتیک (عفونی )</a:t>
            </a:r>
            <a:endParaRPr lang="de-DE" sz="2800" b="1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0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052736"/>
            <a:ext cx="7560840" cy="4779893"/>
          </a:xfrm>
        </p:spPr>
        <p:txBody>
          <a:bodyPr>
            <a:normAutofit/>
          </a:bodyPr>
          <a:lstStyle/>
          <a:p>
            <a:pPr algn="justLow" rtl="1"/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دیابت حاملگی </a:t>
            </a:r>
            <a:r>
              <a:rPr lang="en-US" b="1" dirty="0" smtClean="0">
                <a:solidFill>
                  <a:srgbClr val="0070C0"/>
                </a:solidFill>
                <a:cs typeface="B Zar" pitchFamily="2" charset="-78"/>
              </a:rPr>
              <a:t>GDM </a:t>
            </a:r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نامیده می شوند </a:t>
            </a:r>
            <a:endParaRPr lang="en-US" b="1" dirty="0">
              <a:solidFill>
                <a:srgbClr val="0070C0"/>
              </a:solidFill>
              <a:cs typeface="B Zar" pitchFamily="2" charset="-78"/>
            </a:endParaRPr>
          </a:p>
          <a:p>
            <a:pPr algn="justLow" rtl="1"/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اختلال عدم تحمل گلوکز در بارداری ، دیابت حاملگی  </a:t>
            </a:r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نامیده  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می شود . </a:t>
            </a:r>
            <a:endParaRPr lang="fa-IR" b="1" dirty="0" smtClean="0">
              <a:solidFill>
                <a:srgbClr val="0070C0"/>
              </a:solidFill>
              <a:cs typeface="B Zar" pitchFamily="2" charset="-78"/>
            </a:endParaRPr>
          </a:p>
          <a:p>
            <a:pPr algn="justLow" rtl="1"/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بعداز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20 هفته شروع می شود </a:t>
            </a:r>
            <a:endParaRPr lang="fa-IR" b="1" dirty="0" smtClean="0">
              <a:solidFill>
                <a:srgbClr val="0070C0"/>
              </a:solidFill>
              <a:cs typeface="B Zar" pitchFamily="2" charset="-78"/>
            </a:endParaRPr>
          </a:p>
          <a:p>
            <a:pPr algn="justLow" rtl="1"/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20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درصد بیماران پیش زمینه دیابت تیپ 2 را در حاملگی دارند . اگر تیپ 1 و2 در </a:t>
            </a:r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سه ماهه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اول وجود داشته باشد </a:t>
            </a:r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احتمال ایجادآنومالی در جنین بیشتر است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. </a:t>
            </a:r>
            <a:endParaRPr lang="en-US" b="1" dirty="0">
              <a:solidFill>
                <a:srgbClr val="0070C0"/>
              </a:solidFill>
              <a:cs typeface="B Zar" pitchFamily="2" charset="-78"/>
            </a:endParaRPr>
          </a:p>
          <a:p>
            <a:pPr algn="justLow" rtl="1"/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7-4 درصد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از بارداری ها تحت تأثیر قرار می گیرند که ممکن است نیاز به انسولین داشته باشند یا نداشته باشند </a:t>
            </a:r>
            <a:endParaRPr lang="en-US" b="1" dirty="0">
              <a:solidFill>
                <a:srgbClr val="0070C0"/>
              </a:solidFill>
              <a:cs typeface="B Zar" pitchFamily="2" charset="-78"/>
            </a:endParaRPr>
          </a:p>
          <a:p>
            <a:pPr algn="just" rtl="1"/>
            <a:endParaRPr lang="fa-IR" sz="2800" b="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760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836712"/>
            <a:ext cx="7992888" cy="5688632"/>
          </a:xfrm>
        </p:spPr>
        <p:txBody>
          <a:bodyPr>
            <a:noAutofit/>
          </a:bodyPr>
          <a:lstStyle/>
          <a:p>
            <a:pPr algn="just" rtl="1"/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پاتوفیزیولوژی دیابت حاملگی :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800" b="1" dirty="0">
                <a:cs typeface="B Zar" pitchFamily="2" charset="-78"/>
              </a:rPr>
              <a:t>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هورمونهای زمان بارداری که شامل 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استروژن، </a:t>
            </a:r>
            <a:r>
              <a:rPr lang="en-US" sz="2800" b="1" dirty="0" smtClean="0">
                <a:solidFill>
                  <a:srgbClr val="0070C0"/>
                </a:solidFill>
                <a:cs typeface="B Zar" pitchFamily="2" charset="-78"/>
              </a:rPr>
              <a:t>HPL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، پرولاکتین، کورتیزول،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پروژسترون هستند باعث بلوک گیرنده های انسولین بعد از 20 هفته بارداری می شوند . </a:t>
            </a:r>
            <a:endParaRPr lang="en-US" sz="2800" b="1" dirty="0">
              <a:solidFill>
                <a:srgbClr val="0070C0"/>
              </a:solidFill>
              <a:cs typeface="B Za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 باعث می شود که قند در گردش خون افزایش پیدا کند پس انسولین بیشتری برای تنظیم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این قند ترشح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می شود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که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این عامل باعث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 می شود احساس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گرسنگی به مادر دچار دیابت  دست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دهد </a:t>
            </a: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و باعث افزایش وزن و اشتهای بیمار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شود </a:t>
            </a:r>
            <a:endParaRPr lang="en-US" sz="2800" b="1" dirty="0">
              <a:solidFill>
                <a:srgbClr val="0070C0"/>
              </a:solidFill>
              <a:cs typeface="B Zar" pitchFamily="2" charset="-78"/>
            </a:endParaRPr>
          </a:p>
          <a:p>
            <a:pPr algn="just" rtl="1"/>
            <a:endParaRPr lang="fa-IR" sz="2800" b="1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14735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908720"/>
            <a:ext cx="7497397" cy="5139933"/>
          </a:xfrm>
        </p:spPr>
        <p:txBody>
          <a:bodyPr>
            <a:normAutofit/>
          </a:bodyPr>
          <a:lstStyle/>
          <a:p>
            <a:pPr algn="just" rtl="1"/>
            <a:r>
              <a:rPr lang="fa-IR" dirty="0">
                <a:solidFill>
                  <a:srgbClr val="C00000"/>
                </a:solidFill>
                <a:cs typeface="B Titr" pitchFamily="2" charset="-78"/>
              </a:rPr>
              <a:t>ریسک های مادری ناشی از دیابت حاملگی شامل :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  <a:p>
            <a:pPr algn="r" rtl="1"/>
            <a:r>
              <a:rPr lang="fa-IR" sz="2800" b="0" dirty="0"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اختلالات فشارخون ، </a:t>
            </a:r>
            <a:r>
              <a:rPr lang="fa-IR" sz="28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پلی </a:t>
            </a:r>
            <a:r>
              <a:rPr lang="fa-IR" sz="2800" b="1" dirty="0">
                <a:solidFill>
                  <a:srgbClr val="0070C0"/>
                </a:solidFill>
                <a:cs typeface="B Zar" panose="00000400000000000000" pitchFamily="2" charset="-78"/>
              </a:rPr>
              <a:t>هیدر آمنیوس ، ماکروزومی و افزایش میزان سزارین می باشد . </a:t>
            </a:r>
            <a:endParaRPr lang="fa-IR" sz="2800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68580" indent="0" algn="r" rtl="1">
              <a:buNone/>
            </a:pPr>
            <a:endParaRPr lang="en-US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ریسک های جنینی ناشی از دیابت حاملگی شامل :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200"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تروما های زمان تولد ، دیستوشی شانه ، افت فشارخون ، زردی ، دیسترس تنفسی ، ترومبو سیتوپنی ( کاهش پلاکت ها ) ، هیپوکلسمی </a:t>
            </a:r>
            <a:r>
              <a:rPr lang="fa-IR" b="1" dirty="0" smtClean="0">
                <a:solidFill>
                  <a:srgbClr val="0070C0"/>
                </a:solidFill>
                <a:cs typeface="B Zar" pitchFamily="2" charset="-78"/>
              </a:rPr>
              <a:t>( </a:t>
            </a:r>
            <a:r>
              <a:rPr lang="fa-IR" b="1" dirty="0">
                <a:solidFill>
                  <a:srgbClr val="0070C0"/>
                </a:solidFill>
                <a:cs typeface="B Zar" pitchFamily="2" charset="-78"/>
              </a:rPr>
              <a:t>کاهش کلسیم خون ) و مرگ جنین می باشد </a:t>
            </a:r>
            <a:endParaRPr lang="en-US" b="1" dirty="0">
              <a:solidFill>
                <a:srgbClr val="0070C0"/>
              </a:solidFill>
              <a:cs typeface="B Zar" pitchFamily="2" charset="-78"/>
            </a:endParaRPr>
          </a:p>
          <a:p>
            <a:pPr algn="just" rtl="1"/>
            <a:endParaRPr lang="fa-IR" sz="32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5132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052736"/>
            <a:ext cx="7344932" cy="4779893"/>
          </a:xfrm>
        </p:spPr>
        <p:txBody>
          <a:bodyPr>
            <a:normAutofit/>
          </a:bodyPr>
          <a:lstStyle/>
          <a:p>
            <a:pPr algn="just" rtl="1"/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غربالگری دیابت بارداری </a:t>
            </a:r>
            <a:endParaRPr lang="en-US" sz="2800" b="1" dirty="0">
              <a:solidFill>
                <a:srgbClr val="C00000"/>
              </a:solidFill>
              <a:cs typeface="B Titr" pitchFamily="2" charset="-78"/>
            </a:endParaRPr>
          </a:p>
          <a:p>
            <a:pPr algn="just" rtl="1"/>
            <a:r>
              <a:rPr lang="fa-IR" sz="3200" b="1" dirty="0">
                <a:solidFill>
                  <a:srgbClr val="0070C0"/>
                </a:solidFill>
                <a:cs typeface="B Nazanin" panose="00000400000000000000" pitchFamily="2" charset="-78"/>
              </a:rPr>
              <a:t> همه خانم های باردار در هفته 24 تا 28 هفتگی بایستی غربالگری شوند . </a:t>
            </a:r>
            <a:endParaRPr lang="fa-IR" sz="3200" b="1" dirty="0" smtClean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آنهایی </a:t>
            </a:r>
            <a:r>
              <a:rPr lang="fa-IR" sz="3200" b="1" dirty="0">
                <a:solidFill>
                  <a:srgbClr val="0070C0"/>
                </a:solidFill>
                <a:cs typeface="B Nazanin" panose="00000400000000000000" pitchFamily="2" charset="-78"/>
              </a:rPr>
              <a:t>که ریسک بالاتری دارند باید در </a:t>
            </a:r>
            <a:r>
              <a:rPr lang="fa-IR" sz="32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سه ماهه </a:t>
            </a:r>
            <a:r>
              <a:rPr lang="fa-IR" sz="3200" b="1" dirty="0">
                <a:solidFill>
                  <a:srgbClr val="0070C0"/>
                </a:solidFill>
                <a:cs typeface="B Nazanin" panose="00000400000000000000" pitchFamily="2" charset="-78"/>
              </a:rPr>
              <a:t>اول / اولین ویزیت </a:t>
            </a:r>
            <a:r>
              <a:rPr lang="fa-IR" sz="32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بارداری و </a:t>
            </a:r>
            <a:r>
              <a:rPr lang="fa-IR" sz="3200" b="1" dirty="0">
                <a:solidFill>
                  <a:srgbClr val="0070C0"/>
                </a:solidFill>
                <a:cs typeface="B Nazanin" panose="00000400000000000000" pitchFamily="2" charset="-78"/>
              </a:rPr>
              <a:t>هفته 24 تا 28 غربالگری شوند . </a:t>
            </a:r>
            <a:endParaRPr lang="en-US" sz="32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879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692696"/>
            <a:ext cx="7520940" cy="5328592"/>
          </a:xfrm>
        </p:spPr>
        <p:txBody>
          <a:bodyPr>
            <a:noAutofit/>
          </a:bodyPr>
          <a:lstStyle/>
          <a:p>
            <a:pPr algn="r" rtl="1"/>
            <a:r>
              <a:rPr lang="fa-IR" dirty="0">
                <a:solidFill>
                  <a:srgbClr val="C00000"/>
                </a:solidFill>
                <a:cs typeface="B Titr" pitchFamily="2" charset="-78"/>
              </a:rPr>
              <a:t>چه افرادی </a:t>
            </a:r>
            <a:r>
              <a:rPr lang="en-US" dirty="0">
                <a:solidFill>
                  <a:srgbClr val="C00000"/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در خطر </a:t>
            </a:r>
            <a:r>
              <a:rPr lang="fa-IR" dirty="0">
                <a:solidFill>
                  <a:srgbClr val="C00000"/>
                </a:solidFill>
                <a:cs typeface="B Titr" pitchFamily="2" charset="-78"/>
              </a:rPr>
              <a:t>هستند ؟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سابقه فامیلی دیابت 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دیابت حاملگی در بارداری قبلی 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چاقی خیلی واضح 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وجود گلوکز در ادرار 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سن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بالاتر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از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30 سال </a:t>
            </a: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مادر </a:t>
            </a:r>
            <a:endParaRPr lang="en-US"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>
                <a:solidFill>
                  <a:srgbClr val="0070C0"/>
                </a:solidFill>
                <a:cs typeface="B Zar" panose="00000400000000000000" pitchFamily="2" charset="-78"/>
              </a:rPr>
              <a:t>سابقه نوزاد با وزن بیشتر از </a:t>
            </a: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4 </a:t>
            </a:r>
            <a:r>
              <a:rPr lang="en-US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KG</a:t>
            </a:r>
          </a:p>
          <a:p>
            <a:pPr marL="457200" lvl="0" indent="-457200" algn="r" rtl="1">
              <a:buFont typeface="+mj-lt"/>
              <a:buAutoNum type="arabicPeriod"/>
            </a:pPr>
            <a:r>
              <a:rPr lang="fa-IR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بعضی نژاد های خاص مثل : اسپانیایی ها ، آمریکایی های بومی ، آسیای جنوب شرقی ، آمریکایی های آفریقایی  تبار و جزایر اقیانوس آرام </a:t>
            </a:r>
            <a:endParaRPr lang="en-US" b="1" dirty="0" smtClean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algn="r" rtl="1"/>
            <a:endParaRPr lang="fa-IR" sz="2800" b="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930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>
                <a:solidFill>
                  <a:prstClr val="black"/>
                </a:solidFill>
              </a:rPr>
              <a:t>حاملگیهای پرخطر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9A63B-2AB6-4F78-9AF3-BB763513BDF9}" type="slidenum">
              <a:rPr lang="en-US" smtClean="0">
                <a:solidFill>
                  <a:prstClr val="black"/>
                </a:solidFill>
              </a:rPr>
              <a:pPr/>
              <a:t>75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188640"/>
            <a:ext cx="87849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dirty="0" smtClean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prstClr val="black"/>
                </a:solidFill>
              </a:rPr>
              <a:t>رگ سرراهی :</a:t>
            </a:r>
            <a:endParaRPr lang="fa-IR" sz="28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prstClr val="black"/>
                </a:solidFill>
              </a:rPr>
              <a:t>حالت دیگری موسوم به رگ سرراهی (</a:t>
            </a:r>
            <a:r>
              <a:rPr lang="en-US" sz="2400" dirty="0" smtClean="0">
                <a:solidFill>
                  <a:prstClr val="black"/>
                </a:solidFill>
              </a:rPr>
              <a:t>Vasa </a:t>
            </a:r>
            <a:r>
              <a:rPr lang="en-US" sz="2400" dirty="0" err="1" smtClean="0">
                <a:solidFill>
                  <a:prstClr val="black"/>
                </a:solidFill>
              </a:rPr>
              <a:t>Previa</a:t>
            </a:r>
            <a:r>
              <a:rPr lang="fa-IR" sz="2400" dirty="0" smtClean="0">
                <a:solidFill>
                  <a:prstClr val="black"/>
                </a:solidFill>
              </a:rPr>
              <a:t>)  به طور ناشایع دیده می شود. عروق جنینی از میان پرده ها عبور کرده و در مدخل سرویکس قرار می گیرند.این حالت با مرگ ومیر بالای جنین همراه است. برخلاف دکولمان و جفت سرراهی، خونریزی در عروق سرراهی از منشا جنینی (و مادری) است. به کمک رنگ آمیزی رایت ورؤیت هموگلوبین هسته دار می توان جنینی بودن خونریزی را تائید نمود.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a-IR" sz="2400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5520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735796" y="4725144"/>
            <a:ext cx="3672408" cy="1656184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fa-IR" sz="4000" kern="0" dirty="0" smtClean="0">
                <a:solidFill>
                  <a:prstClr val="white"/>
                </a:solidFill>
                <a:latin typeface="Calibri" panose="020F0502020204030204"/>
              </a:rPr>
              <a:t>خسته نباشید</a:t>
            </a:r>
          </a:p>
        </p:txBody>
      </p:sp>
    </p:spTree>
    <p:extLst>
      <p:ext uri="{BB962C8B-B14F-4D97-AF65-F5344CB8AC3E}">
        <p14:creationId xmlns:p14="http://schemas.microsoft.com/office/powerpoint/2010/main" val="132967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196752"/>
            <a:ext cx="7416824" cy="47525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800" b="1" dirty="0" smtClean="0">
              <a:solidFill>
                <a:srgbClr val="00B0F0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fa-IR" sz="2800" b="1" dirty="0" smtClean="0">
                <a:solidFill>
                  <a:srgbClr val="FF0000"/>
                </a:solidFill>
              </a:rPr>
              <a:t>تجویز روگام </a:t>
            </a:r>
            <a:r>
              <a:rPr lang="fa-IR" sz="2800" b="1" dirty="0" smtClean="0">
                <a:solidFill>
                  <a:srgbClr val="00B0F0"/>
                </a:solidFill>
              </a:rPr>
              <a:t>به تمامی مادران </a:t>
            </a:r>
            <a:r>
              <a:rPr lang="en-US" sz="2800" b="1" dirty="0" err="1" smtClean="0">
                <a:solidFill>
                  <a:srgbClr val="00B0F0"/>
                </a:solidFill>
              </a:rPr>
              <a:t>Rh</a:t>
            </a:r>
            <a:r>
              <a:rPr lang="fa-IR" sz="2800" b="1" dirty="0" smtClean="0">
                <a:solidFill>
                  <a:srgbClr val="00B0F0"/>
                </a:solidFill>
              </a:rPr>
              <a:t> منفی از تهدید به سقط تا بقیه موارد ضرورت دارد .</a:t>
            </a:r>
            <a:endParaRPr lang="en-US" sz="2800" b="1" dirty="0" smtClean="0">
              <a:solidFill>
                <a:srgbClr val="00B0F0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800" b="1" dirty="0" smtClean="0">
              <a:solidFill>
                <a:srgbClr val="00B0F0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fa-IR" sz="2800" b="1" dirty="0" smtClean="0">
                <a:solidFill>
                  <a:srgbClr val="00B0F0"/>
                </a:solidFill>
              </a:rPr>
              <a:t> شروع روش جلوگیری از بارداری باید بلافاصله پس از سقط اغاز گردد زیرا تخمک گذاری حدود دو هفته بعد از سقط روی می دهد . 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fa-IR" sz="2800" b="1" dirty="0" smtClean="0">
              <a:solidFill>
                <a:srgbClr val="0000FF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fa-IR" sz="2000" b="1" dirty="0" smtClean="0">
              <a:solidFill>
                <a:srgbClr val="0000FF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fa-IR" sz="2000" b="1" dirty="0" smtClean="0">
              <a:solidFill>
                <a:srgbClr val="0000FF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fa-IR" sz="2000" b="1" dirty="0" smtClean="0">
              <a:solidFill>
                <a:srgbClr val="0000FF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fa-IR" sz="2000" b="1" dirty="0" smtClean="0">
                <a:solidFill>
                  <a:srgbClr val="0000FF"/>
                </a:solidFill>
              </a:rPr>
              <a:t>  </a:t>
            </a:r>
            <a:endParaRPr lang="de-DE" sz="20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15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240" cy="634082"/>
          </a:xfrm>
        </p:spPr>
        <p:txBody>
          <a:bodyPr/>
          <a:lstStyle/>
          <a:p>
            <a:pPr eaLnBrk="1" hangingPunct="1"/>
            <a:r>
              <a:rPr lang="fa-IR" sz="4800" b="1" dirty="0">
                <a:solidFill>
                  <a:srgbClr val="00B0F0"/>
                </a:solidFill>
              </a:rPr>
              <a:t>سرویکس نارسا</a:t>
            </a:r>
            <a:endParaRPr lang="de-DE" altLang="en-US" sz="4800" b="1" dirty="0" smtClean="0">
              <a:solidFill>
                <a:srgbClr val="00B0F0"/>
              </a:solidFill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08720"/>
            <a:ext cx="8136904" cy="5328592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2000" b="1" dirty="0" smtClean="0">
              <a:solidFill>
                <a:srgbClr val="0070C0"/>
              </a:solidFill>
            </a:endParaRPr>
          </a:p>
          <a:p>
            <a:pPr algn="justLow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b="1" dirty="0" smtClean="0">
                <a:solidFill>
                  <a:srgbClr val="0070C0"/>
                </a:solidFill>
              </a:rPr>
              <a:t>بی کفایتی سرویکس ( یا سرویکس نارسا غالبا موجب سقط دیررس می گردد و درمان نسبی شامل سرکلاژ در بین هفته های 12 تا 16 است هرچه زودتر انجام دهیم موفقیت و شانس جنین ناهنجار بیشتر، عفونت کمتر  و هرچه دیرتر موفقیت کمتر ناهنجاری و عفونت کمتر ، به هر حال باید قبل از اتساع سرویکس و یا پاره شدن کیسه اب انجام شود )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pPr algn="justLow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2800" b="1" dirty="0" smtClean="0">
              <a:solidFill>
                <a:srgbClr val="0070C0"/>
              </a:solidFill>
            </a:endParaRPr>
          </a:p>
          <a:p>
            <a:pPr algn="justLow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2800" b="1" dirty="0" smtClean="0">
                <a:solidFill>
                  <a:srgbClr val="0070C0"/>
                </a:solidFill>
              </a:rPr>
              <a:t>عوامل پدری : بدون شک اختلالات کروموزومی پدر هم موجب سقط می گردد </a:t>
            </a:r>
            <a:endParaRPr lang="de-DE" sz="28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usti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2589</TotalTime>
  <Words>5363</Words>
  <Application>Microsoft Office PowerPoint</Application>
  <PresentationFormat>On-screen Show (4:3)</PresentationFormat>
  <Paragraphs>475</Paragraphs>
  <Slides>75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75</vt:i4>
      </vt:variant>
    </vt:vector>
  </HeadingPairs>
  <TitlesOfParts>
    <vt:vector size="83" baseType="lpstr">
      <vt:lpstr>Austin</vt:lpstr>
      <vt:lpstr>2_Office Theme</vt:lpstr>
      <vt:lpstr>1_Office Theme</vt:lpstr>
      <vt:lpstr>3_Office Theme</vt:lpstr>
      <vt:lpstr>Office Theme</vt:lpstr>
      <vt:lpstr>6_Office Theme</vt:lpstr>
      <vt:lpstr>Concourse</vt:lpstr>
      <vt:lpstr>1_Concourse</vt:lpstr>
      <vt:lpstr>PowerPoint Presentation</vt:lpstr>
      <vt:lpstr>PowerPoint Presentation</vt:lpstr>
      <vt:lpstr>PowerPoint Presentation</vt:lpstr>
      <vt:lpstr>Abortion</vt:lpstr>
      <vt:lpstr>PowerPoint Presentation</vt:lpstr>
      <vt:lpstr>PowerPoint Presentation</vt:lpstr>
      <vt:lpstr>PowerPoint Presentation</vt:lpstr>
      <vt:lpstr>PowerPoint Presentation</vt:lpstr>
      <vt:lpstr>سرویکس نارسا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سیر بیماری و پیامدهای بلقوه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حاملگی های پر خطر</dc:title>
  <dc:creator>N.Rahimi</dc:creator>
  <cp:lastModifiedBy>Salehipour</cp:lastModifiedBy>
  <cp:revision>222</cp:revision>
  <cp:lastPrinted>2016-09-29T08:12:11Z</cp:lastPrinted>
  <dcterms:created xsi:type="dcterms:W3CDTF">2016-08-14T03:38:21Z</dcterms:created>
  <dcterms:modified xsi:type="dcterms:W3CDTF">2016-12-08T06:03:33Z</dcterms:modified>
</cp:coreProperties>
</file>