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60" r:id="rId1"/>
  </p:sldMasterIdLst>
  <p:sldIdLst>
    <p:sldId id="256" r:id="rId2"/>
    <p:sldId id="257" r:id="rId3"/>
    <p:sldId id="293" r:id="rId4"/>
    <p:sldId id="294" r:id="rId5"/>
    <p:sldId id="295" r:id="rId6"/>
    <p:sldId id="302" r:id="rId7"/>
    <p:sldId id="258" r:id="rId8"/>
    <p:sldId id="259" r:id="rId9"/>
    <p:sldId id="260" r:id="rId10"/>
    <p:sldId id="263" r:id="rId11"/>
    <p:sldId id="264" r:id="rId12"/>
    <p:sldId id="300" r:id="rId13"/>
    <p:sldId id="265" r:id="rId14"/>
    <p:sldId id="266" r:id="rId15"/>
    <p:sldId id="277" r:id="rId16"/>
    <p:sldId id="268" r:id="rId17"/>
    <p:sldId id="278" r:id="rId18"/>
    <p:sldId id="279" r:id="rId19"/>
    <p:sldId id="280" r:id="rId20"/>
    <p:sldId id="281" r:id="rId21"/>
    <p:sldId id="282" r:id="rId22"/>
    <p:sldId id="284" r:id="rId23"/>
    <p:sldId id="262" r:id="rId24"/>
    <p:sldId id="303" r:id="rId25"/>
    <p:sldId id="304" r:id="rId26"/>
  </p:sldIdLst>
  <p:sldSz cx="9144000" cy="6858000" type="screen4x3"/>
  <p:notesSz cx="6858000" cy="9144000"/>
  <p:defaultTextStyle>
    <a:defPPr>
      <a:defRPr lang="fa-IR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E8B1032C-EA38-4F05-BA0D-38AFFFC7BED3}" styleName="Light Style 3 - Accent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488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C28D043-68FB-4A89-B44B-BB8ADC9A84ED}" type="doc">
      <dgm:prSet loTypeId="urn:microsoft.com/office/officeart/2008/layout/RadialCluster" loCatId="cycle" qsTypeId="urn:microsoft.com/office/officeart/2005/8/quickstyle/3d2" qsCatId="3D" csTypeId="urn:microsoft.com/office/officeart/2005/8/colors/accent6_4" csCatId="accent6" phldr="1"/>
      <dgm:spPr/>
      <dgm:t>
        <a:bodyPr/>
        <a:lstStyle/>
        <a:p>
          <a:pPr rtl="1"/>
          <a:endParaRPr lang="fa-IR"/>
        </a:p>
      </dgm:t>
    </dgm:pt>
    <dgm:pt modelId="{220D1E56-7654-4D83-B728-D41CD559784E}">
      <dgm:prSet phldrT="[Text]"/>
      <dgm:spPr/>
      <dgm:t>
        <a:bodyPr/>
        <a:lstStyle/>
        <a:p>
          <a:pPr rtl="1"/>
          <a:r>
            <a:rPr lang="fa-IR" dirty="0" smtClean="0"/>
            <a:t>عوامل خطر</a:t>
          </a:r>
          <a:endParaRPr lang="fa-IR" dirty="0"/>
        </a:p>
      </dgm:t>
    </dgm:pt>
    <dgm:pt modelId="{7EB6BD00-E3DC-476E-85DD-EA8495C19CA4}" type="parTrans" cxnId="{D24D1D40-BAC1-489F-8861-5BE4B1099A8D}">
      <dgm:prSet/>
      <dgm:spPr/>
      <dgm:t>
        <a:bodyPr/>
        <a:lstStyle/>
        <a:p>
          <a:pPr rtl="1"/>
          <a:endParaRPr lang="fa-IR"/>
        </a:p>
      </dgm:t>
    </dgm:pt>
    <dgm:pt modelId="{EC60921B-CD3B-4C72-8179-719BD89A1863}" type="sibTrans" cxnId="{D24D1D40-BAC1-489F-8861-5BE4B1099A8D}">
      <dgm:prSet/>
      <dgm:spPr/>
      <dgm:t>
        <a:bodyPr/>
        <a:lstStyle/>
        <a:p>
          <a:pPr rtl="1"/>
          <a:endParaRPr lang="fa-IR"/>
        </a:p>
      </dgm:t>
    </dgm:pt>
    <dgm:pt modelId="{8AEDA395-AC78-4D5A-8B7A-51F1AC92977A}">
      <dgm:prSet phldrT="[Text]"/>
      <dgm:spPr/>
      <dgm:t>
        <a:bodyPr/>
        <a:lstStyle/>
        <a:p>
          <a:pPr rtl="1"/>
          <a:r>
            <a:rPr lang="fa-IR" dirty="0" smtClean="0"/>
            <a:t>زایمانی (مامایی)</a:t>
          </a:r>
          <a:endParaRPr lang="fa-IR" dirty="0"/>
        </a:p>
      </dgm:t>
    </dgm:pt>
    <dgm:pt modelId="{D432AAE0-096B-4720-9EF9-3A3ED89B999D}" type="parTrans" cxnId="{4336064A-9FA1-40A5-B7C1-0F700AFC50D3}">
      <dgm:prSet/>
      <dgm:spPr/>
      <dgm:t>
        <a:bodyPr/>
        <a:lstStyle/>
        <a:p>
          <a:pPr rtl="1"/>
          <a:endParaRPr lang="fa-IR"/>
        </a:p>
      </dgm:t>
    </dgm:pt>
    <dgm:pt modelId="{A60E87DB-0FE5-4CE1-8184-F8C39D8C1EF5}" type="sibTrans" cxnId="{4336064A-9FA1-40A5-B7C1-0F700AFC50D3}">
      <dgm:prSet/>
      <dgm:spPr/>
      <dgm:t>
        <a:bodyPr/>
        <a:lstStyle/>
        <a:p>
          <a:pPr rtl="1"/>
          <a:endParaRPr lang="fa-IR"/>
        </a:p>
      </dgm:t>
    </dgm:pt>
    <dgm:pt modelId="{531490CA-BF00-47C1-B448-4B198CC27890}">
      <dgm:prSet phldrT="[Text]"/>
      <dgm:spPr/>
      <dgm:t>
        <a:bodyPr/>
        <a:lstStyle/>
        <a:p>
          <a:pPr rtl="1"/>
          <a:r>
            <a:rPr lang="fa-IR" dirty="0" smtClean="0"/>
            <a:t>عمومی</a:t>
          </a:r>
          <a:endParaRPr lang="fa-IR" dirty="0"/>
        </a:p>
      </dgm:t>
    </dgm:pt>
    <dgm:pt modelId="{DF338753-FBE7-4878-853E-8770B080D663}" type="parTrans" cxnId="{B1AD78DE-B796-49A3-A030-85BDFC9A1356}">
      <dgm:prSet/>
      <dgm:spPr/>
      <dgm:t>
        <a:bodyPr/>
        <a:lstStyle/>
        <a:p>
          <a:pPr rtl="1"/>
          <a:endParaRPr lang="fa-IR"/>
        </a:p>
      </dgm:t>
    </dgm:pt>
    <dgm:pt modelId="{62F4DAD7-D50F-4EC8-B701-F4887DFDBA25}" type="sibTrans" cxnId="{B1AD78DE-B796-49A3-A030-85BDFC9A1356}">
      <dgm:prSet/>
      <dgm:spPr/>
      <dgm:t>
        <a:bodyPr/>
        <a:lstStyle/>
        <a:p>
          <a:pPr rtl="1"/>
          <a:endParaRPr lang="fa-IR"/>
        </a:p>
      </dgm:t>
    </dgm:pt>
    <dgm:pt modelId="{2F82EF83-2EE0-46C3-807A-24844ABFF2B8}">
      <dgm:prSet phldrT="[Text]"/>
      <dgm:spPr/>
      <dgm:t>
        <a:bodyPr/>
        <a:lstStyle/>
        <a:p>
          <a:pPr rtl="1"/>
          <a:endParaRPr lang="fa-IR" dirty="0"/>
        </a:p>
      </dgm:t>
    </dgm:pt>
    <dgm:pt modelId="{17DECC6D-63BD-40F6-A49A-5EAD3995F830}" type="parTrans" cxnId="{4EDB49B4-A8B3-4D99-AE42-B320DBB30916}">
      <dgm:prSet/>
      <dgm:spPr/>
      <dgm:t>
        <a:bodyPr/>
        <a:lstStyle/>
        <a:p>
          <a:pPr rtl="1"/>
          <a:endParaRPr lang="fa-IR"/>
        </a:p>
      </dgm:t>
    </dgm:pt>
    <dgm:pt modelId="{53D7B6BE-A4C3-4A58-8128-4E54230B7B09}" type="sibTrans" cxnId="{4EDB49B4-A8B3-4D99-AE42-B320DBB30916}">
      <dgm:prSet/>
      <dgm:spPr/>
      <dgm:t>
        <a:bodyPr/>
        <a:lstStyle/>
        <a:p>
          <a:pPr rtl="1"/>
          <a:endParaRPr lang="fa-IR"/>
        </a:p>
      </dgm:t>
    </dgm:pt>
    <dgm:pt modelId="{A4FE82B3-4FDF-4E89-87FA-411D7D02FE07}" type="pres">
      <dgm:prSet presAssocID="{8C28D043-68FB-4A89-B44B-BB8ADC9A84ED}" presName="Name0" presStyleCnt="0">
        <dgm:presLayoutVars>
          <dgm:chMax val="1"/>
          <dgm:chPref val="1"/>
          <dgm:dir/>
          <dgm:animOne val="branch"/>
          <dgm:animLvl val="lvl"/>
        </dgm:presLayoutVars>
      </dgm:prSet>
      <dgm:spPr/>
      <dgm:t>
        <a:bodyPr/>
        <a:lstStyle/>
        <a:p>
          <a:pPr rtl="1"/>
          <a:endParaRPr lang="fa-IR"/>
        </a:p>
      </dgm:t>
    </dgm:pt>
    <dgm:pt modelId="{1A00F863-98BE-4F43-99FA-DAAC58151678}" type="pres">
      <dgm:prSet presAssocID="{220D1E56-7654-4D83-B728-D41CD559784E}" presName="singleCycle" presStyleCnt="0"/>
      <dgm:spPr/>
    </dgm:pt>
    <dgm:pt modelId="{2550550B-EC34-449F-ABE4-4B4E35ECE50B}" type="pres">
      <dgm:prSet presAssocID="{220D1E56-7654-4D83-B728-D41CD559784E}" presName="singleCenter" presStyleLbl="node1" presStyleIdx="0" presStyleCnt="3">
        <dgm:presLayoutVars>
          <dgm:chMax val="7"/>
          <dgm:chPref val="7"/>
        </dgm:presLayoutVars>
      </dgm:prSet>
      <dgm:spPr/>
      <dgm:t>
        <a:bodyPr/>
        <a:lstStyle/>
        <a:p>
          <a:pPr rtl="1"/>
          <a:endParaRPr lang="fa-IR"/>
        </a:p>
      </dgm:t>
    </dgm:pt>
    <dgm:pt modelId="{42A82A10-EDEB-467C-8E7B-7FDDBD8E41E0}" type="pres">
      <dgm:prSet presAssocID="{D432AAE0-096B-4720-9EF9-3A3ED89B999D}" presName="Name56" presStyleLbl="parChTrans1D2" presStyleIdx="0" presStyleCnt="2"/>
      <dgm:spPr/>
      <dgm:t>
        <a:bodyPr/>
        <a:lstStyle/>
        <a:p>
          <a:pPr rtl="1"/>
          <a:endParaRPr lang="fa-IR"/>
        </a:p>
      </dgm:t>
    </dgm:pt>
    <dgm:pt modelId="{AAF099D0-393B-479C-BBCD-35BEB068362B}" type="pres">
      <dgm:prSet presAssocID="{8AEDA395-AC78-4D5A-8B7A-51F1AC92977A}" presName="text0" presStyleLbl="node1" presStyleIdx="1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  <dgm:pt modelId="{778DF63B-59AA-491C-997D-AD69732F3512}" type="pres">
      <dgm:prSet presAssocID="{DF338753-FBE7-4878-853E-8770B080D663}" presName="Name56" presStyleLbl="parChTrans1D2" presStyleIdx="1" presStyleCnt="2"/>
      <dgm:spPr/>
      <dgm:t>
        <a:bodyPr/>
        <a:lstStyle/>
        <a:p>
          <a:pPr rtl="1"/>
          <a:endParaRPr lang="fa-IR"/>
        </a:p>
      </dgm:t>
    </dgm:pt>
    <dgm:pt modelId="{ADCD0018-302B-4222-95ED-44B95AFFEA31}" type="pres">
      <dgm:prSet presAssocID="{531490CA-BF00-47C1-B448-4B198CC27890}" presName="text0" presStyleLbl="node1" presStyleIdx="2" presStyleCnt="3">
        <dgm:presLayoutVars>
          <dgm:bulletEnabled val="1"/>
        </dgm:presLayoutVars>
      </dgm:prSet>
      <dgm:spPr/>
      <dgm:t>
        <a:bodyPr/>
        <a:lstStyle/>
        <a:p>
          <a:pPr rtl="1"/>
          <a:endParaRPr lang="fa-IR"/>
        </a:p>
      </dgm:t>
    </dgm:pt>
  </dgm:ptLst>
  <dgm:cxnLst>
    <dgm:cxn modelId="{4336064A-9FA1-40A5-B7C1-0F700AFC50D3}" srcId="{220D1E56-7654-4D83-B728-D41CD559784E}" destId="{8AEDA395-AC78-4D5A-8B7A-51F1AC92977A}" srcOrd="0" destOrd="0" parTransId="{D432AAE0-096B-4720-9EF9-3A3ED89B999D}" sibTransId="{A60E87DB-0FE5-4CE1-8184-F8C39D8C1EF5}"/>
    <dgm:cxn modelId="{D24D1D40-BAC1-489F-8861-5BE4B1099A8D}" srcId="{8C28D043-68FB-4A89-B44B-BB8ADC9A84ED}" destId="{220D1E56-7654-4D83-B728-D41CD559784E}" srcOrd="0" destOrd="0" parTransId="{7EB6BD00-E3DC-476E-85DD-EA8495C19CA4}" sibTransId="{EC60921B-CD3B-4C72-8179-719BD89A1863}"/>
    <dgm:cxn modelId="{1A27C49C-AC26-4EF9-A198-8B5A1488B25A}" type="presOf" srcId="{8C28D043-68FB-4A89-B44B-BB8ADC9A84ED}" destId="{A4FE82B3-4FDF-4E89-87FA-411D7D02FE07}" srcOrd="0" destOrd="0" presId="urn:microsoft.com/office/officeart/2008/layout/RadialCluster"/>
    <dgm:cxn modelId="{A9A3658E-6C0E-4490-AB66-7F1CBE3DE162}" type="presOf" srcId="{531490CA-BF00-47C1-B448-4B198CC27890}" destId="{ADCD0018-302B-4222-95ED-44B95AFFEA31}" srcOrd="0" destOrd="0" presId="urn:microsoft.com/office/officeart/2008/layout/RadialCluster"/>
    <dgm:cxn modelId="{65C7E5B9-D074-4FC5-9DD1-EA74E98D3312}" type="presOf" srcId="{D432AAE0-096B-4720-9EF9-3A3ED89B999D}" destId="{42A82A10-EDEB-467C-8E7B-7FDDBD8E41E0}" srcOrd="0" destOrd="0" presId="urn:microsoft.com/office/officeart/2008/layout/RadialCluster"/>
    <dgm:cxn modelId="{92C814DA-4BB2-48BB-B0FF-EDFE35769C20}" type="presOf" srcId="{220D1E56-7654-4D83-B728-D41CD559784E}" destId="{2550550B-EC34-449F-ABE4-4B4E35ECE50B}" srcOrd="0" destOrd="0" presId="urn:microsoft.com/office/officeart/2008/layout/RadialCluster"/>
    <dgm:cxn modelId="{4EDB49B4-A8B3-4D99-AE42-B320DBB30916}" srcId="{8C28D043-68FB-4A89-B44B-BB8ADC9A84ED}" destId="{2F82EF83-2EE0-46C3-807A-24844ABFF2B8}" srcOrd="1" destOrd="0" parTransId="{17DECC6D-63BD-40F6-A49A-5EAD3995F830}" sibTransId="{53D7B6BE-A4C3-4A58-8128-4E54230B7B09}"/>
    <dgm:cxn modelId="{B1AD78DE-B796-49A3-A030-85BDFC9A1356}" srcId="{220D1E56-7654-4D83-B728-D41CD559784E}" destId="{531490CA-BF00-47C1-B448-4B198CC27890}" srcOrd="1" destOrd="0" parTransId="{DF338753-FBE7-4878-853E-8770B080D663}" sibTransId="{62F4DAD7-D50F-4EC8-B701-F4887DFDBA25}"/>
    <dgm:cxn modelId="{3098C21E-5501-45E4-9F2C-753E75B014E8}" type="presOf" srcId="{DF338753-FBE7-4878-853E-8770B080D663}" destId="{778DF63B-59AA-491C-997D-AD69732F3512}" srcOrd="0" destOrd="0" presId="urn:microsoft.com/office/officeart/2008/layout/RadialCluster"/>
    <dgm:cxn modelId="{49FCA16F-B90C-4636-83C4-F95D41B65B7A}" type="presOf" srcId="{8AEDA395-AC78-4D5A-8B7A-51F1AC92977A}" destId="{AAF099D0-393B-479C-BBCD-35BEB068362B}" srcOrd="0" destOrd="0" presId="urn:microsoft.com/office/officeart/2008/layout/RadialCluster"/>
    <dgm:cxn modelId="{AC69F07E-C9AF-43AA-9838-7D9A506CDBCD}" type="presParOf" srcId="{A4FE82B3-4FDF-4E89-87FA-411D7D02FE07}" destId="{1A00F863-98BE-4F43-99FA-DAAC58151678}" srcOrd="0" destOrd="0" presId="urn:microsoft.com/office/officeart/2008/layout/RadialCluster"/>
    <dgm:cxn modelId="{6345C90A-081C-4C90-908C-9AE3B44F9629}" type="presParOf" srcId="{1A00F863-98BE-4F43-99FA-DAAC58151678}" destId="{2550550B-EC34-449F-ABE4-4B4E35ECE50B}" srcOrd="0" destOrd="0" presId="urn:microsoft.com/office/officeart/2008/layout/RadialCluster"/>
    <dgm:cxn modelId="{0083B27A-AAA1-4931-80D8-9A7A574303A7}" type="presParOf" srcId="{1A00F863-98BE-4F43-99FA-DAAC58151678}" destId="{42A82A10-EDEB-467C-8E7B-7FDDBD8E41E0}" srcOrd="1" destOrd="0" presId="urn:microsoft.com/office/officeart/2008/layout/RadialCluster"/>
    <dgm:cxn modelId="{B912CCA3-C5A3-4202-B6CD-10F806D4DB47}" type="presParOf" srcId="{1A00F863-98BE-4F43-99FA-DAAC58151678}" destId="{AAF099D0-393B-479C-BBCD-35BEB068362B}" srcOrd="2" destOrd="0" presId="urn:microsoft.com/office/officeart/2008/layout/RadialCluster"/>
    <dgm:cxn modelId="{2F5512E3-58AF-4E98-B14C-0AAE471A72CF}" type="presParOf" srcId="{1A00F863-98BE-4F43-99FA-DAAC58151678}" destId="{778DF63B-59AA-491C-997D-AD69732F3512}" srcOrd="3" destOrd="0" presId="urn:microsoft.com/office/officeart/2008/layout/RadialCluster"/>
    <dgm:cxn modelId="{3F2EE512-8658-47CE-9DBB-CA5942E1B538}" type="presParOf" srcId="{1A00F863-98BE-4F43-99FA-DAAC58151678}" destId="{ADCD0018-302B-4222-95ED-44B95AFFEA31}" srcOrd="4" destOrd="0" presId="urn:microsoft.com/office/officeart/2008/layout/RadialCluster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50550B-EC34-449F-ABE4-4B4E35ECE50B}">
      <dsp:nvSpPr>
        <dsp:cNvPr id="0" name=""/>
        <dsp:cNvSpPr/>
      </dsp:nvSpPr>
      <dsp:spPr>
        <a:xfrm>
          <a:off x="3351971" y="1587776"/>
          <a:ext cx="1360951" cy="1360951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6">
                <a:shade val="5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6">
                <a:shade val="5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6002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3600" kern="1200" dirty="0" smtClean="0"/>
            <a:t>عوامل خطر</a:t>
          </a:r>
          <a:endParaRPr lang="fa-IR" sz="3600" kern="1200" dirty="0"/>
        </a:p>
      </dsp:txBody>
      <dsp:txXfrm>
        <a:off x="3418407" y="1654212"/>
        <a:ext cx="1228079" cy="1228079"/>
      </dsp:txXfrm>
    </dsp:sp>
    <dsp:sp modelId="{42A82A10-EDEB-467C-8E7B-7FDDBD8E41E0}">
      <dsp:nvSpPr>
        <dsp:cNvPr id="0" name=""/>
        <dsp:cNvSpPr/>
      </dsp:nvSpPr>
      <dsp:spPr>
        <a:xfrm rot="16200000">
          <a:off x="3694672" y="1250001"/>
          <a:ext cx="67554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75549" y="0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AF099D0-393B-479C-BBCD-35BEB068362B}">
      <dsp:nvSpPr>
        <dsp:cNvPr id="0" name=""/>
        <dsp:cNvSpPr/>
      </dsp:nvSpPr>
      <dsp:spPr>
        <a:xfrm>
          <a:off x="3576528" y="389"/>
          <a:ext cx="911837" cy="911837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182383"/>
                <a:satOff val="-10109"/>
                <a:lumOff val="29818"/>
                <a:alphaOff val="0"/>
                <a:shade val="51000"/>
                <a:satMod val="130000"/>
              </a:schemeClr>
            </a:gs>
            <a:gs pos="80000">
              <a:schemeClr val="accent6">
                <a:shade val="50000"/>
                <a:hueOff val="182383"/>
                <a:satOff val="-10109"/>
                <a:lumOff val="29818"/>
                <a:alphaOff val="0"/>
                <a:shade val="93000"/>
                <a:satMod val="130000"/>
              </a:schemeClr>
            </a:gs>
            <a:gs pos="100000">
              <a:schemeClr val="accent6">
                <a:shade val="50000"/>
                <a:hueOff val="182383"/>
                <a:satOff val="-10109"/>
                <a:lumOff val="2981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0800" tIns="50800" rIns="50800" bIns="50800" numCol="1" spcCol="1270" anchor="ctr" anchorCtr="0">
          <a:noAutofit/>
        </a:bodyPr>
        <a:lstStyle/>
        <a:p>
          <a:pPr lvl="0" algn="ctr" defTabSz="88900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000" kern="1200" dirty="0" smtClean="0"/>
            <a:t>زایمانی (مامایی)</a:t>
          </a:r>
          <a:endParaRPr lang="fa-IR" sz="2000" kern="1200" dirty="0"/>
        </a:p>
      </dsp:txBody>
      <dsp:txXfrm>
        <a:off x="3621040" y="44901"/>
        <a:ext cx="822813" cy="822813"/>
      </dsp:txXfrm>
    </dsp:sp>
    <dsp:sp modelId="{778DF63B-59AA-491C-997D-AD69732F3512}">
      <dsp:nvSpPr>
        <dsp:cNvPr id="0" name=""/>
        <dsp:cNvSpPr/>
      </dsp:nvSpPr>
      <dsp:spPr>
        <a:xfrm rot="5400000">
          <a:off x="3694672" y="3286502"/>
          <a:ext cx="675549" cy="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675549" y="0"/>
              </a:lnTo>
            </a:path>
          </a:pathLst>
        </a:custGeom>
        <a:noFill/>
        <a:ln w="25400" cap="flat" cmpd="sng" algn="ctr">
          <a:solidFill>
            <a:schemeClr val="accent6">
              <a:tint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DCD0018-302B-4222-95ED-44B95AFFEA31}">
      <dsp:nvSpPr>
        <dsp:cNvPr id="0" name=""/>
        <dsp:cNvSpPr/>
      </dsp:nvSpPr>
      <dsp:spPr>
        <a:xfrm>
          <a:off x="3576528" y="3624276"/>
          <a:ext cx="911837" cy="911837"/>
        </a:xfrm>
        <a:prstGeom prst="roundRect">
          <a:avLst/>
        </a:prstGeom>
        <a:gradFill rotWithShape="0">
          <a:gsLst>
            <a:gs pos="0">
              <a:schemeClr val="accent6">
                <a:shade val="50000"/>
                <a:hueOff val="182383"/>
                <a:satOff val="-10109"/>
                <a:lumOff val="29818"/>
                <a:alphaOff val="0"/>
                <a:shade val="51000"/>
                <a:satMod val="130000"/>
              </a:schemeClr>
            </a:gs>
            <a:gs pos="80000">
              <a:schemeClr val="accent6">
                <a:shade val="50000"/>
                <a:hueOff val="182383"/>
                <a:satOff val="-10109"/>
                <a:lumOff val="29818"/>
                <a:alphaOff val="0"/>
                <a:shade val="93000"/>
                <a:satMod val="130000"/>
              </a:schemeClr>
            </a:gs>
            <a:gs pos="100000">
              <a:schemeClr val="accent6">
                <a:shade val="50000"/>
                <a:hueOff val="182383"/>
                <a:satOff val="-10109"/>
                <a:lumOff val="29818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8420" tIns="58420" rIns="58420" bIns="58420" numCol="1" spcCol="1270" anchor="ctr" anchorCtr="0">
          <a:noAutofit/>
        </a:bodyPr>
        <a:lstStyle/>
        <a:p>
          <a:pPr lvl="0" algn="ctr" defTabSz="1022350" rtl="1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fa-IR" sz="2300" kern="1200" dirty="0" smtClean="0"/>
            <a:t>عمومی</a:t>
          </a:r>
          <a:endParaRPr lang="fa-IR" sz="2300" kern="1200" dirty="0"/>
        </a:p>
      </dsp:txBody>
      <dsp:txXfrm>
        <a:off x="3621040" y="3668788"/>
        <a:ext cx="822813" cy="82281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RadialCluster">
  <dgm:title val=""/>
  <dgm:desc val=""/>
  <dgm:catLst>
    <dgm:cat type="relationship" pri="19500"/>
    <dgm:cat type="cycle" pri="1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Name0">
    <dgm:varLst>
      <dgm:chMax val="1"/>
      <dgm:chPref val="1"/>
      <dgm:dir/>
      <dgm:animOne val="branch"/>
      <dgm:animLvl val="lvl"/>
    </dgm:varLst>
    <dgm:alg type="composite">
      <dgm:param type="ar" val="1.00"/>
    </dgm:alg>
    <dgm:shape xmlns:r="http://schemas.openxmlformats.org/officeDocument/2006/relationships" r:blip="">
      <dgm:adjLst/>
    </dgm:shape>
    <dgm:choose name="Name1">
      <dgm:if name="Name2" func="var" arg="dir" op="equ" val="norm">
        <dgm:choose name="Name3">
          <dgm:if name="Name4" axis="ch ch" ptType="node node" cnt="1 0" func="cnt" op="equ" val="1">
            <dgm:constrLst>
              <dgm:constr type="l" for="ch" forName="textCenter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r" for="ch" forName="cycle_1" refType="w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5" axis="ch ch" ptType="node node" cnt="1 0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6" axis="ch ch" ptType="node node" cnt="1 0" func="cnt" op="equ" val="3">
            <dgm:choose name="Name7">
              <dgm:if name="Name8" axis="ch ch ch" ptType="node node node" st="1 2 0" cnt="1 1 0" func="cnt" op="equ" val="1">
                <dgm:choose name="Name9">
                  <dgm:if name="Name10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12">
                <dgm:choose name="Name13">
                  <dgm:if name="Name14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15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r" for="ch" forName="cycle_2" refType="w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l" for="ch" forName="cycle_3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16" axis="ch ch" ptType="node node" cnt="1 0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r" for="ch" forName="cycle_2" refType="w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l" for="ch" forName="cycle_4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17" axis="ch ch" ptType="node node" cnt="1 0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r" for="ch" forName="cycle_3" refType="w" fact="0.89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l" for="ch" forName="cycle_4" refType="w" fact="0.11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18" axis="ch ch" ptType="node node" cnt="1 0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r" for="ch" forName="cycle_2" refType="w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r" for="ch" forName="cycle_3" refType="w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l" for="ch" forName="cycle_5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l" for="ch" forName="cycle_6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19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r" for="ch" forName="cycle_2" refType="w" fact="0.938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r" for="ch" forName="cycle_3" refType="w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r" for="ch" forName="cycle_4" refType="w" fact="0.8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l" for="ch" forName="cycle_5" refType="w" fact="0.2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l" for="ch" forName="cycle_6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l" for="ch" forName="cycle_7" refType="w" fact="0.062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if>
      <dgm:else name="Name20">
        <dgm:choose name="Name21">
          <dgm:if name="Name22" axis="ch ch" ptType="node node" func="cnt" op="equ" val="1">
            <dgm:constrLst>
              <dgm:constr type="r" for="ch" forName="textCenter" refType="w"/>
              <dgm:constr type="ctrY" for="ch" forName="textCenter" refType="h" fact="0.5"/>
              <dgm:constr type="w" for="ch" forName="textCenter" refType="w" fact="0.32"/>
              <dgm:constr type="h" for="ch" forName="textCenter" refType="w" refFor="ch" refForName="textCenter"/>
              <dgm:constr type="l" for="ch" forName="cycle_1"/>
              <dgm:constr type="ctrY" for="ch" forName="cycle_1" refType="h" fact="0.5"/>
              <dgm:constr type="w" for="ch" forName="cycle_1" refType="w" fact="0.56"/>
              <dgm:constr type="h" for="ch" forName="cycle_1" refType="h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userS" for="des" ptType="node" refType="w" refFor="ch" refForName="textCenter" fact="0.67"/>
            </dgm:constrLst>
          </dgm:if>
          <dgm:if name="Name23" axis="ch ch" ptType="node node" func="cnt" op="equ" val="2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5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/>
              <dgm:constr type="h" for="ch" forName="cycle_1" refType="h" fact="0.34"/>
              <dgm:constr type="ctrX" for="ch" forName="cycle_2" refType="w" fact="0.5"/>
              <dgm:constr type="b" for="ch" forName="cycle_2" refType="h"/>
              <dgm:constr type="w" for="ch" forName="cycle_2" refType="w"/>
              <dgm:constr type="h" for="ch" forName="cycle_2" refType="h" fact="0.34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userS" for="des" ptType="node" refType="w" refFor="ch" refForName="textCenter" fact="0.67"/>
            </dgm:constrLst>
          </dgm:if>
          <dgm:if name="Name24" axis="ch ch" ptType="node node" func="cnt" op="equ" val="3">
            <dgm:choose name="Name25">
              <dgm:if name="Name26" axis="ch ch ch" ptType="node node node" st="1 2 0" cnt="1 1 0" func="cnt" op="equ" val="1">
                <dgm:choose name="Name27">
                  <dgm:if name="Name28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29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 fact="0.85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if>
              <dgm:else name="Name30">
                <dgm:choose name="Name31">
                  <dgm:if name="Name32" axis="ch ch ch" ptType="node node node" st="1 3 0" cnt="1 1 0" func="cnt" op="equ" val="1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 fact="0.85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if>
                  <dgm:else name="Name33">
                    <dgm:constrLst>
                      <dgm:constr type="ctrX" for="ch" forName="textCenter" refType="w" fact="0.5"/>
                      <dgm:constr type="t" for="ch" forName="textCenter" refType="h" fact="0.436"/>
                      <dgm:constr type="w" for="ch" forName="textCenter" refType="w" fact="0.21"/>
                      <dgm:constr type="h" for="ch" forName="textCenter" refType="w" refFor="ch" refForName="textCenter"/>
                      <dgm:constr type="ctrX" for="ch" forName="cycle_1" refType="w" fact="0.5"/>
                      <dgm:constr type="t" for="ch" forName="cycle_1"/>
                      <dgm:constr type="w" for="ch" forName="cycle_1" refType="w" fact="0.61"/>
                      <dgm:constr type="h" for="ch" forName="cycle_1" refType="h" fact="0.36"/>
                      <dgm:constr type="diam" for="ch" forName="cycle_1" refType="w" fact="0.5"/>
                      <dgm:constr type="l" for="ch" forName="cycle_2"/>
                      <dgm:constr type="b" for="ch" forName="cycle_2" refType="h"/>
                      <dgm:constr type="w" for="ch" forName="cycle_2" refType="w" fact="0.46"/>
                      <dgm:constr type="h" for="ch" forName="cycle_2" refType="h" fact="0.54"/>
                      <dgm:constr type="diam" for="ch" forName="cycle_2" refType="w" fact="0.5"/>
                      <dgm:constr type="r" for="ch" forName="cycle_3" refType="w"/>
                      <dgm:constr type="b" for="ch" forName="cycle_3" refType="h"/>
                      <dgm:constr type="w" for="ch" forName="cycle_3" refType="w" fact="0.46"/>
                      <dgm:constr type="h" for="ch" forName="cycle_3" refType="h" fact="0.54"/>
                      <dgm:constr type="diam" for="ch" forName="cycle_3" refType="w" fact="0.5"/>
                      <dgm:constr type="primFontSz" for="ch" forName="textCenter" val="65"/>
                      <dgm:constr type="primFontSz" for="des" forName="childCenter1" val="65"/>
                      <dgm:constr type="primFontSz" for="des" forName="text1" op="equ" val="65"/>
                      <dgm:constr type="primFontSz" for="des" forName="childCenter2" refType="primFontSz" refFor="des" refForName="childCenter1" op="equ"/>
                      <dgm:constr type="primFontSz" for="des" forName="text2" refType="primFontSz" refFor="des" refForName="text1" op="equ"/>
                      <dgm:constr type="primFontSz" for="des" forName="childCenter3" refType="primFontSz" refFor="des" refForName="childCenter1" op="equ"/>
                      <dgm:constr type="primFontSz" for="des" forName="text3" refType="primFontSz" refFor="des" refForName="text1" op="equ"/>
                      <dgm:constr type="userS" for="des" ptType="node" refType="w" refFor="ch" refForName="textCenter" fact="0.67"/>
                    </dgm:constrLst>
                  </dgm:else>
                </dgm:choose>
              </dgm:else>
            </dgm:choose>
          </dgm:if>
          <dgm:if name="Name34" axis="ch ch" ptType="node node" func="cnt" op="equ" val="4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5"/>
              <dgm:constr type="h" for="ch" forName="cycle_1" refType="h" fact="0.33"/>
              <dgm:constr type="l" for="ch" forName="cycle_2"/>
              <dgm:constr type="ctrY" for="ch" forName="cycle_2" refType="h" fact="0.5"/>
              <dgm:constr type="w" for="ch" forName="cycle_2" refType="w" fact="0.33"/>
              <dgm:constr type="h" for="ch" forName="cycle_2" refType="h" fact="0.5"/>
              <dgm:constr type="ctrX" for="ch" forName="cycle_3" refType="w" fact="0.5"/>
              <dgm:constr type="b" for="ch" forName="cycle_3" refType="h"/>
              <dgm:constr type="w" for="ch" forName="cycle_3" refType="w" fact="0.5"/>
              <dgm:constr type="h" for="ch" forName="cycle_3" refType="h" fact="0.33"/>
              <dgm:constr type="r" for="ch" forName="cycle_4" refType="w"/>
              <dgm:constr type="ctrY" for="ch" forName="cycle_4" refType="h" fact="0.5"/>
              <dgm:constr type="w" for="ch" forName="cycle_4" refType="w" fact="0.33"/>
              <dgm:constr type="h" for="ch" forName="cycle_4" refType="h" fact="0.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userS" for="des" ptType="node" refType="w" refFor="ch" refForName="textCenter" fact="0.67"/>
            </dgm:constrLst>
          </dgm:if>
          <dgm:if name="Name35" axis="ch ch" ptType="node node" func="cnt" op="equ" val="5">
            <dgm:constrLst>
              <dgm:constr type="ctrX" for="ch" forName="textCenter" refType="w" fact="0.5"/>
              <dgm:constr type="t" for="ch" forName="textCenter" refType="h" fact="0.42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24"/>
              <dgm:constr type="w" for="ch" forName="cycle_2" refType="w" fact="0.33"/>
              <dgm:constr type="h" for="ch" forName="cycle_2" refType="w" refFor="ch" refForName="cycle_2"/>
              <dgm:constr type="l" for="ch" forName="cycle_3" refType="w" fact="0.11"/>
              <dgm:constr type="b" for="ch" forName="cycle_3" refType="h"/>
              <dgm:constr type="w" for="ch" forName="cycle_3" refType="w" fact="0.33"/>
              <dgm:constr type="h" for="ch" forName="cycle_3" refType="w" refFor="ch" refForName="cycle_3"/>
              <dgm:constr type="r" for="ch" forName="cycle_4" refType="w" fact="0.89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t" for="ch" forName="cycle_5" refType="h" fact="0.24"/>
              <dgm:constr type="w" for="ch" forName="cycle_5" refType="w" fact="0.33"/>
              <dgm:constr type="h" for="ch" forName="cycle_5" refType="w" refFor="ch" refForName="cycle_5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userS" for="des" ptType="node" refType="w" refFor="ch" refForName="textCenter" fact="0.67"/>
            </dgm:constrLst>
          </dgm:if>
          <dgm:if name="Name36" axis="ch ch" ptType="node node" func="cnt" op="equ" val="6">
            <dgm:constrLst>
              <dgm:constr type="ctrX" for="ch" forName="textCenter" refType="w" fact="0.5"/>
              <dgm:constr type="ctrY" for="ch" forName="textCenter" refType="h" fact="0.5"/>
              <dgm:constr type="w" for="ch" forName="textCenter" refType="w" fact="0.2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33"/>
              <dgm:constr type="h" for="ch" forName="cycle_1" refType="w" refFor="ch" refForName="cycle_1"/>
              <dgm:constr type="l" for="ch" forName="cycle_2"/>
              <dgm:constr type="t" for="ch" forName="cycle_2" refType="h" fact="0.17"/>
              <dgm:constr type="w" for="ch" forName="cycle_2" refType="w" fact="0.33"/>
              <dgm:constr type="h" for="ch" forName="cycle_2" refType="w" refFor="ch" refForName="cycle_2"/>
              <dgm:constr type="l" for="ch" forName="cycle_3"/>
              <dgm:constr type="b" for="ch" forName="cycle_3" refType="h" fact="0.83"/>
              <dgm:constr type="w" for="ch" forName="cycle_3" refType="w" fact="0.33"/>
              <dgm:constr type="h" for="ch" forName="cycle_3" refType="w" refFor="ch" refForName="cycle_3"/>
              <dgm:constr type="ctrX" for="ch" forName="cycle_4" refType="w" fact="0.5"/>
              <dgm:constr type="b" for="ch" forName="cycle_4" refType="h"/>
              <dgm:constr type="w" for="ch" forName="cycle_4" refType="w" fact="0.33"/>
              <dgm:constr type="h" for="ch" forName="cycle_4" refType="w" refFor="ch" refForName="cycle_4"/>
              <dgm:constr type="r" for="ch" forName="cycle_5" refType="w"/>
              <dgm:constr type="b" for="ch" forName="cycle_5" refType="h" fact="0.83"/>
              <dgm:constr type="w" for="ch" forName="cycle_5" refType="w" fact="0.33"/>
              <dgm:constr type="h" for="ch" forName="cycle_5" refType="w" refFor="ch" refForName="cycle_5"/>
              <dgm:constr type="r" for="ch" forName="cycle_6" refType="w"/>
              <dgm:constr type="t" for="ch" forName="cycle_6" refType="h" fact="0.17"/>
              <dgm:constr type="w" for="ch" forName="cycle_6" refType="w" fact="0.33"/>
              <dgm:constr type="h" for="ch" forName="cycle_6" refType="w" refFor="ch" refForName="cycle_6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userS" for="des" ptType="node" refType="w" refFor="ch" refForName="textCenter" fact="0.67"/>
            </dgm:constrLst>
          </dgm:if>
          <dgm:else name="Name37">
            <dgm:constrLst>
              <dgm:constr type="ctrX" for="ch" forName="textCenter" refType="w" fact="0.5"/>
              <dgm:constr type="t" for="ch" forName="textCenter" refType="h" fact="0.444"/>
              <dgm:constr type="w" for="ch" forName="textCenter" refType="w" fact="0.167"/>
              <dgm:constr type="h" for="ch" forName="textCenter" refType="w" refFor="ch" refForName="textCenter"/>
              <dgm:constr type="ctrX" for="ch" forName="cycle_1" refType="w" fact="0.5"/>
              <dgm:constr type="t" for="ch" forName="cycle_1"/>
              <dgm:constr type="w" for="ch" forName="cycle_1" refType="w" fact="0.263"/>
              <dgm:constr type="h" for="ch" forName="cycle_1" refType="w" refFor="ch" refForName="cycle_1"/>
              <dgm:constr type="l" for="ch" forName="cycle_2" refType="w" fact="0.062"/>
              <dgm:constr type="t" for="ch" forName="cycle_2" refType="h" fact="0.141"/>
              <dgm:constr type="w" for="ch" forName="cycle_2" refType="w" fact="0.263"/>
              <dgm:constr type="h" for="ch" forName="cycle_2" refType="w" refFor="ch" refForName="cycle_2"/>
              <dgm:constr type="l" for="ch" forName="cycle_3"/>
              <dgm:constr type="b" for="ch" forName="cycle_3" refType="h" fact="0.74"/>
              <dgm:constr type="w" for="ch" forName="cycle_3" refType="w" fact="0.263"/>
              <dgm:constr type="h" for="ch" forName="cycle_3" refType="w" refFor="ch" refForName="cycle_3"/>
              <dgm:constr type="l" for="ch" forName="cycle_4" refType="w" fact="0.2"/>
              <dgm:constr type="b" for="ch" forName="cycle_4" refType="h"/>
              <dgm:constr type="w" for="ch" forName="cycle_4" refType="w" fact="0.263"/>
              <dgm:constr type="h" for="ch" forName="cycle_4" refType="w" refFor="ch" refForName="cycle_4"/>
              <dgm:constr type="r" for="ch" forName="cycle_5" refType="w" fact="0.8"/>
              <dgm:constr type="b" for="ch" forName="cycle_5" refType="h"/>
              <dgm:constr type="w" for="ch" forName="cycle_5" refType="w" fact="0.263"/>
              <dgm:constr type="h" for="ch" forName="cycle_5" refType="w" refFor="ch" refForName="cycle_5"/>
              <dgm:constr type="r" for="ch" forName="cycle_6" refType="w"/>
              <dgm:constr type="b" for="ch" forName="cycle_6" refType="h" fact="0.74"/>
              <dgm:constr type="w" for="ch" forName="cycle_6" refType="w" fact="0.263"/>
              <dgm:constr type="h" for="ch" forName="cycle_6" refType="w" refFor="ch" refForName="cycle_6"/>
              <dgm:constr type="r" for="ch" forName="cycle_7" refType="w" fact="0.938"/>
              <dgm:constr type="t" for="ch" forName="cycle_7" refType="h" fact="0.141"/>
              <dgm:constr type="w" for="ch" forName="cycle_7" refType="w" fact="0.263"/>
              <dgm:constr type="h" for="ch" forName="cycle_7" refType="w" refFor="ch" refForName="cycle_7"/>
              <dgm:constr type="primFontSz" for="ch" forName="textCenter" val="65"/>
              <dgm:constr type="primFontSz" for="des" forName="childCenter1" val="65"/>
              <dgm:constr type="primFontSz" for="des" forName="text1" op="equ" val="65"/>
              <dgm:constr type="primFontSz" for="des" forName="childCenter2" refType="primFontSz" refFor="des" refForName="childCenter1" op="equ"/>
              <dgm:constr type="primFontSz" for="des" forName="text2" refType="primFontSz" refFor="des" refForName="text1" op="equ"/>
              <dgm:constr type="primFontSz" for="des" forName="childCenter3" refType="primFontSz" refFor="des" refForName="childCenter1" op="equ"/>
              <dgm:constr type="primFontSz" for="des" forName="text3" refType="primFontSz" refFor="des" refForName="text1" op="equ"/>
              <dgm:constr type="primFontSz" for="des" forName="childCenter4" refType="primFontSz" refFor="des" refForName="childCenter1" op="equ"/>
              <dgm:constr type="primFontSz" for="des" forName="text4" refType="primFontSz" refFor="des" refForName="text1" op="equ"/>
              <dgm:constr type="primFontSz" for="des" forName="childCenter5" refType="primFontSz" refFor="des" refForName="childCenter1" op="equ"/>
              <dgm:constr type="primFontSz" for="des" forName="text5" refType="primFontSz" refFor="des" refForName="text1" op="equ"/>
              <dgm:constr type="primFontSz" for="des" forName="childCenter6" refType="primFontSz" refFor="des" refForName="childCenter1" op="equ"/>
              <dgm:constr type="primFontSz" for="des" forName="text6" refType="primFontSz" refFor="des" refForName="text1" op="equ"/>
              <dgm:constr type="primFontSz" for="des" forName="childCenter7" refType="primFontSz" refFor="des" refForName="childCenter1" op="equ"/>
              <dgm:constr type="primFontSz" for="des" forName="text7" refType="primFontSz" refFor="des" refForName="text1" op="equ"/>
              <dgm:constr type="userS" for="des" ptType="node" refType="w" refFor="ch" refForName="textCenter" fact="0.67"/>
            </dgm:constrLst>
          </dgm:else>
        </dgm:choose>
      </dgm:else>
    </dgm:choose>
    <dgm:forEach name="Name38" axis="ch" ptType="node" cnt="1">
      <dgm:choose name="Name39">
        <dgm:if name="Name40" axis="des" func="maxDepth" op="lte" val="1">
          <dgm:layoutNode name="singleCycle">
            <dgm:choose name="Name41">
              <dgm:if name="Name42" axis="ch" ptType="node" func="cnt" op="equ" val="1">
                <dgm:choose name="Name43">
                  <dgm:if name="Name44" func="var" arg="dir" op="equ" val="norm">
                    <dgm:alg type="cycle">
                      <dgm:param type="stAng" val="90"/>
                      <dgm:param type="ctrShpMap" val="fNode"/>
                    </dgm:alg>
                  </dgm:if>
                  <dgm:else name="Name45">
                    <dgm:alg type="cycle">
                      <dgm:param type="stAng" val="-90"/>
                      <dgm:param type="spanAng" val="-360"/>
                      <dgm:param type="ctrShpMap" val="fNode"/>
                    </dgm:alg>
                  </dgm:else>
                </dgm:choose>
              </dgm:if>
              <dgm:else name="Name46">
                <dgm:choose name="Name47">
                  <dgm:if name="Name48" func="var" arg="dir" op="equ" val="norm">
                    <dgm:alg type="cycle">
                      <dgm:param type="ctrShpMap" val="fNode"/>
                    </dgm:alg>
                  </dgm:if>
                  <dgm:else name="Name49">
                    <dgm:alg type="cycle">
                      <dgm:param type="spanAng" val="-360"/>
                      <dgm:param type="ctrShpMap" val="fNode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hoose name="Name50">
              <dgm:if name="Name51" axis="ch" ptType="node" func="cnt" op="equ" val="0">
                <dgm:constrLst>
                  <dgm:constr type="w" for="ch" forName="singleCenter" refType="w"/>
                  <dgm:constr type="h" for="ch" forName="singleCenter" refType="w" refFor="ch" refForName="singleCenter"/>
                </dgm:constrLst>
              </dgm:if>
              <dgm:if name="Name52" axis="ch" ptType="node" func="cnt" op="equ" val="1">
                <dgm:constrLst>
                  <dgm:constr type="w" for="ch" forName="singleCenter" refType="w" fact="0.5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if>
              <dgm:else name="Name53">
                <dgm:constrLst>
                  <dgm:constr type="w" for="ch" forName="singleCenter" refType="w" fact="0.3"/>
                  <dgm:constr type="h" for="ch" forName="singleCenter" refType="w" refFor="ch" refForName="singleCenter"/>
                  <dgm:constr type="userS" for="ch" ptType="node" refType="w" refFor="ch" refForName="singleCenter" fact="0.67"/>
                </dgm:constrLst>
              </dgm:else>
            </dgm:choose>
            <dgm:layoutNode name="singleCenter" styleLbl="node1">
              <dgm:varLst>
                <dgm:chMax val="7"/>
                <dgm:chPref val="7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self" ptType="node"/>
              <dgm:constrLst>
                <dgm:constr type="tMarg" refType="primFontSz" fact="0.2"/>
                <dgm:constr type="bMarg" refType="primFontSz" fact="0.2"/>
                <dgm:constr type="lMarg" refType="primFontSz" fact="0.2"/>
                <dgm:constr type="rMarg" refType="primFontSz" fact="0.2"/>
              </dgm:constrLst>
              <dgm:ruleLst>
                <dgm:rule type="primFontSz" val="5" fact="NaN" max="NaN"/>
              </dgm:ruleLst>
            </dgm:layoutNode>
            <dgm:forEach name="Name54" axis="ch" cnt="21">
              <dgm:forEach name="Name55" axis="self" ptType="parTrans">
                <dgm:layoutNode name="Name56">
                  <dgm:alg type="conn">
                    <dgm:param type="dim" val="1D"/>
                    <dgm:param type="begPts" val="auto"/>
                    <dgm:param type="endPts" val="auto"/>
                    <dgm:param type="begSty" val="noArr"/>
                    <dgm:param type="endSty" val="noArr"/>
                  </dgm:alg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</dgm:layoutNode>
              </dgm:forEach>
              <dgm:forEach name="Name57" axis="self" ptType="node">
                <dgm:layoutNode name="text0" styleLbl="node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/>
                  </dgm:shape>
                  <dgm:presOf axis="desOrSelf" ptType="node"/>
                  <dgm:constrLst>
                    <dgm:constr type="userS"/>
                    <dgm:constr type="w" refType="userS"/>
                    <dgm:constr type="h" refType="w"/>
                    <dgm:constr type="tMarg" refType="primFontSz" fact="0.2"/>
                    <dgm:constr type="bMarg" refType="primFontSz" fact="0.2"/>
                    <dgm:constr type="lMarg" refType="primFontSz" fact="0.2"/>
                    <dgm:constr type="rMarg" refType="primFontSz" fact="0.2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if>
        <dgm:else name="Name58">
          <dgm:layoutNode name="textCenter" styleLbl="node1">
            <dgm:alg type="tx"/>
            <dgm:shape xmlns:r="http://schemas.openxmlformats.org/officeDocument/2006/relationships" type="roundRect" r:blip="">
              <dgm:adjLst/>
            </dgm:shape>
            <dgm:presOf axis="self" ptType="node"/>
            <dgm:constrLst>
              <dgm:constr type="tMarg" refType="primFontSz" fact="0.2"/>
              <dgm:constr type="bMarg" refType="primFontSz" fact="0.2"/>
              <dgm:constr type="lMarg" refType="primFontSz" fact="0.2"/>
              <dgm:constr type="rMarg" refType="primFontSz" fact="0.2"/>
            </dgm:constrLst>
            <dgm:ruleLst>
              <dgm:rule type="primFontSz" val="5" fact="NaN" max="NaN"/>
            </dgm:ruleLst>
          </dgm:layoutNode>
          <dgm:choose name="Name59">
            <dgm:if name="Name60" axis="ch" ptType="node" func="cnt" op="gte" val="1">
              <dgm:layoutNode name="cycle_1">
                <dgm:choose name="Name61">
                  <dgm:if name="Name62" func="var" arg="dir" op="equ" val="norm">
                    <dgm:choose name="Name63">
                      <dgm:if name="Name64" axis="ch" ptType="node" func="cnt" op="equ" val="1">
                        <dgm:choose name="Name65">
                          <dgm:if name="Name66" axis="ch ch" ptType="node node" st="1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67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68">
                            <dgm:alg type="cycle">
                              <dgm:param type="ctrShpMap" val="fNode"/>
                              <dgm:param type="stAng" val="0"/>
                              <dgm:param type="spanAng" val="180"/>
                            </dgm:alg>
                          </dgm:else>
                        </dgm:choose>
                      </dgm:if>
                      <dgm:if name="Name69" axis="ch" ptType="node" func="cnt" op="equ" val="2">
                        <dgm:choose name="Name70">
                          <dgm:if name="Name7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3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4" axis="ch" ptType="node" func="cnt" op="equ" val="3">
                        <dgm:choose name="Name75">
                          <dgm:if name="Name7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7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78">
                            <dgm:alg type="cycle">
                              <dgm:param type="ctrShpMap" val="fNode"/>
                              <dgm:param type="stAng" val="270"/>
                              <dgm:param type="spanAng" val="180"/>
                            </dgm:alg>
                          </dgm:else>
                        </dgm:choose>
                      </dgm:if>
                      <dgm:if name="Name79" axis="ch" ptType="node" func="cnt" op="equ" val="4">
                        <dgm:choose name="Name80">
                          <dgm:if name="Name8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3">
                            <dgm:alg type="cycle">
                              <dgm:param type="ctrShpMap" val="fNode"/>
                              <dgm:param type="stAng" val="292.5"/>
                              <dgm:param type="spanAng" val="135"/>
                            </dgm:alg>
                          </dgm:else>
                        </dgm:choose>
                      </dgm:if>
                      <dgm:if name="Name84" axis="ch" ptType="node" func="cnt" op="equ" val="5">
                        <dgm:choose name="Name85">
                          <dgm:if name="Name8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8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8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89" axis="ch" ptType="node" func="cnt" op="equ" val="6">
                        <dgm:choose name="Name90">
                          <dgm:if name="Name91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2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94" axis="ch" ptType="node" func="cnt" op="gte" val="7">
                        <dgm:choose name="Name95">
                          <dgm:if name="Name96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97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90"/>
                            </dgm:alg>
                          </dgm:if>
                          <dgm:else name="Name9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99"/>
                    </dgm:choose>
                  </dgm:if>
                  <dgm:else name="Name100">
                    <dgm:choose name="Name101">
                      <dgm:if name="Name102" axis="ch" ptType="node" func="cnt" op="equ" val="1">
                        <dgm:choose name="Name103">
                          <dgm:if name="Name104" axis="ch ch" ptType="node node" st="1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05" axis="ch ch" ptType="node node" st="1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06">
                            <dgm:alg type="cycle">
                              <dgm:param type="ctrShpMap" val="fNode"/>
                              <dgm:param type="stAng" val="0"/>
                              <dgm:param type="spanAng" val="-180"/>
                            </dgm:alg>
                          </dgm:else>
                        </dgm:choose>
                      </dgm:if>
                      <dgm:if name="Name107" axis="ch" ptType="node" func="cnt" op="equ" val="2">
                        <dgm:choose name="Name108">
                          <dgm:if name="Name10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1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2" axis="ch" ptType="node" func="cnt" op="equ" val="3">
                        <dgm:choose name="Name113">
                          <dgm:if name="Name11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1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16">
                            <dgm:alg type="cycle">
                              <dgm:param type="ctrShpMap" val="fNode"/>
                              <dgm:param type="stAng" val="90"/>
                              <dgm:param type="spanAng" val="-180"/>
                            </dgm:alg>
                          </dgm:else>
                        </dgm:choose>
                      </dgm:if>
                      <dgm:if name="Name117" axis="ch" ptType="node" func="cnt" op="equ" val="4">
                        <dgm:choose name="Name118">
                          <dgm:if name="Name11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1">
                            <dgm:alg type="cycle">
                              <dgm:param type="ctrShpMap" val="fNode"/>
                              <dgm:param type="stAng" val="67.5"/>
                              <dgm:param type="spanAng" val="-135"/>
                            </dgm:alg>
                          </dgm:else>
                        </dgm:choose>
                      </dgm:if>
                      <dgm:if name="Name122" axis="ch" ptType="node" func="cnt" op="equ" val="5">
                        <dgm:choose name="Name123">
                          <dgm:if name="Name12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2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2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27" axis="ch" ptType="node" func="cnt" op="equ" val="6">
                        <dgm:choose name="Name128">
                          <dgm:if name="Name129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0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132" axis="ch" ptType="node" func="cnt" op="gte" val="7">
                        <dgm:choose name="Name133">
                          <dgm:if name="Name134" axis="ch ch" ptType="node node" st="1 1" cnt="1 0" func="cnt" op="equ" val="1">
                            <dgm:alg type="cycle">
                              <dgm:param type="ctrShpMap" val="fNode"/>
                              <dgm:param type="stAng" val="0"/>
                            </dgm:alg>
                          </dgm:if>
                          <dgm:if name="Name135" axis="ch ch" ptType="node node" st="1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-90"/>
                            </dgm:alg>
                          </dgm:if>
                          <dgm:else name="Name13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137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138" axis="ch" ptType="node" cnt="1">
                  <dgm:layoutNode name="childCenter1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139" axis="ch">
                    <dgm:forEach name="Name140" axis="self" ptType="parTrans">
                      <dgm:layoutNode name="Name141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142" axis="self" ptType="node">
                      <dgm:layoutNode name="text1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143" axis="ch" ptType="parTrans" cnt="1">
                <dgm:layoutNode name="Name144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1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145"/>
          </dgm:choose>
          <dgm:choose name="Name146">
            <dgm:if name="Name147" axis="ch" ptType="node" func="cnt" op="gte" val="2">
              <dgm:layoutNode name="cycle_2">
                <dgm:choose name="Name148">
                  <dgm:if name="Name149" func="var" arg="dir" op="equ" val="norm">
                    <dgm:choose name="Name150">
                      <dgm:if name="Name151" axis="ch" ptType="node" func="cnt" op="equ" val="2">
                        <dgm:choose name="Name152">
                          <dgm:if name="Name153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54" axis="ch ch" ptType="node node" st="2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155">
                            <dgm:alg type="cycle">
                              <dgm:param type="ctrShpMap" val="fNode"/>
                              <dgm:param type="stAng" val="90"/>
                              <dgm:param type="spanAng" val="180"/>
                            </dgm:alg>
                          </dgm:else>
                        </dgm:choose>
                      </dgm:if>
                      <dgm:if name="Name156" axis="ch" ptType="node" func="cnt" op="equ" val="3">
                        <dgm:choose name="Name157">
                          <dgm:if name="Name158" axis="ch ch" ptType="node node" st="2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159" axis="ch ch" ptType="node node" st="2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  <dgm:param type="horzAlign" val="r"/>
                              <dgm:param type="vertAlign" val="b"/>
                            </dgm:alg>
                          </dgm:if>
                          <dgm:else name="Name160">
                            <dgm:alg type="cycle">
                              <dgm:param type="ctrShpMap" val="fNode"/>
                              <dgm:param type="stAng" val="30"/>
                              <dgm:param type="spanAng" val="180"/>
                            </dgm:alg>
                          </dgm:else>
                        </dgm:choose>
                      </dgm:if>
                      <dgm:if name="Name161" axis="ch" ptType="node" func="cnt" op="equ" val="4">
                        <dgm:choose name="Name162">
                          <dgm:if name="Name163" axis="ch ch" ptType="node node" st="2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164" axis="ch ch" ptType="node node" st="2 1" cnt="1 0" func="cnt" op="equ" val="2">
                            <dgm:alg type="cycle">
                              <dgm:param type="ctrShpMap" val="fNode"/>
                              <dgm:param type="stAng" val="45"/>
                              <dgm:param type="spanAng" val="90"/>
                            </dgm:alg>
                          </dgm:if>
                          <dgm:else name="Name165">
                            <dgm:alg type="cycle">
                              <dgm:param type="ctrShpMap" val="fNode"/>
                              <dgm:param type="stAng" val="22.5"/>
                              <dgm:param type="spanAng" val="135"/>
                            </dgm:alg>
                          </dgm:else>
                        </dgm:choose>
                      </dgm:if>
                      <dgm:if name="Name166" axis="ch" ptType="node" func="cnt" op="equ" val="5">
                        <dgm:choose name="Name167">
                          <dgm:if name="Name168" axis="ch ch" ptType="node node" st="2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169" axis="ch ch" ptType="node node" st="2 1" cnt="1 0" func="cnt" op="equ" val="2">
                            <dgm:alg type="cycle">
                              <dgm:param type="ctrShpMap" val="fNode"/>
                              <dgm:param type="stAng" val="27"/>
                              <dgm:param type="spanAng" val="90"/>
                            </dgm:alg>
                          </dgm:if>
                          <dgm:else name="Name17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1" axis="ch" ptType="node" func="cnt" op="equ" val="6">
                        <dgm:choose name="Name172">
                          <dgm:if name="Name173" axis="ch ch" ptType="node node" st="2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174" axis="ch ch" ptType="node node" st="2 1" cnt="1 0" func="cnt" op="equ" val="2">
                            <dgm:alg type="cycle">
                              <dgm:param type="ctrShpMap" val="fNode"/>
                              <dgm:param type="stAng" val="15"/>
                              <dgm:param type="spanAng" val="90"/>
                            </dgm:alg>
                          </dgm:if>
                          <dgm:else name="Name175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176" axis="ch" ptType="node" func="cnt" op="gte" val="7">
                        <dgm:choose name="Name177">
                          <dgm:if name="Name178" axis="ch ch" ptType="node node" st="2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179" axis="ch ch" ptType="node node" st="2 1" cnt="1 0" func="cnt" op="equ" val="2">
                            <dgm:alg type="cycle">
                              <dgm:param type="ctrShpMap" val="fNode"/>
                              <dgm:param type="stAng" val="6"/>
                              <dgm:param type="spanAng" val="90"/>
                            </dgm:alg>
                          </dgm:if>
                          <dgm:else name="Name18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181"/>
                    </dgm:choose>
                  </dgm:if>
                  <dgm:else name="Name182">
                    <dgm:choose name="Name183">
                      <dgm:if name="Name184" axis="ch" ptType="node" func="cnt" op="equ" val="2">
                        <dgm:choose name="Name185">
                          <dgm:if name="Name186" axis="ch ch" ptType="node node" st="2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187" axis="ch ch" ptType="node node" st="2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188">
                            <dgm:alg type="cycle">
                              <dgm:param type="ctrShpMap" val="fNode"/>
                              <dgm:param type="stAng" val="270"/>
                              <dgm:param type="spanAng" val="-180"/>
                            </dgm:alg>
                          </dgm:else>
                        </dgm:choose>
                      </dgm:if>
                      <dgm:if name="Name189" axis="ch" ptType="node" func="cnt" op="equ" val="3">
                        <dgm:choose name="Name190">
                          <dgm:if name="Name191" axis="ch ch" ptType="node node" st="2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192" axis="ch ch" ptType="node node" st="2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  <dgm:param type="horzAlign" val="l"/>
                              <dgm:param type="vertAlign" val="b"/>
                            </dgm:alg>
                          </dgm:if>
                          <dgm:else name="Name193">
                            <dgm:alg type="cycle">
                              <dgm:param type="ctrShpMap" val="fNode"/>
                              <dgm:param type="stAng" val="330"/>
                              <dgm:param type="spanAng" val="-180"/>
                            </dgm:alg>
                          </dgm:else>
                        </dgm:choose>
                      </dgm:if>
                      <dgm:if name="Name194" axis="ch" ptType="node" func="cnt" op="equ" val="4">
                        <dgm:choose name="Name195">
                          <dgm:if name="Name196" axis="ch ch" ptType="node node" st="2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197" axis="ch ch" ptType="node node" st="2 1" cnt="1 0" func="cnt" op="equ" val="2">
                            <dgm:alg type="cycle">
                              <dgm:param type="ctrShpMap" val="fNode"/>
                              <dgm:param type="stAng" val="315"/>
                              <dgm:param type="spanAng" val="-90"/>
                            </dgm:alg>
                          </dgm:if>
                          <dgm:else name="Name198">
                            <dgm:alg type="cycle">
                              <dgm:param type="ctrShpMap" val="fNode"/>
                              <dgm:param type="stAng" val="337.5"/>
                              <dgm:param type="spanAng" val="-135"/>
                            </dgm:alg>
                          </dgm:else>
                        </dgm:choose>
                      </dgm:if>
                      <dgm:if name="Name199" axis="ch" ptType="node" func="cnt" op="equ" val="5">
                        <dgm:choose name="Name200">
                          <dgm:if name="Name201" axis="ch ch" ptType="node node" st="2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202" axis="ch ch" ptType="node node" st="2 1" cnt="1 0" func="cnt" op="equ" val="2">
                            <dgm:alg type="cycle">
                              <dgm:param type="ctrShpMap" val="fNode"/>
                              <dgm:param type="stAng" val="333"/>
                              <dgm:param type="spanAng" val="-90"/>
                            </dgm:alg>
                          </dgm:if>
                          <dgm:else name="Name20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4" axis="ch" ptType="node" func="cnt" op="equ" val="6">
                        <dgm:choose name="Name205">
                          <dgm:if name="Name206" axis="ch ch" ptType="node node" st="2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207" axis="ch ch" ptType="node node" st="2 1" cnt="1 0" func="cnt" op="equ" val="2">
                            <dgm:alg type="cycle">
                              <dgm:param type="ctrShpMap" val="fNode"/>
                              <dgm:param type="stAng" val="345"/>
                              <dgm:param type="spanAng" val="-90"/>
                            </dgm:alg>
                          </dgm:if>
                          <dgm:else name="Name20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09" axis="ch" ptType="node" func="cnt" op="gte" val="7">
                        <dgm:choose name="Name210">
                          <dgm:if name="Name211" axis="ch ch" ptType="node node" st="2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212" axis="ch ch" ptType="node node" st="2 1" cnt="1 0" func="cnt" op="equ" val="2">
                            <dgm:alg type="cycle">
                              <dgm:param type="ctrShpMap" val="fNode"/>
                              <dgm:param type="stAng" val="353"/>
                              <dgm:param type="spanAng" val="-90"/>
                            </dgm:alg>
                          </dgm:if>
                          <dgm:else name="Name213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14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15" axis="ch" ptType="node" st="2" cnt="1">
                  <dgm:layoutNode name="childCenter2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16" axis="ch">
                    <dgm:forEach name="Name217" axis="self" ptType="parTrans">
                      <dgm:layoutNode name="Name218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19" axis="self" ptType="node">
                      <dgm:layoutNode name="text2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20" axis="ch" ptType="parTrans" st="2" cnt="1">
                <dgm:layoutNode name="Name221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22"/>
          </dgm:choose>
          <dgm:choose name="Name223">
            <dgm:if name="Name224" axis="ch" ptType="node" func="cnt" op="gte" val="3">
              <dgm:layoutNode name="cycle_3">
                <dgm:choose name="Name225">
                  <dgm:if name="Name226" func="var" arg="dir" op="equ" val="norm">
                    <dgm:choose name="Name227">
                      <dgm:if name="Name228" axis="ch" ptType="node" func="cnt" op="equ" val="3">
                        <dgm:choose name="Name229">
                          <dgm:if name="Name230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  <dgm:param type="horzAlign" val="l"/>
                              <dgm:param type="vertAlign" val="b"/>
                            </dgm:alg>
                          </dgm:if>
                          <dgm:if name="Name231" axis="ch ch" ptType="node node" st="3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  <dgm:param type="horzAlign" val="l"/>
                              <dgm:param type="vertAlign" val="b"/>
                            </dgm:alg>
                          </dgm:if>
                          <dgm:else name="Name232">
                            <dgm:alg type="cycle">
                              <dgm:param type="ctrShpMap" val="fNode"/>
                              <dgm:param type="stAng" val="150"/>
                              <dgm:param type="spanAng" val="180"/>
                            </dgm:alg>
                          </dgm:else>
                        </dgm:choose>
                      </dgm:if>
                      <dgm:if name="Name233" axis="ch" ptType="node" func="cnt" op="equ" val="4">
                        <dgm:choose name="Name234">
                          <dgm:if name="Name235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36" axis="ch ch" ptType="node node" st="3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237">
                            <dgm:alg type="cycle">
                              <dgm:param type="ctrShpMap" val="fNode"/>
                              <dgm:param type="stAng" val="112.5"/>
                              <dgm:param type="spanAng" val="135"/>
                            </dgm:alg>
                          </dgm:else>
                        </dgm:choose>
                      </dgm:if>
                      <dgm:if name="Name238" axis="ch" ptType="node" func="cnt" op="equ" val="5">
                        <dgm:choose name="Name239">
                          <dgm:if name="Name240" axis="ch ch" ptType="node node" st="3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241" axis="ch ch" ptType="node node" st="3 1" cnt="1 0" func="cnt" op="equ" val="2">
                            <dgm:alg type="cycle">
                              <dgm:param type="ctrShpMap" val="fNode"/>
                              <dgm:param type="stAng" val="99"/>
                              <dgm:param type="spanAng" val="90"/>
                            </dgm:alg>
                          </dgm:if>
                          <dgm:else name="Name24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3" axis="ch" ptType="node" func="cnt" op="equ" val="6">
                        <dgm:choose name="Name244">
                          <dgm:if name="Name245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246" axis="ch ch" ptType="node node" st="3 1" cnt="1 0" func="cnt" op="equ" val="2">
                            <dgm:alg type="cycle">
                              <dgm:param type="ctrShpMap" val="fNode"/>
                              <dgm:param type="stAng" val="75"/>
                              <dgm:param type="spanAng" val="90"/>
                            </dgm:alg>
                          </dgm:if>
                          <dgm:else name="Name247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248" axis="ch" ptType="node" func="cnt" op="gte" val="7">
                        <dgm:choose name="Name249">
                          <dgm:if name="Name250" axis="ch ch" ptType="node node" st="3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251" axis="ch ch" ptType="node node" st="3 1" cnt="1 0" func="cnt" op="equ" val="2">
                            <dgm:alg type="cycle">
                              <dgm:param type="ctrShpMap" val="fNode"/>
                              <dgm:param type="stAng" val="57"/>
                              <dgm:param type="spanAng" val="90"/>
                            </dgm:alg>
                          </dgm:if>
                          <dgm:else name="Name252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253"/>
                    </dgm:choose>
                  </dgm:if>
                  <dgm:else name="Name254">
                    <dgm:choose name="Name255">
                      <dgm:if name="Name256" axis="ch" ptType="node" func="cnt" op="equ" val="3">
                        <dgm:choose name="Name257">
                          <dgm:if name="Name258" axis="ch ch" ptType="node node" st="3 1" cnt="1 0" func="cnt" op="equ" val="1">
                            <dgm:alg type="cycle">
                              <dgm:param type="ctrShpMap" val="fNode"/>
                              <dgm:param type="stAng" val="120"/>
                              <dgm:param type="horzAlign" val="r"/>
                              <dgm:param type="vertAlign" val="b"/>
                            </dgm:alg>
                          </dgm:if>
                          <dgm:if name="Name259" axis="ch ch" ptType="node node" st="3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  <dgm:param type="horzAlign" val="r"/>
                              <dgm:param type="vertAlign" val="b"/>
                            </dgm:alg>
                          </dgm:if>
                          <dgm:else name="Name260">
                            <dgm:alg type="cycle">
                              <dgm:param type="ctrShpMap" val="fNode"/>
                              <dgm:param type="stAng" val="210"/>
                              <dgm:param type="spanAng" val="-180"/>
                            </dgm:alg>
                          </dgm:else>
                        </dgm:choose>
                      </dgm:if>
                      <dgm:if name="Name261" axis="ch" ptType="node" func="cnt" op="equ" val="4">
                        <dgm:choose name="Name262">
                          <dgm:if name="Name263" axis="ch ch" ptType="node node" st="3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264" axis="ch ch" ptType="node node" st="3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265">
                            <dgm:alg type="cycle">
                              <dgm:param type="ctrShpMap" val="fNode"/>
                              <dgm:param type="stAng" val="247.5"/>
                              <dgm:param type="spanAng" val="-135"/>
                            </dgm:alg>
                          </dgm:else>
                        </dgm:choose>
                      </dgm:if>
                      <dgm:if name="Name266" axis="ch" ptType="node" func="cnt" op="equ" val="5">
                        <dgm:choose name="Name267">
                          <dgm:if name="Name268" axis="ch ch" ptType="node node" st="3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269" axis="ch ch" ptType="node node" st="3 1" cnt="1 0" func="cnt" op="equ" val="2">
                            <dgm:alg type="cycle">
                              <dgm:param type="ctrShpMap" val="fNode"/>
                              <dgm:param type="stAng" val="261"/>
                              <dgm:param type="spanAng" val="-90"/>
                            </dgm:alg>
                          </dgm:if>
                          <dgm:else name="Name27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1" axis="ch" ptType="node" func="cnt" op="equ" val="6">
                        <dgm:choose name="Name272">
                          <dgm:if name="Name273" axis="ch ch" ptType="node node" st="3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274" axis="ch ch" ptType="node node" st="3 1" cnt="1 0" func="cnt" op="equ" val="2">
                            <dgm:alg type="cycle">
                              <dgm:param type="ctrShpMap" val="fNode"/>
                              <dgm:param type="stAng" val="285"/>
                              <dgm:param type="spanAng" val="-90"/>
                            </dgm:alg>
                          </dgm:if>
                          <dgm:else name="Name275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276" axis="ch" ptType="node" func="cnt" op="gte" val="7">
                        <dgm:choose name="Name277">
                          <dgm:if name="Name278" axis="ch ch" ptType="node node" st="3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279" axis="ch ch" ptType="node node" st="3 1" cnt="1 0" func="cnt" op="equ" val="2">
                            <dgm:alg type="cycle">
                              <dgm:param type="ctrShpMap" val="fNode"/>
                              <dgm:param type="stAng" val="302"/>
                              <dgm:param type="spanAng" val="-90"/>
                            </dgm:alg>
                          </dgm:if>
                          <dgm:else name="Name280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281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282" axis="ch" ptType="node" st="3" cnt="1">
                  <dgm:layoutNode name="childCenter3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283" axis="ch">
                    <dgm:forEach name="Name284" axis="self" ptType="parTrans">
                      <dgm:layoutNode name="Name285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286" axis="self" ptType="node">
                      <dgm:layoutNode name="text3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287" axis="ch" ptType="parTrans" st="3" cnt="1">
                <dgm:layoutNode name="Name288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3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289"/>
          </dgm:choose>
          <dgm:choose name="Name290">
            <dgm:if name="Name291" axis="ch" ptType="node" func="cnt" op="gte" val="4">
              <dgm:layoutNode name="cycle_4">
                <dgm:choose name="Name292">
                  <dgm:if name="Name293" func="var" arg="dir" op="equ" val="norm">
                    <dgm:choose name="Name294">
                      <dgm:if name="Name295" axis="ch" ptType="node" func="cnt" op="equ" val="4">
                        <dgm:choose name="Name296">
                          <dgm:if name="Name297" axis="ch ch" ptType="node node" st="4 1" cnt="1 0" func="cnt" op="equ" val="1">
                            <dgm:alg type="cycle">
                              <dgm:param type="ctrShpMap" val="fNode"/>
                              <dgm:param type="stAng" val="270"/>
                            </dgm:alg>
                          </dgm:if>
                          <dgm:if name="Name298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90"/>
                            </dgm:alg>
                          </dgm:if>
                          <dgm:else name="Name299">
                            <dgm:alg type="cycle">
                              <dgm:param type="ctrShpMap" val="fNode"/>
                              <dgm:param type="stAng" val="202.5"/>
                              <dgm:param type="spanAng" val="135"/>
                            </dgm:alg>
                          </dgm:else>
                        </dgm:choose>
                      </dgm:if>
                      <dgm:if name="Name300" axis="ch" ptType="node" func="cnt" op="equ" val="5">
                        <dgm:choose name="Name301">
                          <dgm:if name="Name302" axis="ch ch" ptType="node node" st="4 1" cnt="1 0" func="cnt" op="equ" val="1">
                            <dgm:alg type="cycle">
                              <dgm:param type="ctrShpMap" val="fNode"/>
                              <dgm:param type="stAng" val="216"/>
                            </dgm:alg>
                          </dgm:if>
                          <dgm:if name="Name303" axis="ch ch" ptType="node node" st="4 1" cnt="1 0" func="cnt" op="equ" val="2">
                            <dgm:alg type="cycle">
                              <dgm:param type="ctrShpMap" val="fNode"/>
                              <dgm:param type="stAng" val="171"/>
                              <dgm:param type="spanAng" val="90"/>
                            </dgm:alg>
                          </dgm:if>
                          <dgm:else name="Name30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05" axis="ch" ptType="node" func="cnt" op="equ" val="6">
                        <dgm:choose name="Name306">
                          <dgm:if name="Name307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08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90"/>
                            </dgm:alg>
                          </dgm:if>
                          <dgm:else name="Name309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10" axis="ch" ptType="node" func="cnt" op="gte" val="7">
                        <dgm:choose name="Name311">
                          <dgm:if name="Name312" axis="ch ch" ptType="node node" st="4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13" axis="ch ch" ptType="node node" st="4 1" cnt="1 0" func="cnt" op="equ" val="2">
                            <dgm:alg type="cycle">
                              <dgm:param type="ctrShpMap" val="fNode"/>
                              <dgm:param type="stAng" val="109"/>
                              <dgm:param type="spanAng" val="90"/>
                            </dgm:alg>
                          </dgm:if>
                          <dgm:else name="Name314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15"/>
                    </dgm:choose>
                  </dgm:if>
                  <dgm:else name="Name316">
                    <dgm:choose name="Name317">
                      <dgm:if name="Name318" axis="ch" ptType="node" func="cnt" op="equ" val="4">
                        <dgm:choose name="Name319">
                          <dgm:if name="Name320" axis="ch ch" ptType="node node" st="4 1" cnt="1 0" func="cnt" op="equ" val="1">
                            <dgm:alg type="cycle">
                              <dgm:param type="ctrShpMap" val="fNode"/>
                              <dgm:param type="stAng" val="90"/>
                            </dgm:alg>
                          </dgm:if>
                          <dgm:if name="Name321" axis="ch ch" ptType="node node" st="4 1" cnt="1 0" func="cnt" op="equ" val="2">
                            <dgm:alg type="cycle">
                              <dgm:param type="ctrShpMap" val="fNode"/>
                              <dgm:param type="stAng" val="135"/>
                              <dgm:param type="spanAng" val="-90"/>
                            </dgm:alg>
                          </dgm:if>
                          <dgm:else name="Name322">
                            <dgm:alg type="cycle">
                              <dgm:param type="ctrShpMap" val="fNode"/>
                              <dgm:param type="stAng" val="157.5"/>
                              <dgm:param type="spanAng" val="-135"/>
                            </dgm:alg>
                          </dgm:else>
                        </dgm:choose>
                      </dgm:if>
                      <dgm:if name="Name323" axis="ch" ptType="node" func="cnt" op="equ" val="5">
                        <dgm:choose name="Name324">
                          <dgm:if name="Name325" axis="ch ch" ptType="node node" st="4 1" cnt="1 0" func="cnt" op="equ" val="1">
                            <dgm:alg type="cycle">
                              <dgm:param type="ctrShpMap" val="fNode"/>
                              <dgm:param type="stAng" val="144"/>
                            </dgm:alg>
                          </dgm:if>
                          <dgm:if name="Name326" axis="ch ch" ptType="node node" st="4 1" cnt="1 0" func="cnt" op="equ" val="2">
                            <dgm:alg type="cycle">
                              <dgm:param type="ctrShpMap" val="fNode"/>
                              <dgm:param type="stAng" val="189"/>
                              <dgm:param type="spanAng" val="-90"/>
                            </dgm:alg>
                          </dgm:if>
                          <dgm:else name="Name32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28" axis="ch" ptType="node" func="cnt" op="equ" val="6">
                        <dgm:choose name="Name329">
                          <dgm:if name="Name330" axis="ch ch" ptType="node node" st="4 1" cnt="1 0" func="cnt" op="equ" val="1">
                            <dgm:alg type="cycle">
                              <dgm:param type="ctrShpMap" val="fNode"/>
                              <dgm:param type="stAng" val="180"/>
                            </dgm:alg>
                          </dgm:if>
                          <dgm:if name="Name331" axis="ch ch" ptType="node node" st="4 1" cnt="1 0" func="cnt" op="equ" val="2">
                            <dgm:alg type="cycle">
                              <dgm:param type="ctrShpMap" val="fNode"/>
                              <dgm:param type="stAng" val="225"/>
                              <dgm:param type="spanAng" val="-90"/>
                            </dgm:alg>
                          </dgm:if>
                          <dgm:else name="Name332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33" axis="ch" ptType="node" func="cnt" op="gte" val="7">
                        <dgm:choose name="Name334">
                          <dgm:if name="Name335" axis="ch ch" ptType="node node" st="4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36" axis="ch ch" ptType="node node" st="4 1" cnt="1 0" func="cnt" op="equ" val="2">
                            <dgm:alg type="cycle">
                              <dgm:param type="ctrShpMap" val="fNode"/>
                              <dgm:param type="stAng" val="250"/>
                              <dgm:param type="spanAng" val="-90"/>
                            </dgm:alg>
                          </dgm:if>
                          <dgm:else name="Name337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38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39" axis="ch" ptType="node" st="4" cnt="1">
                  <dgm:layoutNode name="childCenter4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40" axis="ch">
                    <dgm:forEach name="Name341" axis="self" ptType="parTrans">
                      <dgm:layoutNode name="Name342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43" axis="self" ptType="node">
                      <dgm:layoutNode name="text4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44" axis="ch" ptType="parTrans" st="4" cnt="1">
                <dgm:layoutNode name="Name345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4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46"/>
          </dgm:choose>
          <dgm:choose name="Name347">
            <dgm:if name="Name348" axis="ch" ptType="node" func="cnt" op="gte" val="5">
              <dgm:layoutNode name="cycle_5">
                <dgm:choose name="Name349">
                  <dgm:if name="Name350" func="var" arg="dir" op="equ" val="norm">
                    <dgm:choose name="Name351">
                      <dgm:if name="Name352" axis="ch" ptType="node" func="cnt" op="equ" val="5">
                        <dgm:choose name="Name353">
                          <dgm:if name="Name354" axis="ch ch" ptType="node node" st="5 1" cnt="1 0" func="cnt" op="equ" val="1">
                            <dgm:alg type="cycle">
                              <dgm:param type="ctrShpMap" val="fNode"/>
                              <dgm:param type="stAng" val="288"/>
                            </dgm:alg>
                          </dgm:if>
                          <dgm:if name="Name355" axis="ch ch" ptType="node node" st="5 1" cnt="1 0" func="cnt" op="equ" val="2">
                            <dgm:alg type="cycle">
                              <dgm:param type="ctrShpMap" val="fNode"/>
                              <dgm:param type="stAng" val="243"/>
                              <dgm:param type="spanAng" val="90"/>
                            </dgm:alg>
                          </dgm:if>
                          <dgm:else name="Name35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57" axis="ch" ptType="node" func="cnt" op="equ" val="6">
                        <dgm:choose name="Name358">
                          <dgm:if name="Name359" axis="ch ch" ptType="node node" st="5 1" cnt="1 0" func="cnt" op="equ" val="1">
                            <dgm:alg type="cycle">
                              <dgm:param type="ctrShpMap" val="fNode"/>
                              <dgm:param type="stAng" val="240"/>
                            </dgm:alg>
                          </dgm:if>
                          <dgm:if name="Name360" axis="ch ch" ptType="node node" st="5 1" cnt="1 0" func="cnt" op="equ" val="2">
                            <dgm:alg type="cycle">
                              <dgm:param type="ctrShpMap" val="fNode"/>
                              <dgm:param type="stAng" val="195"/>
                              <dgm:param type="spanAng" val="90"/>
                            </dgm:alg>
                          </dgm:if>
                          <dgm:else name="Name361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362" axis="ch" ptType="node" func="cnt" op="gte" val="7">
                        <dgm:choose name="Name363">
                          <dgm:if name="Name364" axis="ch ch" ptType="node node" st="5 1" cnt="1 0" func="cnt" op="equ" val="1">
                            <dgm:alg type="cycle">
                              <dgm:param type="ctrShpMap" val="fNode"/>
                              <dgm:param type="stAng" val="205"/>
                            </dgm:alg>
                          </dgm:if>
                          <dgm:if name="Name365" axis="ch ch" ptType="node node" st="5 1" cnt="1 0" func="cnt" op="equ" val="2">
                            <dgm:alg type="cycle">
                              <dgm:param type="ctrShpMap" val="fNode"/>
                              <dgm:param type="stAng" val="160"/>
                              <dgm:param type="spanAng" val="90"/>
                            </dgm:alg>
                          </dgm:if>
                          <dgm:else name="Name366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367"/>
                    </dgm:choose>
                  </dgm:if>
                  <dgm:else name="Name368">
                    <dgm:choose name="Name369">
                      <dgm:if name="Name370" axis="ch" ptType="node" func="cnt" op="equ" val="5">
                        <dgm:choose name="Name371">
                          <dgm:if name="Name372" axis="ch ch" ptType="node node" st="5 1" cnt="1 0" func="cnt" op="equ" val="1">
                            <dgm:alg type="cycle">
                              <dgm:param type="ctrShpMap" val="fNode"/>
                              <dgm:param type="stAng" val="72"/>
                            </dgm:alg>
                          </dgm:if>
                          <dgm:if name="Name373" axis="ch ch" ptType="node node" st="5 1" cnt="1 0" func="cnt" op="equ" val="2">
                            <dgm:alg type="cycle">
                              <dgm:param type="ctrShpMap" val="fNode"/>
                              <dgm:param type="stAng" val="117"/>
                              <dgm:param type="spanAng" val="-90"/>
                            </dgm:alg>
                          </dgm:if>
                          <dgm:else name="Name37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75" axis="ch" ptType="node" func="cnt" op="equ" val="6">
                        <dgm:choose name="Name376">
                          <dgm:if name="Name377" axis="ch ch" ptType="node node" st="5 1" cnt="1 0" func="cnt" op="equ" val="1">
                            <dgm:alg type="cycle">
                              <dgm:param type="ctrShpMap" val="fNode"/>
                              <dgm:param type="stAng" val="120"/>
                            </dgm:alg>
                          </dgm:if>
                          <dgm:if name="Name378" axis="ch ch" ptType="node node" st="5 1" cnt="1 0" func="cnt" op="equ" val="2">
                            <dgm:alg type="cycle">
                              <dgm:param type="ctrShpMap" val="fNode"/>
                              <dgm:param type="stAng" val="165"/>
                              <dgm:param type="spanAng" val="-90"/>
                            </dgm:alg>
                          </dgm:if>
                          <dgm:else name="Name379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380" axis="ch" ptType="node" func="cnt" op="gte" val="7">
                        <dgm:choose name="Name381">
                          <dgm:if name="Name382" axis="ch ch" ptType="node node" st="5 1" cnt="1 0" func="cnt" op="equ" val="1">
                            <dgm:alg type="cycle">
                              <dgm:param type="ctrShpMap" val="fNode"/>
                              <dgm:param type="stAng" val="154"/>
                            </dgm:alg>
                          </dgm:if>
                          <dgm:if name="Name383" axis="ch ch" ptType="node node" st="5 1" cnt="1 0" func="cnt" op="equ" val="2">
                            <dgm:alg type="cycle">
                              <dgm:param type="ctrShpMap" val="fNode"/>
                              <dgm:param type="stAng" val="199"/>
                              <dgm:param type="spanAng" val="-90"/>
                            </dgm:alg>
                          </dgm:if>
                          <dgm:else name="Name384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385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386" axis="ch" ptType="node" st="5" cnt="1">
                  <dgm:layoutNode name="childCenter5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387" axis="ch">
                    <dgm:forEach name="Name388" axis="self" ptType="parTrans">
                      <dgm:layoutNode name="Name389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390" axis="self" ptType="node">
                      <dgm:layoutNode name="text5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391" axis="ch" ptType="parTrans" st="5" cnt="1">
                <dgm:layoutNode name="Name392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5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393"/>
          </dgm:choose>
          <dgm:choose name="Name394">
            <dgm:if name="Name395" axis="ch" ptType="node" func="cnt" op="gte" val="6">
              <dgm:layoutNode name="cycle_6">
                <dgm:choose name="Name396">
                  <dgm:if name="Name397" func="var" arg="dir" op="equ" val="norm">
                    <dgm:choose name="Name398">
                      <dgm:if name="Name399" axis="ch" ptType="node" func="cnt" op="equ" val="6">
                        <dgm:choose name="Name400">
                          <dgm:if name="Name401" axis="ch ch" ptType="node node" st="6 1" cnt="1 0" func="cnt" op="equ" val="1">
                            <dgm:alg type="cycle">
                              <dgm:param type="ctrShpMap" val="fNode"/>
                              <dgm:param type="stAng" val="300"/>
                            </dgm:alg>
                          </dgm:if>
                          <dgm:if name="Name402" axis="ch ch" ptType="node node" st="6 1" cnt="1 0" func="cnt" op="equ" val="2">
                            <dgm:alg type="cycle">
                              <dgm:param type="ctrShpMap" val="fNode"/>
                              <dgm:param type="stAng" val="255"/>
                              <dgm:param type="spanAng" val="90"/>
                            </dgm:alg>
                          </dgm:if>
                          <dgm:else name="Name403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if name="Name404" axis="ch" ptType="node" func="cnt" op="gte" val="7">
                        <dgm:choose name="Name405">
                          <dgm:if name="Name406" axis="ch ch" ptType="node node" st="6 1" cnt="1 0" func="cnt" op="equ" val="1">
                            <dgm:alg type="cycle">
                              <dgm:param type="ctrShpMap" val="fNode"/>
                              <dgm:param type="stAng" val="257"/>
                            </dgm:alg>
                          </dgm:if>
                          <dgm:if name="Name407" axis="ch ch" ptType="node node" st="6 1" cnt="1 0" func="cnt" op="equ" val="2">
                            <dgm:alg type="cycle">
                              <dgm:param type="ctrShpMap" val="fNode"/>
                              <dgm:param type="stAng" val="212"/>
                              <dgm:param type="spanAng" val="90"/>
                            </dgm:alg>
                          </dgm:if>
                          <dgm:else name="Name408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09"/>
                    </dgm:choose>
                  </dgm:if>
                  <dgm:else name="Name410">
                    <dgm:choose name="Name411">
                      <dgm:if name="Name412" axis="ch" ptType="node" func="cnt" op="equ" val="6">
                        <dgm:choose name="Name413">
                          <dgm:if name="Name414" axis="ch ch" ptType="node node" st="6 1" cnt="1 0" func="cnt" op="equ" val="1">
                            <dgm:alg type="cycle">
                              <dgm:param type="ctrShpMap" val="fNode"/>
                              <dgm:param type="stAng" val="60"/>
                            </dgm:alg>
                          </dgm:if>
                          <dgm:if name="Name415" axis="ch ch" ptType="node node" st="6 1" cnt="1 0" func="cnt" op="equ" val="2">
                            <dgm:alg type="cycle">
                              <dgm:param type="ctrShpMap" val="fNode"/>
                              <dgm:param type="stAng" val="105"/>
                              <dgm:param type="spanAng" val="-90"/>
                            </dgm:alg>
                          </dgm:if>
                          <dgm:else name="Name416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if name="Name417" axis="ch" ptType="node" func="cnt" op="gte" val="7">
                        <dgm:choose name="Name418">
                          <dgm:if name="Name419" axis="ch ch" ptType="node node" st="6 1" cnt="1 0" func="cnt" op="equ" val="1">
                            <dgm:alg type="cycle">
                              <dgm:param type="ctrShpMap" val="fNode"/>
                              <dgm:param type="stAng" val="102"/>
                            </dgm:alg>
                          </dgm:if>
                          <dgm:if name="Name420" axis="ch ch" ptType="node node" st="6 1" cnt="1 0" func="cnt" op="equ" val="2">
                            <dgm:alg type="cycle">
                              <dgm:param type="ctrShpMap" val="fNode"/>
                              <dgm:param type="stAng" val="147"/>
                              <dgm:param type="spanAng" val="-90"/>
                            </dgm:alg>
                          </dgm:if>
                          <dgm:else name="Name421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22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23" axis="ch" ptType="node" st="6" cnt="1">
                  <dgm:layoutNode name="childCenter6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24" axis="ch">
                    <dgm:forEach name="Name425" axis="self" ptType="parTrans">
                      <dgm:layoutNode name="Name426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27" axis="self" ptType="node">
                      <dgm:layoutNode name="text6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28" axis="ch" ptType="parTrans" st="6" cnt="1">
                <dgm:layoutNode name="Name429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6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30"/>
          </dgm:choose>
          <dgm:choose name="Name431">
            <dgm:if name="Name432" axis="ch" ptType="node" func="cnt" op="gte" val="7">
              <dgm:layoutNode name="cycle_7">
                <dgm:choose name="Name433">
                  <dgm:if name="Name434" func="var" arg="dir" op="equ" val="norm">
                    <dgm:choose name="Name435">
                      <dgm:if name="Name436" axis="ch" ptType="node" func="cnt" op="gte" val="7">
                        <dgm:choose name="Name437">
                          <dgm:if name="Name438" axis="ch ch" ptType="node node" st="7 1" cnt="1 0" func="cnt" op="equ" val="1">
                            <dgm:alg type="cycle">
                              <dgm:param type="ctrShpMap" val="fNode"/>
                              <dgm:param type="stAng" val="308"/>
                            </dgm:alg>
                          </dgm:if>
                          <dgm:if name="Name439" axis="ch ch" ptType="node node" st="7 1" cnt="1 0" func="cnt" op="equ" val="2">
                            <dgm:alg type="cycle">
                              <dgm:param type="ctrShpMap" val="fNode"/>
                              <dgm:param type="stAng" val="263"/>
                              <dgm:param type="spanAng" val="90"/>
                            </dgm:alg>
                          </dgm:if>
                          <dgm:else name="Name440">
                            <dgm:alg type="cycle">
                              <dgm:param type="ctrShpMap" val="fNode"/>
                              <dgm:param type="stAng" val="0"/>
                              <dgm:param type="spanAng" val="360"/>
                            </dgm:alg>
                          </dgm:else>
                        </dgm:choose>
                      </dgm:if>
                      <dgm:else name="Name441"/>
                    </dgm:choose>
                  </dgm:if>
                  <dgm:else name="Name442">
                    <dgm:choose name="Name443">
                      <dgm:if name="Name444" axis="ch" ptType="node" func="cnt" op="gte" val="7">
                        <dgm:choose name="Name445">
                          <dgm:if name="Name446" axis="ch ch" ptType="node node" st="7 1" cnt="1 0" func="cnt" op="equ" val="1">
                            <dgm:alg type="cycle">
                              <dgm:param type="ctrShpMap" val="fNode"/>
                              <dgm:param type="stAng" val="51"/>
                            </dgm:alg>
                          </dgm:if>
                          <dgm:if name="Name447" axis="ch ch" ptType="node node" st="7 1" cnt="1 0" func="cnt" op="equ" val="2">
                            <dgm:alg type="cycle">
                              <dgm:param type="ctrShpMap" val="fNode"/>
                              <dgm:param type="stAng" val="96"/>
                              <dgm:param type="spanAng" val="-90"/>
                            </dgm:alg>
                          </dgm:if>
                          <dgm:else name="Name448">
                            <dgm:alg type="cycle">
                              <dgm:param type="ctrShpMap" val="fNode"/>
                              <dgm:param type="stAng" val="0"/>
                              <dgm:param type="spanAng" val="-360"/>
                            </dgm:alg>
                          </dgm:else>
                        </dgm:choose>
                      </dgm:if>
                      <dgm:else name="Name449"/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>
                  <dgm:constr type="sp" refType="w" fact="0.1"/>
                  <dgm:constr type="sibSp" refType="w" fact="0.1"/>
                </dgm:constrLst>
                <dgm:forEach name="Name450" axis="ch" ptType="node" st="7" cnt="1">
                  <dgm:layoutNode name="childCenter7" styleLbl="node1">
                    <dgm:alg type="tx"/>
                    <dgm:shape xmlns:r="http://schemas.openxmlformats.org/officeDocument/2006/relationships" type="roundRect" r:blip="">
                      <dgm:adjLst/>
                    </dgm:shape>
                    <dgm:presOf axis="self" ptType="node"/>
                    <dgm:constrLst>
                      <dgm:constr type="userS"/>
                      <dgm:constr type="w" refType="userS"/>
                      <dgm:constr type="h" refType="w"/>
                      <dgm:constr type="tMarg" refType="primFontSz" fact="0.2"/>
                      <dgm:constr type="bMarg" refType="primFontSz" fact="0.2"/>
                      <dgm:constr type="lMarg" refType="primFontSz" fact="0.2"/>
                      <dgm:constr type="rMarg" refType="primFontSz" fact="0.2"/>
                    </dgm:constrLst>
                    <dgm:ruleLst>
                      <dgm:rule type="primFontSz" val="5" fact="NaN" max="NaN"/>
                    </dgm:ruleLst>
                  </dgm:layoutNode>
                  <dgm:forEach name="Name451" axis="ch">
                    <dgm:forEach name="Name452" axis="self" ptType="parTrans">
                      <dgm:layoutNode name="Name453">
                        <dgm:alg type="conn">
                          <dgm:param type="dim" val="1D"/>
                          <dgm:param type="begPts" val="auto"/>
                          <dgm:param type="endPts" val="auto"/>
                          <dgm:param type="begSty" val="noArr"/>
                          <dgm:param type="endSty" val="noArr"/>
                        </dgm:alg>
                        <dgm:shape xmlns:r="http://schemas.openxmlformats.org/officeDocument/2006/relationships" type="conn" r:blip="">
                          <dgm:adjLst/>
                        </dgm:shape>
                        <dgm:presOf axis="self"/>
                        <dgm:constrLst>
                          <dgm:constr type="begPad"/>
                          <dgm:constr type="endPad"/>
                        </dgm:constrLst>
                      </dgm:layoutNode>
                    </dgm:forEach>
                    <dgm:forEach name="Name454" axis="self" ptType="node">
                      <dgm:layoutNode name="text7" styleLbl="node1">
                        <dgm:varLst>
                          <dgm:bulletEnabled val="1"/>
                        </dgm:varLst>
                        <dgm:alg type="tx"/>
                        <dgm:shape xmlns:r="http://schemas.openxmlformats.org/officeDocument/2006/relationships" type="roundRect" r:blip="">
                          <dgm:adjLst/>
                        </dgm:shape>
                        <dgm:presOf axis="desOrSelf" ptType="node"/>
                        <dgm:constrLst>
                          <dgm:constr type="userS"/>
                          <dgm:constr type="w" refType="userS"/>
                          <dgm:constr type="h" refType="w"/>
                          <dgm:constr type="tMarg" refType="primFontSz" fact="0.2"/>
                          <dgm:constr type="bMarg" refType="primFontSz" fact="0.2"/>
                          <dgm:constr type="lMarg" refType="primFontSz" fact="0.2"/>
                          <dgm:constr type="rMarg" refType="primFontSz" fact="0.2"/>
                        </dgm:constrLst>
                        <dgm:ruleLst>
                          <dgm:rule type="primFontSz" val="5" fact="NaN" max="NaN"/>
                        </dgm:ruleLst>
                      </dgm:layoutNode>
                    </dgm:forEach>
                  </dgm:forEach>
                </dgm:forEach>
              </dgm:layoutNode>
              <dgm:forEach name="Name455" axis="ch" ptType="parTrans" st="7" cnt="1">
                <dgm:layoutNode name="Name456">
                  <dgm:alg type="conn">
                    <dgm:param type="dim" val="1D"/>
                    <dgm:param type="begPts" val="auto"/>
                    <dgm:param type="endPts" val="auto"/>
                    <dgm:param type="endSty" val="noArr"/>
                    <dgm:param type="srcNode" val="textCenter"/>
                    <dgm:param type="dstNode" val="childCenter7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h"/>
                    <dgm:constr type="begPad"/>
                    <dgm:constr type="endPad"/>
                  </dgm:constrLst>
                </dgm:layoutNode>
              </dgm:forEach>
            </dgm:if>
            <dgm:else name="Name45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4B338-267B-43F5-94AD-B0A6EF001D05}" type="datetimeFigureOut">
              <a:rPr lang="fa-IR" smtClean="0"/>
              <a:t>02/02/1439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A32FF-9D39-464F-A076-2D86A12BB9E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4B338-267B-43F5-94AD-B0A6EF001D05}" type="datetimeFigureOut">
              <a:rPr lang="fa-IR" smtClean="0"/>
              <a:t>02/02/1439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A32FF-9D39-464F-A076-2D86A12BB9E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4B338-267B-43F5-94AD-B0A6EF001D05}" type="datetimeFigureOut">
              <a:rPr lang="fa-IR" smtClean="0"/>
              <a:t>02/02/1439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A32FF-9D39-464F-A076-2D86A12BB9E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4B338-267B-43F5-94AD-B0A6EF001D05}" type="datetimeFigureOut">
              <a:rPr lang="fa-IR" smtClean="0"/>
              <a:t>02/02/1439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A32FF-9D39-464F-A076-2D86A12BB9E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4B338-267B-43F5-94AD-B0A6EF001D05}" type="datetimeFigureOut">
              <a:rPr lang="fa-IR" smtClean="0"/>
              <a:t>02/02/1439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A32FF-9D39-464F-A076-2D86A12BB9E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4B338-267B-43F5-94AD-B0A6EF001D05}" type="datetimeFigureOut">
              <a:rPr lang="fa-IR" smtClean="0"/>
              <a:t>02/02/1439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A32FF-9D39-464F-A076-2D86A12BB9E5}" type="slidenum">
              <a:rPr lang="fa-IR" smtClean="0"/>
              <a:t>‹#›</a:t>
            </a:fld>
            <a:endParaRPr lang="fa-IR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4B338-267B-43F5-94AD-B0A6EF001D05}" type="datetimeFigureOut">
              <a:rPr lang="fa-IR" smtClean="0"/>
              <a:t>02/02/1439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A32FF-9D39-464F-A076-2D86A12BB9E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4B338-267B-43F5-94AD-B0A6EF001D05}" type="datetimeFigureOut">
              <a:rPr lang="fa-IR" smtClean="0"/>
              <a:t>02/02/1439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A32FF-9D39-464F-A076-2D86A12BB9E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4B338-267B-43F5-94AD-B0A6EF001D05}" type="datetimeFigureOut">
              <a:rPr lang="fa-IR" smtClean="0"/>
              <a:t>02/02/1439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A32FF-9D39-464F-A076-2D86A12BB9E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4B338-267B-43F5-94AD-B0A6EF001D05}" type="datetimeFigureOut">
              <a:rPr lang="fa-IR" smtClean="0"/>
              <a:t>02/02/1439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78A32FF-9D39-464F-A076-2D86A12BB9E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34B338-267B-43F5-94AD-B0A6EF001D05}" type="datetimeFigureOut">
              <a:rPr lang="fa-IR" smtClean="0"/>
              <a:t>02/02/1439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78A32FF-9D39-464F-A076-2D86A12BB9E5}" type="slidenum">
              <a:rPr lang="fa-IR" smtClean="0"/>
              <a:t>‹#›</a:t>
            </a:fld>
            <a:endParaRPr lang="fa-I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DC34B338-267B-43F5-94AD-B0A6EF001D05}" type="datetimeFigureOut">
              <a:rPr lang="fa-IR" smtClean="0"/>
              <a:t>02/02/1439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578A32FF-9D39-464F-A076-2D86A12BB9E5}" type="slidenum">
              <a:rPr lang="fa-IR" smtClean="0"/>
              <a:t>‹#›</a:t>
            </a:fld>
            <a:endParaRPr lang="fa-I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1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r" defTabSz="914400" rtl="1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737906" y="1760016"/>
            <a:ext cx="5648623" cy="962847"/>
          </a:xfrm>
        </p:spPr>
        <p:txBody>
          <a:bodyPr/>
          <a:lstStyle/>
          <a:p>
            <a:r>
              <a:rPr lang="fa-IR" sz="4800" b="1" dirty="0" smtClean="0"/>
              <a:t>ترومبوز وریدی و بارداری </a:t>
            </a:r>
            <a:endParaRPr lang="fa-IR" sz="4800" b="1" dirty="0"/>
          </a:p>
        </p:txBody>
      </p:sp>
    </p:spTree>
    <p:extLst>
      <p:ext uri="{BB962C8B-B14F-4D97-AF65-F5344CB8AC3E}">
        <p14:creationId xmlns:p14="http://schemas.microsoft.com/office/powerpoint/2010/main" val="2649576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fa-IR" sz="3200" b="1" dirty="0" smtClean="0">
                <a:cs typeface="2  Titr" pitchFamily="2" charset="-78"/>
              </a:rPr>
              <a:t>ترومبوفیلی </a:t>
            </a:r>
            <a:r>
              <a:rPr lang="fa-IR" sz="3200" b="1" dirty="0">
                <a:cs typeface="2  Titr" pitchFamily="2" charset="-78"/>
              </a:rPr>
              <a:t>های </a:t>
            </a:r>
            <a:r>
              <a:rPr lang="fa-IR" sz="3200" b="1" dirty="0" smtClean="0">
                <a:cs typeface="2  Titr" pitchFamily="2" charset="-78"/>
              </a:rPr>
              <a:t>اکتسابی</a:t>
            </a:r>
            <a:endParaRPr lang="en-US" sz="3200" b="1" dirty="0">
              <a:cs typeface="2 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1100628"/>
            <a:ext cx="8928992" cy="391254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fa-IR" sz="2500" dirty="0"/>
              <a:t>الف )آنتی بادی های آنتی فسفولیپید  - بطور شایع در </a:t>
            </a:r>
            <a:r>
              <a:rPr lang="en-US" sz="2500" dirty="0"/>
              <a:t>SLE </a:t>
            </a:r>
            <a:r>
              <a:rPr lang="fa-IR" sz="2500" dirty="0"/>
              <a:t>– سندرم آنتی فسفولیپید </a:t>
            </a:r>
            <a:endParaRPr lang="en-US" sz="2500" dirty="0"/>
          </a:p>
          <a:p>
            <a:pPr>
              <a:lnSpc>
                <a:spcPct val="150000"/>
              </a:lnSpc>
            </a:pPr>
            <a:r>
              <a:rPr lang="fa-IR" sz="2500" dirty="0"/>
              <a:t>مشخصات سندرم آنتی فسفولیپید</a:t>
            </a:r>
            <a:endParaRPr lang="en-US" sz="2500" dirty="0"/>
          </a:p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fa-IR" sz="2500" dirty="0" smtClean="0"/>
              <a:t>تعداد 3 یا بیشترسقط  متوالی غیرقابل </a:t>
            </a:r>
            <a:r>
              <a:rPr lang="fa-IR" sz="2500" dirty="0"/>
              <a:t>توجیه خودبخود قبل از هفته 10</a:t>
            </a:r>
            <a:endParaRPr lang="en-US" sz="2500" dirty="0"/>
          </a:p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fa-IR" sz="2500" dirty="0"/>
              <a:t>حداقل یک مورد مرگ غیرقابل توجیه 10</a:t>
            </a:r>
            <a:endParaRPr lang="en-US" sz="2500" dirty="0"/>
          </a:p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fa-IR" sz="2500" dirty="0"/>
              <a:t>حداقل یک مورد </a:t>
            </a:r>
            <a:r>
              <a:rPr lang="en-US" sz="2500" dirty="0"/>
              <a:t>PTL </a:t>
            </a:r>
            <a:r>
              <a:rPr lang="fa-IR" sz="2500" dirty="0"/>
              <a:t> قبل هفته 34 به علت اکلامپسی پره اکلامپسی شدید یا نارسایی جفت </a:t>
            </a:r>
          </a:p>
        </p:txBody>
      </p:sp>
    </p:spTree>
    <p:extLst>
      <p:ext uri="{BB962C8B-B14F-4D97-AF65-F5344CB8AC3E}">
        <p14:creationId xmlns:p14="http://schemas.microsoft.com/office/powerpoint/2010/main" val="3678192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200" dirty="0">
                <a:cs typeface="2  Titr" pitchFamily="2" charset="-78"/>
              </a:rPr>
              <a:t>ترومبوفیلی ها و عوارض در حاملگی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00628"/>
            <a:ext cx="8856984" cy="3912548"/>
          </a:xfrm>
        </p:spPr>
        <p:txBody>
          <a:bodyPr>
            <a:noAutofit/>
          </a:bodyPr>
          <a:lstStyle/>
          <a:p>
            <a:r>
              <a:rPr lang="fa-IR" sz="2600" dirty="0"/>
              <a:t>در جهش ژن پروترومبین  : </a:t>
            </a:r>
            <a:r>
              <a:rPr lang="en-US" sz="2600" dirty="0"/>
              <a:t>Sever PIH </a:t>
            </a:r>
            <a:r>
              <a:rPr lang="fa-IR" sz="2600" dirty="0"/>
              <a:t>– </a:t>
            </a:r>
            <a:r>
              <a:rPr lang="en-US" sz="2600" dirty="0"/>
              <a:t>SGA </a:t>
            </a:r>
            <a:r>
              <a:rPr lang="fa-IR" sz="2600" dirty="0"/>
              <a:t>– دکولمان جفت  و </a:t>
            </a:r>
            <a:endParaRPr lang="fa-IR" sz="2600" dirty="0" smtClean="0"/>
          </a:p>
          <a:p>
            <a:r>
              <a:rPr lang="fa-IR" sz="2600" dirty="0" smtClean="0"/>
              <a:t>مرده </a:t>
            </a:r>
            <a:r>
              <a:rPr lang="fa-IR" sz="2600" dirty="0"/>
              <a:t>زایی </a:t>
            </a:r>
            <a:endParaRPr lang="en-US" sz="2600" dirty="0"/>
          </a:p>
          <a:p>
            <a:r>
              <a:rPr lang="fa-IR" sz="2600" dirty="0"/>
              <a:t>در مطالعات  2013 ، رابطه علت و معلولی قطعی بین ترومبوفیلی ها ی ارثی و پیامدهای حاملگی پیدا نکردند </a:t>
            </a:r>
            <a:endParaRPr lang="en-US" sz="2600" dirty="0"/>
          </a:p>
          <a:p>
            <a:r>
              <a:rPr lang="fa-IR" sz="2600" dirty="0"/>
              <a:t>اما ارتباط سندرم آنتی فسفولیپید آنتی بادی و پیامدهای نامطلوب مثل مرگ جنین – سقط  راجعه و پره اکلامپسی  بسیار پرقدرت تر است .</a:t>
            </a:r>
            <a:endParaRPr lang="en-US" sz="2600" dirty="0"/>
          </a:p>
          <a:p>
            <a:r>
              <a:rPr lang="fa-IR" sz="2600" dirty="0"/>
              <a:t>لذا بررسی روتین ترومبوفیلی پس از مرگ جنین اقدام معقول و قابل توجیه نیست </a:t>
            </a:r>
          </a:p>
        </p:txBody>
      </p:sp>
    </p:spTree>
    <p:extLst>
      <p:ext uri="{BB962C8B-B14F-4D97-AF65-F5344CB8AC3E}">
        <p14:creationId xmlns:p14="http://schemas.microsoft.com/office/powerpoint/2010/main" val="34446525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116632"/>
            <a:ext cx="7520940" cy="797768"/>
          </a:xfrm>
        </p:spPr>
        <p:txBody>
          <a:bodyPr/>
          <a:lstStyle/>
          <a:p>
            <a:pPr algn="ctr"/>
            <a:r>
              <a:rPr lang="fa-IR" dirty="0" smtClean="0"/>
              <a:t/>
            </a:r>
            <a:br>
              <a:rPr lang="fa-IR" dirty="0" smtClean="0"/>
            </a:br>
            <a:r>
              <a:rPr lang="fa-IR" sz="3200" b="1" dirty="0" smtClean="0">
                <a:cs typeface="B Titr" pitchFamily="2" charset="-78"/>
              </a:rPr>
              <a:t>غربالگری </a:t>
            </a:r>
            <a:r>
              <a:rPr lang="fa-IR" sz="3200" b="1" dirty="0">
                <a:cs typeface="B Titr" pitchFamily="2" charset="-78"/>
              </a:rPr>
              <a:t>ترومبوفیلی در شرایط بالینی :</a:t>
            </a:r>
            <a:r>
              <a:rPr lang="fa-IR" sz="3200" b="1" dirty="0" smtClean="0">
                <a:cs typeface="B Titr" pitchFamily="2" charset="-78"/>
              </a:rPr>
              <a:t> </a:t>
            </a:r>
            <a:r>
              <a:rPr lang="fa-IR" sz="3200" b="1" dirty="0">
                <a:cs typeface="B Titr" pitchFamily="2" charset="-78"/>
              </a:rPr>
              <a:t>(2012)</a:t>
            </a:r>
            <a:r>
              <a:rPr lang="en-US" sz="3200" b="1" dirty="0">
                <a:cs typeface="B Titr" pitchFamily="2" charset="-78"/>
              </a:rPr>
              <a:t/>
            </a:r>
            <a:br>
              <a:rPr lang="en-US" sz="3200" b="1" dirty="0">
                <a:cs typeface="B Titr" pitchFamily="2" charset="-78"/>
              </a:rPr>
            </a:br>
            <a:endParaRPr lang="fa-IR" sz="3200" b="1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00628"/>
            <a:ext cx="8640960" cy="3984556"/>
          </a:xfrm>
        </p:spPr>
        <p:txBody>
          <a:bodyPr>
            <a:normAutofit/>
          </a:bodyPr>
          <a:lstStyle/>
          <a:p>
            <a:pPr>
              <a:lnSpc>
                <a:spcPct val="170000"/>
              </a:lnSpc>
            </a:pPr>
            <a:r>
              <a:rPr lang="fa-IR" sz="2800" dirty="0" smtClean="0"/>
              <a:t>1- </a:t>
            </a:r>
            <a:r>
              <a:rPr lang="fa-IR" sz="2800" dirty="0"/>
              <a:t>وجود سابقه ی فردی ترومبو آمبولیسم وریدی همراه با یک عامل خطر غیر راجعه مانند شکستگی ، جراحی و یا بی حرکتی طولانی مدت </a:t>
            </a:r>
            <a:endParaRPr lang="en-US" sz="2800" dirty="0"/>
          </a:p>
          <a:p>
            <a:pPr>
              <a:lnSpc>
                <a:spcPct val="170000"/>
              </a:lnSpc>
            </a:pPr>
            <a:r>
              <a:rPr lang="fa-IR" sz="2800" dirty="0"/>
              <a:t>2- وجود سابقه خانوادگی ، ترومبوفیلی های پرخطر یا ترومبو آمبولیسم وریدی قبل از 50 سالگی در یکی </a:t>
            </a:r>
            <a:r>
              <a:rPr lang="fa-IR" sz="2800" dirty="0" smtClean="0"/>
              <a:t>از </a:t>
            </a:r>
            <a:r>
              <a:rPr lang="fa-IR" sz="2800" dirty="0"/>
              <a:t>بستگان درجه اول ( والدین یا خواهرو برادر ) در غیاب سایر عوامل خطر 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4800916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4400" dirty="0">
                <a:cs typeface="2  Titr" pitchFamily="2" charset="-78"/>
              </a:rPr>
              <a:t>عوارض</a:t>
            </a:r>
            <a:r>
              <a:rPr lang="fa-IR" sz="4000" dirty="0">
                <a:cs typeface="2  Titr" pitchFamily="2" charset="-78"/>
              </a:rPr>
              <a:t> بیماری تیروئید در مادر و جنین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00628"/>
            <a:ext cx="8784976" cy="3768532"/>
          </a:xfrm>
        </p:spPr>
        <p:txBody>
          <a:bodyPr>
            <a:normAutofit/>
          </a:bodyPr>
          <a:lstStyle/>
          <a:p>
            <a:pPr marL="457200" indent="-457200" algn="just">
              <a:buBlip>
                <a:blip r:embed="rId2"/>
              </a:buBlip>
            </a:pPr>
            <a:r>
              <a:rPr lang="en-US" sz="2600" dirty="0" smtClean="0"/>
              <a:t>T4 </a:t>
            </a:r>
            <a:r>
              <a:rPr lang="fa-IR" sz="2600" dirty="0" smtClean="0"/>
              <a:t>مادر </a:t>
            </a:r>
            <a:r>
              <a:rPr lang="fa-IR" sz="2600" dirty="0"/>
              <a:t>به ویژه قبل از تکامل عملکرد غده تیروئید جنین برای تکامل </a:t>
            </a:r>
            <a:r>
              <a:rPr lang="fa-IR" sz="2600" dirty="0" smtClean="0"/>
              <a:t>طبیعی   </a:t>
            </a:r>
            <a:r>
              <a:rPr lang="fa-IR" sz="2600" dirty="0"/>
              <a:t>مغز جنین ضرورت دارد (تریمستر اول</a:t>
            </a:r>
            <a:r>
              <a:rPr lang="fa-IR" sz="2600" dirty="0" smtClean="0"/>
              <a:t>)</a:t>
            </a:r>
          </a:p>
          <a:p>
            <a:pPr algn="just"/>
            <a:endParaRPr lang="en-US" sz="2600" dirty="0"/>
          </a:p>
          <a:p>
            <a:pPr marL="457200" indent="-457200" algn="just">
              <a:buBlip>
                <a:blip r:embed="rId2"/>
              </a:buBlip>
            </a:pPr>
            <a:r>
              <a:rPr lang="fa-IR" sz="2600" dirty="0" smtClean="0"/>
              <a:t>اگر </a:t>
            </a:r>
            <a:r>
              <a:rPr lang="fa-IR" sz="2600" dirty="0"/>
              <a:t>چه بعد از هفته 12 غده تیروئید جنین شروع به تغلیظ ید در ساخت هورمون می کند . مشارکت تیروکسین مادر هم چنان اهمیت خود را حفظ </a:t>
            </a:r>
            <a:r>
              <a:rPr lang="fa-IR" sz="2600" dirty="0" smtClean="0"/>
              <a:t>    می </a:t>
            </a:r>
            <a:r>
              <a:rPr lang="fa-IR" sz="2600" dirty="0"/>
              <a:t>کند  . </a:t>
            </a:r>
            <a:endParaRPr lang="fa-IR" sz="2600" dirty="0" smtClean="0"/>
          </a:p>
          <a:p>
            <a:pPr marL="457200" indent="-457200" algn="just">
              <a:buBlip>
                <a:blip r:embed="rId2"/>
              </a:buBlip>
            </a:pPr>
            <a:r>
              <a:rPr lang="fa-IR" sz="2600" dirty="0" smtClean="0"/>
              <a:t>در </a:t>
            </a:r>
            <a:r>
              <a:rPr lang="fa-IR" sz="2600" dirty="0"/>
              <a:t>واقع مادر 30% تیروکسین موجود در سرم جنین را هنگام ترم تشکیل </a:t>
            </a:r>
            <a:r>
              <a:rPr lang="fa-IR" sz="2600" dirty="0" smtClean="0"/>
              <a:t>  می </a:t>
            </a:r>
            <a:r>
              <a:rPr lang="fa-IR" sz="2600" dirty="0"/>
              <a:t>دهد 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6268955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539552" y="548680"/>
            <a:ext cx="8424936" cy="415587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fa-IR" sz="2400" dirty="0" smtClean="0"/>
              <a:t>خطرهای </a:t>
            </a:r>
            <a:r>
              <a:rPr lang="fa-IR" sz="2400" dirty="0"/>
              <a:t>تکاملی مرتبط با هیپوتیرویئدی مادر بعد میانه حاملگی هنوز به طور کامل شناخته نشده اند .</a:t>
            </a:r>
            <a:endParaRPr lang="en-US" sz="2400" dirty="0"/>
          </a:p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en-US" sz="2400" dirty="0" err="1"/>
              <a:t>TpoAb</a:t>
            </a:r>
            <a:r>
              <a:rPr lang="fa-IR" sz="2400" dirty="0"/>
              <a:t> </a:t>
            </a:r>
            <a:r>
              <a:rPr lang="fa-IR" sz="2400" dirty="0" smtClean="0"/>
              <a:t>با </a:t>
            </a:r>
            <a:r>
              <a:rPr lang="fa-IR" sz="2400" dirty="0"/>
              <a:t>سقط زود هنگام  و </a:t>
            </a:r>
            <a:r>
              <a:rPr lang="en-US" sz="2400" dirty="0" smtClean="0"/>
              <a:t>PTL</a:t>
            </a:r>
            <a:r>
              <a:rPr lang="fa-IR" sz="2400" dirty="0" smtClean="0"/>
              <a:t>  </a:t>
            </a:r>
            <a:r>
              <a:rPr lang="fa-IR" sz="2400" dirty="0"/>
              <a:t>همراه بوده اند خطر دکولمان نیز افزایش می یابد و احتمال عملکرد در دوره بعد از زایمان و نارسایی دائمی تیروئید در تمام عمر برای این مادران وجود دارد </a:t>
            </a:r>
          </a:p>
        </p:txBody>
      </p:sp>
    </p:spTree>
    <p:extLst>
      <p:ext uri="{BB962C8B-B14F-4D97-AF65-F5344CB8AC3E}">
        <p14:creationId xmlns:p14="http://schemas.microsoft.com/office/powerpoint/2010/main" val="200173699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830992"/>
          </a:xfrm>
        </p:spPr>
        <p:txBody>
          <a:bodyPr/>
          <a:lstStyle/>
          <a:p>
            <a:pPr algn="ctr"/>
            <a:r>
              <a:rPr lang="fa-IR" sz="3600" b="1" dirty="0"/>
              <a:t>میکرو کیمریسم جنینی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556792"/>
            <a:ext cx="7520940" cy="3123685"/>
          </a:xfrm>
        </p:spPr>
        <p:txBody>
          <a:bodyPr>
            <a:normAutofit/>
          </a:bodyPr>
          <a:lstStyle/>
          <a:p>
            <a:pPr marL="457200" indent="-457200" algn="ctr">
              <a:lnSpc>
                <a:spcPct val="250000"/>
              </a:lnSpc>
              <a:buBlip>
                <a:blip r:embed="rId2"/>
              </a:buBlip>
            </a:pPr>
            <a:r>
              <a:rPr lang="fa-IR" sz="2800" dirty="0"/>
              <a:t>باعث </a:t>
            </a:r>
            <a:r>
              <a:rPr lang="fa-IR" sz="2800" dirty="0" smtClean="0"/>
              <a:t>تیروئیدیت هاشی موتو </a:t>
            </a:r>
            <a:r>
              <a:rPr lang="fa-IR" sz="2800" dirty="0"/>
              <a:t>یا بیماری گریوز در مادر </a:t>
            </a:r>
            <a:r>
              <a:rPr lang="fa-IR" sz="2800" dirty="0" smtClean="0"/>
              <a:t>    می </a:t>
            </a:r>
            <a:r>
              <a:rPr lang="fa-IR" sz="2800" dirty="0"/>
              <a:t>شود </a:t>
            </a:r>
          </a:p>
        </p:txBody>
      </p:sp>
    </p:spTree>
    <p:extLst>
      <p:ext uri="{BB962C8B-B14F-4D97-AF65-F5344CB8AC3E}">
        <p14:creationId xmlns:p14="http://schemas.microsoft.com/office/powerpoint/2010/main" val="169324653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686976"/>
          </a:xfrm>
        </p:spPr>
        <p:txBody>
          <a:bodyPr/>
          <a:lstStyle/>
          <a:p>
            <a:pPr algn="ctr"/>
            <a:r>
              <a:rPr lang="fa-IR" sz="3600" b="1" dirty="0">
                <a:cs typeface="2  Titr" pitchFamily="2" charset="-78"/>
              </a:rPr>
              <a:t>هیپرتیروئیدی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00628"/>
            <a:ext cx="8784976" cy="3984556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fa-IR" sz="2500" dirty="0"/>
              <a:t>در تاکیکاردی  - تیرو مگالی  -اگزو فتالمی ، عدم وزن گیری علیرغم دریافت غذای کافی احتمال هیپرتیروئیدی قویا مطرح می شود.</a:t>
            </a:r>
            <a:endParaRPr lang="en-US" sz="2500" dirty="0"/>
          </a:p>
          <a:p>
            <a:pPr>
              <a:lnSpc>
                <a:spcPct val="200000"/>
              </a:lnSpc>
            </a:pPr>
            <a:r>
              <a:rPr lang="fa-IR" sz="2500" dirty="0"/>
              <a:t>پیامدها پری ناتال نامطلوب ،ناشنوایی ،مرگ و میر پری ناتال </a:t>
            </a:r>
            <a:endParaRPr lang="en-US" sz="2500" dirty="0"/>
          </a:p>
          <a:p>
            <a:pPr>
              <a:lnSpc>
                <a:spcPct val="200000"/>
              </a:lnSpc>
            </a:pPr>
            <a:r>
              <a:rPr lang="fa-IR" sz="2500" dirty="0" smtClean="0"/>
              <a:t> اکثر </a:t>
            </a:r>
            <a:r>
              <a:rPr lang="fa-IR" sz="2500" dirty="0"/>
              <a:t>جنینهای یدوتیروئیدند اما </a:t>
            </a:r>
            <a:r>
              <a:rPr lang="fa-IR" sz="2500" dirty="0" smtClean="0"/>
              <a:t>گاه با هیپو تیروئید یا هیپرتیروئید با یا بدون گواتر </a:t>
            </a:r>
            <a:r>
              <a:rPr lang="fa-IR" sz="2500" dirty="0"/>
              <a:t>- </a:t>
            </a:r>
            <a:r>
              <a:rPr lang="fa-IR" sz="2500" dirty="0" smtClean="0"/>
              <a:t>هیدروپس غیر ایمنی و تاکی کاردی</a:t>
            </a:r>
            <a:endParaRPr lang="fa-IR" sz="2500" dirty="0"/>
          </a:p>
        </p:txBody>
      </p:sp>
    </p:spTree>
    <p:extLst>
      <p:ext uri="{BB962C8B-B14F-4D97-AF65-F5344CB8AC3E}">
        <p14:creationId xmlns:p14="http://schemas.microsoft.com/office/powerpoint/2010/main" val="94744092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365760"/>
            <a:ext cx="8712968" cy="758984"/>
          </a:xfrm>
        </p:spPr>
        <p:txBody>
          <a:bodyPr/>
          <a:lstStyle/>
          <a:p>
            <a:pPr algn="ctr"/>
            <a:r>
              <a:rPr lang="fa-IR" sz="3600" b="1" dirty="0">
                <a:cs typeface="2  Titr" pitchFamily="2" charset="-78"/>
              </a:rPr>
              <a:t>آثار </a:t>
            </a:r>
            <a:r>
              <a:rPr lang="fa-IR" sz="3600" b="1" dirty="0" smtClean="0">
                <a:cs typeface="2  Titr" pitchFamily="2" charset="-78"/>
              </a:rPr>
              <a:t>هیپر </a:t>
            </a:r>
            <a:r>
              <a:rPr lang="fa-IR" sz="3600" b="1" dirty="0">
                <a:cs typeface="2  Titr" pitchFamily="2" charset="-78"/>
              </a:rPr>
              <a:t>تیروئیدی در </a:t>
            </a:r>
            <a:r>
              <a:rPr lang="fa-IR" sz="3600" b="1" dirty="0" smtClean="0">
                <a:cs typeface="2  Titr" pitchFamily="2" charset="-78"/>
              </a:rPr>
              <a:t>مادر</a:t>
            </a:r>
            <a:endParaRPr lang="en-US" sz="3600" b="1" dirty="0">
              <a:cs typeface="2 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00628"/>
            <a:ext cx="8568952" cy="3912548"/>
          </a:xfrm>
        </p:spPr>
        <p:txBody>
          <a:bodyPr>
            <a:normAutofit/>
          </a:bodyPr>
          <a:lstStyle/>
          <a:p>
            <a:pPr algn="justLow">
              <a:lnSpc>
                <a:spcPct val="150000"/>
              </a:lnSpc>
            </a:pPr>
            <a:r>
              <a:rPr lang="fa-IR" dirty="0"/>
              <a:t> </a:t>
            </a:r>
            <a:r>
              <a:rPr lang="fa-IR" sz="2400" dirty="0"/>
              <a:t>1- طوفان تیروئیدی </a:t>
            </a:r>
            <a:r>
              <a:rPr lang="fa-IR" sz="2400" dirty="0" smtClean="0"/>
              <a:t>: وضعیت </a:t>
            </a:r>
            <a:r>
              <a:rPr lang="fa-IR" sz="2400" dirty="0"/>
              <a:t>هیپرمتابولیک </a:t>
            </a:r>
            <a:r>
              <a:rPr lang="fa-IR" sz="2400" dirty="0" smtClean="0"/>
              <a:t>در </a:t>
            </a:r>
            <a:r>
              <a:rPr lang="fa-IR" sz="2400" dirty="0"/>
              <a:t>بارداری به ندرت </a:t>
            </a:r>
            <a:endParaRPr lang="en-US" sz="2400" dirty="0"/>
          </a:p>
          <a:p>
            <a:pPr algn="justLow">
              <a:lnSpc>
                <a:spcPct val="150000"/>
              </a:lnSpc>
            </a:pPr>
            <a:r>
              <a:rPr lang="fa-IR" sz="2400" dirty="0"/>
              <a:t>2- نارسایی قلبی : هیپرتانسیون ریوی و نارسایی قلبی در اثر کاردیو میوپاتی ناشی از </a:t>
            </a:r>
            <a:r>
              <a:rPr lang="en-US" sz="2400" dirty="0"/>
              <a:t>T4</a:t>
            </a:r>
          </a:p>
          <a:p>
            <a:pPr algn="justLow">
              <a:lnSpc>
                <a:spcPct val="150000"/>
              </a:lnSpc>
            </a:pPr>
            <a:r>
              <a:rPr lang="fa-IR" sz="2400" dirty="0" smtClean="0"/>
              <a:t>  معمولا </a:t>
            </a:r>
            <a:r>
              <a:rPr lang="fa-IR" sz="2400" dirty="0"/>
              <a:t>خوشبختانه برگشت پذیر است </a:t>
            </a:r>
            <a:endParaRPr lang="fa-IR" sz="2400" dirty="0" smtClean="0"/>
          </a:p>
          <a:p>
            <a:pPr algn="justLow">
              <a:lnSpc>
                <a:spcPct val="150000"/>
              </a:lnSpc>
            </a:pPr>
            <a:r>
              <a:rPr lang="fa-IR" sz="2400" dirty="0" smtClean="0"/>
              <a:t> در </a:t>
            </a:r>
            <a:r>
              <a:rPr lang="fa-IR" sz="2400" dirty="0"/>
              <a:t>تیرو توکسیکوز چون زن باردار ذخیره قلبی کمی دارد پره اکلامپسی ،کم خونی و سپسیس یا ترکیبی از اینها معمولا سبب تسریع  اختلال عملکرد قلب می شود</a:t>
            </a:r>
            <a:r>
              <a:rPr lang="fa-IR" dirty="0"/>
              <a:t>.</a:t>
            </a:r>
            <a:endParaRPr lang="en-US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353871958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79513" y="476672"/>
            <a:ext cx="8856983" cy="4464496"/>
          </a:xfrm>
        </p:spPr>
        <p:txBody>
          <a:bodyPr>
            <a:normAutofit/>
          </a:bodyPr>
          <a:lstStyle/>
          <a:p>
            <a:r>
              <a:rPr lang="fa-IR" sz="2400" dirty="0"/>
              <a:t>3- استفراغ شدید حاملگی و تیروتوکسیکوز گذرای </a:t>
            </a:r>
            <a:r>
              <a:rPr lang="fa-IR" sz="2400" dirty="0" smtClean="0"/>
              <a:t>حاملگی</a:t>
            </a:r>
          </a:p>
          <a:p>
            <a:endParaRPr lang="en-US" sz="2400" dirty="0"/>
          </a:p>
          <a:p>
            <a:r>
              <a:rPr lang="fa-IR" sz="2400" dirty="0"/>
              <a:t>4- تیروتوکسیکوز و بیماری تروفوبلاستیک حاملگی </a:t>
            </a:r>
            <a:r>
              <a:rPr lang="fa-IR" sz="2400" dirty="0" smtClean="0"/>
              <a:t>میزان شیوع </a:t>
            </a:r>
            <a:r>
              <a:rPr lang="fa-IR" sz="2400" dirty="0"/>
              <a:t>در مول 65-25 </a:t>
            </a:r>
            <a:r>
              <a:rPr lang="fa-IR" sz="2400" dirty="0" smtClean="0"/>
              <a:t>%</a:t>
            </a:r>
          </a:p>
          <a:p>
            <a:endParaRPr lang="en-US" sz="2400" dirty="0"/>
          </a:p>
          <a:p>
            <a:pPr lvl="0"/>
            <a:r>
              <a:rPr lang="fa-IR" sz="2400" dirty="0"/>
              <a:t>هیپرتیروئیدی تحت بالینی </a:t>
            </a:r>
            <a:r>
              <a:rPr lang="fa-IR" sz="2400" dirty="0" smtClean="0"/>
              <a:t>: با </a:t>
            </a:r>
            <a:r>
              <a:rPr lang="fa-IR" sz="2400" dirty="0"/>
              <a:t>پیامدنامطلوب  حاملگی همراه نیست اما در ارتباط </a:t>
            </a:r>
            <a:r>
              <a:rPr lang="fa-IR" sz="2400" dirty="0" smtClean="0"/>
              <a:t> با </a:t>
            </a:r>
            <a:r>
              <a:rPr lang="fa-IR" sz="2400" dirty="0"/>
              <a:t>پراکلامپسی </a:t>
            </a:r>
            <a:r>
              <a:rPr lang="fa-IR" sz="2400" dirty="0" smtClean="0"/>
              <a:t> یا </a:t>
            </a:r>
            <a:r>
              <a:rPr lang="fa-IR" sz="2400" dirty="0"/>
              <a:t>دیابت دارد  </a:t>
            </a:r>
            <a:r>
              <a:rPr lang="fa-IR" sz="2400" dirty="0" smtClean="0"/>
              <a:t>.</a:t>
            </a:r>
          </a:p>
          <a:p>
            <a:pPr lvl="0"/>
            <a:r>
              <a:rPr lang="fa-IR" sz="2400" dirty="0" smtClean="0"/>
              <a:t> </a:t>
            </a:r>
            <a:endParaRPr lang="en-US" sz="2400" dirty="0"/>
          </a:p>
          <a:p>
            <a:pPr lvl="0"/>
            <a:r>
              <a:rPr lang="fa-IR" sz="2400" dirty="0" smtClean="0"/>
              <a:t>درمان </a:t>
            </a:r>
            <a:r>
              <a:rPr lang="fa-IR" sz="2400" dirty="0"/>
              <a:t>در بارداری غیر ضروری است فقط </a:t>
            </a:r>
            <a:r>
              <a:rPr lang="fa-IR" sz="2400" dirty="0" smtClean="0"/>
              <a:t> نظارت </a:t>
            </a:r>
            <a:r>
              <a:rPr lang="fa-IR" sz="2400" dirty="0"/>
              <a:t>دوره ای دارد 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80500274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0"/>
            <a:ext cx="7520940" cy="914400"/>
          </a:xfrm>
        </p:spPr>
        <p:txBody>
          <a:bodyPr>
            <a:normAutofit fontScale="90000"/>
          </a:bodyPr>
          <a:lstStyle/>
          <a:p>
            <a:pPr algn="ctr"/>
            <a:r>
              <a:rPr lang="fa-IR" sz="3600" b="1" dirty="0" smtClean="0">
                <a:cs typeface="2  Titr" pitchFamily="2" charset="-78"/>
              </a:rPr>
              <a:t/>
            </a:r>
            <a:br>
              <a:rPr lang="fa-IR" sz="3600" b="1" dirty="0" smtClean="0">
                <a:cs typeface="2  Titr" pitchFamily="2" charset="-78"/>
              </a:rPr>
            </a:br>
            <a:r>
              <a:rPr lang="fa-IR" sz="3600" b="1" dirty="0" smtClean="0">
                <a:cs typeface="2  Titr" pitchFamily="2" charset="-78"/>
              </a:rPr>
              <a:t>هیپو تیروئیدی</a:t>
            </a:r>
            <a:r>
              <a:rPr lang="en-US" dirty="0"/>
              <a:t/>
            </a:r>
            <a:br>
              <a:rPr lang="en-US" dirty="0"/>
            </a:br>
            <a:endParaRPr lang="fa-I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00628"/>
            <a:ext cx="8640960" cy="3840540"/>
          </a:xfrm>
        </p:spPr>
        <p:txBody>
          <a:bodyPr>
            <a:normAutofit fontScale="92500"/>
          </a:bodyPr>
          <a:lstStyle/>
          <a:p>
            <a:pPr lvl="0" algn="justLow">
              <a:lnSpc>
                <a:spcPct val="200000"/>
              </a:lnSpc>
            </a:pPr>
            <a:r>
              <a:rPr lang="fa-IR" sz="2400" dirty="0"/>
              <a:t>در هیپوتیروئیدی شدید ناباروری داریم </a:t>
            </a:r>
            <a:endParaRPr lang="en-US" sz="2400" dirty="0"/>
          </a:p>
          <a:p>
            <a:pPr lvl="0" algn="justLow">
              <a:lnSpc>
                <a:spcPct val="200000"/>
              </a:lnSpc>
            </a:pPr>
            <a:r>
              <a:rPr lang="fa-IR" sz="2400" dirty="0"/>
              <a:t>در 3/1 زنان نیاز به مکمل تیروکسین در بارداری زیاد می شود  </a:t>
            </a:r>
            <a:endParaRPr lang="en-US" sz="2400" dirty="0"/>
          </a:p>
          <a:p>
            <a:pPr lvl="0" algn="justLow">
              <a:lnSpc>
                <a:spcPct val="200000"/>
              </a:lnSpc>
            </a:pPr>
            <a:r>
              <a:rPr lang="fa-IR" sz="2400" dirty="0"/>
              <a:t>در زنان فاقد ذخایر تیروئید ( تیروئیدکتومی ) در صورت بارداری 25%را افزایش می دهد </a:t>
            </a:r>
            <a:endParaRPr lang="en-US" sz="2400" dirty="0"/>
          </a:p>
          <a:p>
            <a:pPr lvl="0" algn="justLow">
              <a:lnSpc>
                <a:spcPct val="200000"/>
              </a:lnSpc>
            </a:pPr>
            <a:r>
              <a:rPr lang="fa-IR" sz="2400" dirty="0"/>
              <a:t>اما دربقیه مبتلایان به هیپوتیروئیدی دراوایل مراقبتهای پره ناتال سنجش </a:t>
            </a:r>
            <a:r>
              <a:rPr lang="en-US" sz="2400" dirty="0"/>
              <a:t>TSH </a:t>
            </a:r>
            <a:r>
              <a:rPr lang="fa-IR" sz="2400" dirty="0"/>
              <a:t>انجام می شود </a:t>
            </a:r>
            <a:endParaRPr lang="en-US" sz="2400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2006191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107505" y="548680"/>
            <a:ext cx="8712967" cy="4464496"/>
          </a:xfrm>
        </p:spPr>
        <p:txBody>
          <a:bodyPr>
            <a:normAutofit/>
          </a:bodyPr>
          <a:lstStyle/>
          <a:p>
            <a:r>
              <a:rPr lang="fa-IR" sz="2200" dirty="0" smtClean="0"/>
              <a:t> بارداری </a:t>
            </a:r>
            <a:r>
              <a:rPr lang="fa-IR" sz="2200" dirty="0"/>
              <a:t>به تنهایی </a:t>
            </a:r>
            <a:r>
              <a:rPr lang="fa-IR" sz="2200" dirty="0" smtClean="0"/>
              <a:t> یک  </a:t>
            </a:r>
            <a:r>
              <a:rPr lang="en-US" sz="2200" dirty="0" smtClean="0"/>
              <a:t>Risk  factor</a:t>
            </a:r>
            <a:r>
              <a:rPr lang="fa-IR" sz="2200" dirty="0" smtClean="0"/>
              <a:t> می باشد</a:t>
            </a:r>
          </a:p>
          <a:p>
            <a:r>
              <a:rPr lang="en-US" sz="2200" dirty="0"/>
              <a:t> </a:t>
            </a:r>
          </a:p>
          <a:p>
            <a:r>
              <a:rPr lang="en-US" sz="2200" dirty="0" smtClean="0"/>
              <a:t>DVT </a:t>
            </a:r>
            <a:r>
              <a:rPr lang="fa-IR" sz="2200" dirty="0" smtClean="0"/>
              <a:t>   در </a:t>
            </a:r>
            <a:r>
              <a:rPr lang="fa-IR" sz="2200" dirty="0"/>
              <a:t>دوره قبل از زایمان شایع تر است و آمبولی ریوی در 6 هفته بعد از زایمان شیوع بیشتر دارد   </a:t>
            </a:r>
            <a:endParaRPr lang="fa-IR" sz="2200" dirty="0" smtClean="0"/>
          </a:p>
          <a:p>
            <a:r>
              <a:rPr lang="fa-IR" sz="2200" dirty="0" smtClean="0"/>
              <a:t>  تحرک </a:t>
            </a:r>
            <a:r>
              <a:rPr lang="fa-IR" sz="2200" dirty="0"/>
              <a:t>زود هنگام باعث کاهش حوادث ترومبوآمبولیک دوران نفاس می شود </a:t>
            </a:r>
            <a:endParaRPr lang="fa-IR" sz="2200" dirty="0" smtClean="0"/>
          </a:p>
          <a:p>
            <a:endParaRPr lang="en-US" sz="2200" dirty="0"/>
          </a:p>
          <a:p>
            <a:r>
              <a:rPr lang="fa-IR" sz="2200" dirty="0" smtClean="0"/>
              <a:t> کاهش </a:t>
            </a:r>
            <a:r>
              <a:rPr lang="fa-IR" sz="2200" dirty="0"/>
              <a:t>50% سرعت جریان خون وریدی ساق پاها از اوایل تریمستر سوم تا 6 ماه پس از زایمان </a:t>
            </a:r>
            <a:endParaRPr lang="en-US" sz="2200" dirty="0"/>
          </a:p>
          <a:p>
            <a:r>
              <a:rPr lang="fa-IR" sz="2200" dirty="0"/>
              <a:t>تریاد </a:t>
            </a:r>
            <a:r>
              <a:rPr lang="fa-IR" sz="2200" dirty="0" smtClean="0"/>
              <a:t>ویرشو شامل استاز ، ترومای عروق ، افزایش انعقاد پذیری که باعث ایجاد ترومبوز          می گردد  </a:t>
            </a:r>
            <a:r>
              <a:rPr lang="fa-IR" dirty="0"/>
              <a:t>	</a:t>
            </a:r>
          </a:p>
        </p:txBody>
      </p:sp>
    </p:spTree>
    <p:extLst>
      <p:ext uri="{BB962C8B-B14F-4D97-AF65-F5344CB8AC3E}">
        <p14:creationId xmlns:p14="http://schemas.microsoft.com/office/powerpoint/2010/main" val="2307631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fa-IR" sz="3200" b="1" dirty="0">
                <a:cs typeface="2  Titr" pitchFamily="2" charset="-78"/>
              </a:rPr>
              <a:t>پیامدهای حاملگی در هیپوتیروئیدی آشکار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00628"/>
            <a:ext cx="8784976" cy="3912548"/>
          </a:xfrm>
        </p:spPr>
        <p:txBody>
          <a:bodyPr>
            <a:normAutofit/>
          </a:bodyPr>
          <a:lstStyle/>
          <a:p>
            <a:pPr lvl="0"/>
            <a:r>
              <a:rPr lang="fa-IR" sz="2400" dirty="0" smtClean="0"/>
              <a:t>    پراکلامپسی </a:t>
            </a:r>
            <a:r>
              <a:rPr lang="fa-IR" sz="2400" dirty="0"/>
              <a:t>، دکولمان جفت ، اختلال عملکرد قلب ، وزن کمتر از2000 گرم </a:t>
            </a:r>
            <a:r>
              <a:rPr lang="fa-IR" sz="2400" dirty="0" smtClean="0"/>
              <a:t>و           مرده </a:t>
            </a:r>
            <a:r>
              <a:rPr lang="fa-IR" sz="2400" dirty="0"/>
              <a:t>زایی</a:t>
            </a:r>
            <a:endParaRPr lang="en-US" sz="2400" dirty="0"/>
          </a:p>
          <a:p>
            <a:pPr lvl="0"/>
            <a:r>
              <a:rPr lang="fa-IR" sz="2400" dirty="0" smtClean="0"/>
              <a:t>    با </a:t>
            </a:r>
            <a:r>
              <a:rPr lang="fa-IR" sz="2400" dirty="0"/>
              <a:t>جایگزینی هورمون خطر این پیامدها به حداقل می رسد </a:t>
            </a:r>
            <a:r>
              <a:rPr lang="fa-IR" sz="2400" dirty="0" smtClean="0"/>
              <a:t>.</a:t>
            </a:r>
          </a:p>
          <a:p>
            <a:pPr lvl="0"/>
            <a:endParaRPr lang="en-US" sz="2400" dirty="0"/>
          </a:p>
          <a:p>
            <a:pPr lvl="0"/>
            <a:r>
              <a:rPr lang="fa-IR" sz="2400" dirty="0" smtClean="0"/>
              <a:t>    هیپوتیروئیدی </a:t>
            </a:r>
            <a:r>
              <a:rPr lang="fa-IR" sz="2400" dirty="0"/>
              <a:t>جنین ( در آنتی بادی های مادران بلوک کننده تیروئید </a:t>
            </a:r>
            <a:r>
              <a:rPr lang="fa-IR" sz="2400" dirty="0" smtClean="0"/>
              <a:t>)</a:t>
            </a:r>
          </a:p>
          <a:p>
            <a:pPr lvl="0"/>
            <a:endParaRPr lang="en-US" sz="2400" dirty="0"/>
          </a:p>
          <a:p>
            <a:pPr lvl="0"/>
            <a:r>
              <a:rPr lang="fa-IR" sz="2400" dirty="0" smtClean="0"/>
              <a:t>    هیپوتیروئیدی </a:t>
            </a:r>
            <a:r>
              <a:rPr lang="fa-IR" sz="2400" dirty="0"/>
              <a:t>تحت بالینی : در 5-2 درصد بارداریها اختلال تکامل سایکوموتور ، کاهش قابلیت تحصیلی ، توانایی خواندن و میزان </a:t>
            </a:r>
            <a:r>
              <a:rPr lang="en-US" sz="2400" dirty="0"/>
              <a:t>IQ </a:t>
            </a:r>
            <a:r>
              <a:rPr lang="fa-IR" sz="2400" dirty="0" smtClean="0"/>
              <a:t> و </a:t>
            </a:r>
            <a:r>
              <a:rPr lang="fa-IR" sz="2400" dirty="0"/>
              <a:t>دکولمان جفت ، بستری نوزاد در </a:t>
            </a:r>
            <a:r>
              <a:rPr lang="en-US" sz="2400" dirty="0"/>
              <a:t>NICU </a:t>
            </a:r>
            <a:r>
              <a:rPr lang="fa-IR" sz="2400" dirty="0"/>
              <a:t> - افزایش پره اکلامپسی و دیابت و مرده زایی 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4289657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1520" y="332656"/>
            <a:ext cx="8712967" cy="4608512"/>
          </a:xfrm>
        </p:spPr>
        <p:txBody>
          <a:bodyPr>
            <a:normAutofit/>
          </a:bodyPr>
          <a:lstStyle/>
          <a:p>
            <a:pPr lvl="0">
              <a:lnSpc>
                <a:spcPct val="150000"/>
              </a:lnSpc>
            </a:pPr>
            <a:r>
              <a:rPr lang="fa-IR" sz="2400" dirty="0"/>
              <a:t>شواهدی نیست که نشان </a:t>
            </a:r>
            <a:r>
              <a:rPr lang="fa-IR" sz="2400" dirty="0" smtClean="0"/>
              <a:t>دهد </a:t>
            </a:r>
            <a:r>
              <a:rPr lang="fa-IR" sz="2400" dirty="0"/>
              <a:t>شناسایی و درمان هیپو تیرویئدی تحت بالینی در دوران حاملگی سبب بهبود این پیامدها شود .</a:t>
            </a:r>
            <a:endParaRPr lang="en-US" sz="2400" dirty="0"/>
          </a:p>
          <a:p>
            <a:pPr lvl="0">
              <a:lnSpc>
                <a:spcPct val="150000"/>
              </a:lnSpc>
            </a:pPr>
            <a:r>
              <a:rPr lang="fa-IR" sz="2400" dirty="0"/>
              <a:t>غربالگری توصیه شده خصوصا در موارد ریسک </a:t>
            </a:r>
            <a:endParaRPr lang="en-US" sz="2400" dirty="0"/>
          </a:p>
          <a:p>
            <a:pPr lvl="0">
              <a:lnSpc>
                <a:spcPct val="150000"/>
              </a:lnSpc>
            </a:pPr>
            <a:r>
              <a:rPr lang="en-US" sz="2400" dirty="0"/>
              <a:t>IQ</a:t>
            </a:r>
            <a:r>
              <a:rPr lang="fa-IR" sz="2400" dirty="0"/>
              <a:t> و شناخت در 3 سالگی با و بدون درمان تغییر نکرده </a:t>
            </a:r>
            <a:endParaRPr lang="en-US" sz="2400" dirty="0"/>
          </a:p>
          <a:p>
            <a:pPr lvl="0">
              <a:lnSpc>
                <a:spcPct val="150000"/>
              </a:lnSpc>
            </a:pPr>
            <a:r>
              <a:rPr lang="fa-IR" sz="2400" dirty="0"/>
              <a:t>هیپو تیروکسینمی ایزوله مادر : اختلال و تکامل نورولوژیک </a:t>
            </a:r>
            <a:r>
              <a:rPr lang="fa-IR" sz="2400" dirty="0" smtClean="0"/>
              <a:t>افزایش </a:t>
            </a:r>
            <a:r>
              <a:rPr lang="fa-IR" sz="2400" dirty="0"/>
              <a:t>ماکروزومی جنین </a:t>
            </a:r>
            <a:endParaRPr lang="en-US" sz="2400" dirty="0"/>
          </a:p>
          <a:p>
            <a:pPr lvl="0">
              <a:lnSpc>
                <a:spcPct val="150000"/>
              </a:lnSpc>
            </a:pPr>
            <a:r>
              <a:rPr lang="fa-IR" sz="2400" dirty="0"/>
              <a:t>بیماری تیروئید اتوایمون و یو تیروئید : خطر سقط زود رس ، افزایش </a:t>
            </a:r>
            <a:r>
              <a:rPr lang="en-US" sz="2400" dirty="0"/>
              <a:t>PTL</a:t>
            </a:r>
            <a:r>
              <a:rPr lang="fa-IR" sz="2400" dirty="0" smtClean="0"/>
              <a:t>، </a:t>
            </a:r>
            <a:r>
              <a:rPr lang="fa-IR" sz="2400" dirty="0"/>
              <a:t>افزایش دکولمان جفت (به دلیل اندک مطالعات هنوز غربالگری همگانی توصیه نشده )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47205260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686976"/>
          </a:xfrm>
        </p:spPr>
        <p:txBody>
          <a:bodyPr/>
          <a:lstStyle/>
          <a:p>
            <a:pPr algn="ctr"/>
            <a:r>
              <a:rPr lang="fa-IR" sz="3600" b="1" dirty="0">
                <a:cs typeface="2  Titr" pitchFamily="2" charset="-78"/>
              </a:rPr>
              <a:t>کمبود ید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100628"/>
            <a:ext cx="8640960" cy="3768532"/>
          </a:xfrm>
        </p:spPr>
        <p:txBody>
          <a:bodyPr>
            <a:normAutofit/>
          </a:bodyPr>
          <a:lstStyle/>
          <a:p>
            <a:pPr lvl="0">
              <a:lnSpc>
                <a:spcPct val="200000"/>
              </a:lnSpc>
            </a:pPr>
            <a:r>
              <a:rPr lang="fa-IR" sz="2500" dirty="0"/>
              <a:t>غنی سازی نمک طعام  - احتمال  تاثیر بر </a:t>
            </a:r>
            <a:r>
              <a:rPr lang="en-US" sz="2500" dirty="0"/>
              <a:t>IQ </a:t>
            </a:r>
            <a:r>
              <a:rPr lang="fa-IR" sz="2500" dirty="0"/>
              <a:t>– مکمل های ید از بروز گواتر جنین جلوگیری می کند و از کرتینیسم جلوگیری می کند .</a:t>
            </a:r>
            <a:endParaRPr lang="en-US" sz="2500" dirty="0"/>
          </a:p>
          <a:p>
            <a:pPr lvl="0">
              <a:lnSpc>
                <a:spcPct val="200000"/>
              </a:lnSpc>
            </a:pPr>
            <a:r>
              <a:rPr lang="fa-IR" sz="2500" dirty="0"/>
              <a:t>هیپوتیروئیدی مادرزادی : باید تهاجمی درمان شود </a:t>
            </a:r>
            <a:endParaRPr lang="en-US" sz="2500" dirty="0"/>
          </a:p>
          <a:p>
            <a:pPr lvl="0">
              <a:lnSpc>
                <a:spcPct val="200000"/>
              </a:lnSpc>
            </a:pPr>
            <a:r>
              <a:rPr lang="fa-IR" sz="2500" dirty="0"/>
              <a:t>تعدادی از عوامل خطر مرتبط با افزایش خطر ترومبو آمبولیسم</a:t>
            </a:r>
            <a:endParaRPr lang="en-US" sz="2500" dirty="0"/>
          </a:p>
        </p:txBody>
      </p:sp>
    </p:spTree>
    <p:extLst>
      <p:ext uri="{BB962C8B-B14F-4D97-AF65-F5344CB8AC3E}">
        <p14:creationId xmlns:p14="http://schemas.microsoft.com/office/powerpoint/2010/main" val="3759208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520940" cy="548640"/>
          </a:xfrm>
        </p:spPr>
        <p:txBody>
          <a:bodyPr/>
          <a:lstStyle/>
          <a:p>
            <a:pPr algn="ctr"/>
            <a:r>
              <a:rPr lang="fa-IR" sz="3200" b="1" dirty="0" smtClean="0">
                <a:cs typeface="B Titr" pitchFamily="2" charset="-78"/>
              </a:rPr>
              <a:t>غربالگری کم کاری </a:t>
            </a:r>
            <a:r>
              <a:rPr lang="fa-IR" sz="3600" b="1" dirty="0" smtClean="0">
                <a:cs typeface="B Titr" pitchFamily="2" charset="-78"/>
              </a:rPr>
              <a:t>تیروئید</a:t>
            </a:r>
            <a:endParaRPr lang="fa-IR" sz="3200" b="1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00628"/>
            <a:ext cx="8856984" cy="3912548"/>
          </a:xfrm>
        </p:spPr>
        <p:txBody>
          <a:bodyPr>
            <a:noAutofit/>
          </a:bodyPr>
          <a:lstStyle/>
          <a:p>
            <a:pPr>
              <a:buBlip>
                <a:blip r:embed="rId2"/>
              </a:buBlip>
            </a:pPr>
            <a:r>
              <a:rPr lang="fa-IR" sz="1800" dirty="0" smtClean="0"/>
              <a:t> </a:t>
            </a:r>
            <a:r>
              <a:rPr lang="fa-IR" sz="2400" dirty="0" smtClean="0"/>
              <a:t>به دلیل اندک بودن مطالعات در حال حاضر فراخوانی غربالگری همگانی توصیه نشده است </a:t>
            </a:r>
          </a:p>
          <a:p>
            <a:pPr>
              <a:buBlip>
                <a:blip r:embed="rId2"/>
              </a:buBlip>
            </a:pPr>
            <a:r>
              <a:rPr lang="fa-IR" sz="2400" dirty="0" smtClean="0"/>
              <a:t>در غربالگری همگانی زنان حامله بدون علامت از نظر هیپو تیروئیدی در تریمستر اول کنتراورسی وجود دارد </a:t>
            </a:r>
          </a:p>
          <a:p>
            <a:pPr>
              <a:buBlip>
                <a:blip r:embed="rId2"/>
              </a:buBlip>
            </a:pPr>
            <a:endParaRPr lang="fa-IR" sz="2400" dirty="0" smtClean="0"/>
          </a:p>
          <a:p>
            <a:pPr>
              <a:buBlip>
                <a:blip r:embed="rId2"/>
              </a:buBlip>
            </a:pPr>
            <a:r>
              <a:rPr lang="fa-IR" sz="2400" dirty="0" smtClean="0"/>
              <a:t>غربالگری هدف دار می باشد  بررسی </a:t>
            </a:r>
            <a:r>
              <a:rPr lang="en-US" sz="2400" dirty="0" smtClean="0"/>
              <a:t>TSH</a:t>
            </a:r>
            <a:r>
              <a:rPr lang="fa-IR" sz="2400" dirty="0" smtClean="0"/>
              <a:t> اگر علامت دار هستند یا در مناطق کمبود اندمیک ید یا تاریخچه فامیلی بیماری تیروئید یا داشتن </a:t>
            </a:r>
            <a:r>
              <a:rPr lang="en-US" sz="2400" dirty="0" smtClean="0"/>
              <a:t>TPO </a:t>
            </a:r>
            <a:r>
              <a:rPr lang="fa-IR" sz="2400" dirty="0" smtClean="0"/>
              <a:t>  آنتی بادی ، تیپ یک دیابت ، سقط   ، زایمان زودرس  ، تاریخچه رادیاسیون سر و گردن  ، چاقی مرضی  ،  ناباروری و یا سن بالای 30 سال </a:t>
            </a:r>
          </a:p>
        </p:txBody>
      </p:sp>
    </p:spTree>
    <p:extLst>
      <p:ext uri="{BB962C8B-B14F-4D97-AF65-F5344CB8AC3E}">
        <p14:creationId xmlns:p14="http://schemas.microsoft.com/office/powerpoint/2010/main" val="367043407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1521" y="476672"/>
            <a:ext cx="8640959" cy="4203278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fa-IR" sz="2500" dirty="0"/>
              <a:t>متخصصین غدد غربالگری همگانبی را توصیه کردند تا هیچ موردی نادیده گرفته نشود و </a:t>
            </a:r>
            <a:r>
              <a:rPr lang="en-US" sz="2500" dirty="0"/>
              <a:t>IQ </a:t>
            </a:r>
            <a:r>
              <a:rPr lang="fa-IR" sz="2500" dirty="0"/>
              <a:t> فرزندان بهتر گردد و چه درحاملگی و یا قصد بارداری دارند</a:t>
            </a:r>
          </a:p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fa-IR" sz="2500" dirty="0"/>
              <a:t>جهت انجام غربالگری </a:t>
            </a:r>
            <a:r>
              <a:rPr lang="en-US" sz="2500" dirty="0"/>
              <a:t>TSH </a:t>
            </a:r>
            <a:r>
              <a:rPr lang="fa-IR" sz="2500" dirty="0"/>
              <a:t>اگر در تریمستر اول نرمال باشد دیگر لازم به غربالگری نیست </a:t>
            </a:r>
          </a:p>
          <a:p>
            <a:pPr>
              <a:lnSpc>
                <a:spcPct val="150000"/>
              </a:lnSpc>
              <a:buBlip>
                <a:blip r:embed="rId2"/>
              </a:buBlip>
            </a:pPr>
            <a:r>
              <a:rPr lang="fa-IR" sz="2500" dirty="0" smtClean="0"/>
              <a:t> </a:t>
            </a:r>
            <a:r>
              <a:rPr lang="fa-IR" sz="2500" dirty="0"/>
              <a:t>اگر </a:t>
            </a:r>
            <a:r>
              <a:rPr lang="fa-IR" sz="2500" dirty="0" smtClean="0"/>
              <a:t> </a:t>
            </a:r>
            <a:r>
              <a:rPr lang="en-US" sz="2500" dirty="0" smtClean="0"/>
              <a:t>  </a:t>
            </a:r>
            <a:r>
              <a:rPr lang="en-US" sz="2500" dirty="0"/>
              <a:t>TSH</a:t>
            </a:r>
            <a:r>
              <a:rPr lang="fa-IR" sz="2500" dirty="0"/>
              <a:t>بالاتر ازطبیعی باشد  </a:t>
            </a:r>
            <a:r>
              <a:rPr lang="en-US" sz="2500" dirty="0"/>
              <a:t>T4</a:t>
            </a:r>
            <a:r>
              <a:rPr lang="fa-IR" sz="2500" dirty="0"/>
              <a:t> آزاد نیز چک شود </a:t>
            </a:r>
          </a:p>
        </p:txBody>
      </p:sp>
    </p:spTree>
    <p:extLst>
      <p:ext uri="{BB962C8B-B14F-4D97-AF65-F5344CB8AC3E}">
        <p14:creationId xmlns:p14="http://schemas.microsoft.com/office/powerpoint/2010/main" val="338648753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 rot="19140000">
            <a:off x="838414" y="1719153"/>
            <a:ext cx="5492794" cy="821426"/>
          </a:xfrm>
        </p:spPr>
        <p:txBody>
          <a:bodyPr/>
          <a:lstStyle/>
          <a:p>
            <a:pPr algn="ctr"/>
            <a:r>
              <a:rPr lang="fa-IR" sz="4400" dirty="0" smtClean="0">
                <a:cs typeface="B Titr" pitchFamily="2" charset="-78"/>
              </a:rPr>
              <a:t>با تشکر از توجه شما </a:t>
            </a:r>
            <a:endParaRPr lang="fa-IR" sz="4400" dirty="0">
              <a:cs typeface="B Titr" pitchFamily="2" charset="-78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105452">
            <a:off x="2520995" y="2300833"/>
            <a:ext cx="6590064" cy="2661223"/>
          </a:xfrm>
        </p:spPr>
      </p:pic>
    </p:spTree>
    <p:extLst>
      <p:ext uri="{BB962C8B-B14F-4D97-AF65-F5344CB8AC3E}">
        <p14:creationId xmlns:p14="http://schemas.microsoft.com/office/powerpoint/2010/main" val="126710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986181888"/>
              </p:ext>
            </p:extLst>
          </p:nvPr>
        </p:nvGraphicFramePr>
        <p:xfrm>
          <a:off x="467544" y="404664"/>
          <a:ext cx="8064895" cy="453650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77083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116632"/>
            <a:ext cx="7520940" cy="648072"/>
          </a:xfrm>
        </p:spPr>
        <p:txBody>
          <a:bodyPr/>
          <a:lstStyle/>
          <a:p>
            <a:pPr algn="ctr"/>
            <a:r>
              <a:rPr lang="fa-IR" sz="3600" dirty="0" smtClean="0">
                <a:cs typeface="2  Titr" pitchFamily="2" charset="-78"/>
              </a:rPr>
              <a:t>عامل خطر</a:t>
            </a:r>
            <a:endParaRPr lang="fa-IR" sz="3600" dirty="0">
              <a:cs typeface="2  Titr" pitchFamily="2" charset="-78"/>
            </a:endParaRP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95486835"/>
              </p:ext>
            </p:extLst>
          </p:nvPr>
        </p:nvGraphicFramePr>
        <p:xfrm>
          <a:off x="822325" y="908718"/>
          <a:ext cx="7521575" cy="4206240"/>
        </p:xfrm>
        <a:graphic>
          <a:graphicData uri="http://schemas.openxmlformats.org/drawingml/2006/table">
            <a:tbl>
              <a:tblPr rtl="1" firstRow="1" bandRow="1">
                <a:tableStyleId>{E8B1032C-EA38-4F05-BA0D-38AFFFC7BED3}</a:tableStyleId>
              </a:tblPr>
              <a:tblGrid>
                <a:gridCol w="7521575"/>
              </a:tblGrid>
              <a:tr h="40324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زایمانی (مامایی)</a:t>
                      </a:r>
                      <a:endParaRPr lang="en-US" sz="2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40324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زایمان سزارین </a:t>
                      </a:r>
                      <a:endParaRPr lang="en-US" sz="2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40324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دیابت </a:t>
                      </a:r>
                      <a:endParaRPr lang="en-US" sz="2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40324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خونریزی و کم خونی </a:t>
                      </a:r>
                      <a:endParaRPr lang="en-US" sz="2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40324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استفراغ شدید حاملگی</a:t>
                      </a:r>
                      <a:endParaRPr lang="en-US" sz="2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40324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بی حرکتی (استراحت طولانی مدت در بستر )</a:t>
                      </a:r>
                      <a:endParaRPr lang="en-US" sz="2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40324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حاملگی چند قلویی</a:t>
                      </a:r>
                      <a:endParaRPr lang="en-US" sz="2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40324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مولتی پاریته</a:t>
                      </a:r>
                      <a:endParaRPr lang="en-US" sz="2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40324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پره اکلامپسی</a:t>
                      </a:r>
                      <a:endParaRPr lang="en-US" sz="2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40324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4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عفونت نفاسی</a:t>
                      </a:r>
                      <a:endParaRPr lang="en-US" sz="28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035060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4141201605"/>
              </p:ext>
            </p:extLst>
          </p:nvPr>
        </p:nvGraphicFramePr>
        <p:xfrm>
          <a:off x="683568" y="116631"/>
          <a:ext cx="7488832" cy="5608320"/>
        </p:xfrm>
        <a:graphic>
          <a:graphicData uri="http://schemas.openxmlformats.org/drawingml/2006/table">
            <a:tbl>
              <a:tblPr rtl="1" firstRow="1" bandRow="1">
                <a:tableStyleId>{10A1B5D5-9B99-4C35-A422-299274C87663}</a:tableStyleId>
              </a:tblPr>
              <a:tblGrid>
                <a:gridCol w="7488832"/>
              </a:tblGrid>
              <a:tr h="31053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عمومی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31053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سن بالای 35 سال و بالاتر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31053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سرطان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31053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بیماری بافت همبند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31053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دهیدراتاسیون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31053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بی حرکتی (مسافرت طولانی مدت )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31053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عفونت و بیماری التهابی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31053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بیماری میلو پرولیفراتیو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31053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سندرم نفروتیک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31053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چاقی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31053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مصرف کنتراسپتیو خوراکی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31053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جراحی ارتوپدیک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31053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پاراپلژی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31053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سابقه ترومبو آمبولیسم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31053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بیماری سلول داسی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  <a:tr h="310535">
                <a:tc>
                  <a:txBody>
                    <a:bodyPr/>
                    <a:lstStyle/>
                    <a:p>
                      <a:pPr algn="ctr" rtl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fa-IR" sz="2000" b="1" dirty="0">
                          <a:effectLst/>
                          <a:latin typeface="Calibri"/>
                          <a:ea typeface="Calibri"/>
                          <a:cs typeface="Arial"/>
                        </a:rPr>
                        <a:t>استعمال دخانیات</a:t>
                      </a:r>
                      <a:endParaRPr lang="en-US" sz="2400" b="1" dirty="0">
                        <a:effectLst/>
                        <a:latin typeface="Calibri"/>
                        <a:ea typeface="Calibri"/>
                        <a:cs typeface="Arial"/>
                      </a:endParaRPr>
                    </a:p>
                  </a:txBody>
                  <a:tcPr marL="62659" marR="62659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91304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5" y="332656"/>
            <a:ext cx="8280920" cy="4608512"/>
          </a:xfrm>
        </p:spPr>
      </p:pic>
    </p:spTree>
    <p:extLst>
      <p:ext uri="{BB962C8B-B14F-4D97-AF65-F5344CB8AC3E}">
        <p14:creationId xmlns:p14="http://schemas.microsoft.com/office/powerpoint/2010/main" val="1421824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686976"/>
          </a:xfrm>
        </p:spPr>
        <p:txBody>
          <a:bodyPr/>
          <a:lstStyle/>
          <a:p>
            <a:pPr algn="ctr"/>
            <a:r>
              <a:rPr lang="fa-IR" sz="3200" dirty="0">
                <a:cs typeface="2  Titr" pitchFamily="2" charset="-78"/>
              </a:rPr>
              <a:t>ترومبوفیلی ها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100628"/>
            <a:ext cx="8496944" cy="3912548"/>
          </a:xfrm>
        </p:spPr>
        <p:txBody>
          <a:bodyPr>
            <a:normAutofit/>
          </a:bodyPr>
          <a:lstStyle/>
          <a:p>
            <a:pPr lvl="0"/>
            <a:r>
              <a:rPr lang="fa-IR" sz="2400" dirty="0"/>
              <a:t>ترومبوفیلی ارثی </a:t>
            </a:r>
            <a:r>
              <a:rPr lang="fa-IR" dirty="0"/>
              <a:t>: </a:t>
            </a:r>
            <a:endParaRPr lang="en-US" dirty="0"/>
          </a:p>
          <a:p>
            <a:r>
              <a:rPr lang="fa-IR" sz="2000" dirty="0"/>
              <a:t>الف )کمبود آنتی ترومبین – نادر – ترومبوژنیک ترین اختلال انعقادی ارثی – هپارین باعث تسریع واکنش آنتی ترومبین می شود – به تنهایی </a:t>
            </a:r>
            <a:r>
              <a:rPr lang="fa-IR" sz="2000" dirty="0" smtClean="0"/>
              <a:t>بدون سابقه ترومبوز خطر </a:t>
            </a:r>
            <a:r>
              <a:rPr lang="fa-IR" sz="2000" dirty="0"/>
              <a:t>ترومبوز 7- 3 % و در بارداری و در صورت سابقه 40- 11% و تمام عمر 50% خطر ترومبوز دارد </a:t>
            </a:r>
            <a:r>
              <a:rPr lang="fa-IR" sz="2000" dirty="0" smtClean="0"/>
              <a:t>.</a:t>
            </a:r>
          </a:p>
          <a:p>
            <a:endParaRPr lang="en-US" sz="2000" dirty="0"/>
          </a:p>
          <a:p>
            <a:r>
              <a:rPr lang="fa-IR" sz="2000" dirty="0"/>
              <a:t>عوارض : مرده زایی ، </a:t>
            </a:r>
            <a:r>
              <a:rPr lang="en-US" sz="2000" dirty="0"/>
              <a:t>SGA </a:t>
            </a:r>
            <a:r>
              <a:rPr lang="fa-IR" sz="2000" dirty="0"/>
              <a:t> : 50%  و در صورت درمان مرده زایی دیده </a:t>
            </a:r>
            <a:r>
              <a:rPr lang="fa-IR" sz="2000" dirty="0" smtClean="0"/>
              <a:t>نشده </a:t>
            </a:r>
            <a:r>
              <a:rPr lang="fa-IR" sz="2000" dirty="0"/>
              <a:t>اما  25% موارد </a:t>
            </a:r>
            <a:r>
              <a:rPr lang="en-US" sz="2000" dirty="0" smtClean="0"/>
              <a:t>SGA</a:t>
            </a:r>
            <a:endParaRPr lang="fa-IR" sz="2000" dirty="0" smtClean="0"/>
          </a:p>
          <a:p>
            <a:endParaRPr lang="en-US" sz="2000" dirty="0"/>
          </a:p>
          <a:p>
            <a:r>
              <a:rPr lang="fa-IR" sz="2000" dirty="0"/>
              <a:t>ب ) کمبود پروتئین </a:t>
            </a:r>
            <a:r>
              <a:rPr lang="en-US" sz="2000" dirty="0"/>
              <a:t>C </a:t>
            </a:r>
            <a:r>
              <a:rPr lang="fa-IR" sz="2000" dirty="0"/>
              <a:t> : زیر 60 – 50% فعالیت عملکردی حساب می شود  خطر 12 – 6 برابر</a:t>
            </a:r>
          </a:p>
        </p:txBody>
      </p:sp>
    </p:spTree>
    <p:extLst>
      <p:ext uri="{BB962C8B-B14F-4D97-AF65-F5344CB8AC3E}">
        <p14:creationId xmlns:p14="http://schemas.microsoft.com/office/powerpoint/2010/main" val="2504986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1520" y="332656"/>
            <a:ext cx="8712968" cy="4347294"/>
          </a:xfrm>
        </p:spPr>
        <p:txBody>
          <a:bodyPr/>
          <a:lstStyle/>
          <a:p>
            <a:r>
              <a:rPr lang="fa-IR" sz="2400" dirty="0"/>
              <a:t>ج ) کمبود پروتئین </a:t>
            </a:r>
            <a:r>
              <a:rPr lang="en-US" sz="2400" dirty="0"/>
              <a:t>S </a:t>
            </a:r>
            <a:r>
              <a:rPr lang="fa-IR" sz="2400" dirty="0"/>
              <a:t> : کمبود کمتر از 30% در تریمستر 2 و کمتر از 24% در تریمستر 3 می باشد </a:t>
            </a:r>
            <a:endParaRPr lang="fa-IR" sz="2400" dirty="0" smtClean="0"/>
          </a:p>
          <a:p>
            <a:endParaRPr lang="en-US" sz="2400" dirty="0"/>
          </a:p>
          <a:p>
            <a:r>
              <a:rPr lang="fa-IR" sz="2400" dirty="0" smtClean="0"/>
              <a:t> کمبود </a:t>
            </a:r>
            <a:r>
              <a:rPr lang="fa-IR" sz="2400" dirty="0"/>
              <a:t>هموزیگوت پروتئین </a:t>
            </a:r>
            <a:r>
              <a:rPr lang="en-US" sz="2400" dirty="0"/>
              <a:t>S</a:t>
            </a:r>
            <a:r>
              <a:rPr lang="fa-IR" sz="2400" dirty="0"/>
              <a:t> یا </a:t>
            </a:r>
            <a:r>
              <a:rPr lang="en-US" sz="2400" dirty="0"/>
              <a:t>C </a:t>
            </a:r>
            <a:r>
              <a:rPr lang="fa-IR" sz="2400" dirty="0"/>
              <a:t> در نوزادان  </a:t>
            </a:r>
            <a:r>
              <a:rPr lang="fa-IR" sz="2400" dirty="0" smtClean="0"/>
              <a:t>- </a:t>
            </a:r>
            <a:r>
              <a:rPr lang="fa-IR" sz="2400" dirty="0"/>
              <a:t>پورپورا فولمینانس </a:t>
            </a:r>
            <a:r>
              <a:rPr lang="fa-IR" sz="2400" dirty="0" smtClean="0"/>
              <a:t>                (</a:t>
            </a:r>
            <a:r>
              <a:rPr lang="fa-IR" sz="2400" dirty="0"/>
              <a:t>اندکی بعد ازتولد نکروز پوستی ) </a:t>
            </a:r>
            <a:endParaRPr lang="fa-IR" sz="2400" dirty="0" smtClean="0"/>
          </a:p>
          <a:p>
            <a:endParaRPr lang="en-US" sz="2400" dirty="0"/>
          </a:p>
          <a:p>
            <a:r>
              <a:rPr lang="fa-IR" sz="2400" dirty="0"/>
              <a:t>د </a:t>
            </a:r>
            <a:r>
              <a:rPr lang="fa-IR" sz="2400" dirty="0" smtClean="0"/>
              <a:t>) مقاومت </a:t>
            </a:r>
            <a:r>
              <a:rPr lang="fa-IR" sz="2400" dirty="0"/>
              <a:t>به پروتئین </a:t>
            </a:r>
            <a:r>
              <a:rPr lang="en-US" sz="2400" dirty="0"/>
              <a:t>C</a:t>
            </a:r>
            <a:r>
              <a:rPr lang="fa-IR" sz="2400" dirty="0"/>
              <a:t> فعال ( جهش فاکتور 5 لیدن ) – شایع ترین سندرم ترومبوفیلیک  - زنان مبتلا 40% - موارد ترومبوآمبولیسم بارداری را به خود اختصاص می دهند ( در صورت عدم سابقه 12- 5 مورد در 1000 )</a:t>
            </a:r>
            <a:endParaRPr lang="en-US" sz="2400" dirty="0"/>
          </a:p>
          <a:p>
            <a:endParaRPr lang="fa-IR" dirty="0"/>
          </a:p>
        </p:txBody>
      </p:sp>
    </p:spTree>
    <p:extLst>
      <p:ext uri="{BB962C8B-B14F-4D97-AF65-F5344CB8AC3E}">
        <p14:creationId xmlns:p14="http://schemas.microsoft.com/office/powerpoint/2010/main" val="84151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251520" y="260648"/>
            <a:ext cx="8568952" cy="4419302"/>
          </a:xfrm>
        </p:spPr>
        <p:txBody>
          <a:bodyPr>
            <a:normAutofit/>
          </a:bodyPr>
          <a:lstStyle/>
          <a:p>
            <a:pPr>
              <a:lnSpc>
                <a:spcPct val="200000"/>
              </a:lnSpc>
            </a:pPr>
            <a:r>
              <a:rPr lang="fa-IR" sz="2400" dirty="0"/>
              <a:t>ه ) جهش پروترومبین </a:t>
            </a:r>
            <a:r>
              <a:rPr lang="en-US" sz="2400" dirty="0"/>
              <a:t>G20210A </a:t>
            </a:r>
          </a:p>
          <a:p>
            <a:pPr>
              <a:lnSpc>
                <a:spcPct val="200000"/>
              </a:lnSpc>
            </a:pPr>
            <a:r>
              <a:rPr lang="fa-IR" sz="2400" dirty="0"/>
              <a:t>د ) هیپرهموموسیستینمی </a:t>
            </a:r>
            <a:r>
              <a:rPr lang="fa-IR" sz="2400" dirty="0" smtClean="0"/>
              <a:t>-در </a:t>
            </a:r>
            <a:r>
              <a:rPr lang="fa-IR" sz="2400" dirty="0"/>
              <a:t>اثر کمبود آنزیم در متابولیسم متیونین یا در اثرکمبود تغذیه ای قابل اصلاح  با اسید فولیک و ویتامین </a:t>
            </a:r>
            <a:r>
              <a:rPr lang="en-US" sz="2400" dirty="0"/>
              <a:t>B6</a:t>
            </a:r>
            <a:r>
              <a:rPr lang="fa-IR" sz="2400" dirty="0"/>
              <a:t> یا </a:t>
            </a:r>
            <a:r>
              <a:rPr lang="en-US" sz="2400" dirty="0"/>
              <a:t>B12</a:t>
            </a:r>
          </a:p>
          <a:p>
            <a:pPr>
              <a:lnSpc>
                <a:spcPct val="200000"/>
              </a:lnSpc>
            </a:pPr>
            <a:r>
              <a:rPr lang="fa-IR" sz="2400" dirty="0"/>
              <a:t>ز) سایرجهش های مربوط به ترومبوفیلی</a:t>
            </a:r>
          </a:p>
        </p:txBody>
      </p:sp>
    </p:spTree>
    <p:extLst>
      <p:ext uri="{BB962C8B-B14F-4D97-AF65-F5344CB8AC3E}">
        <p14:creationId xmlns:p14="http://schemas.microsoft.com/office/powerpoint/2010/main" val="26768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230</TotalTime>
  <Words>1243</Words>
  <Application>Microsoft Office PowerPoint</Application>
  <PresentationFormat>On-screen Show (4:3)</PresentationFormat>
  <Paragraphs>123</Paragraphs>
  <Slides>25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26" baseType="lpstr">
      <vt:lpstr>Angles</vt:lpstr>
      <vt:lpstr>ترومبوز وریدی و بارداری </vt:lpstr>
      <vt:lpstr>PowerPoint Presentation</vt:lpstr>
      <vt:lpstr>PowerPoint Presentation</vt:lpstr>
      <vt:lpstr>عامل خطر</vt:lpstr>
      <vt:lpstr>PowerPoint Presentation</vt:lpstr>
      <vt:lpstr>PowerPoint Presentation</vt:lpstr>
      <vt:lpstr>ترومبوفیلی ها </vt:lpstr>
      <vt:lpstr>PowerPoint Presentation</vt:lpstr>
      <vt:lpstr>PowerPoint Presentation</vt:lpstr>
      <vt:lpstr>ترومبوفیلی های اکتسابی</vt:lpstr>
      <vt:lpstr>ترومبوفیلی ها و عوارض در حاملگی </vt:lpstr>
      <vt:lpstr> غربالگری ترومبوفیلی در شرایط بالینی : (2012) </vt:lpstr>
      <vt:lpstr>عوارض بیماری تیروئید در مادر و جنین </vt:lpstr>
      <vt:lpstr>PowerPoint Presentation</vt:lpstr>
      <vt:lpstr>میکرو کیمریسم جنینی </vt:lpstr>
      <vt:lpstr>هیپرتیروئیدی</vt:lpstr>
      <vt:lpstr>آثار هیپر تیروئیدی در مادر</vt:lpstr>
      <vt:lpstr>PowerPoint Presentation</vt:lpstr>
      <vt:lpstr> هیپو تیروئیدی </vt:lpstr>
      <vt:lpstr>پیامدهای حاملگی در هیپوتیروئیدی آشکار </vt:lpstr>
      <vt:lpstr>PowerPoint Presentation</vt:lpstr>
      <vt:lpstr>کمبود ید </vt:lpstr>
      <vt:lpstr>غربالگری کم کاری تیروئید</vt:lpstr>
      <vt:lpstr>PowerPoint Presentation</vt:lpstr>
      <vt:lpstr>با تشکر از توجه شما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ترومبوز وریدی و بارداری </dc:title>
  <dc:creator>Zahra Z. Salehipour</dc:creator>
  <cp:lastModifiedBy>Zahra Z. Salehipour</cp:lastModifiedBy>
  <cp:revision>35</cp:revision>
  <dcterms:created xsi:type="dcterms:W3CDTF">2017-10-14T07:34:26Z</dcterms:created>
  <dcterms:modified xsi:type="dcterms:W3CDTF">2017-10-22T04:24:04Z</dcterms:modified>
</cp:coreProperties>
</file>