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  <p:sldMasterId id="2147483780" r:id="rId2"/>
  </p:sldMasterIdLst>
  <p:notesMasterIdLst>
    <p:notesMasterId r:id="rId50"/>
  </p:notesMasterIdLst>
  <p:handoutMasterIdLst>
    <p:handoutMasterId r:id="rId51"/>
  </p:handoutMasterIdLst>
  <p:sldIdLst>
    <p:sldId id="318" r:id="rId3"/>
    <p:sldId id="263" r:id="rId4"/>
    <p:sldId id="264" r:id="rId5"/>
    <p:sldId id="259" r:id="rId6"/>
    <p:sldId id="260" r:id="rId7"/>
    <p:sldId id="261" r:id="rId8"/>
    <p:sldId id="262" r:id="rId9"/>
    <p:sldId id="265" r:id="rId10"/>
    <p:sldId id="266" r:id="rId11"/>
    <p:sldId id="268" r:id="rId12"/>
    <p:sldId id="284" r:id="rId13"/>
    <p:sldId id="285" r:id="rId14"/>
    <p:sldId id="286" r:id="rId15"/>
    <p:sldId id="287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302" r:id="rId31"/>
    <p:sldId id="303" r:id="rId32"/>
    <p:sldId id="304" r:id="rId33"/>
    <p:sldId id="305" r:id="rId34"/>
    <p:sldId id="306" r:id="rId35"/>
    <p:sldId id="307" r:id="rId36"/>
    <p:sldId id="308" r:id="rId37"/>
    <p:sldId id="309" r:id="rId38"/>
    <p:sldId id="310" r:id="rId39"/>
    <p:sldId id="311" r:id="rId40"/>
    <p:sldId id="312" r:id="rId41"/>
    <p:sldId id="313" r:id="rId42"/>
    <p:sldId id="314" r:id="rId43"/>
    <p:sldId id="315" r:id="rId44"/>
    <p:sldId id="316" r:id="rId45"/>
    <p:sldId id="317" r:id="rId46"/>
    <p:sldId id="319" r:id="rId47"/>
    <p:sldId id="267" r:id="rId48"/>
    <p:sldId id="269" r:id="rId4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29" autoAdjust="0"/>
    <p:restoredTop sz="94660"/>
  </p:normalViewPr>
  <p:slideViewPr>
    <p:cSldViewPr>
      <p:cViewPr varScale="1">
        <p:scale>
          <a:sx n="74" d="100"/>
          <a:sy n="74" d="100"/>
        </p:scale>
        <p:origin x="-1098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notesMaster" Target="notesMasters/notesMaster1.xml"/><Relationship Id="rId55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8" Type="http://schemas.openxmlformats.org/officeDocument/2006/relationships/slide" Target="slides/slide6.xml"/><Relationship Id="rId51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C27308-B6D2-4B19-9E2C-195F35ECAD11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5EBEDD-605D-4EC1-B2EC-73B308E3195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974366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06DB4F-51C6-4308-B78B-71D98AE557BD}" type="datetimeFigureOut">
              <a:rPr lang="en-US" smtClean="0"/>
              <a:t>10/14/2017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5D4BB5-006E-4F09-A06C-0A17DCC8DD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7357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5D4BB5-006E-4F09-A06C-0A17DCC8DD6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59672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</a:pPr>
            <a:fld id="{24884C82-6F10-4477-AE7B-63463FAB8F03}" type="slidenum">
              <a:rPr lang="en-US" altLang="en-US">
                <a:solidFill>
                  <a:prstClr val="black"/>
                </a:solidFill>
                <a:latin typeface="Times New Roman" pitchFamily="18" charset="0"/>
              </a:rPr>
              <a:pPr algn="l" rtl="0" eaLnBrk="1" hangingPunct="1">
                <a:spcBef>
                  <a:spcPct val="0"/>
                </a:spcBef>
              </a:pPr>
              <a:t>22</a:t>
            </a:fld>
            <a:endParaRPr lang="en-US" altLang="en-US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19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98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In addition a study in a Nurses Health study cohort noted obesity, smoking and HTN as risk factors for PE in women.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</a:pPr>
            <a:fld id="{15AA3645-62B7-4730-9DE4-EAF1D0D2323B}" type="slidenum">
              <a:rPr lang="en-US" altLang="en-US">
                <a:solidFill>
                  <a:prstClr val="black"/>
                </a:solidFill>
                <a:latin typeface="Times New Roman" pitchFamily="18" charset="0"/>
              </a:rPr>
              <a:pPr algn="l" rtl="0" eaLnBrk="1" hangingPunct="1">
                <a:spcBef>
                  <a:spcPct val="0"/>
                </a:spcBef>
              </a:pPr>
              <a:t>23</a:t>
            </a:fld>
            <a:endParaRPr lang="en-US" altLang="en-US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30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301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</a:pPr>
            <a:fld id="{532BB727-ACA3-4C48-894A-E219DD9970EE}" type="slidenum">
              <a:rPr lang="en-US" altLang="en-US">
                <a:solidFill>
                  <a:prstClr val="black"/>
                </a:solidFill>
                <a:latin typeface="Times New Roman" pitchFamily="18" charset="0"/>
              </a:rPr>
              <a:pPr algn="l" rtl="0" eaLnBrk="1" hangingPunct="1">
                <a:spcBef>
                  <a:spcPct val="0"/>
                </a:spcBef>
              </a:pPr>
              <a:t>25</a:t>
            </a:fld>
            <a:endParaRPr lang="en-US" altLang="en-US">
              <a:solidFill>
                <a:prstClr val="black"/>
              </a:solidFill>
              <a:latin typeface="Times New Roman" pitchFamily="18" charset="0"/>
            </a:endParaRPr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r>
              <a:rPr lang="en-US" altLang="en-US" smtClean="0"/>
              <a:t>Less helpful in malignancy and recent surgery.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Rapid RBC agglutination (SimpliRED) – sensitivity 87/78% for DVT/PE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1</a:t>
            </a:r>
            <a:r>
              <a:rPr lang="en-US" altLang="en-US" baseline="30000" smtClean="0"/>
              <a:t>st</a:t>
            </a:r>
            <a:r>
              <a:rPr lang="en-US" altLang="en-US" smtClean="0"/>
              <a:t> generation ELISA accurate but slow</a:t>
            </a:r>
          </a:p>
          <a:p>
            <a:pPr eaLnBrk="1" hangingPunct="1">
              <a:spcBef>
                <a:spcPct val="0"/>
              </a:spcBef>
              <a:buFontTx/>
              <a:buChar char="•"/>
            </a:pPr>
            <a:r>
              <a:rPr lang="en-US" altLang="en-US" smtClean="0"/>
              <a:t>Latex agglutination only useful if quantitative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algn="r" rtl="1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algn="r" rtl="1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l" rtl="0" eaLnBrk="1" hangingPunct="1">
              <a:spcBef>
                <a:spcPct val="0"/>
              </a:spcBef>
            </a:pPr>
            <a:fld id="{4E038863-07F7-46E6-AB65-3197F980A219}" type="slidenum">
              <a:rPr lang="en-US" altLang="en-US">
                <a:solidFill>
                  <a:srgbClr val="000000"/>
                </a:solidFill>
                <a:latin typeface="Times New Roman" pitchFamily="18" charset="0"/>
              </a:rPr>
              <a:pPr algn="l" rtl="0" eaLnBrk="1" hangingPunct="1">
                <a:spcBef>
                  <a:spcPct val="0"/>
                </a:spcBef>
              </a:pPr>
              <a:t>33</a:t>
            </a:fld>
            <a:endParaRPr lang="en-US" alt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>
              <a:spcBef>
                <a:spcPct val="0"/>
              </a:spcBef>
            </a:pPr>
            <a:endParaRPr lang="fa-IR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3D72F685-09E0-4DE9-9E9D-B05380F2F6A5}" type="datetime1">
              <a:rPr lang="en-US" smtClean="0"/>
              <a:t>10/14/2017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E34DF1-CFC9-4161-BACA-6651064648D1}" type="datetime1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FE8FBA-2427-4A0D-8B27-B73B8555A761}" type="datetime1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EAB562-EC16-4183-A176-1E4DA90B6660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346283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42D123C-DA67-465D-8E9F-C31DBCD320F1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95037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7FF5D3A-7BAA-4144-9302-6A7AC7D783B2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39983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B163672-56CA-44DE-957F-BFD7FA863A17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53317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FDD2D46-C0DC-42B1-AA8C-CF9B50FCF307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470475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855D01-D1B5-4B11-9842-1E456D1F5221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935761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8821CA-74B8-47BE-B30B-5D57B363EFBB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98348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795A51-9271-41C2-A52B-DBB613E7D9EC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46020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87FA84-577C-45A7-8D65-281F61351763}" type="datetime1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fa-IR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D27264-851D-4EF4-BC27-B298B20D83F3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53607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D8CDE3E-607D-44E1-A5A0-AF596997D5C6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34427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fa-IR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5B4801-C05B-403A-9355-75C11D443876}" type="slidenum">
              <a:rPr lang="es-ES">
                <a:solidFill>
                  <a:prstClr val="black"/>
                </a:solidFill>
              </a:rPr>
              <a:pPr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70011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8B69A5-02A2-46B5-A566-BD958887FE7E}" type="datetime1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3725C4-DA1C-4A20-B8C8-B39558D430DF}" type="datetime1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69E985-A464-4CFE-91E4-838E09B96144}" type="datetime1">
              <a:rPr lang="en-US" smtClean="0"/>
              <a:t>10/14/2017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90DAD3-04E7-44E7-BE65-BE298E652FAB}" type="datetime1">
              <a:rPr lang="en-US" smtClean="0"/>
              <a:t>10/14/2017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571B5E-CB62-43F7-B810-8E8E014BB5DE}" type="datetime1">
              <a:rPr lang="en-US" smtClean="0"/>
              <a:t>10/14/2017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81A1D6-2BDA-4878-A89A-0E7044B2F219}" type="datetime1">
              <a:rPr lang="en-US" smtClean="0"/>
              <a:t>10/14/2017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34638F-8EE7-4B7D-AF4D-8C1CA3F6385A}" type="datetime1">
              <a:rPr lang="en-US" smtClean="0"/>
              <a:t>10/14/2017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0BDA31A-E303-4E6E-A391-FC85AFD26760}" type="datetime1">
              <a:rPr lang="en-US" smtClean="0"/>
              <a:t>10/14/2017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D815A59A-7E84-45DC-8357-33963C8F852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hf hdr="0" dt="0"/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cambiar el estilo de título	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n-US" smtClean="0"/>
              <a:t>Haga clic para modificar el estilo de texto del patrón</a:t>
            </a:r>
          </a:p>
          <a:p>
            <a:pPr lvl="1"/>
            <a:r>
              <a:rPr lang="es-ES" altLang="en-US" smtClean="0"/>
              <a:t>Segundo nivel</a:t>
            </a:r>
          </a:p>
          <a:p>
            <a:pPr lvl="2"/>
            <a:r>
              <a:rPr lang="es-ES" altLang="en-US" smtClean="0"/>
              <a:t>Tercer nivel</a:t>
            </a:r>
          </a:p>
          <a:p>
            <a:pPr lvl="3"/>
            <a:r>
              <a:rPr lang="es-ES" altLang="en-US" smtClean="0"/>
              <a:t>Cuarto nivel</a:t>
            </a:r>
          </a:p>
          <a:p>
            <a:pPr lvl="4"/>
            <a:r>
              <a:rPr lang="es-ES" altLang="en-US" smtClean="0"/>
              <a:t>Quinto nivel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s-ES">
              <a:solidFill>
                <a:prstClr val="black"/>
              </a:solidFill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357B8FEC-610E-422D-8A9D-A316559C2357}" type="slidenum">
              <a:rPr lang="es-ES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s-E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7078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cs typeface="Arial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fa-IR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hyperlink" Target="https://www.google.com/url?sa=i&amp;rct=j&amp;q=&amp;esrc=s&amp;source=images&amp;cd=&amp;cad=rja&amp;uact=8&amp;ved=0ahUKEwid7KyhyoHUAhVMkiwKHQA5CNYQjhwIBQ&amp;url=http://medical-dictionary.thefreedictionary.com/ruptured%2BBaker's%2Bcyst&amp;psig=AFQjCNGy5EljPT8HlbJe8rcewBgG3D7ipw&amp;ust=1495476462971859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5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5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3429000"/>
            <a:ext cx="7924800" cy="2971800"/>
          </a:xfrm>
          <a:solidFill>
            <a:schemeClr val="accent6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marL="68580" indent="0" algn="ctr">
              <a:buNone/>
            </a:pPr>
            <a:r>
              <a:rPr lang="en-US" sz="6000" b="1" dirty="0" smtClean="0">
                <a:solidFill>
                  <a:srgbClr val="FF0000"/>
                </a:solidFill>
              </a:rPr>
              <a:t>Venous  Thrombosis                 in pregnancy</a:t>
            </a:r>
            <a:endParaRPr lang="en-US" sz="6000" b="1" dirty="0">
              <a:solidFill>
                <a:srgbClr val="FF0000"/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1</a:t>
            </a:fld>
            <a:endParaRPr lang="en-US"/>
          </a:p>
        </p:txBody>
      </p:sp>
      <p:pic>
        <p:nvPicPr>
          <p:cNvPr id="6" name="Picture 2" descr="C:\Users\Acer-e1\Desktop\pictur\images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81400" y="947530"/>
            <a:ext cx="4572000" cy="2252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0856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762000"/>
          </a:xfrm>
        </p:spPr>
        <p:txBody>
          <a:bodyPr>
            <a:no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consistent </a:t>
            </a:r>
            <a:r>
              <a:rPr lang="en-US" b="1" dirty="0">
                <a:solidFill>
                  <a:srgbClr val="FF0000"/>
                </a:solidFill>
              </a:rPr>
              <a:t>symptoms and sign: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305800" cy="4876800"/>
          </a:xfrm>
        </p:spPr>
        <p:txBody>
          <a:bodyPr>
            <a:normAutofit/>
          </a:bodyPr>
          <a:lstStyle/>
          <a:p>
            <a:r>
              <a:rPr lang="en-US" sz="2800" b="1" dirty="0"/>
              <a:t>sudden onset  of dyspnea (shortness of breath) and tachypnea </a:t>
            </a:r>
          </a:p>
          <a:p>
            <a:r>
              <a:rPr lang="en-US" sz="2800" b="1" dirty="0" smtClean="0"/>
              <a:t>Thigh </a:t>
            </a:r>
            <a:r>
              <a:rPr lang="en-US" sz="2800" b="1" dirty="0"/>
              <a:t>or calf swelling without dyspnea </a:t>
            </a:r>
          </a:p>
          <a:p>
            <a:r>
              <a:rPr lang="en-US" sz="2800" b="1" dirty="0" smtClean="0"/>
              <a:t>pleuritic </a:t>
            </a:r>
            <a:r>
              <a:rPr lang="en-US" sz="2800" b="1" dirty="0"/>
              <a:t>chest pain </a:t>
            </a:r>
          </a:p>
          <a:p>
            <a:r>
              <a:rPr lang="en-US" sz="2800" b="1" dirty="0" smtClean="0"/>
              <a:t>because </a:t>
            </a:r>
            <a:r>
              <a:rPr lang="en-US" sz="2800" b="1" dirty="0"/>
              <a:t>of the dual circulation [bronchial and pulmonary] that supports lung parenchyma) </a:t>
            </a:r>
          </a:p>
          <a:p>
            <a:r>
              <a:rPr lang="en-US" sz="2800" b="1" dirty="0" smtClean="0"/>
              <a:t>one </a:t>
            </a:r>
            <a:r>
              <a:rPr lang="en-US" sz="2800" b="1" dirty="0" err="1"/>
              <a:t>exam,always</a:t>
            </a:r>
            <a:r>
              <a:rPr lang="en-US" sz="2800" b="1" dirty="0"/>
              <a:t> increased respiratory rate with tachycardia; increased pulmonic sound (P)2ََ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10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946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755650" y="685800"/>
            <a:ext cx="77724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400" b="1" dirty="0" smtClean="0">
                <a:solidFill>
                  <a:srgbClr val="00B0F0"/>
                </a:solidFill>
              </a:rPr>
              <a:t>VTE in pregnancy</a:t>
            </a:r>
          </a:p>
        </p:txBody>
      </p:sp>
      <p:sp>
        <p:nvSpPr>
          <p:cNvPr id="3075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1752600"/>
            <a:ext cx="8485188" cy="4724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FF0000"/>
                </a:solidFill>
              </a:rPr>
              <a:t>Pregnant women are at an increased risk for venous thromboembolic disease  (VTE) 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smtClean="0"/>
              <a:t>1 in 1000 pregnancies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smtClean="0"/>
              <a:t>2-4 fold increase compared to non-pregnant state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err="1" smtClean="0"/>
              <a:t>Cesarian</a:t>
            </a:r>
            <a:r>
              <a:rPr lang="en-US" altLang="en-US" b="1" dirty="0" smtClean="0"/>
              <a:t> delivery &gt; vaginal delivery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smtClean="0"/>
              <a:t>2/3 of DVT occur antepartum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smtClean="0"/>
              <a:t>43-60% of PE occur 4-6 weeks after delivery</a:t>
            </a:r>
          </a:p>
          <a:p>
            <a:pPr lvl="1" eaLnBrk="1" hangingPunct="1">
              <a:lnSpc>
                <a:spcPct val="90000"/>
              </a:lnSpc>
            </a:pPr>
            <a:endParaRPr lang="en-US" alt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sz="2800" b="1" dirty="0" smtClean="0">
                <a:solidFill>
                  <a:srgbClr val="FF0000"/>
                </a:solidFill>
              </a:rPr>
              <a:t>PE is the major non-obstetric cause of maternal mortality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b="1" dirty="0" smtClean="0"/>
              <a:t>2/100 000 pregnancies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5041900"/>
            <a:ext cx="1358900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80013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1026"/>
          <p:cNvSpPr>
            <a:spLocks noGrp="1" noChangeArrowheads="1"/>
          </p:cNvSpPr>
          <p:nvPr>
            <p:ph type="title"/>
          </p:nvPr>
        </p:nvSpPr>
        <p:spPr>
          <a:xfrm>
            <a:off x="838199" y="838200"/>
            <a:ext cx="7597775" cy="609600"/>
          </a:xfrm>
        </p:spPr>
        <p:txBody>
          <a:bodyPr>
            <a:normAutofit fontScale="90000"/>
          </a:bodyPr>
          <a:lstStyle/>
          <a:p>
            <a:r>
              <a:rPr lang="en-CA" altLang="en-US" sz="3600" b="1" dirty="0" smtClean="0">
                <a:solidFill>
                  <a:srgbClr val="00B0F0"/>
                </a:solidFill>
              </a:rPr>
              <a:t/>
            </a:r>
            <a:br>
              <a:rPr lang="en-CA" altLang="en-US" sz="3600" b="1" dirty="0" smtClean="0">
                <a:solidFill>
                  <a:srgbClr val="00B0F0"/>
                </a:solidFill>
              </a:rPr>
            </a:br>
            <a:r>
              <a:rPr lang="en-CA" altLang="en-US" sz="3600" b="1" dirty="0">
                <a:solidFill>
                  <a:srgbClr val="00B0F0"/>
                </a:solidFill>
              </a:rPr>
              <a:t/>
            </a:r>
            <a:br>
              <a:rPr lang="en-CA" altLang="en-US" sz="3600" b="1" dirty="0">
                <a:solidFill>
                  <a:srgbClr val="00B0F0"/>
                </a:solidFill>
              </a:rPr>
            </a:br>
            <a:r>
              <a:rPr lang="en-CA" altLang="en-US" sz="3600" b="1" dirty="0">
                <a:solidFill>
                  <a:srgbClr val="00B0F0"/>
                </a:solidFill>
              </a:rPr>
              <a:t/>
            </a:r>
            <a:br>
              <a:rPr lang="en-CA" altLang="en-US" sz="3600" b="1" dirty="0">
                <a:solidFill>
                  <a:srgbClr val="00B0F0"/>
                </a:solidFill>
              </a:rPr>
            </a:br>
            <a:endParaRPr lang="en-CA" altLang="en-US" sz="3600" b="1" dirty="0" smtClean="0">
              <a:solidFill>
                <a:srgbClr val="00B0F0"/>
              </a:solidFill>
            </a:endParaRPr>
          </a:p>
        </p:txBody>
      </p:sp>
      <p:sp>
        <p:nvSpPr>
          <p:cNvPr id="4099" name="Rectangle 1027"/>
          <p:cNvSpPr>
            <a:spLocks noGrp="1" noChangeArrowheads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CA" altLang="en-US" sz="3600" b="1" dirty="0" err="1" smtClean="0">
                <a:solidFill>
                  <a:srgbClr val="FF0000"/>
                </a:solidFill>
              </a:rPr>
              <a:t>Pathopsysiology</a:t>
            </a:r>
            <a:endParaRPr lang="en-CA" altLang="en-US" sz="3600" b="1" dirty="0" smtClean="0">
              <a:solidFill>
                <a:srgbClr val="FF0000"/>
              </a:solidFill>
            </a:endParaRPr>
          </a:p>
          <a:p>
            <a:pPr marL="68580" indent="0" eaLnBrk="1" hangingPunct="1">
              <a:lnSpc>
                <a:spcPct val="90000"/>
              </a:lnSpc>
              <a:buNone/>
            </a:pPr>
            <a:endParaRPr lang="en-CA" altLang="en-US" sz="36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Increased venous capacity (estrogen)</a:t>
            </a: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Increased plasma volume</a:t>
            </a: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Compression of IVC</a:t>
            </a: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Increased levels of coagulation factors (fibrinogen, factor VII)</a:t>
            </a: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Decreased levels of natural anticoagulants (protein S)</a:t>
            </a:r>
          </a:p>
          <a:p>
            <a:pPr lvl="1" eaLnBrk="1" hangingPunct="1">
              <a:lnSpc>
                <a:spcPct val="90000"/>
              </a:lnSpc>
            </a:pPr>
            <a:r>
              <a:rPr lang="en-CA" altLang="en-US" sz="2800" b="1" dirty="0" smtClean="0"/>
              <a:t>Acquired protein C resistance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6525" y="5045075"/>
            <a:ext cx="1358900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761999"/>
            <a:ext cx="8381999" cy="6096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215702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533400" y="-228600"/>
            <a:ext cx="8229600" cy="1905000"/>
          </a:xfrm>
        </p:spPr>
        <p:txBody>
          <a:bodyPr>
            <a:normAutofit/>
          </a:bodyPr>
          <a:lstStyle/>
          <a:p>
            <a:pPr eaLnBrk="1" hangingPunct="1"/>
            <a:r>
              <a:rPr lang="en-CA" altLang="en-US" sz="4400" b="1" dirty="0" smtClean="0">
                <a:solidFill>
                  <a:srgbClr val="FF0000"/>
                </a:solidFill>
              </a:rPr>
              <a:t>Independent risk factors</a:t>
            </a:r>
          </a:p>
        </p:txBody>
      </p:sp>
      <p:sp>
        <p:nvSpPr>
          <p:cNvPr id="5123" name="Rectangle 1027"/>
          <p:cNvSpPr>
            <a:spLocks noGrp="1" noChangeArrowheads="1"/>
          </p:cNvSpPr>
          <p:nvPr>
            <p:ph idx="1"/>
          </p:nvPr>
        </p:nvSpPr>
        <p:spPr>
          <a:xfrm>
            <a:off x="685800" y="1752600"/>
            <a:ext cx="8077200" cy="4724400"/>
          </a:xfrm>
        </p:spPr>
        <p:txBody>
          <a:bodyPr/>
          <a:lstStyle/>
          <a:p>
            <a:pPr eaLnBrk="1" hangingPunct="1"/>
            <a:r>
              <a:rPr lang="en-CA" altLang="en-US" sz="3600" b="1" dirty="0" smtClean="0"/>
              <a:t>Bed rest</a:t>
            </a:r>
          </a:p>
          <a:p>
            <a:pPr eaLnBrk="1" hangingPunct="1"/>
            <a:r>
              <a:rPr lang="en-CA" altLang="en-US" sz="3600" b="1" dirty="0" err="1" smtClean="0"/>
              <a:t>Multiparity</a:t>
            </a:r>
            <a:r>
              <a:rPr lang="en-CA" altLang="en-US" sz="3600" b="1" dirty="0" smtClean="0"/>
              <a:t> </a:t>
            </a:r>
          </a:p>
          <a:p>
            <a:pPr eaLnBrk="1" hangingPunct="1"/>
            <a:r>
              <a:rPr lang="en-CA" altLang="en-US" sz="3600" b="1" dirty="0" smtClean="0"/>
              <a:t>Advanced maternal age (&gt;35 </a:t>
            </a:r>
            <a:r>
              <a:rPr lang="en-CA" altLang="en-US" sz="3600" b="1" dirty="0" err="1" smtClean="0"/>
              <a:t>yo</a:t>
            </a:r>
            <a:r>
              <a:rPr lang="en-CA" altLang="en-US" sz="3600" b="1" dirty="0" smtClean="0"/>
              <a:t>)</a:t>
            </a:r>
          </a:p>
          <a:p>
            <a:pPr eaLnBrk="1" hangingPunct="1"/>
            <a:r>
              <a:rPr lang="en-CA" altLang="en-US" sz="3600" b="1" dirty="0" smtClean="0"/>
              <a:t>Overweight</a:t>
            </a:r>
          </a:p>
          <a:p>
            <a:pPr eaLnBrk="1" hangingPunct="1"/>
            <a:r>
              <a:rPr lang="en-CA" altLang="en-US" sz="3600" b="1" dirty="0" smtClean="0"/>
              <a:t>Personal or family history of VTE</a:t>
            </a:r>
          </a:p>
          <a:p>
            <a:pPr eaLnBrk="1" hangingPunct="1"/>
            <a:r>
              <a:rPr lang="en-CA" altLang="en-US" sz="3600" b="1" dirty="0" smtClean="0"/>
              <a:t>Preeclampsia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5056188"/>
            <a:ext cx="1358900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207830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Cloud Callout 3"/>
          <p:cNvSpPr>
            <a:spLocks noChangeArrowheads="1"/>
          </p:cNvSpPr>
          <p:nvPr/>
        </p:nvSpPr>
        <p:spPr bwMode="auto">
          <a:xfrm>
            <a:off x="1908175" y="1844675"/>
            <a:ext cx="6192838" cy="23050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bg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dirty="0" smtClean="0">
              <a:solidFill>
                <a:prstClr val="black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6600" b="1" i="1" dirty="0" smtClean="0">
                <a:solidFill>
                  <a:srgbClr val="FF0000"/>
                </a:solidFill>
              </a:rPr>
              <a:t>DVT</a:t>
            </a:r>
            <a:endParaRPr lang="fa-IR" altLang="en-US" sz="66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1990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88" t="21121" r="39780" b="24353"/>
          <a:stretch>
            <a:fillRect/>
          </a:stretch>
        </p:blipFill>
        <p:spPr bwMode="auto">
          <a:xfrm>
            <a:off x="457200" y="1066800"/>
            <a:ext cx="8305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9802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Content Placeholder 2"/>
          <p:cNvSpPr>
            <a:spLocks noGrp="1"/>
          </p:cNvSpPr>
          <p:nvPr>
            <p:ph sz="quarter" idx="13"/>
          </p:nvPr>
        </p:nvSpPr>
        <p:spPr>
          <a:xfrm>
            <a:off x="569912" y="1295400"/>
            <a:ext cx="7427913" cy="5019675"/>
          </a:xfrm>
        </p:spPr>
        <p:txBody>
          <a:bodyPr/>
          <a:lstStyle/>
          <a:p>
            <a:pPr algn="r" rtl="1"/>
            <a:r>
              <a:rPr lang="fa-IR" altLang="en-US" b="1" dirty="0" smtClean="0"/>
              <a:t>خانم 28 ساله باردار 14 هفته با درد و تورم ساق پای چپ از 2 روز قبل مراجعه کرده است:</a:t>
            </a:r>
          </a:p>
        </p:txBody>
      </p:sp>
      <p:sp>
        <p:nvSpPr>
          <p:cNvPr id="2" name="Oval Callout 1"/>
          <p:cNvSpPr/>
          <p:nvPr/>
        </p:nvSpPr>
        <p:spPr bwMode="auto">
          <a:xfrm>
            <a:off x="2411413" y="3141663"/>
            <a:ext cx="3744912" cy="1439862"/>
          </a:xfrm>
          <a:prstGeom prst="wedgeEllipseCallout">
            <a:avLst/>
          </a:prstGeom>
          <a:solidFill>
            <a:srgbClr val="FFFF00"/>
          </a:solidFill>
          <a:ln>
            <a:headEnd type="none" w="med" len="med"/>
            <a:tailEnd type="none" w="med" len="med"/>
          </a:ln>
          <a:extLst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1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sz="3200" b="1" dirty="0">
                <a:solidFill>
                  <a:prstClr val="black"/>
                </a:solidFill>
              </a:rPr>
              <a:t>تشخیص افتراقی ؟</a:t>
            </a:r>
          </a:p>
        </p:txBody>
      </p:sp>
    </p:spTree>
    <p:extLst>
      <p:ext uri="{BB962C8B-B14F-4D97-AF65-F5344CB8AC3E}">
        <p14:creationId xmlns:p14="http://schemas.microsoft.com/office/powerpoint/2010/main" val="31943260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endParaRPr lang="fa-IR" altLang="en-US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75" y="3465643"/>
            <a:ext cx="901974" cy="1188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3744416" cy="374441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1554906"/>
            <a:ext cx="5092080" cy="331613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32449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4787900" y="836613"/>
            <a:ext cx="3898900" cy="581025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en-US" sz="2800" dirty="0" smtClean="0">
                <a:solidFill>
                  <a:srgbClr val="888888"/>
                </a:solidFill>
                <a:latin typeface="Roboto"/>
                <a:ea typeface="+mn-ea"/>
                <a:cs typeface="+mn-cs"/>
                <a:hlinkClick r:id="rId2"/>
              </a:rPr>
              <a:t>                                    </a:t>
            </a:r>
            <a:r>
              <a:rPr lang="en-US" sz="2800" b="1" dirty="0" smtClean="0">
                <a:solidFill>
                  <a:srgbClr val="888888"/>
                </a:solidFill>
                <a:latin typeface="Roboto"/>
                <a:ea typeface="+mn-ea"/>
                <a:cs typeface="+mn-cs"/>
                <a:hlinkClick r:id="rId2"/>
              </a:rPr>
              <a:t>Ruptured Baker's cyst                        </a:t>
            </a:r>
            <a:endParaRPr lang="fa-IR" sz="2800" b="1" dirty="0">
              <a:solidFill>
                <a:srgbClr val="888888"/>
              </a:solidFill>
              <a:latin typeface="Roboto"/>
              <a:ea typeface="+mn-ea"/>
              <a:cs typeface="+mn-cs"/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3"/>
          </p:nvPr>
        </p:nvSpPr>
        <p:spPr>
          <a:xfrm>
            <a:off x="323850" y="1524000"/>
            <a:ext cx="7427913" cy="4525963"/>
          </a:xfrm>
        </p:spPr>
        <p:txBody>
          <a:bodyPr/>
          <a:lstStyle/>
          <a:p>
            <a:r>
              <a:rPr lang="en-US" altLang="en-US" b="1" dirty="0" smtClean="0">
                <a:solidFill>
                  <a:srgbClr val="888888"/>
                </a:solidFill>
                <a:latin typeface="Roboto"/>
              </a:rPr>
              <a:t>Erysipelas</a:t>
            </a:r>
            <a:endParaRPr lang="fa-IR" altLang="en-US" b="1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75" y="3465643"/>
            <a:ext cx="901974" cy="1188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024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2887656"/>
            <a:ext cx="4038600" cy="25352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46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1822450"/>
            <a:ext cx="2997200" cy="4487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6853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endParaRPr lang="fa-IR" altLang="en-US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75" y="3465643"/>
            <a:ext cx="901974" cy="1188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9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914400"/>
            <a:ext cx="6705600" cy="5386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93152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801136"/>
          </a:xfrm>
        </p:spPr>
        <p:txBody>
          <a:bodyPr>
            <a:noAutofit/>
          </a:bodyPr>
          <a:lstStyle/>
          <a:p>
            <a:r>
              <a:rPr lang="en-US" sz="4800" b="1" dirty="0">
                <a:solidFill>
                  <a:srgbClr val="FF0000"/>
                </a:solidFill>
              </a:rPr>
              <a:t>Virchow triads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1066800" y="2209800"/>
            <a:ext cx="6777317" cy="3508977"/>
          </a:xfrm>
        </p:spPr>
        <p:txBody>
          <a:bodyPr>
            <a:normAutofit/>
          </a:bodyPr>
          <a:lstStyle/>
          <a:p>
            <a:r>
              <a:rPr lang="en-US" sz="4400" b="1" dirty="0" smtClean="0"/>
              <a:t>hypercoagulability</a:t>
            </a:r>
            <a:endParaRPr lang="en-US" sz="4400" b="1" dirty="0"/>
          </a:p>
          <a:p>
            <a:r>
              <a:rPr lang="en-US" sz="4400" b="1" dirty="0" smtClean="0"/>
              <a:t>stasis</a:t>
            </a:r>
            <a:endParaRPr lang="en-US" sz="4400" b="1" dirty="0"/>
          </a:p>
          <a:p>
            <a:r>
              <a:rPr lang="en-US" sz="4400" b="1" dirty="0" smtClean="0"/>
              <a:t>trauma </a:t>
            </a:r>
            <a:r>
              <a:rPr lang="en-US" sz="4400" b="1" dirty="0"/>
              <a:t>to </a:t>
            </a:r>
            <a:r>
              <a:rPr lang="en-US" sz="4400" b="1" dirty="0" err="1"/>
              <a:t>vessles</a:t>
            </a:r>
            <a:r>
              <a:rPr lang="en-US" sz="4400" b="1" dirty="0"/>
              <a:t> wall</a:t>
            </a:r>
          </a:p>
          <a:p>
            <a:endParaRPr lang="en-US" sz="44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5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018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457200" y="1125538"/>
            <a:ext cx="8229600" cy="579437"/>
          </a:xfrm>
        </p:spPr>
        <p:txBody>
          <a:bodyPr>
            <a:normAutofit fontScale="90000"/>
          </a:bodyPr>
          <a:lstStyle/>
          <a:p>
            <a:r>
              <a:rPr lang="en-US" altLang="en-US" smtClean="0"/>
              <a:t>Superficial thrombosis</a:t>
            </a:r>
            <a:endParaRPr lang="fa-IR" altLang="en-US" smtClean="0"/>
          </a:p>
        </p:txBody>
      </p:sp>
      <p:sp>
        <p:nvSpPr>
          <p:cNvPr id="12291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fa-IR" altLang="en-US" smtClean="0"/>
          </a:p>
        </p:txBody>
      </p:sp>
      <p:sp>
        <p:nvSpPr>
          <p:cNvPr id="12292" name="Content Placeholder 3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fa-IR" altLang="en-US" smtClean="0"/>
          </a:p>
        </p:txBody>
      </p:sp>
      <p:pic>
        <p:nvPicPr>
          <p:cNvPr id="1229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2565400"/>
            <a:ext cx="3317875" cy="2360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463" y="1773238"/>
            <a:ext cx="4262437" cy="43195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6758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76400"/>
            <a:ext cx="7427913" cy="4449763"/>
          </a:xfrm>
        </p:spPr>
        <p:txBody>
          <a:bodyPr/>
          <a:lstStyle/>
          <a:p>
            <a:endParaRPr lang="fa-IR" altLang="en-US" dirty="0" smtClean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75" y="3465643"/>
            <a:ext cx="901974" cy="1188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31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147761"/>
            <a:ext cx="7773768" cy="50268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51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468313" y="609600"/>
            <a:ext cx="8229600" cy="6858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400" b="1" dirty="0" smtClean="0">
                <a:solidFill>
                  <a:srgbClr val="FF0000"/>
                </a:solidFill>
              </a:rPr>
              <a:t>DVT – VTE Risk Factors</a:t>
            </a:r>
          </a:p>
        </p:txBody>
      </p:sp>
      <p:sp>
        <p:nvSpPr>
          <p:cNvPr id="14339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381000" y="1600200"/>
            <a:ext cx="4108450" cy="4953000"/>
          </a:xfrm>
        </p:spPr>
        <p:txBody>
          <a:bodyPr/>
          <a:lstStyle/>
          <a:p>
            <a:pPr eaLnBrk="1" hangingPunct="1"/>
            <a:r>
              <a:rPr lang="en-US" altLang="en-US" b="1" dirty="0" smtClean="0"/>
              <a:t>Malignancy</a:t>
            </a:r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Surgery</a:t>
            </a:r>
          </a:p>
          <a:p>
            <a:pPr eaLnBrk="1" hangingPunct="1"/>
            <a:r>
              <a:rPr lang="en-US" altLang="en-US" sz="2800" b="1" dirty="0" smtClean="0"/>
              <a:t>Trauma</a:t>
            </a:r>
          </a:p>
          <a:p>
            <a:pPr eaLnBrk="1" hangingPunct="1"/>
            <a:r>
              <a:rPr lang="en-US" altLang="en-US" sz="2800" b="1" dirty="0" smtClean="0"/>
              <a:t>Pregnancy</a:t>
            </a:r>
          </a:p>
          <a:p>
            <a:pPr eaLnBrk="1" hangingPunct="1"/>
            <a:r>
              <a:rPr lang="en-US" altLang="en-US" sz="2800" b="1" dirty="0" smtClean="0"/>
              <a:t>Oral contraceptives or hormonal therapy</a:t>
            </a:r>
          </a:p>
          <a:p>
            <a:pPr eaLnBrk="1" hangingPunct="1"/>
            <a:r>
              <a:rPr lang="en-US" altLang="en-US" sz="2800" b="1" dirty="0" smtClean="0"/>
              <a:t>Immobilization</a:t>
            </a:r>
          </a:p>
          <a:p>
            <a:pPr eaLnBrk="1" hangingPunct="1"/>
            <a:r>
              <a:rPr lang="en-US" altLang="en-US" sz="2800" b="1" dirty="0" smtClean="0"/>
              <a:t>Inherited </a:t>
            </a:r>
            <a:r>
              <a:rPr lang="en-US" altLang="en-US" sz="2800" b="1" dirty="0" err="1" smtClean="0"/>
              <a:t>thrombophillia</a:t>
            </a:r>
            <a:endParaRPr lang="en-US" altLang="en-US" sz="2800" b="1" dirty="0" smtClean="0"/>
          </a:p>
        </p:txBody>
      </p:sp>
      <p:sp>
        <p:nvSpPr>
          <p:cNvPr id="14340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4654550" y="1524000"/>
            <a:ext cx="3956050" cy="5029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2800" b="1" dirty="0" smtClean="0"/>
              <a:t>Presence of venous catheter</a:t>
            </a:r>
          </a:p>
          <a:p>
            <a:pPr eaLnBrk="1" hangingPunct="1"/>
            <a:r>
              <a:rPr lang="en-US" altLang="en-US" sz="2800" b="1" dirty="0" smtClean="0"/>
              <a:t>Congestive failure</a:t>
            </a:r>
          </a:p>
          <a:p>
            <a:pPr eaLnBrk="1" hangingPunct="1"/>
            <a:r>
              <a:rPr lang="en-US" altLang="en-US" sz="2800" b="1" dirty="0" err="1" smtClean="0"/>
              <a:t>Antiphospholipid</a:t>
            </a:r>
            <a:r>
              <a:rPr lang="en-US" altLang="en-US" sz="2800" b="1" dirty="0" smtClean="0"/>
              <a:t> antibody syndrome</a:t>
            </a:r>
          </a:p>
          <a:p>
            <a:pPr eaLnBrk="1" hangingPunct="1"/>
            <a:r>
              <a:rPr lang="en-US" altLang="en-US" sz="2800" b="1" dirty="0" err="1" smtClean="0"/>
              <a:t>Hyperviscosity</a:t>
            </a:r>
            <a:endParaRPr lang="en-US" altLang="en-US" sz="2800" b="1" dirty="0" smtClean="0"/>
          </a:p>
          <a:p>
            <a:pPr eaLnBrk="1" hangingPunct="1"/>
            <a:r>
              <a:rPr lang="en-US" altLang="en-US" sz="2800" b="1" dirty="0" err="1" smtClean="0"/>
              <a:t>Nephrotic</a:t>
            </a:r>
            <a:r>
              <a:rPr lang="en-US" altLang="en-US" sz="2800" b="1" dirty="0" smtClean="0"/>
              <a:t> syndrome</a:t>
            </a:r>
          </a:p>
          <a:p>
            <a:pPr eaLnBrk="1" hangingPunct="1"/>
            <a:r>
              <a:rPr lang="en-US" altLang="en-US" sz="2800" b="1" dirty="0" smtClean="0"/>
              <a:t>Inflammatory bowel disease</a:t>
            </a:r>
          </a:p>
        </p:txBody>
      </p:sp>
    </p:spTree>
    <p:extLst>
      <p:ext uri="{BB962C8B-B14F-4D97-AF65-F5344CB8AC3E}">
        <p14:creationId xmlns:p14="http://schemas.microsoft.com/office/powerpoint/2010/main" val="4009632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81000" y="-142875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FF0000"/>
                </a:solidFill>
              </a:rPr>
              <a:t>DVT – Wells Score</a:t>
            </a:r>
          </a:p>
        </p:txBody>
      </p:sp>
      <p:sp>
        <p:nvSpPr>
          <p:cNvPr id="15363" name="Rectangle 3"/>
          <p:cNvSpPr>
            <a:spLocks noGrp="1" noRot="1" noChangeArrowheads="1"/>
          </p:cNvSpPr>
          <p:nvPr>
            <p:ph sz="quarter" idx="13"/>
          </p:nvPr>
        </p:nvSpPr>
        <p:spPr>
          <a:xfrm>
            <a:off x="301625" y="1905000"/>
            <a:ext cx="4187825" cy="2693988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Cancer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Paralysis or plaster immobilization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 err="1" smtClean="0"/>
              <a:t>Bedrest</a:t>
            </a:r>
            <a:r>
              <a:rPr lang="en-US" altLang="en-US" b="1" dirty="0" smtClean="0"/>
              <a:t> &gt; 3d or surgery in past 4 </a:t>
            </a:r>
            <a:r>
              <a:rPr lang="en-US" altLang="en-US" b="1" dirty="0" err="1" smtClean="0"/>
              <a:t>wks</a:t>
            </a:r>
            <a:endParaRPr lang="en-US" altLang="en-US" b="1" dirty="0" smtClean="0"/>
          </a:p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Localized tenderness</a:t>
            </a:r>
          </a:p>
        </p:txBody>
      </p:sp>
      <p:sp>
        <p:nvSpPr>
          <p:cNvPr id="15364" name="Rectangle 4"/>
          <p:cNvSpPr>
            <a:spLocks noGrp="1" noRot="1" noChangeArrowheads="1"/>
          </p:cNvSpPr>
          <p:nvPr>
            <p:ph sz="quarter" idx="14"/>
          </p:nvPr>
        </p:nvSpPr>
        <p:spPr>
          <a:xfrm>
            <a:off x="4654550" y="1933575"/>
            <a:ext cx="4187825" cy="266541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Entire leg swollen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Calf &gt; 3cm larger than unaffected leg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b="1" dirty="0" smtClean="0"/>
              <a:t>Pitting edema greater than unaffected leg</a:t>
            </a:r>
          </a:p>
          <a:p>
            <a:pPr eaLnBrk="1" hangingPunct="1">
              <a:lnSpc>
                <a:spcPct val="90000"/>
              </a:lnSpc>
            </a:pPr>
            <a:r>
              <a:rPr lang="en-US" altLang="en-US" sz="2400" b="1" dirty="0" smtClean="0"/>
              <a:t>Collateral superficial veins</a:t>
            </a:r>
          </a:p>
        </p:txBody>
      </p:sp>
      <p:sp>
        <p:nvSpPr>
          <p:cNvPr id="15365" name="Text Box 5"/>
          <p:cNvSpPr txBox="1">
            <a:spLocks noChangeArrowheads="1"/>
          </p:cNvSpPr>
          <p:nvPr/>
        </p:nvSpPr>
        <p:spPr bwMode="auto">
          <a:xfrm>
            <a:off x="533400" y="990600"/>
            <a:ext cx="8229600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  <a:buFontTx/>
              <a:buNone/>
            </a:pPr>
            <a:r>
              <a:rPr lang="en-US" altLang="en-US" sz="2400" b="1" dirty="0" smtClean="0">
                <a:solidFill>
                  <a:srgbClr val="00B0F0"/>
                </a:solidFill>
                <a:latin typeface="Palatino Linotype" pitchFamily="18" charset="0"/>
              </a:rPr>
              <a:t>The following were assigned a point value of 1 if present:</a:t>
            </a:r>
          </a:p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2400" b="1" dirty="0" smtClean="0">
              <a:solidFill>
                <a:srgbClr val="00B0F0"/>
              </a:solidFill>
              <a:latin typeface="Palatino Linotype" pitchFamily="18" charset="0"/>
            </a:endParaRPr>
          </a:p>
        </p:txBody>
      </p:sp>
      <p:sp>
        <p:nvSpPr>
          <p:cNvPr id="15366" name="Text Box 6"/>
          <p:cNvSpPr txBox="1">
            <a:spLocks noChangeArrowheads="1"/>
          </p:cNvSpPr>
          <p:nvPr/>
        </p:nvSpPr>
        <p:spPr bwMode="auto">
          <a:xfrm>
            <a:off x="533400" y="4881563"/>
            <a:ext cx="8229600" cy="13480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Aft>
                <a:spcPct val="0"/>
              </a:spcAft>
            </a:pPr>
            <a:r>
              <a:rPr lang="en-US" altLang="en-US" sz="2400" b="1" dirty="0" smtClean="0">
                <a:solidFill>
                  <a:prstClr val="black"/>
                </a:solidFill>
                <a:latin typeface="Times New Roman" pitchFamily="18" charset="0"/>
              </a:rPr>
              <a:t> </a:t>
            </a:r>
            <a:r>
              <a:rPr lang="en-US" altLang="en-US" sz="2400" b="1" dirty="0" smtClean="0">
                <a:solidFill>
                  <a:srgbClr val="663300"/>
                </a:solidFill>
                <a:latin typeface="Palatino Linotype" pitchFamily="18" charset="0"/>
              </a:rPr>
              <a:t>Alternative diagnosis more likely than DVT = - 2 points</a:t>
            </a:r>
          </a:p>
          <a:p>
            <a:pPr eaLnBrk="1" fontAlgn="base" hangingPunct="1"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663300"/>
                </a:solidFill>
                <a:latin typeface="Palatino Linotype" pitchFamily="18" charset="0"/>
              </a:rPr>
              <a:t> Probability High (</a:t>
            </a:r>
            <a:r>
              <a:rPr lang="en-US" altLang="en-US" sz="2400" b="1" dirty="0" smtClean="0">
                <a:solidFill>
                  <a:srgbClr val="663300"/>
                </a:solidFill>
                <a:latin typeface="Palatino Linotype" pitchFamily="18" charset="0"/>
                <a:cs typeface="Times New Roman" pitchFamily="18" charset="0"/>
              </a:rPr>
              <a:t>≥ </a:t>
            </a:r>
            <a:r>
              <a:rPr lang="en-US" altLang="en-US" sz="2400" b="1" dirty="0" smtClean="0">
                <a:solidFill>
                  <a:srgbClr val="663300"/>
                </a:solidFill>
                <a:latin typeface="Palatino Linotype" pitchFamily="18" charset="0"/>
              </a:rPr>
              <a:t>3), Moderate (1-2) or Low (0 or less)</a:t>
            </a:r>
          </a:p>
          <a:p>
            <a:pPr eaLnBrk="1" fontAlgn="base" hangingPunct="1">
              <a:spcAft>
                <a:spcPct val="0"/>
              </a:spcAft>
            </a:pPr>
            <a:r>
              <a:rPr lang="en-US" altLang="en-US" sz="2400" b="1" dirty="0" smtClean="0">
                <a:solidFill>
                  <a:srgbClr val="663300"/>
                </a:solidFill>
                <a:latin typeface="Palatino Linotype" pitchFamily="18" charset="0"/>
              </a:rPr>
              <a:t> DVT risk:  High – 75%,  Moderate – 17%,  Low – 3%</a:t>
            </a:r>
          </a:p>
        </p:txBody>
      </p:sp>
      <p:sp>
        <p:nvSpPr>
          <p:cNvPr id="15367" name="Text Box 7"/>
          <p:cNvSpPr txBox="1">
            <a:spLocks noChangeArrowheads="1"/>
          </p:cNvSpPr>
          <p:nvPr/>
        </p:nvSpPr>
        <p:spPr bwMode="auto">
          <a:xfrm>
            <a:off x="674688" y="6216650"/>
            <a:ext cx="6019800" cy="336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600" smtClean="0">
                <a:solidFill>
                  <a:srgbClr val="663300"/>
                </a:solidFill>
                <a:latin typeface="Palatino Linotype" pitchFamily="18" charset="0"/>
              </a:rPr>
              <a:t>Wells PS, Andersen DR, Bormanis J </a:t>
            </a:r>
            <a:r>
              <a:rPr lang="en-US" altLang="en-US" sz="1600" i="1" smtClean="0">
                <a:solidFill>
                  <a:srgbClr val="663300"/>
                </a:solidFill>
                <a:latin typeface="Palatino Linotype" pitchFamily="18" charset="0"/>
              </a:rPr>
              <a:t>et al. Lancet.</a:t>
            </a:r>
            <a:r>
              <a:rPr lang="en-US" altLang="en-US" sz="1600" smtClean="0">
                <a:solidFill>
                  <a:srgbClr val="663300"/>
                </a:solidFill>
                <a:latin typeface="Palatino Linotype" pitchFamily="18" charset="0"/>
              </a:rPr>
              <a:t> 1997;350:1795-8</a:t>
            </a:r>
          </a:p>
        </p:txBody>
      </p:sp>
    </p:spTree>
    <p:extLst>
      <p:ext uri="{BB962C8B-B14F-4D97-AF65-F5344CB8AC3E}">
        <p14:creationId xmlns:p14="http://schemas.microsoft.com/office/powerpoint/2010/main" val="1397395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Content Placeholder 2"/>
          <p:cNvSpPr>
            <a:spLocks noGrp="1"/>
          </p:cNvSpPr>
          <p:nvPr>
            <p:ph sz="quarter" idx="13"/>
          </p:nvPr>
        </p:nvSpPr>
        <p:spPr>
          <a:xfrm>
            <a:off x="838200" y="1524000"/>
            <a:ext cx="7162800" cy="4525963"/>
          </a:xfrm>
        </p:spPr>
        <p:txBody>
          <a:bodyPr/>
          <a:lstStyle/>
          <a:p>
            <a:pPr marL="0" indent="0">
              <a:buFontTx/>
              <a:buNone/>
            </a:pPr>
            <a:endParaRPr lang="en-US" altLang="en-US" sz="4800" b="1" dirty="0" smtClean="0"/>
          </a:p>
          <a:p>
            <a:pPr marL="0" indent="0">
              <a:buFontTx/>
              <a:buNone/>
            </a:pPr>
            <a:endParaRPr lang="en-US" altLang="en-US" sz="4800" b="1" dirty="0" smtClean="0"/>
          </a:p>
          <a:p>
            <a:pPr marL="0" indent="0">
              <a:buFontTx/>
              <a:buNone/>
            </a:pPr>
            <a:r>
              <a:rPr lang="en-US" altLang="en-US" sz="4800" b="1" dirty="0" smtClean="0">
                <a:solidFill>
                  <a:srgbClr val="FF0000"/>
                </a:solidFill>
              </a:rPr>
              <a:t>Challenge in diagnosis</a:t>
            </a:r>
            <a:endParaRPr lang="fa-IR" altLang="en-US" sz="4800" b="1" dirty="0" smtClean="0">
              <a:solidFill>
                <a:srgbClr val="FF0000"/>
              </a:solidFill>
            </a:endParaRPr>
          </a:p>
        </p:txBody>
      </p:sp>
      <p:pic>
        <p:nvPicPr>
          <p:cNvPr id="16389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5040313"/>
            <a:ext cx="1358900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703684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0"/>
            <a:ext cx="8229600" cy="11430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FF0000"/>
                </a:solidFill>
              </a:rPr>
              <a:t>DVT – D-Dimer</a:t>
            </a:r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idx="1"/>
          </p:nvPr>
        </p:nvSpPr>
        <p:spPr>
          <a:xfrm>
            <a:off x="312023" y="1370012"/>
            <a:ext cx="8229600" cy="4754563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2800" b="1" dirty="0" smtClean="0"/>
              <a:t>Fibrin degradation product elevated in active thrombosis</a:t>
            </a:r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Negative  ….. Positive….</a:t>
            </a:r>
          </a:p>
          <a:p>
            <a:pPr eaLnBrk="1" hangingPunct="1"/>
            <a:endParaRPr lang="en-US" altLang="en-US" sz="2800" b="1" dirty="0" smtClean="0"/>
          </a:p>
          <a:p>
            <a:pPr eaLnBrk="1" hangingPunct="1"/>
            <a:r>
              <a:rPr lang="en-US" altLang="en-US" sz="2800" b="1" dirty="0" smtClean="0"/>
              <a:t>Preferred test</a:t>
            </a:r>
          </a:p>
          <a:p>
            <a:pPr lvl="1" eaLnBrk="1" hangingPunct="1"/>
            <a:r>
              <a:rPr lang="en-US" altLang="en-US" sz="2800" b="1" dirty="0" smtClean="0"/>
              <a:t>Quantitative Rapid ELISA – sensitivity 96/95% for DVT/PE</a:t>
            </a:r>
          </a:p>
          <a:p>
            <a:pPr lvl="1" eaLnBrk="1" hangingPunct="1"/>
            <a:r>
              <a:rPr lang="en-US" altLang="en-US" sz="2800" b="1" dirty="0" smtClean="0"/>
              <a:t>Other methods include latex agglutination and RBC agglutination (</a:t>
            </a:r>
            <a:r>
              <a:rPr lang="en-US" altLang="en-US" sz="2800" b="1" dirty="0" err="1" smtClean="0"/>
              <a:t>SimpliRED</a:t>
            </a:r>
            <a:r>
              <a:rPr lang="en-US" altLang="en-US" sz="2800" b="1" dirty="0" smtClean="0"/>
              <a:t>)</a:t>
            </a: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623888" y="6124575"/>
            <a:ext cx="8153400" cy="3381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600" smtClean="0">
                <a:solidFill>
                  <a:srgbClr val="663300"/>
                </a:solidFill>
                <a:latin typeface="Palatino Linotype" pitchFamily="18" charset="0"/>
              </a:rPr>
              <a:t>Stein PD, Hull RD, Patel KC, et al. </a:t>
            </a:r>
            <a:r>
              <a:rPr lang="en-US" altLang="en-US" sz="1600" i="1" smtClean="0">
                <a:solidFill>
                  <a:srgbClr val="663300"/>
                </a:solidFill>
                <a:latin typeface="Palatino Linotype" pitchFamily="18" charset="0"/>
              </a:rPr>
              <a:t>Ann Int Med</a:t>
            </a:r>
            <a:r>
              <a:rPr lang="en-US" altLang="en-US" sz="1600" smtClean="0">
                <a:solidFill>
                  <a:srgbClr val="663300"/>
                </a:solidFill>
                <a:latin typeface="Palatino Linotype" pitchFamily="18" charset="0"/>
              </a:rPr>
              <a:t>. 2004;140(8):589-602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5065713"/>
            <a:ext cx="1358900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9653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r>
              <a:rPr lang="en-US" altLang="en-US" sz="3600" b="1" dirty="0" smtClean="0"/>
              <a:t>90% of DVT during  pregnancy occurs on the 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left side</a:t>
            </a:r>
            <a:r>
              <a:rPr lang="en-US" altLang="en-US" sz="3600" b="1" dirty="0" smtClean="0"/>
              <a:t>.</a:t>
            </a:r>
          </a:p>
          <a:p>
            <a:endParaRPr lang="en-US" altLang="en-US" sz="3600" b="1" dirty="0" smtClean="0"/>
          </a:p>
          <a:p>
            <a:r>
              <a:rPr lang="en-US" altLang="en-US" sz="3600" b="1" dirty="0" smtClean="0"/>
              <a:t>A significant proportion of DVT in pregnancy occurs in the </a:t>
            </a:r>
            <a:r>
              <a:rPr lang="en-US" altLang="en-US" sz="3600" b="1" dirty="0" smtClean="0">
                <a:solidFill>
                  <a:srgbClr val="FF0000"/>
                </a:solidFill>
              </a:rPr>
              <a:t>pelvic veins </a:t>
            </a:r>
            <a:r>
              <a:rPr lang="en-US" altLang="en-US" sz="3600" b="1" dirty="0" smtClean="0"/>
              <a:t>and therefore, may not be picked up by routine testing.</a:t>
            </a:r>
          </a:p>
          <a:p>
            <a:endParaRPr lang="fa-IR" altLang="en-US" sz="3600" b="1" dirty="0" smtClean="0"/>
          </a:p>
        </p:txBody>
      </p:sp>
      <p:pic>
        <p:nvPicPr>
          <p:cNvPr id="1843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5065713"/>
            <a:ext cx="1358900" cy="17922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367178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Content Placeholder 2"/>
          <p:cNvSpPr>
            <a:spLocks noGrp="1"/>
          </p:cNvSpPr>
          <p:nvPr>
            <p:ph sz="quarter" idx="13"/>
          </p:nvPr>
        </p:nvSpPr>
        <p:spPr>
          <a:xfrm>
            <a:off x="914400" y="1219200"/>
            <a:ext cx="7427913" cy="5059363"/>
          </a:xfrm>
        </p:spPr>
        <p:txBody>
          <a:bodyPr>
            <a:normAutofit/>
          </a:bodyPr>
          <a:lstStyle/>
          <a:p>
            <a:r>
              <a:rPr lang="en-US" altLang="en-US" sz="3600" b="1" dirty="0" smtClean="0"/>
              <a:t>Calf</a:t>
            </a:r>
          </a:p>
          <a:p>
            <a:r>
              <a:rPr lang="en-US" altLang="en-US" sz="3600" b="1" dirty="0" smtClean="0"/>
              <a:t>Proximal</a:t>
            </a:r>
          </a:p>
          <a:p>
            <a:endParaRPr lang="en-US" altLang="en-US" sz="3600" b="1" dirty="0" smtClean="0"/>
          </a:p>
          <a:p>
            <a:r>
              <a:rPr lang="en-US" altLang="en-US" sz="3600" b="1" dirty="0" smtClean="0"/>
              <a:t>Ultrasonography ????</a:t>
            </a:r>
          </a:p>
          <a:p>
            <a:endParaRPr lang="en-US" altLang="en-US" sz="3600" b="1" dirty="0" smtClean="0"/>
          </a:p>
          <a:p>
            <a:r>
              <a:rPr lang="en-US" altLang="en-US" sz="3600" b="1" dirty="0" smtClean="0"/>
              <a:t>Approach ????</a:t>
            </a:r>
          </a:p>
          <a:p>
            <a:endParaRPr lang="fa-IR" altLang="en-US" sz="3600" b="1" dirty="0" smtClean="0"/>
          </a:p>
        </p:txBody>
      </p:sp>
    </p:spTree>
    <p:extLst>
      <p:ext uri="{BB962C8B-B14F-4D97-AF65-F5344CB8AC3E}">
        <p14:creationId xmlns:p14="http://schemas.microsoft.com/office/powerpoint/2010/main" val="79741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Cloud Callout 3"/>
          <p:cNvSpPr>
            <a:spLocks noChangeArrowheads="1"/>
          </p:cNvSpPr>
          <p:nvPr/>
        </p:nvSpPr>
        <p:spPr bwMode="auto">
          <a:xfrm>
            <a:off x="1908175" y="1844675"/>
            <a:ext cx="6192838" cy="2305050"/>
          </a:xfrm>
          <a:prstGeom prst="cloudCallout">
            <a:avLst>
              <a:gd name="adj1" fmla="val -20833"/>
              <a:gd name="adj2" fmla="val 62500"/>
            </a:avLst>
          </a:prstGeom>
          <a:solidFill>
            <a:schemeClr val="bg2">
              <a:lumMod val="60000"/>
              <a:lumOff val="40000"/>
            </a:schemeClr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en-US" altLang="en-US" dirty="0" smtClean="0">
              <a:solidFill>
                <a:srgbClr val="000000"/>
              </a:solidFill>
            </a:endParaRPr>
          </a:p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6000" b="1" i="1" dirty="0" smtClean="0">
                <a:solidFill>
                  <a:srgbClr val="FF0000"/>
                </a:solidFill>
              </a:rPr>
              <a:t>PTE</a:t>
            </a:r>
            <a:endParaRPr lang="fa-IR" altLang="en-US" sz="60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5417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pPr algn="r" rtl="1"/>
            <a:r>
              <a:rPr lang="fa-IR" altLang="en-US" smtClean="0"/>
              <a:t>خانم 24 ساله باردار 32 هفته با تنگی نفس از 3 روز قبل مراجعه کرده است :</a:t>
            </a:r>
          </a:p>
          <a:p>
            <a:pPr algn="r" rtl="1"/>
            <a:endParaRPr lang="fa-IR" altLang="en-US" smtClean="0"/>
          </a:p>
          <a:p>
            <a:pPr algn="r" rtl="1"/>
            <a:r>
              <a:rPr lang="fa-IR" altLang="en-US" smtClean="0"/>
              <a:t>تشخیص افتراقی؟؟</a:t>
            </a: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03775" y="3465643"/>
            <a:ext cx="901974" cy="118877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1509" name="Cloud Callout 1"/>
          <p:cNvSpPr>
            <a:spLocks noChangeArrowheads="1"/>
          </p:cNvSpPr>
          <p:nvPr/>
        </p:nvSpPr>
        <p:spPr bwMode="auto">
          <a:xfrm>
            <a:off x="1763713" y="4184650"/>
            <a:ext cx="5832475" cy="1512888"/>
          </a:xfrm>
          <a:prstGeom prst="cloudCallout">
            <a:avLst>
              <a:gd name="adj1" fmla="val -20833"/>
              <a:gd name="adj2" fmla="val 62500"/>
            </a:avLst>
          </a:prstGeom>
          <a:solidFill>
            <a:srgbClr val="002060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fa-IR" altLang="en-US" sz="2800" smtClean="0">
                <a:solidFill>
                  <a:srgbClr val="FFFF00"/>
                </a:solidFill>
              </a:rPr>
              <a:t>بیمار مبتلا به آمبولی ریه با چه علایمی مراجعه می کند؟</a:t>
            </a:r>
          </a:p>
        </p:txBody>
      </p:sp>
    </p:spTree>
    <p:extLst>
      <p:ext uri="{BB962C8B-B14F-4D97-AF65-F5344CB8AC3E}">
        <p14:creationId xmlns:p14="http://schemas.microsoft.com/office/powerpoint/2010/main" val="696247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43944" cy="762000"/>
          </a:xfrm>
        </p:spPr>
        <p:txBody>
          <a:bodyPr>
            <a:normAutofit/>
          </a:bodyPr>
          <a:lstStyle/>
          <a:p>
            <a:pPr algn="ctr"/>
            <a:r>
              <a:rPr lang="en-US" b="1" dirty="0">
                <a:solidFill>
                  <a:srgbClr val="FF0000"/>
                </a:solidFill>
              </a:rPr>
              <a:t>Inherited hypercoagulability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724400"/>
          </a:xfrm>
        </p:spPr>
        <p:txBody>
          <a:bodyPr>
            <a:noAutofit/>
          </a:bodyPr>
          <a:lstStyle/>
          <a:p>
            <a:r>
              <a:rPr lang="en-US" sz="4000" b="1" dirty="0" smtClean="0"/>
              <a:t>Factor </a:t>
            </a:r>
            <a:r>
              <a:rPr lang="en-US" sz="4000" b="1" dirty="0"/>
              <a:t>5 </a:t>
            </a:r>
            <a:r>
              <a:rPr lang="en-US" sz="4000" b="1" dirty="0" err="1"/>
              <a:t>leiden</a:t>
            </a:r>
            <a:endParaRPr lang="en-US" sz="4000" b="1" dirty="0"/>
          </a:p>
          <a:p>
            <a:r>
              <a:rPr lang="en-US" sz="4000" b="1" dirty="0" smtClean="0"/>
              <a:t>Single </a:t>
            </a:r>
            <a:r>
              <a:rPr lang="en-US" sz="4000" b="1" dirty="0"/>
              <a:t>point mutation</a:t>
            </a:r>
          </a:p>
          <a:p>
            <a:r>
              <a:rPr lang="en-US" sz="4000" b="1" dirty="0" smtClean="0"/>
              <a:t>Protein </a:t>
            </a:r>
            <a:r>
              <a:rPr lang="en-US" sz="4000" b="1" dirty="0"/>
              <a:t>C deficiency</a:t>
            </a:r>
          </a:p>
          <a:p>
            <a:r>
              <a:rPr lang="en-US" sz="4000" b="1" dirty="0" smtClean="0"/>
              <a:t>protein </a:t>
            </a:r>
            <a:r>
              <a:rPr lang="en-US" sz="4000" b="1" dirty="0"/>
              <a:t>S  deficiency</a:t>
            </a:r>
          </a:p>
          <a:p>
            <a:r>
              <a:rPr lang="en-US" sz="4000" b="1" dirty="0" smtClean="0"/>
              <a:t>Anti </a:t>
            </a:r>
            <a:r>
              <a:rPr lang="en-US" sz="4000" b="1" dirty="0"/>
              <a:t>thrombin 3 </a:t>
            </a:r>
            <a:r>
              <a:rPr lang="en-US" sz="4000" b="1" dirty="0" err="1"/>
              <a:t>difficiency</a:t>
            </a:r>
            <a:endParaRPr lang="en-US" sz="40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7157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395288" y="457200"/>
            <a:ext cx="82296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400" b="1" dirty="0" smtClean="0">
                <a:solidFill>
                  <a:srgbClr val="FF0000"/>
                </a:solidFill>
              </a:rPr>
              <a:t>signs and symptoms </a:t>
            </a:r>
            <a:endParaRPr lang="fa-IR" alt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5334000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Clinical signs and symptoms of PE are rarely encountered together; the classic symptoms are as follows</a:t>
            </a:r>
            <a:r>
              <a:rPr lang="en-US" altLang="en-US" b="1" baseline="30000" smtClean="0">
                <a:solidFill>
                  <a:srgbClr val="2A2A2A"/>
                </a:solidFill>
                <a:latin typeface="proxima_nova_rgregular"/>
              </a:rPr>
              <a:t>  </a:t>
            </a:r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: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Dyspnea - 82%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Abrupt onset of chest pain - 49%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Cough - 20%</a:t>
            </a:r>
          </a:p>
          <a:p>
            <a:pPr eaLnBrk="1" hangingPunct="1"/>
            <a:endParaRPr lang="en-US" altLang="en-US" b="1" smtClean="0">
              <a:solidFill>
                <a:srgbClr val="2A2A2A"/>
              </a:solidFill>
              <a:latin typeface="proxima_nova_rgregular"/>
            </a:endParaRP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The most common presenting signs of PE are as follows: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Tachypnea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Crackles</a:t>
            </a:r>
          </a:p>
          <a:p>
            <a:pPr eaLnBrk="1" hangingPunct="1"/>
            <a:r>
              <a:rPr lang="en-US" altLang="en-US" b="1" smtClean="0">
                <a:solidFill>
                  <a:srgbClr val="2A2A2A"/>
                </a:solidFill>
                <a:latin typeface="proxima_nova_rgregular"/>
              </a:rPr>
              <a:t>Tachycardia</a:t>
            </a:r>
          </a:p>
          <a:p>
            <a:pPr eaLnBrk="1" hangingPunct="1"/>
            <a:endParaRPr lang="fa-IR" altLang="en-US" b="1" smtClean="0"/>
          </a:p>
        </p:txBody>
      </p:sp>
      <p:pic>
        <p:nvPicPr>
          <p:cNvPr id="2253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85100" y="4724400"/>
            <a:ext cx="1358900" cy="179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27793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Content Placeholder 2"/>
          <p:cNvSpPr>
            <a:spLocks noGrp="1"/>
          </p:cNvSpPr>
          <p:nvPr>
            <p:ph idx="1"/>
          </p:nvPr>
        </p:nvSpPr>
        <p:spPr>
          <a:xfrm>
            <a:off x="1043492" y="1143000"/>
            <a:ext cx="6777317" cy="4689629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3200" b="1" dirty="0" smtClean="0">
                <a:solidFill>
                  <a:srgbClr val="2A2A2A"/>
                </a:solidFill>
                <a:latin typeface="proxima_nova_rgregular"/>
              </a:rPr>
              <a:t>Patients with massive PE may present with the following:</a:t>
            </a:r>
          </a:p>
          <a:p>
            <a:pPr eaLnBrk="1" hangingPunct="1"/>
            <a:endParaRPr lang="en-US" altLang="en-US" sz="3200" b="1" dirty="0" smtClean="0">
              <a:solidFill>
                <a:srgbClr val="2A2A2A"/>
              </a:solidFill>
              <a:latin typeface="proxima_nova_rgregular"/>
            </a:endParaRPr>
          </a:p>
          <a:p>
            <a:pPr eaLnBrk="1" hangingPunct="1"/>
            <a:r>
              <a:rPr lang="en-US" altLang="en-US" sz="3200" b="1" dirty="0" smtClean="0">
                <a:solidFill>
                  <a:srgbClr val="2A2A2A"/>
                </a:solidFill>
                <a:latin typeface="proxima_nova_rgregular"/>
              </a:rPr>
              <a:t>Syncope</a:t>
            </a:r>
          </a:p>
          <a:p>
            <a:pPr eaLnBrk="1" hangingPunct="1"/>
            <a:r>
              <a:rPr lang="en-US" altLang="en-US" sz="3200" b="1" dirty="0" smtClean="0">
                <a:solidFill>
                  <a:srgbClr val="2A2A2A"/>
                </a:solidFill>
                <a:latin typeface="proxima_nova_rgregular"/>
              </a:rPr>
              <a:t>Hypotension</a:t>
            </a:r>
          </a:p>
          <a:p>
            <a:pPr eaLnBrk="1" hangingPunct="1"/>
            <a:r>
              <a:rPr lang="en-US" altLang="en-US" sz="3200" b="1" dirty="0" smtClean="0">
                <a:solidFill>
                  <a:srgbClr val="2A2A2A"/>
                </a:solidFill>
                <a:latin typeface="proxima_nova_rgregular"/>
              </a:rPr>
              <a:t>Pulseless cardiac electrical activity</a:t>
            </a:r>
          </a:p>
          <a:p>
            <a:pPr eaLnBrk="1" hangingPunct="1"/>
            <a:r>
              <a:rPr lang="en-US" altLang="en-US" sz="3200" b="1" dirty="0" smtClean="0">
                <a:solidFill>
                  <a:srgbClr val="2A2A2A"/>
                </a:solidFill>
                <a:latin typeface="proxima_nova_rgregular"/>
              </a:rPr>
              <a:t>Death</a:t>
            </a:r>
          </a:p>
          <a:p>
            <a:pPr eaLnBrk="1" hangingPunct="1"/>
            <a:endParaRPr lang="fa-IR" altLang="en-US" sz="3200" b="1" dirty="0" smtClean="0"/>
          </a:p>
        </p:txBody>
      </p:sp>
      <p:pic>
        <p:nvPicPr>
          <p:cNvPr id="2355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78775" y="5229225"/>
            <a:ext cx="1201738" cy="158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228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808038"/>
          </a:xfrm>
        </p:spPr>
        <p:txBody>
          <a:bodyPr>
            <a:noAutofit/>
          </a:bodyPr>
          <a:lstStyle/>
          <a:p>
            <a:pPr eaLnBrk="1" hangingPunct="1"/>
            <a:r>
              <a:rPr lang="en-US" altLang="en-US" sz="4400" b="1" dirty="0" err="1" smtClean="0">
                <a:solidFill>
                  <a:schemeClr val="accent3">
                    <a:lumMod val="60000"/>
                    <a:lumOff val="40000"/>
                  </a:schemeClr>
                </a:solidFill>
                <a:latin typeface="proxima_nova_rgregular"/>
              </a:rPr>
              <a:t>LEFt</a:t>
            </a:r>
            <a:endParaRPr lang="fa-IR" altLang="en-US" sz="4400" b="1" dirty="0" smtClean="0">
              <a:solidFill>
                <a:schemeClr val="accent3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457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51908" y="3182548"/>
            <a:ext cx="1359196" cy="1791479"/>
          </a:xfrm>
        </p:spPr>
      </p:pic>
      <p:sp>
        <p:nvSpPr>
          <p:cNvPr id="24580" name="Rectangle 1"/>
          <p:cNvSpPr>
            <a:spLocks noChangeArrowheads="1"/>
          </p:cNvSpPr>
          <p:nvPr/>
        </p:nvSpPr>
        <p:spPr bwMode="auto">
          <a:xfrm>
            <a:off x="609599" y="1341438"/>
            <a:ext cx="8001001" cy="48936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baseline="30000" dirty="0" smtClean="0">
                <a:solidFill>
                  <a:srgbClr val="2A2A2A"/>
                </a:solidFill>
                <a:latin typeface="proxima_nova_rgregular"/>
              </a:rPr>
              <a:t> </a:t>
            </a:r>
            <a:endParaRPr lang="en-US" altLang="en-US" sz="2800" b="1" dirty="0" smtClean="0">
              <a:solidFill>
                <a:srgbClr val="2A2A2A"/>
              </a:solidFill>
              <a:latin typeface="proxima_nova_rgregular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L- Symptoms in the left lower extremity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800" b="1" dirty="0" smtClean="0">
              <a:solidFill>
                <a:srgbClr val="2A2A2A"/>
              </a:solidFill>
              <a:latin typeface="proxima_nova_rgregular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E-Edema: 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      </a:t>
            </a:r>
            <a:r>
              <a:rPr lang="en-US" altLang="en-US" sz="2400" b="1" dirty="0" smtClean="0">
                <a:solidFill>
                  <a:srgbClr val="2A2A2A"/>
                </a:solidFill>
                <a:latin typeface="proxima_nova_rgregular"/>
              </a:rPr>
              <a:t>Mid-calf circumference difference of ≥ 2cm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b="1" dirty="0" smtClean="0">
              <a:solidFill>
                <a:srgbClr val="2A2A2A"/>
              </a:solidFill>
              <a:latin typeface="proxima_nova_rgregular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Ft- First trimester presentation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n-US" altLang="en-US" sz="2800" b="1" dirty="0" smtClean="0">
              <a:solidFill>
                <a:srgbClr val="2A2A2A"/>
              </a:solidFill>
              <a:latin typeface="proxima_nova_rgregular"/>
            </a:endParaRP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No finding           0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1 finding             16%</a:t>
            </a:r>
          </a:p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smtClean="0">
                <a:solidFill>
                  <a:srgbClr val="2A2A2A"/>
                </a:solidFill>
                <a:latin typeface="proxima_nova_rgregular"/>
              </a:rPr>
              <a:t>2 or 3 findings     58%.</a:t>
            </a:r>
            <a:r>
              <a:rPr lang="en-US" altLang="en-US" sz="2800" b="1" baseline="30000" dirty="0" smtClean="0">
                <a:solidFill>
                  <a:srgbClr val="2A2A2A"/>
                </a:solidFill>
                <a:latin typeface="proxima_nova_rgregular"/>
              </a:rPr>
              <a:t> </a:t>
            </a:r>
            <a:endParaRPr lang="en-US" altLang="en-US" sz="2800" b="1" dirty="0" smtClean="0">
              <a:solidFill>
                <a:srgbClr val="2A2A2A"/>
              </a:solidFill>
              <a:latin typeface="proxima_nova_rgregular"/>
            </a:endParaRPr>
          </a:p>
        </p:txBody>
      </p:sp>
    </p:spTree>
    <p:extLst>
      <p:ext uri="{BB962C8B-B14F-4D97-AF65-F5344CB8AC3E}">
        <p14:creationId xmlns:p14="http://schemas.microsoft.com/office/powerpoint/2010/main" val="2287639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Rot="1" noChangeArrowheads="1"/>
          </p:cNvSpPr>
          <p:nvPr>
            <p:ph type="title"/>
          </p:nvPr>
        </p:nvSpPr>
        <p:spPr>
          <a:xfrm>
            <a:off x="395288" y="533400"/>
            <a:ext cx="8229600" cy="8382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en-US" sz="4000" b="1" dirty="0" smtClean="0">
                <a:solidFill>
                  <a:srgbClr val="0070C0"/>
                </a:solidFill>
              </a:rPr>
              <a:t>PE – Assigning Pretest Probability</a:t>
            </a:r>
          </a:p>
        </p:txBody>
      </p:sp>
      <p:pic>
        <p:nvPicPr>
          <p:cNvPr id="25603" name="Picture 5" descr="Modified Wells criteri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1524000"/>
            <a:ext cx="87630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84716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29600" cy="922337"/>
          </a:xfrm>
        </p:spPr>
        <p:txBody>
          <a:bodyPr>
            <a:normAutofit/>
          </a:bodyPr>
          <a:lstStyle/>
          <a:p>
            <a:r>
              <a:rPr lang="en-US" altLang="en-US" sz="4400" b="1" dirty="0" smtClean="0">
                <a:solidFill>
                  <a:srgbClr val="FF0000"/>
                </a:solidFill>
              </a:rPr>
              <a:t>Para clinic</a:t>
            </a:r>
            <a:endParaRPr lang="fa-IR" altLang="en-US" sz="4400" b="1" dirty="0" smtClean="0">
              <a:solidFill>
                <a:srgbClr val="FF0000"/>
              </a:solidFill>
            </a:endParaRPr>
          </a:p>
        </p:txBody>
      </p:sp>
      <p:sp>
        <p:nvSpPr>
          <p:cNvPr id="26627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219200"/>
            <a:ext cx="8153400" cy="4906963"/>
          </a:xfrm>
        </p:spPr>
        <p:txBody>
          <a:bodyPr/>
          <a:lstStyle/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 If DVT or PE is suspected, the patient should begin anticoagulation treatment until further investigation excludes VTE.</a:t>
            </a:r>
          </a:p>
          <a:p>
            <a:endParaRPr lang="en-US" altLang="en-US" b="1" dirty="0" smtClean="0">
              <a:solidFill>
                <a:srgbClr val="2A2A2A"/>
              </a:solidFill>
              <a:latin typeface="proxima_nova_rgregular"/>
            </a:endParaRPr>
          </a:p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ECG</a:t>
            </a:r>
          </a:p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ABG</a:t>
            </a:r>
          </a:p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CXR</a:t>
            </a:r>
          </a:p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CT</a:t>
            </a:r>
          </a:p>
          <a:p>
            <a:r>
              <a:rPr lang="en-US" altLang="en-US" b="1" dirty="0" smtClean="0">
                <a:solidFill>
                  <a:srgbClr val="2A2A2A"/>
                </a:solidFill>
                <a:latin typeface="proxima_nova_rgregular"/>
              </a:rPr>
              <a:t>Scan</a:t>
            </a:r>
            <a:endParaRPr lang="fa-IR" altLang="en-US" b="1" dirty="0" smtClean="0"/>
          </a:p>
        </p:txBody>
      </p:sp>
    </p:spTree>
    <p:extLst>
      <p:ext uri="{BB962C8B-B14F-4D97-AF65-F5344CB8AC3E}">
        <p14:creationId xmlns:p14="http://schemas.microsoft.com/office/powerpoint/2010/main" val="192405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Content Placeholder 2"/>
          <p:cNvSpPr>
            <a:spLocks noGrp="1"/>
          </p:cNvSpPr>
          <p:nvPr>
            <p:ph sz="quarter" idx="13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endParaRPr lang="fa-IR" altLang="en-US" smtClean="0"/>
          </a:p>
        </p:txBody>
      </p:sp>
      <p:sp>
        <p:nvSpPr>
          <p:cNvPr id="2" name="Content Placeholder 1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2765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990601"/>
            <a:ext cx="7964498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5869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Content Placeholder 4" descr="C:\Users\Niloofar\Pictures\bbf1a6c774b4ae5f2d093468f2c7b9_thumb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47" t="33867" r="4540" b="11525"/>
          <a:stretch/>
        </p:blipFill>
        <p:spPr>
          <a:xfrm>
            <a:off x="4544219" y="1124744"/>
            <a:ext cx="4063922" cy="2550491"/>
          </a:xfrm>
          <a:ln w="88900" cap="sq" cmpd="thickThin">
            <a:solidFill>
              <a:srgbClr val="000000"/>
            </a:solidFill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2867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375" y="5373688"/>
            <a:ext cx="936625" cy="1233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2" descr="C:\Users\Niloofar\Pictures\6f9151be78151a8e3f6ff7b2a8fc32_thumb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894" t="25323" r="13894" b="14626"/>
          <a:stretch/>
        </p:blipFill>
        <p:spPr bwMode="auto">
          <a:xfrm>
            <a:off x="395536" y="1124744"/>
            <a:ext cx="2995449" cy="2490952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678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0338" y="3829050"/>
            <a:ext cx="3411537" cy="2760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217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457200" y="1066800"/>
            <a:ext cx="7024688" cy="838200"/>
          </a:xfrm>
        </p:spPr>
        <p:txBody>
          <a:bodyPr/>
          <a:lstStyle/>
          <a:p>
            <a:pPr eaLnBrk="1" hangingPunct="1"/>
            <a:r>
              <a:rPr lang="en-US" altLang="en-US" b="1" dirty="0" smtClean="0">
                <a:solidFill>
                  <a:srgbClr val="FF0000"/>
                </a:solidFill>
              </a:rPr>
              <a:t>Abnormal V/Q Scan</a:t>
            </a:r>
          </a:p>
        </p:txBody>
      </p:sp>
      <p:pic>
        <p:nvPicPr>
          <p:cNvPr id="29699" name="Picture 11" descr="npo000011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981200"/>
            <a:ext cx="4114800" cy="3776663"/>
          </a:xfrm>
        </p:spPr>
      </p:pic>
      <p:pic>
        <p:nvPicPr>
          <p:cNvPr id="29700" name="Picture 12" descr="npo000013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724400" y="1985963"/>
            <a:ext cx="3886200" cy="3759200"/>
          </a:xfrm>
        </p:spPr>
      </p:pic>
      <p:sp>
        <p:nvSpPr>
          <p:cNvPr id="29701" name="Text Box 9"/>
          <p:cNvSpPr txBox="1">
            <a:spLocks noChangeArrowheads="1"/>
          </p:cNvSpPr>
          <p:nvPr/>
        </p:nvSpPr>
        <p:spPr bwMode="auto">
          <a:xfrm>
            <a:off x="1828800" y="6019800"/>
            <a:ext cx="11493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smtClean="0">
                <a:solidFill>
                  <a:prstClr val="black"/>
                </a:solidFill>
                <a:latin typeface="Century Gothic" pitchFamily="34" charset="0"/>
              </a:rPr>
              <a:t>Perfusion</a:t>
            </a:r>
          </a:p>
        </p:txBody>
      </p:sp>
      <p:sp>
        <p:nvSpPr>
          <p:cNvPr id="29702" name="Text Box 10"/>
          <p:cNvSpPr txBox="1">
            <a:spLocks noChangeArrowheads="1"/>
          </p:cNvSpPr>
          <p:nvPr/>
        </p:nvSpPr>
        <p:spPr bwMode="auto">
          <a:xfrm>
            <a:off x="6172200" y="6019800"/>
            <a:ext cx="12509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GB" altLang="en-US" sz="1800" smtClean="0">
                <a:solidFill>
                  <a:prstClr val="black"/>
                </a:solidFill>
                <a:latin typeface="Century Gothic" pitchFamily="34" charset="0"/>
              </a:rPr>
              <a:t>Ventilation</a:t>
            </a:r>
          </a:p>
        </p:txBody>
      </p:sp>
    </p:spTree>
    <p:extLst>
      <p:ext uri="{BB962C8B-B14F-4D97-AF65-F5344CB8AC3E}">
        <p14:creationId xmlns:p14="http://schemas.microsoft.com/office/powerpoint/2010/main" val="183053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1110" y="5517232"/>
            <a:ext cx="902890" cy="119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24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1358041"/>
            <a:ext cx="7162800" cy="5042759"/>
          </a:xfrm>
          <a:noFill/>
        </p:spPr>
      </p:pic>
    </p:spTree>
    <p:extLst>
      <p:ext uri="{BB962C8B-B14F-4D97-AF65-F5344CB8AC3E}">
        <p14:creationId xmlns:p14="http://schemas.microsoft.com/office/powerpoint/2010/main" val="17231925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066800"/>
            <a:ext cx="7427913" cy="5410200"/>
          </a:xfrm>
        </p:spPr>
        <p:txBody>
          <a:bodyPr/>
          <a:lstStyle/>
          <a:p>
            <a:pPr indent="-273050" eaLnBrk="1" hangingPunct="1">
              <a:lnSpc>
                <a:spcPct val="150000"/>
              </a:lnSpc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3200" b="1" kern="1200" dirty="0">
                <a:solidFill>
                  <a:srgbClr val="3E3D2D"/>
                </a:solidFill>
                <a:latin typeface="Century Gothic"/>
              </a:rPr>
              <a:t>fetal risks from radiation doses of less than 50 </a:t>
            </a:r>
            <a:r>
              <a:rPr lang="en-US" sz="3200" b="1" kern="1200" dirty="0" err="1">
                <a:solidFill>
                  <a:srgbClr val="3E3D2D"/>
                </a:solidFill>
                <a:latin typeface="Century Gothic"/>
              </a:rPr>
              <a:t>mGy</a:t>
            </a:r>
            <a:r>
              <a:rPr lang="en-US" sz="3200" b="1" kern="1200" dirty="0">
                <a:solidFill>
                  <a:srgbClr val="3E3D2D"/>
                </a:solidFill>
                <a:latin typeface="Century Gothic"/>
              </a:rPr>
              <a:t> are negligible</a:t>
            </a:r>
          </a:p>
          <a:p>
            <a:pPr indent="-273050" eaLnBrk="1" hangingPunct="1">
              <a:lnSpc>
                <a:spcPct val="150000"/>
              </a:lnSpc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3200" b="1" kern="1200" dirty="0">
                <a:solidFill>
                  <a:srgbClr val="3E3D2D"/>
                </a:solidFill>
                <a:latin typeface="Century Gothic"/>
              </a:rPr>
              <a:t>doses of </a:t>
            </a:r>
            <a:r>
              <a:rPr lang="en-US" sz="3200" b="1" kern="1200" dirty="0">
                <a:solidFill>
                  <a:srgbClr val="FF0000"/>
                </a:solidFill>
                <a:latin typeface="Century Gothic"/>
              </a:rPr>
              <a:t>100 </a:t>
            </a:r>
            <a:r>
              <a:rPr lang="en-US" sz="3200" b="1" kern="1200" dirty="0" err="1">
                <a:solidFill>
                  <a:srgbClr val="FF0000"/>
                </a:solidFill>
                <a:latin typeface="Century Gothic"/>
              </a:rPr>
              <a:t>mGy</a:t>
            </a:r>
            <a:r>
              <a:rPr lang="en-US" sz="3200" b="1" kern="1200" dirty="0">
                <a:solidFill>
                  <a:srgbClr val="FF0000"/>
                </a:solidFill>
                <a:latin typeface="Century Gothic"/>
              </a:rPr>
              <a:t> and </a:t>
            </a:r>
            <a:r>
              <a:rPr lang="en-US" sz="3200" b="1" kern="1200" dirty="0">
                <a:solidFill>
                  <a:srgbClr val="3E3D2D"/>
                </a:solidFill>
                <a:latin typeface="Century Gothic"/>
              </a:rPr>
              <a:t>more result in a combined increased risk of organ malformation and the development of childhood cancer of only about 1%</a:t>
            </a:r>
          </a:p>
          <a:p>
            <a:pPr indent="-273050" eaLnBrk="1" hangingPunct="1">
              <a:lnSpc>
                <a:spcPct val="150000"/>
              </a:lnSpc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endParaRPr lang="en-US" sz="3200" b="1" kern="1200" dirty="0">
              <a:solidFill>
                <a:srgbClr val="3E3D2D"/>
              </a:solidFill>
              <a:latin typeface="Century Gothic"/>
            </a:endParaRPr>
          </a:p>
          <a:p>
            <a:pPr>
              <a:defRPr/>
            </a:pPr>
            <a:endParaRPr lang="fa-IR" sz="32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1110" y="5517232"/>
            <a:ext cx="902890" cy="119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1625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1143000"/>
            <a:ext cx="7329544" cy="1143000"/>
          </a:xfrm>
        </p:spPr>
        <p:txBody>
          <a:bodyPr>
            <a:normAutofit fontScale="90000"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1.when </a:t>
            </a:r>
            <a:r>
              <a:rPr lang="en-US" b="1" dirty="0">
                <a:solidFill>
                  <a:srgbClr val="FF0000"/>
                </a:solidFill>
              </a:rPr>
              <a:t>to consider Pulmonary Embolism and DVTs: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1</a:t>
            </a:r>
            <a:endParaRPr lang="en-US" dirty="0"/>
          </a:p>
        </p:txBody>
      </p:sp>
      <p:pic>
        <p:nvPicPr>
          <p:cNvPr id="2050" name="Picture 2" descr="C:\Users\Acer-e1\Desktop\pictur\images8.jpg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1" y="2438401"/>
            <a:ext cx="7924800" cy="4038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19516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838200"/>
            <a:ext cx="7772400" cy="5375969"/>
          </a:xfrm>
        </p:spPr>
        <p:txBody>
          <a:bodyPr/>
          <a:lstStyle/>
          <a:p>
            <a:pPr indent="-274320" eaLnBrk="1" fontAlgn="auto" hangingPunct="1">
              <a:lnSpc>
                <a:spcPct val="200000"/>
              </a:lnSpc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even a </a:t>
            </a:r>
            <a:r>
              <a:rPr lang="en-US" sz="2400" b="1" kern="1200" dirty="0">
                <a:solidFill>
                  <a:srgbClr val="FF0000"/>
                </a:solidFill>
                <a:latin typeface="Century Gothic"/>
              </a:rPr>
              <a:t>combination of </a:t>
            </a:r>
            <a:r>
              <a:rPr lang="en-US" sz="2400" b="1" kern="1200" dirty="0" err="1">
                <a:solidFill>
                  <a:srgbClr val="FF0000"/>
                </a:solidFill>
                <a:latin typeface="Century Gothic"/>
              </a:rPr>
              <a:t>imagings</a:t>
            </a: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( chest radiography, lung </a:t>
            </a:r>
            <a:r>
              <a:rPr lang="en-US" sz="2400" b="1" kern="1200" dirty="0" err="1">
                <a:solidFill>
                  <a:srgbClr val="3E3D2D"/>
                </a:solidFill>
                <a:latin typeface="Century Gothic"/>
              </a:rPr>
              <a:t>scintigraphy</a:t>
            </a: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, CT pulmonary angiography, and traditional pulmonary </a:t>
            </a:r>
            <a:r>
              <a:rPr lang="fr-FR" sz="2400" b="1" kern="1200" dirty="0" err="1">
                <a:solidFill>
                  <a:srgbClr val="3E3D2D"/>
                </a:solidFill>
                <a:latin typeface="Century Gothic"/>
              </a:rPr>
              <a:t>angiography</a:t>
            </a:r>
            <a:r>
              <a:rPr lang="fr-FR" sz="2400" b="1" kern="1200" dirty="0">
                <a:solidFill>
                  <a:srgbClr val="3E3D2D"/>
                </a:solidFill>
                <a:latin typeface="Century Gothic"/>
              </a:rPr>
              <a:t> )exposes</a:t>
            </a: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the fetus to </a:t>
            </a:r>
            <a:r>
              <a:rPr lang="en-US" sz="2400" b="1" kern="1200" dirty="0">
                <a:solidFill>
                  <a:srgbClr val="FF0000"/>
                </a:solidFill>
                <a:latin typeface="Century Gothic"/>
              </a:rPr>
              <a:t>around 1.5 </a:t>
            </a:r>
            <a:r>
              <a:rPr lang="en-US" sz="2400" b="1" kern="1200" dirty="0" err="1">
                <a:solidFill>
                  <a:srgbClr val="FF0000"/>
                </a:solidFill>
                <a:latin typeface="Century Gothic"/>
              </a:rPr>
              <a:t>mGy</a:t>
            </a: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 of radiation(below the accepted limit of 50 </a:t>
            </a:r>
            <a:r>
              <a:rPr lang="en-US" sz="2400" b="1" kern="1200" dirty="0" err="1">
                <a:solidFill>
                  <a:srgbClr val="3E3D2D"/>
                </a:solidFill>
                <a:latin typeface="Century Gothic"/>
              </a:rPr>
              <a:t>mGy</a:t>
            </a:r>
            <a:r>
              <a:rPr lang="en-US" sz="2400" b="1" kern="1200" dirty="0">
                <a:solidFill>
                  <a:srgbClr val="3E3D2D"/>
                </a:solidFill>
                <a:latin typeface="Century Gothic"/>
              </a:rPr>
              <a:t>)</a:t>
            </a:r>
          </a:p>
          <a:p>
            <a:pPr>
              <a:defRPr/>
            </a:pPr>
            <a:endParaRPr lang="fa-IR" sz="2400" b="1" dirty="0"/>
          </a:p>
        </p:txBody>
      </p:sp>
    </p:spTree>
    <p:extLst>
      <p:ext uri="{BB962C8B-B14F-4D97-AF65-F5344CB8AC3E}">
        <p14:creationId xmlns:p14="http://schemas.microsoft.com/office/powerpoint/2010/main" val="403877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914400"/>
            <a:ext cx="8001000" cy="5211763"/>
          </a:xfrm>
        </p:spPr>
        <p:txBody>
          <a:bodyPr/>
          <a:lstStyle/>
          <a:p>
            <a:pPr indent="-274320" eaLnBrk="1" fontAlgn="auto" hangingPunct="1">
              <a:lnSpc>
                <a:spcPct val="200000"/>
              </a:lnSpc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2400" b="1" dirty="0"/>
              <a:t>Fetal dose by CTPA is about 0.03-0.66 </a:t>
            </a:r>
            <a:r>
              <a:rPr lang="en-US" sz="2400" b="1" dirty="0" err="1"/>
              <a:t>mGy</a:t>
            </a:r>
            <a:endParaRPr lang="en-US" sz="2400" b="1" dirty="0"/>
          </a:p>
          <a:p>
            <a:pPr indent="-274320" eaLnBrk="1" fontAlgn="auto" hangingPunct="1">
              <a:lnSpc>
                <a:spcPct val="200000"/>
              </a:lnSpc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2400" b="1" dirty="0"/>
              <a:t>lung </a:t>
            </a:r>
            <a:r>
              <a:rPr lang="en-US" sz="2400" b="1" dirty="0" err="1"/>
              <a:t>scintigraphy</a:t>
            </a:r>
            <a:r>
              <a:rPr lang="en-US" sz="2400" b="1" dirty="0"/>
              <a:t> is more (about 0.32-0.74 </a:t>
            </a:r>
            <a:r>
              <a:rPr lang="en-US" sz="2400" b="1" dirty="0" err="1"/>
              <a:t>mGy</a:t>
            </a:r>
            <a:r>
              <a:rPr lang="en-US" sz="2400" b="1" dirty="0"/>
              <a:t>)</a:t>
            </a:r>
          </a:p>
          <a:p>
            <a:pPr indent="-274320" eaLnBrk="1" fontAlgn="auto" hangingPunct="1">
              <a:lnSpc>
                <a:spcPct val="200000"/>
              </a:lnSpc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2400" b="1" dirty="0" err="1"/>
              <a:t>scintigraphy</a:t>
            </a:r>
            <a:r>
              <a:rPr lang="en-US" sz="2400" b="1" dirty="0"/>
              <a:t>, radiotracer is injected intravenously and lead to direct fetal exposure</a:t>
            </a:r>
          </a:p>
          <a:p>
            <a:pPr indent="-273050" eaLnBrk="1" hangingPunct="1">
              <a:lnSpc>
                <a:spcPct val="120000"/>
              </a:lnSpc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sz="2400" b="1" dirty="0"/>
              <a:t>estimated breast dose from CTPA is 150 times more than </a:t>
            </a:r>
            <a:r>
              <a:rPr lang="en-US" sz="2400" b="1" dirty="0" err="1"/>
              <a:t>scintigraphy</a:t>
            </a:r>
            <a:endParaRPr lang="en-US" sz="2400" b="1" dirty="0"/>
          </a:p>
          <a:p>
            <a:pPr>
              <a:defRPr/>
            </a:pPr>
            <a:endParaRPr lang="fa-IR" sz="2400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1110" y="5517232"/>
            <a:ext cx="902890" cy="119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170180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7427913" cy="4525963"/>
          </a:xfrm>
        </p:spPr>
        <p:txBody>
          <a:bodyPr/>
          <a:lstStyle/>
          <a:p>
            <a:pPr indent="-274320" eaLnBrk="1" fontAlgn="auto" hangingPunct="1"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b="1" kern="1200" dirty="0">
                <a:solidFill>
                  <a:srgbClr val="3E3D2D"/>
                </a:solidFill>
                <a:latin typeface="Century Gothic"/>
              </a:rPr>
              <a:t>risks  of </a:t>
            </a:r>
            <a:r>
              <a:rPr lang="en-US" b="1" kern="1200" dirty="0">
                <a:solidFill>
                  <a:srgbClr val="FF0000"/>
                </a:solidFill>
                <a:latin typeface="Century Gothic"/>
              </a:rPr>
              <a:t>iodine contrast </a:t>
            </a:r>
            <a:r>
              <a:rPr lang="en-US" b="1" kern="1200" dirty="0">
                <a:solidFill>
                  <a:srgbClr val="3E3D2D"/>
                </a:solidFill>
                <a:latin typeface="Century Gothic"/>
              </a:rPr>
              <a:t>agents are similar to general population </a:t>
            </a:r>
            <a:endParaRPr lang="en-US" b="1" kern="1200" dirty="0" smtClean="0">
              <a:solidFill>
                <a:srgbClr val="3E3D2D"/>
              </a:solidFill>
              <a:latin typeface="Century Gothic"/>
            </a:endParaRPr>
          </a:p>
          <a:p>
            <a:pPr indent="-274320" eaLnBrk="1" fontAlgn="auto" hangingPunct="1"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endParaRPr lang="en-US" b="1" kern="1200" dirty="0">
              <a:solidFill>
                <a:srgbClr val="3E3D2D"/>
              </a:solidFill>
              <a:latin typeface="Century Gothic"/>
            </a:endParaRPr>
          </a:p>
          <a:p>
            <a:pPr indent="-274320" eaLnBrk="1" fontAlgn="auto" hangingPunct="1"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b="1" kern="1200" dirty="0">
                <a:solidFill>
                  <a:srgbClr val="3E3D2D"/>
                </a:solidFill>
                <a:latin typeface="Century Gothic"/>
              </a:rPr>
              <a:t>no fetal risks from intravenous contrast (they are classified as </a:t>
            </a:r>
            <a:r>
              <a:rPr lang="en-US" b="1" kern="1200" dirty="0">
                <a:solidFill>
                  <a:srgbClr val="FF0000"/>
                </a:solidFill>
                <a:latin typeface="Century Gothic"/>
              </a:rPr>
              <a:t>category B</a:t>
            </a:r>
            <a:r>
              <a:rPr lang="en-US" b="1" kern="1200" dirty="0">
                <a:solidFill>
                  <a:srgbClr val="3E3D2D"/>
                </a:solidFill>
                <a:latin typeface="Century Gothic"/>
              </a:rPr>
              <a:t> by FDA</a:t>
            </a:r>
            <a:r>
              <a:rPr lang="en-US" b="1" kern="1200" dirty="0" smtClean="0">
                <a:solidFill>
                  <a:srgbClr val="3E3D2D"/>
                </a:solidFill>
                <a:latin typeface="Century Gothic"/>
              </a:rPr>
              <a:t>)</a:t>
            </a:r>
          </a:p>
          <a:p>
            <a:pPr indent="-274320" eaLnBrk="1" fontAlgn="auto" hangingPunct="1"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endParaRPr lang="en-US" b="1" kern="1200" dirty="0">
              <a:solidFill>
                <a:srgbClr val="3E3D2D"/>
              </a:solidFill>
              <a:latin typeface="Century Gothic"/>
            </a:endParaRPr>
          </a:p>
          <a:p>
            <a:pPr indent="-274320" eaLnBrk="1" fontAlgn="auto" hangingPunct="1">
              <a:spcAft>
                <a:spcPts val="0"/>
              </a:spcAft>
              <a:buClr>
                <a:srgbClr val="94C600"/>
              </a:buClr>
              <a:buSzPct val="76000"/>
              <a:buFont typeface="Wingdings 2" pitchFamily="18" charset="2"/>
              <a:buChar char=""/>
              <a:defRPr/>
            </a:pPr>
            <a:r>
              <a:rPr lang="en-US" b="1" kern="1200" dirty="0">
                <a:solidFill>
                  <a:srgbClr val="3E3D2D"/>
                </a:solidFill>
                <a:latin typeface="Century Gothic"/>
              </a:rPr>
              <a:t>infant thyroid function</a:t>
            </a:r>
          </a:p>
          <a:p>
            <a:pPr>
              <a:defRPr/>
            </a:pPr>
            <a:endParaRPr lang="fa-IR" b="1" dirty="0"/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241110" y="5517232"/>
            <a:ext cx="902890" cy="11900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571025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51" t="23708" r="50563" b="25000"/>
          <a:stretch>
            <a:fillRect/>
          </a:stretch>
        </p:blipFill>
        <p:spPr bwMode="auto">
          <a:xfrm>
            <a:off x="609600" y="914400"/>
            <a:ext cx="7848600" cy="556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46188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Content Placeholder 2"/>
          <p:cNvSpPr>
            <a:spLocks noGrp="1"/>
          </p:cNvSpPr>
          <p:nvPr>
            <p:ph sz="half" idx="1"/>
          </p:nvPr>
        </p:nvSpPr>
        <p:spPr>
          <a:xfrm>
            <a:off x="539750" y="1752601"/>
            <a:ext cx="7427913" cy="2514599"/>
          </a:xfrm>
        </p:spPr>
        <p:txBody>
          <a:bodyPr/>
          <a:lstStyle/>
          <a:p>
            <a:pPr marL="0" indent="0" algn="ctr">
              <a:buFontTx/>
              <a:buNone/>
            </a:pPr>
            <a:r>
              <a:rPr lang="en-US" altLang="en-US" sz="7200" b="1" i="1" dirty="0" smtClean="0">
                <a:solidFill>
                  <a:srgbClr val="FF0000"/>
                </a:solidFill>
              </a:rPr>
              <a:t>Treatment </a:t>
            </a:r>
            <a:endParaRPr lang="fa-IR" altLang="en-US" sz="7200" b="1" i="1" dirty="0" smtClean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46817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cer-e1\Desktop\IMG_20171014_191228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838200"/>
            <a:ext cx="8534400" cy="5791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505642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572536"/>
          </a:xfrm>
        </p:spPr>
        <p:txBody>
          <a:bodyPr>
            <a:noAutofit/>
          </a:bodyPr>
          <a:lstStyle/>
          <a:p>
            <a:r>
              <a:rPr lang="en-US" sz="4800" b="1" dirty="0"/>
              <a:t/>
            </a:r>
            <a:br>
              <a:rPr lang="en-US" sz="4800" b="1" dirty="0"/>
            </a:br>
            <a:r>
              <a:rPr lang="en-US" sz="4800" b="1" dirty="0">
                <a:solidFill>
                  <a:srgbClr val="FF0000"/>
                </a:solidFill>
              </a:rPr>
              <a:t>Treatment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>
            <a:normAutofit/>
          </a:bodyPr>
          <a:lstStyle/>
          <a:p>
            <a:r>
              <a:rPr lang="en-US" sz="3600" b="1" dirty="0"/>
              <a:t>Massive &amp; moderate to large </a:t>
            </a:r>
            <a:endParaRPr lang="en-US" sz="3600" b="1" dirty="0" smtClean="0"/>
          </a:p>
          <a:p>
            <a:r>
              <a:rPr lang="en-US" sz="3600" b="1" dirty="0" smtClean="0"/>
              <a:t>PTE=thrombolytic </a:t>
            </a:r>
            <a:r>
              <a:rPr lang="en-US" sz="3600" b="1" dirty="0"/>
              <a:t>like streptokinase or </a:t>
            </a:r>
            <a:endParaRPr lang="en-US" sz="3600" b="1" dirty="0" smtClean="0"/>
          </a:p>
          <a:p>
            <a:r>
              <a:rPr lang="en-US" sz="3600" b="1" dirty="0" smtClean="0"/>
              <a:t>TPA  </a:t>
            </a:r>
            <a:r>
              <a:rPr lang="en-US" sz="3600" b="1" dirty="0"/>
              <a:t>or </a:t>
            </a:r>
            <a:r>
              <a:rPr lang="en-US" sz="3600" b="1" dirty="0" err="1"/>
              <a:t>embolectomy</a:t>
            </a:r>
            <a:r>
              <a:rPr lang="en-US" sz="3600" b="1" dirty="0"/>
              <a:t> and after that anticoagulant </a:t>
            </a:r>
            <a:endParaRPr lang="en-US" sz="3600" b="1" dirty="0" smtClean="0"/>
          </a:p>
          <a:p>
            <a:r>
              <a:rPr lang="en-US" sz="3600" b="1" dirty="0"/>
              <a:t>Other types = </a:t>
            </a:r>
            <a:r>
              <a:rPr lang="en-US" sz="3600" b="1" dirty="0" err="1"/>
              <a:t>Anticoagulants:Oral</a:t>
            </a:r>
            <a:r>
              <a:rPr lang="en-US" sz="3600" b="1" dirty="0"/>
              <a:t> and </a:t>
            </a:r>
            <a:r>
              <a:rPr lang="en-US" sz="3600" b="1" dirty="0" err="1"/>
              <a:t>injectables</a:t>
            </a:r>
            <a:endParaRPr lang="en-US" sz="36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46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9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6661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47</a:t>
            </a:fld>
            <a:endParaRPr lang="en-US"/>
          </a:p>
        </p:txBody>
      </p:sp>
      <p:pic>
        <p:nvPicPr>
          <p:cNvPr id="3074" name="Picture 2" descr="C:\Users\Acer-e1\Desktop\pictur\images5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990600"/>
            <a:ext cx="6781800" cy="4953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1150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1043490" y="457200"/>
            <a:ext cx="7024744" cy="990600"/>
          </a:xfrm>
        </p:spPr>
        <p:txBody>
          <a:bodyPr>
            <a:normAutofit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1.High-risk patients: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447800"/>
            <a:ext cx="8229600" cy="5029200"/>
          </a:xfrm>
        </p:spPr>
        <p:txBody>
          <a:bodyPr>
            <a:noAutofit/>
          </a:bodyPr>
          <a:lstStyle/>
          <a:p>
            <a:pPr algn="l"/>
            <a:r>
              <a:rPr lang="en-US" sz="3200" b="1" dirty="0" smtClean="0"/>
              <a:t>Recent </a:t>
            </a:r>
            <a:r>
              <a:rPr lang="en-US" sz="3200" b="1" dirty="0" err="1"/>
              <a:t>surgery,especially</a:t>
            </a:r>
            <a:r>
              <a:rPr lang="en-US" sz="3200" b="1" dirty="0"/>
              <a:t> orthopedic surgery (knee replacement surgery carries a </a:t>
            </a:r>
            <a:r>
              <a:rPr lang="en-US" sz="3200" b="1" dirty="0" smtClean="0"/>
              <a:t>70% risk </a:t>
            </a:r>
            <a:r>
              <a:rPr lang="en-US" sz="3200" b="1" dirty="0"/>
              <a:t>for </a:t>
            </a:r>
            <a:r>
              <a:rPr lang="en-US" sz="3200" b="1" dirty="0" smtClean="0"/>
              <a:t>DVT)</a:t>
            </a:r>
          </a:p>
          <a:p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.</a:t>
            </a:r>
            <a:r>
              <a:rPr lang="en-US" sz="4000" b="1" dirty="0">
                <a:solidFill>
                  <a:srgbClr val="FF0000"/>
                </a:solidFill>
              </a:rPr>
              <a:t>cancer </a:t>
            </a:r>
            <a:r>
              <a:rPr lang="en-US" sz="4000" b="1" dirty="0" smtClean="0">
                <a:solidFill>
                  <a:srgbClr val="FF0000"/>
                </a:solidFill>
              </a:rPr>
              <a:t>history</a:t>
            </a:r>
          </a:p>
          <a:p>
            <a:pPr marL="68580" indent="0">
              <a:buNone/>
            </a:pPr>
            <a:r>
              <a:rPr lang="en-US" sz="4000" b="1" dirty="0" smtClean="0">
                <a:solidFill>
                  <a:schemeClr val="accent1">
                    <a:lumMod val="75000"/>
                  </a:schemeClr>
                </a:solidFill>
              </a:rPr>
              <a:t> </a:t>
            </a:r>
            <a:r>
              <a:rPr lang="en-US" sz="2800" b="1" dirty="0"/>
              <a:t>(</a:t>
            </a:r>
            <a:r>
              <a:rPr lang="en-US" sz="2800" b="1" dirty="0" err="1"/>
              <a:t>prostate,pelvic,abdominal,and</a:t>
            </a:r>
            <a:r>
              <a:rPr lang="en-US" sz="2800" b="1" dirty="0"/>
              <a:t> breast) </a:t>
            </a:r>
            <a:r>
              <a:rPr lang="en-US" sz="2800" b="1" dirty="0" err="1"/>
              <a:t>note:studies</a:t>
            </a:r>
            <a:r>
              <a:rPr lang="en-US" sz="2800" b="1" dirty="0"/>
              <a:t> following patients with unexplained DVT found that 15–20% of these patients developed cancer </a:t>
            </a:r>
            <a:r>
              <a:rPr lang="en-US" sz="2800" b="1" dirty="0" err="1"/>
              <a:t>whitin</a:t>
            </a:r>
            <a:r>
              <a:rPr lang="en-US" sz="2800" b="1" dirty="0"/>
              <a:t> the first 2 years after the </a:t>
            </a:r>
            <a:r>
              <a:rPr lang="en-US" sz="2800" b="1" dirty="0" err="1"/>
              <a:t>diagonsis</a:t>
            </a:r>
            <a:r>
              <a:rPr lang="en-US" sz="2800" b="1" dirty="0"/>
              <a:t> of a DVT.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611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762000"/>
            <a:ext cx="8305800" cy="5791200"/>
          </a:xfrm>
        </p:spPr>
        <p:txBody>
          <a:bodyPr>
            <a:noAutofit/>
          </a:bodyPr>
          <a:lstStyle/>
          <a:p>
            <a:r>
              <a:rPr lang="en-US" sz="3600" b="1" dirty="0"/>
              <a:t>.immobile patients (especially those hospitalized) ;patients with significant heart </a:t>
            </a:r>
            <a:r>
              <a:rPr lang="en-US" sz="3600" b="1" dirty="0" err="1"/>
              <a:t>failure;long</a:t>
            </a:r>
            <a:r>
              <a:rPr lang="en-US" sz="3600" b="1" dirty="0"/>
              <a:t> travel </a:t>
            </a:r>
            <a:endParaRPr lang="en-US" sz="3600" b="1" dirty="0" smtClean="0"/>
          </a:p>
          <a:p>
            <a:r>
              <a:rPr lang="en-US" sz="3600" b="1" dirty="0"/>
              <a:t>.acquired </a:t>
            </a:r>
            <a:r>
              <a:rPr lang="en-US" sz="3600" b="1" dirty="0" err="1"/>
              <a:t>thrombophilia,especially</a:t>
            </a:r>
            <a:r>
              <a:rPr lang="en-US" sz="3600" b="1" dirty="0"/>
              <a:t> lupus </a:t>
            </a:r>
            <a:r>
              <a:rPr lang="en-US" sz="3600" b="1" dirty="0" err="1"/>
              <a:t>anticoagulant,nephrotic</a:t>
            </a:r>
            <a:r>
              <a:rPr lang="en-US" sz="3600" b="1" dirty="0"/>
              <a:t> syndrome (loss of </a:t>
            </a:r>
            <a:r>
              <a:rPr lang="en-US" sz="3600" b="1" dirty="0" err="1"/>
              <a:t>antithrombin</a:t>
            </a:r>
            <a:r>
              <a:rPr lang="en-US" sz="3600" b="1" dirty="0"/>
              <a:t> 3 in the urine);</a:t>
            </a:r>
            <a:r>
              <a:rPr lang="en-US" sz="3600" b="1" dirty="0">
                <a:solidFill>
                  <a:srgbClr val="C00000"/>
                </a:solidFill>
              </a:rPr>
              <a:t>and oral contraceptive (the risk increases further if the patient is smoker </a:t>
            </a:r>
            <a:endParaRPr lang="en-US" sz="3600" b="1" dirty="0" smtClean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1945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685800"/>
            <a:ext cx="8229600" cy="5867400"/>
          </a:xfrm>
        </p:spPr>
        <p:txBody>
          <a:bodyPr>
            <a:normAutofit/>
          </a:bodyPr>
          <a:lstStyle/>
          <a:p>
            <a:r>
              <a:rPr lang="en-US" sz="3600" b="1" dirty="0" smtClean="0"/>
              <a:t>inherited </a:t>
            </a:r>
            <a:r>
              <a:rPr lang="en-US" sz="3600" b="1" dirty="0" err="1"/>
              <a:t>thrombophilia,of</a:t>
            </a:r>
            <a:r>
              <a:rPr lang="en-US" sz="3600" b="1" dirty="0"/>
              <a:t> which the most common in factor V Leiden mutation (protein C </a:t>
            </a:r>
            <a:r>
              <a:rPr lang="en-US" sz="3600" b="1" dirty="0" err="1"/>
              <a:t>resistance;other</a:t>
            </a:r>
            <a:r>
              <a:rPr lang="en-US" sz="3600" b="1" dirty="0"/>
              <a:t> include protein C and S deficiency </a:t>
            </a:r>
            <a:r>
              <a:rPr lang="en-US" sz="3600" b="1" dirty="0" err="1"/>
              <a:t>deficiency</a:t>
            </a:r>
            <a:r>
              <a:rPr lang="en-US" sz="3600" b="1" dirty="0"/>
              <a:t> and </a:t>
            </a:r>
            <a:r>
              <a:rPr lang="en-US" sz="3600" b="1" dirty="0" err="1"/>
              <a:t>antithrombin</a:t>
            </a:r>
            <a:r>
              <a:rPr lang="en-US" sz="3600" b="1" dirty="0"/>
              <a:t> 3 deficiency </a:t>
            </a:r>
          </a:p>
          <a:p>
            <a:r>
              <a:rPr lang="en-US" sz="3600" b="1" dirty="0" err="1" smtClean="0">
                <a:solidFill>
                  <a:srgbClr val="C00000"/>
                </a:solidFill>
              </a:rPr>
              <a:t>pregnancy,for</a:t>
            </a:r>
            <a:r>
              <a:rPr lang="en-US" sz="3600" b="1" dirty="0" smtClean="0">
                <a:solidFill>
                  <a:srgbClr val="C00000"/>
                </a:solidFill>
              </a:rPr>
              <a:t> </a:t>
            </a:r>
            <a:r>
              <a:rPr lang="en-US" sz="3600" b="1" dirty="0">
                <a:solidFill>
                  <a:srgbClr val="C00000"/>
                </a:solidFill>
              </a:rPr>
              <a:t>for which </a:t>
            </a:r>
            <a:r>
              <a:rPr lang="en-US" sz="3600" b="1" dirty="0" smtClean="0">
                <a:solidFill>
                  <a:srgbClr val="C00000"/>
                </a:solidFill>
              </a:rPr>
              <a:t>increased </a:t>
            </a:r>
            <a:r>
              <a:rPr lang="en-US" sz="3600" b="1" dirty="0">
                <a:solidFill>
                  <a:srgbClr val="C00000"/>
                </a:solidFill>
              </a:rPr>
              <a:t>risk for thromboembolism will continue until 2 months after the </a:t>
            </a:r>
            <a:r>
              <a:rPr lang="en-US" sz="3600" b="1" dirty="0" smtClean="0">
                <a:solidFill>
                  <a:srgbClr val="C00000"/>
                </a:solidFill>
              </a:rPr>
              <a:t>delivery</a:t>
            </a:r>
            <a:endParaRPr lang="en-US" sz="3600" b="1" dirty="0">
              <a:solidFill>
                <a:srgbClr val="C00000"/>
              </a:solidFill>
            </a:endParaRP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4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9094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85800" y="838200"/>
            <a:ext cx="7558144" cy="533400"/>
          </a:xfrm>
        </p:spPr>
        <p:txBody>
          <a:bodyPr>
            <a:normAutofit fontScale="90000"/>
          </a:bodyPr>
          <a:lstStyle/>
          <a:p>
            <a:r>
              <a:rPr lang="en-US" sz="4400" b="1" dirty="0">
                <a:solidFill>
                  <a:srgbClr val="FF0000"/>
                </a:solidFill>
              </a:rPr>
              <a:t>Types of PTE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609600" y="1447800"/>
            <a:ext cx="7924800" cy="4876800"/>
          </a:xfrm>
        </p:spPr>
        <p:txBody>
          <a:bodyPr>
            <a:normAutofit/>
          </a:bodyPr>
          <a:lstStyle/>
          <a:p>
            <a:r>
              <a:rPr lang="en-US" sz="2800" b="1" dirty="0"/>
              <a:t>Massive:              </a:t>
            </a:r>
            <a:r>
              <a:rPr lang="en-US" sz="2800" b="1" dirty="0" smtClean="0"/>
              <a:t>Echo=RVF</a:t>
            </a:r>
          </a:p>
          <a:p>
            <a:r>
              <a:rPr lang="en-US" sz="2800" b="1" dirty="0" err="1" smtClean="0"/>
              <a:t>Bp</a:t>
            </a:r>
            <a:r>
              <a:rPr lang="en-US" sz="2800" b="1" dirty="0" smtClean="0"/>
              <a:t>=decreased  </a:t>
            </a:r>
          </a:p>
          <a:p>
            <a:r>
              <a:rPr lang="en-US" sz="2800" b="1" dirty="0" smtClean="0"/>
              <a:t>Treatment=thrombolytic </a:t>
            </a:r>
            <a:r>
              <a:rPr lang="en-US" sz="2800" b="1" dirty="0"/>
              <a:t>or </a:t>
            </a:r>
            <a:r>
              <a:rPr lang="en-US" sz="2800" b="1" dirty="0" err="1"/>
              <a:t>embolectomy</a:t>
            </a:r>
            <a:r>
              <a:rPr lang="en-US" sz="2800" b="1" dirty="0"/>
              <a:t>.      Goal of </a:t>
            </a:r>
            <a:endParaRPr lang="en-US" sz="2800" b="1" dirty="0" smtClean="0"/>
          </a:p>
          <a:p>
            <a:r>
              <a:rPr lang="en-US" sz="2800" b="1" dirty="0" smtClean="0"/>
              <a:t>treatment=Life </a:t>
            </a:r>
            <a:r>
              <a:rPr lang="en-US" sz="2800" b="1" dirty="0"/>
              <a:t>saving. </a:t>
            </a:r>
          </a:p>
          <a:p>
            <a:r>
              <a:rPr lang="en-US" sz="2800" b="1" dirty="0" smtClean="0"/>
              <a:t>Moderate </a:t>
            </a:r>
            <a:r>
              <a:rPr lang="en-US" sz="2800" b="1" dirty="0"/>
              <a:t>to large: Echo=RVF.  </a:t>
            </a:r>
            <a:endParaRPr lang="en-US" sz="2800" b="1" dirty="0" smtClean="0"/>
          </a:p>
          <a:p>
            <a:r>
              <a:rPr lang="en-US" sz="2800" b="1" dirty="0" smtClean="0"/>
              <a:t> </a:t>
            </a:r>
            <a:r>
              <a:rPr lang="en-US" sz="2800" b="1" dirty="0" err="1"/>
              <a:t>Bp</a:t>
            </a:r>
            <a:r>
              <a:rPr lang="en-US" sz="2800" b="1" dirty="0"/>
              <a:t>=normal.  Treatment=thrombolytic or </a:t>
            </a:r>
            <a:r>
              <a:rPr lang="en-US" sz="2800" b="1" dirty="0" err="1"/>
              <a:t>embolectomy</a:t>
            </a:r>
            <a:r>
              <a:rPr lang="en-US" sz="2800" b="1" dirty="0"/>
              <a:t>    </a:t>
            </a:r>
          </a:p>
          <a:p>
            <a:r>
              <a:rPr lang="en-US" sz="2800" b="1" dirty="0"/>
              <a:t>Goal of </a:t>
            </a:r>
            <a:r>
              <a:rPr lang="en-US" sz="2800" b="1" dirty="0" err="1"/>
              <a:t>tretment</a:t>
            </a:r>
            <a:r>
              <a:rPr lang="en-US" sz="2800" b="1" dirty="0"/>
              <a:t>=prevention of recurrence</a:t>
            </a:r>
          </a:p>
          <a:p>
            <a:endParaRPr lang="en-US" sz="2800" b="1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7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96710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791200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Small </a:t>
            </a:r>
            <a:r>
              <a:rPr lang="en-US" sz="3200" b="1" dirty="0"/>
              <a:t>to moderate: Echo=Normal. </a:t>
            </a:r>
            <a:r>
              <a:rPr lang="en-US" sz="3200" b="1" dirty="0" err="1"/>
              <a:t>Bp</a:t>
            </a:r>
            <a:r>
              <a:rPr lang="en-US" sz="3200" b="1" dirty="0"/>
              <a:t>=Normal. Treatment=</a:t>
            </a:r>
            <a:r>
              <a:rPr lang="en-US" sz="3200" b="1" dirty="0" err="1"/>
              <a:t>Anticuagolant</a:t>
            </a:r>
            <a:r>
              <a:rPr lang="en-US" sz="3200" b="1" dirty="0"/>
              <a:t> </a:t>
            </a:r>
            <a:endParaRPr lang="en-US" sz="3200" b="1" dirty="0" smtClean="0"/>
          </a:p>
          <a:p>
            <a:pPr marL="68580" indent="0">
              <a:buNone/>
            </a:pPr>
            <a:r>
              <a:rPr lang="en-US" sz="3200" b="1" dirty="0" smtClean="0"/>
              <a:t>                    </a:t>
            </a:r>
            <a:endParaRPr lang="en-US" sz="3200" b="1" dirty="0"/>
          </a:p>
          <a:p>
            <a:r>
              <a:rPr lang="en-US" sz="3200" b="1" dirty="0"/>
              <a:t>Goal of treatment=Prevention of recurrence</a:t>
            </a:r>
          </a:p>
          <a:p>
            <a:r>
              <a:rPr lang="en-US" sz="3200" b="1" dirty="0" smtClean="0"/>
              <a:t>Small</a:t>
            </a:r>
            <a:r>
              <a:rPr lang="en-US" sz="3200" b="1" dirty="0"/>
              <a:t>:                      Echo=Normal.  </a:t>
            </a:r>
            <a:r>
              <a:rPr lang="en-US" sz="3200" b="1" dirty="0" err="1"/>
              <a:t>Bp</a:t>
            </a:r>
            <a:r>
              <a:rPr lang="en-US" sz="3200" b="1" dirty="0"/>
              <a:t>=Normal  </a:t>
            </a:r>
            <a:r>
              <a:rPr lang="en-US" sz="3200" b="1" dirty="0" smtClean="0"/>
              <a:t>Treatment=</a:t>
            </a:r>
            <a:r>
              <a:rPr lang="en-US" sz="3200" b="1" dirty="0" err="1" smtClean="0"/>
              <a:t>Anticuagolant</a:t>
            </a:r>
            <a:endParaRPr lang="en-US" sz="3200" b="1" dirty="0" smtClean="0"/>
          </a:p>
          <a:p>
            <a:pPr marL="68580" indent="0">
              <a:buNone/>
            </a:pPr>
            <a:endParaRPr lang="en-US" sz="3200" b="1" dirty="0"/>
          </a:p>
          <a:p>
            <a:r>
              <a:rPr lang="en-US" sz="3200" b="1" dirty="0"/>
              <a:t>Goal of treatment=Prevention of recurrence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15A59A-7E84-45DC-8357-33963C8F8528}" type="slidenum">
              <a:rPr lang="en-US" smtClean="0"/>
              <a:t>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199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3_Diseño predetermin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Diseño predeterminado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s-E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cs typeface="Arial" pitchFamily="34" charset="0"/>
          </a:defRPr>
        </a:defPPr>
      </a:lstStyle>
    </a:lnDef>
  </a:objectDefaults>
  <a:extraClrSchemeLst>
    <a:extraClrScheme>
      <a:clrScheme name="Diseño predeterminado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iseño predeterminado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iseño predeterminado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176</TotalTime>
  <Words>1012</Words>
  <Application>Microsoft Office PowerPoint</Application>
  <PresentationFormat>On-screen Show (4:3)</PresentationFormat>
  <Paragraphs>218</Paragraphs>
  <Slides>47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47</vt:i4>
      </vt:variant>
    </vt:vector>
  </HeadingPairs>
  <TitlesOfParts>
    <vt:vector size="49" baseType="lpstr">
      <vt:lpstr>Austin</vt:lpstr>
      <vt:lpstr>3_Diseño predeterminado</vt:lpstr>
      <vt:lpstr>PowerPoint Presentation</vt:lpstr>
      <vt:lpstr>Virchow triads</vt:lpstr>
      <vt:lpstr>Inherited hypercoagulability</vt:lpstr>
      <vt:lpstr>1.when to consider Pulmonary Embolism and DVTs: </vt:lpstr>
      <vt:lpstr>1.High-risk patients: </vt:lpstr>
      <vt:lpstr>PowerPoint Presentation</vt:lpstr>
      <vt:lpstr>PowerPoint Presentation</vt:lpstr>
      <vt:lpstr>Types of PTE</vt:lpstr>
      <vt:lpstr>PowerPoint Presentation</vt:lpstr>
      <vt:lpstr>consistent symptoms and sign:</vt:lpstr>
      <vt:lpstr>VTE in pregnancy</vt:lpstr>
      <vt:lpstr>   </vt:lpstr>
      <vt:lpstr>Independent risk factors</vt:lpstr>
      <vt:lpstr>PowerPoint Presentation</vt:lpstr>
      <vt:lpstr>PowerPoint Presentation</vt:lpstr>
      <vt:lpstr>PowerPoint Presentation</vt:lpstr>
      <vt:lpstr>PowerPoint Presentation</vt:lpstr>
      <vt:lpstr>                                    Ruptured Baker's cyst                        </vt:lpstr>
      <vt:lpstr>PowerPoint Presentation</vt:lpstr>
      <vt:lpstr>Superficial thrombosis</vt:lpstr>
      <vt:lpstr>PowerPoint Presentation</vt:lpstr>
      <vt:lpstr>DVT – VTE Risk Factors</vt:lpstr>
      <vt:lpstr>DVT – Wells Score</vt:lpstr>
      <vt:lpstr>PowerPoint Presentation</vt:lpstr>
      <vt:lpstr>DVT – D-Dimer</vt:lpstr>
      <vt:lpstr>PowerPoint Presentation</vt:lpstr>
      <vt:lpstr>PowerPoint Presentation</vt:lpstr>
      <vt:lpstr>PowerPoint Presentation</vt:lpstr>
      <vt:lpstr>PowerPoint Presentation</vt:lpstr>
      <vt:lpstr>signs and symptoms </vt:lpstr>
      <vt:lpstr>PowerPoint Presentation</vt:lpstr>
      <vt:lpstr>LEFt</vt:lpstr>
      <vt:lpstr>PE – Assigning Pretest Probability</vt:lpstr>
      <vt:lpstr>Para clinic</vt:lpstr>
      <vt:lpstr>PowerPoint Presentation</vt:lpstr>
      <vt:lpstr>PowerPoint Presentation</vt:lpstr>
      <vt:lpstr>Abnormal V/Q Scan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Treatment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1.when to consider Pulmonary Embolism and DVTs:</dc:title>
  <dc:creator>Acer-e1</dc:creator>
  <cp:lastModifiedBy>Acer-e1</cp:lastModifiedBy>
  <cp:revision>26</cp:revision>
  <dcterms:created xsi:type="dcterms:W3CDTF">2017-10-11T17:50:31Z</dcterms:created>
  <dcterms:modified xsi:type="dcterms:W3CDTF">2017-10-14T16:28:45Z</dcterms:modified>
</cp:coreProperties>
</file>