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4"/>
  </p:notesMasterIdLst>
  <p:sldIdLst>
    <p:sldId id="256" r:id="rId2"/>
    <p:sldId id="257" r:id="rId3"/>
    <p:sldId id="258" r:id="rId4"/>
    <p:sldId id="259" r:id="rId5"/>
    <p:sldId id="260" r:id="rId6"/>
    <p:sldId id="344" r:id="rId7"/>
    <p:sldId id="345" r:id="rId8"/>
    <p:sldId id="346" r:id="rId9"/>
    <p:sldId id="261" r:id="rId10"/>
    <p:sldId id="265" r:id="rId11"/>
    <p:sldId id="266" r:id="rId12"/>
    <p:sldId id="321" r:id="rId13"/>
    <p:sldId id="347" r:id="rId14"/>
    <p:sldId id="268" r:id="rId15"/>
    <p:sldId id="269" r:id="rId16"/>
    <p:sldId id="322" r:id="rId17"/>
    <p:sldId id="271" r:id="rId18"/>
    <p:sldId id="272" r:id="rId19"/>
    <p:sldId id="275" r:id="rId20"/>
    <p:sldId id="281" r:id="rId21"/>
    <p:sldId id="348" r:id="rId22"/>
    <p:sldId id="349" r:id="rId23"/>
    <p:sldId id="352" r:id="rId24"/>
    <p:sldId id="353" r:id="rId25"/>
    <p:sldId id="289" r:id="rId26"/>
    <p:sldId id="292" r:id="rId27"/>
    <p:sldId id="356" r:id="rId28"/>
    <p:sldId id="357" r:id="rId29"/>
    <p:sldId id="358" r:id="rId30"/>
    <p:sldId id="359" r:id="rId31"/>
    <p:sldId id="360" r:id="rId32"/>
    <p:sldId id="361" r:id="rId33"/>
    <p:sldId id="362" r:id="rId34"/>
    <p:sldId id="363" r:id="rId35"/>
    <p:sldId id="364" r:id="rId36"/>
    <p:sldId id="365" r:id="rId37"/>
    <p:sldId id="367" r:id="rId38"/>
    <p:sldId id="351" r:id="rId39"/>
    <p:sldId id="369" r:id="rId40"/>
    <p:sldId id="370" r:id="rId41"/>
    <p:sldId id="371" r:id="rId42"/>
    <p:sldId id="279" r:id="rId43"/>
    <p:sldId id="280" r:id="rId44"/>
    <p:sldId id="277" r:id="rId45"/>
    <p:sldId id="372" r:id="rId46"/>
    <p:sldId id="276" r:id="rId47"/>
    <p:sldId id="373" r:id="rId48"/>
    <p:sldId id="350" r:id="rId49"/>
    <p:sldId id="368" r:id="rId50"/>
    <p:sldId id="308" r:id="rId51"/>
    <p:sldId id="309" r:id="rId52"/>
    <p:sldId id="339" r:id="rId53"/>
    <p:sldId id="310" r:id="rId54"/>
    <p:sldId id="338" r:id="rId55"/>
    <p:sldId id="340" r:id="rId56"/>
    <p:sldId id="341" r:id="rId57"/>
    <p:sldId id="343" r:id="rId58"/>
    <p:sldId id="324" r:id="rId59"/>
    <p:sldId id="312" r:id="rId60"/>
    <p:sldId id="313" r:id="rId61"/>
    <p:sldId id="334" r:id="rId62"/>
    <p:sldId id="315" r:id="rId63"/>
  </p:sldIdLst>
  <p:sldSz cx="9144000" cy="6858000" type="screen4x3"/>
  <p:notesSz cx="6858000" cy="9144000"/>
  <p:defaultTextStyle>
    <a:defPPr>
      <a:defRPr lang="en-US"/>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71" autoAdjust="0"/>
  </p:normalViewPr>
  <p:slideViewPr>
    <p:cSldViewPr>
      <p:cViewPr varScale="1">
        <p:scale>
          <a:sx n="87" d="100"/>
          <a:sy n="87" d="100"/>
        </p:scale>
        <p:origin x="-1062" y="-84"/>
      </p:cViewPr>
      <p:guideLst>
        <p:guide orient="horz" pos="2160"/>
        <p:guide pos="2880"/>
      </p:guideLst>
    </p:cSldViewPr>
  </p:slideViewPr>
  <p:outlineViewPr>
    <p:cViewPr>
      <p:scale>
        <a:sx n="33" d="100"/>
        <a:sy n="33" d="100"/>
      </p:scale>
      <p:origin x="30" y="12810"/>
    </p:cViewPr>
  </p:outlineViewPr>
  <p:notesTextViewPr>
    <p:cViewPr>
      <p:scale>
        <a:sx n="100" d="100"/>
        <a:sy n="100" d="100"/>
      </p:scale>
      <p:origin x="0" y="0"/>
    </p:cViewPr>
  </p:notesTextViewPr>
  <p:sorterViewPr>
    <p:cViewPr>
      <p:scale>
        <a:sx n="100" d="100"/>
        <a:sy n="100" d="100"/>
      </p:scale>
      <p:origin x="0" y="448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rtl="0"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rtl="0" fontAlgn="auto">
              <a:spcBef>
                <a:spcPts val="0"/>
              </a:spcBef>
              <a:spcAft>
                <a:spcPts val="0"/>
              </a:spcAft>
              <a:defRPr sz="1200">
                <a:latin typeface="+mn-lt"/>
                <a:cs typeface="+mn-cs"/>
              </a:defRPr>
            </a:lvl1pPr>
          </a:lstStyle>
          <a:p>
            <a:pPr>
              <a:defRPr/>
            </a:pPr>
            <a:fld id="{864BDA7C-F1E5-45AF-9BB2-94095D49D863}" type="datetimeFigureOut">
              <a:rPr lang="en-US"/>
              <a:pPr>
                <a:defRPr/>
              </a:pPr>
              <a:t>1/31/2019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rtl="0" fontAlgn="auto">
              <a:spcBef>
                <a:spcPts val="0"/>
              </a:spcBef>
              <a:spcAft>
                <a:spcPts val="0"/>
              </a:spcAft>
              <a:defRPr sz="1200">
                <a:latin typeface="+mn-lt"/>
                <a:cs typeface="+mn-cs"/>
              </a:defRPr>
            </a:lvl1pPr>
          </a:lstStyle>
          <a:p>
            <a:pPr>
              <a:defRPr/>
            </a:pPr>
            <a:fld id="{5CCDD603-9F38-49F4-A1DC-FF08AA5391EC}" type="slidenum">
              <a:rPr lang="en-US"/>
              <a:pPr>
                <a:defRPr/>
              </a:pPr>
              <a:t>‹#›</a:t>
            </a:fld>
            <a:endParaRPr lang="en-US"/>
          </a:p>
        </p:txBody>
      </p:sp>
    </p:spTree>
    <p:extLst>
      <p:ext uri="{BB962C8B-B14F-4D97-AF65-F5344CB8AC3E}">
        <p14:creationId xmlns:p14="http://schemas.microsoft.com/office/powerpoint/2010/main" val="6459595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860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37391C5-E97B-44A5-B75B-872365317B90}"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003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75D870F-3B54-4D47-8090-E0C5C5E7BC56}" type="slidenum">
              <a:rPr lang="en-US" smtClean="0"/>
              <a:pPr fontAlgn="base">
                <a:spcBef>
                  <a:spcPct val="0"/>
                </a:spcBef>
                <a:spcAft>
                  <a:spcPct val="0"/>
                </a:spcAft>
                <a:defRPr/>
              </a:pPr>
              <a:t>14</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013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FA21EF5-4E67-46D9-BC1F-196C5A78E442}" type="slidenum">
              <a:rPr lang="en-US" smtClean="0"/>
              <a:pPr fontAlgn="base">
                <a:spcBef>
                  <a:spcPct val="0"/>
                </a:spcBef>
                <a:spcAft>
                  <a:spcPct val="0"/>
                </a:spcAft>
                <a:defRPr/>
              </a:pPr>
              <a:t>15</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024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3095262-5FBE-4E9A-A8C6-47DD23367994}" type="slidenum">
              <a:rPr lang="en-US" smtClean="0"/>
              <a:pPr fontAlgn="base">
                <a:spcBef>
                  <a:spcPct val="0"/>
                </a:spcBef>
                <a:spcAft>
                  <a:spcPct val="0"/>
                </a:spcAft>
                <a:defRPr/>
              </a:pPr>
              <a:t>16</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044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D158B6D-4F0D-425E-B3ED-A44272E4E6A7}" type="slidenum">
              <a:rPr lang="en-US" smtClean="0"/>
              <a:pPr fontAlgn="base">
                <a:spcBef>
                  <a:spcPct val="0"/>
                </a:spcBef>
                <a:spcAft>
                  <a:spcPct val="0"/>
                </a:spcAft>
                <a:defRPr/>
              </a:pPr>
              <a:t>17</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054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2852918-4563-4744-B103-E931A651EED9}" type="slidenum">
              <a:rPr lang="en-US" smtClean="0"/>
              <a:pPr fontAlgn="base">
                <a:spcBef>
                  <a:spcPct val="0"/>
                </a:spcBef>
                <a:spcAft>
                  <a:spcPct val="0"/>
                </a:spcAft>
                <a:defRPr/>
              </a:pPr>
              <a:t>18</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105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54828A2-46EA-40AA-BE48-455AC2468CDE}" type="slidenum">
              <a:rPr lang="en-US" smtClean="0"/>
              <a:pPr fontAlgn="base">
                <a:spcBef>
                  <a:spcPct val="0"/>
                </a:spcBef>
                <a:spcAft>
                  <a:spcPct val="0"/>
                </a:spcAft>
                <a:defRPr/>
              </a:pPr>
              <a:t>19</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177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82D9FB-7B21-4FD1-8D72-7C1E9354F0B8}" type="slidenum">
              <a:rPr lang="ar-SA" smtClean="0"/>
              <a:pPr fontAlgn="base">
                <a:spcBef>
                  <a:spcPct val="0"/>
                </a:spcBef>
                <a:spcAft>
                  <a:spcPct val="0"/>
                </a:spcAft>
                <a:defRPr/>
              </a:pPr>
              <a:t>20</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187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FE0926E-21B8-42CE-A3C8-E31B0EF5F1BE}" type="slidenum">
              <a:rPr lang="en-US" smtClean="0"/>
              <a:pPr fontAlgn="base">
                <a:spcBef>
                  <a:spcPct val="0"/>
                </a:spcBef>
                <a:spcAft>
                  <a:spcPct val="0"/>
                </a:spcAft>
                <a:defRPr/>
              </a:pPr>
              <a:t>21</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52842EF-3A5E-4A6F-A591-50F974FE4E34}" type="slidenum">
              <a:rPr lang="fa-IR" smtClean="0"/>
              <a:pPr fontAlgn="base">
                <a:spcBef>
                  <a:spcPct val="0"/>
                </a:spcBef>
                <a:spcAft>
                  <a:spcPct val="0"/>
                </a:spcAft>
                <a:defRPr/>
              </a:pPr>
              <a:t>22</a:t>
            </a:fld>
            <a:endParaRPr lang="en-US" smtClean="0"/>
          </a:p>
        </p:txBody>
      </p:sp>
      <p:sp>
        <p:nvSpPr>
          <p:cNvPr id="1105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714" name="AutoShape 1"/>
          <p:cNvSpPr>
            <a:spLocks noChangeArrowheads="1"/>
          </p:cNvSpPr>
          <p:nvPr/>
        </p:nvSpPr>
        <p:spPr bwMode="auto">
          <a:xfrm>
            <a:off x="0" y="303213"/>
            <a:ext cx="1588" cy="1587"/>
          </a:xfrm>
          <a:prstGeom prst="roundRect">
            <a:avLst>
              <a:gd name="adj" fmla="val 50000"/>
            </a:avLst>
          </a:prstGeom>
          <a:solidFill>
            <a:srgbClr val="FFFFFF"/>
          </a:solidFill>
          <a:ln w="9360">
            <a:solidFill>
              <a:srgbClr val="000000"/>
            </a:solidFill>
            <a:round/>
            <a:headEnd/>
            <a:tailEnd/>
          </a:ln>
        </p:spPr>
        <p:txBody>
          <a:bodyPr wrap="none" anchor="ctr"/>
          <a:lstStyle/>
          <a:p>
            <a:pPr algn="l" rtl="0"/>
            <a:endParaRPr lang="fa-IR" altLang="fa-IR">
              <a:latin typeface="Calibri" pitchFamily="34" charset="0"/>
            </a:endParaRPr>
          </a:p>
        </p:txBody>
      </p:sp>
      <p:sp>
        <p:nvSpPr>
          <p:cNvPr id="115715" name="Rectangle 2"/>
          <p:cNvSpPr>
            <a:spLocks noGrp="1" noChangeArrowheads="1"/>
          </p:cNvSpPr>
          <p:nvPr>
            <p:ph type="body"/>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fa-IR" altLang="fa-IR"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fa-IR" smtClean="0"/>
              <a:t>1- since injury is the leading cause of death in  children over 1 year</a:t>
            </a:r>
            <a:r>
              <a:rPr lang="en-US" altLang="fa-IR" baseline="30000" smtClean="0"/>
              <a:t> </a:t>
            </a:r>
            <a:r>
              <a:rPr lang="en-US" altLang="fa-IR" smtClean="0"/>
              <a:t>of age and motor vehicle</a:t>
            </a:r>
            <a:r>
              <a:rPr lang="en-US" altLang="fa-IR" baseline="30000" smtClean="0"/>
              <a:t> </a:t>
            </a:r>
            <a:r>
              <a:rPr lang="en-US" altLang="fa-IR" smtClean="0"/>
              <a:t>crashes are the most common cause of fatal childhood injuries;</a:t>
            </a:r>
            <a:r>
              <a:rPr lang="en-US" altLang="fa-IR" baseline="30000" smtClean="0"/>
              <a:t> </a:t>
            </a:r>
            <a:r>
              <a:rPr lang="en-US" altLang="fa-IR" smtClean="0"/>
              <a:t>targeted interventions, such as the use of child passenger safety</a:t>
            </a:r>
            <a:r>
              <a:rPr lang="en-US" altLang="fa-IR" baseline="30000" smtClean="0"/>
              <a:t> </a:t>
            </a:r>
            <a:r>
              <a:rPr lang="en-US" altLang="fa-IR" smtClean="0"/>
              <a:t>seats, can reduce the risk of death.</a:t>
            </a:r>
          </a:p>
        </p:txBody>
      </p:sp>
      <p:sp>
        <p:nvSpPr>
          <p:cNvPr id="870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4913004-B149-4CCA-8AAF-C264602E83B3}" type="slidenum">
              <a:rPr lang="ar-SA" smtClean="0"/>
              <a:pPr fontAlgn="base">
                <a:spcBef>
                  <a:spcPct val="0"/>
                </a:spcBef>
                <a:spcAft>
                  <a:spcPct val="0"/>
                </a:spcAft>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259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67CABE-ECFB-4315-B691-F3DF01E84672}" type="slidenum">
              <a:rPr lang="en-US" smtClean="0"/>
              <a:pPr fontAlgn="base">
                <a:spcBef>
                  <a:spcPct val="0"/>
                </a:spcBef>
                <a:spcAft>
                  <a:spcPct val="0"/>
                </a:spcAft>
                <a:defRPr/>
              </a:pPr>
              <a:t>24</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269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0A9A3C4-D4AF-4D15-AB16-2644C1F2B517}" type="slidenum">
              <a:rPr lang="en-US" smtClean="0"/>
              <a:pPr fontAlgn="base">
                <a:spcBef>
                  <a:spcPct val="0"/>
                </a:spcBef>
                <a:spcAft>
                  <a:spcPct val="0"/>
                </a:spcAft>
                <a:defRPr/>
              </a:pPr>
              <a:t>25</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E873AEE-2819-4E44-A68E-BD8A798E4863}" type="slidenum">
              <a:rPr lang="fa-IR" smtClean="0"/>
              <a:pPr fontAlgn="base">
                <a:spcBef>
                  <a:spcPct val="0"/>
                </a:spcBef>
                <a:spcAft>
                  <a:spcPct val="0"/>
                </a:spcAft>
                <a:defRPr/>
              </a:pPr>
              <a:t>26</a:t>
            </a:fld>
            <a:endParaRPr lang="en-US" smtClean="0"/>
          </a:p>
        </p:txBody>
      </p:sp>
      <p:sp>
        <p:nvSpPr>
          <p:cNvPr id="1228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341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20C9861-D989-4B76-84B8-2C71E70EBA74}" type="slidenum">
              <a:rPr lang="en-US" smtClean="0"/>
              <a:pPr fontAlgn="base">
                <a:spcBef>
                  <a:spcPct val="0"/>
                </a:spcBef>
                <a:spcAft>
                  <a:spcPct val="0"/>
                </a:spcAft>
                <a:defRPr/>
              </a:pPr>
              <a:t>27</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321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3FCC437-E8DF-4CA6-80FD-9CB51A1305F5}" type="slidenum">
              <a:rPr lang="en-US" smtClean="0"/>
              <a:pPr fontAlgn="base">
                <a:spcBef>
                  <a:spcPct val="0"/>
                </a:spcBef>
                <a:spcAft>
                  <a:spcPct val="0"/>
                </a:spcAft>
                <a:defRPr/>
              </a:pPr>
              <a:t>28</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74ABC1A-E46F-4A5E-B0B0-387A42A18F1E}" type="slidenum">
              <a:rPr lang="fa-IR" smtClean="0"/>
              <a:pPr fontAlgn="base">
                <a:spcBef>
                  <a:spcPct val="0"/>
                </a:spcBef>
                <a:spcAft>
                  <a:spcPct val="0"/>
                </a:spcAft>
                <a:defRPr/>
              </a:pPr>
              <a:t>29</a:t>
            </a:fld>
            <a:endParaRPr lang="en-US" smtClean="0"/>
          </a:p>
        </p:txBody>
      </p:sp>
      <p:sp>
        <p:nvSpPr>
          <p:cNvPr id="12493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372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7CA3D9B-EC56-4C72-BD83-897D1C5AF974}" type="slidenum">
              <a:rPr lang="en-US" smtClean="0"/>
              <a:pPr fontAlgn="base">
                <a:spcBef>
                  <a:spcPct val="0"/>
                </a:spcBef>
                <a:spcAft>
                  <a:spcPct val="0"/>
                </a:spcAft>
                <a:defRPr/>
              </a:pPr>
              <a:t>30</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fa-IR" smtClean="0"/>
              <a:t>a lay rescuer uses a head tilt–chin</a:t>
            </a:r>
            <a:r>
              <a:rPr lang="en-US" altLang="fa-IR" baseline="30000" smtClean="0"/>
              <a:t> </a:t>
            </a:r>
            <a:r>
              <a:rPr lang="en-US" altLang="fa-IR" smtClean="0"/>
              <a:t>lift maneuver for both injured and noninjured victims </a:t>
            </a:r>
          </a:p>
        </p:txBody>
      </p:sp>
      <p:sp>
        <p:nvSpPr>
          <p:cNvPr id="1300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38662D4-46B7-4F5B-B032-27E16D469E4D}" type="slidenum">
              <a:rPr lang="ar-SA" smtClean="0"/>
              <a:pPr fontAlgn="base">
                <a:spcBef>
                  <a:spcPct val="0"/>
                </a:spcBef>
                <a:spcAft>
                  <a:spcPct val="0"/>
                </a:spcAft>
                <a:defRPr/>
              </a:pPr>
              <a:t>31</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361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B54B011-2BDD-4C55-A79B-DF94F3FCE23C}" type="slidenum">
              <a:rPr lang="en-US" smtClean="0"/>
              <a:pPr fontAlgn="base">
                <a:spcBef>
                  <a:spcPct val="0"/>
                </a:spcBef>
                <a:spcAft>
                  <a:spcPct val="0"/>
                </a:spcAft>
                <a:defRPr/>
              </a:pPr>
              <a:t>32</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39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F452244-CB85-454E-B276-A1283685D6F6}" type="slidenum">
              <a:rPr lang="en-US" smtClean="0"/>
              <a:pPr fontAlgn="base">
                <a:spcBef>
                  <a:spcPct val="0"/>
                </a:spcBef>
                <a:spcAft>
                  <a:spcPct val="0"/>
                </a:spcAft>
                <a:defRPr/>
              </a:pPr>
              <a:t>33</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880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83EE49-1956-45FF-9915-7568AD048869}" type="slidenum">
              <a:rPr lang="en-US" smtClean="0"/>
              <a:pPr fontAlgn="base">
                <a:spcBef>
                  <a:spcPct val="0"/>
                </a:spcBef>
                <a:spcAft>
                  <a:spcPct val="0"/>
                </a:spcAft>
                <a:defRPr/>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39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0ACC14F-C8F3-4CAE-A6E0-ACBE952D653F}" type="slidenum">
              <a:rPr lang="en-US" smtClean="0"/>
              <a:pPr fontAlgn="base">
                <a:spcBef>
                  <a:spcPct val="0"/>
                </a:spcBef>
                <a:spcAft>
                  <a:spcPct val="0"/>
                </a:spcAft>
                <a:defRPr/>
              </a:pPr>
              <a:t>34</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40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9635870-4472-4033-8074-4B26AE2F9F19}" type="slidenum">
              <a:rPr lang="en-US" smtClean="0"/>
              <a:pPr fontAlgn="base">
                <a:spcBef>
                  <a:spcPct val="0"/>
                </a:spcBef>
                <a:spcAft>
                  <a:spcPct val="0"/>
                </a:spcAft>
                <a:defRPr/>
              </a:pPr>
              <a:t>35</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413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0429540-1A3E-4241-A3C4-34FFBD8764C0}" type="slidenum">
              <a:rPr lang="en-US" smtClean="0"/>
              <a:pPr fontAlgn="base">
                <a:spcBef>
                  <a:spcPct val="0"/>
                </a:spcBef>
                <a:spcAft>
                  <a:spcPct val="0"/>
                </a:spcAft>
                <a:defRPr/>
              </a:pPr>
              <a:t>36</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280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9D53C5F-76B3-4F1E-8A75-56811D5B0B8D}" type="slidenum">
              <a:rPr lang="en-US" smtClean="0"/>
              <a:pPr fontAlgn="base">
                <a:spcBef>
                  <a:spcPct val="0"/>
                </a:spcBef>
                <a:spcAft>
                  <a:spcPct val="0"/>
                </a:spcAft>
                <a:defRPr/>
              </a:pPr>
              <a:t>37</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228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C0BF63D-E07B-4F58-AF09-56B76F5053C9}" type="slidenum">
              <a:rPr lang="en-US" smtClean="0"/>
              <a:pPr fontAlgn="base">
                <a:spcBef>
                  <a:spcPct val="0"/>
                </a:spcBef>
                <a:spcAft>
                  <a:spcPct val="0"/>
                </a:spcAft>
                <a:defRPr/>
              </a:pPr>
              <a:t>38</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157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1DCDE97-E45C-467A-91DC-81A861D3E2CF}" type="slidenum">
              <a:rPr lang="en-US" smtClean="0"/>
              <a:pPr fontAlgn="base">
                <a:spcBef>
                  <a:spcPct val="0"/>
                </a:spcBef>
                <a:spcAft>
                  <a:spcPct val="0"/>
                </a:spcAft>
                <a:defRPr/>
              </a:pPr>
              <a:t>42</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167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20FC36-1EC5-46E5-8F24-D0B116DD3689}" type="slidenum">
              <a:rPr lang="en-US" smtClean="0"/>
              <a:pPr fontAlgn="base">
                <a:spcBef>
                  <a:spcPct val="0"/>
                </a:spcBef>
                <a:spcAft>
                  <a:spcPct val="0"/>
                </a:spcAft>
                <a:defRPr/>
              </a:pPr>
              <a:t>43</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136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B83416F-7CF5-445B-A72C-5682CA3A1A59}" type="slidenum">
              <a:rPr lang="en-US" smtClean="0"/>
              <a:pPr fontAlgn="base">
                <a:spcBef>
                  <a:spcPct val="0"/>
                </a:spcBef>
                <a:spcAft>
                  <a:spcPct val="0"/>
                </a:spcAft>
                <a:defRPr/>
              </a:pPr>
              <a:t>44</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116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31A5583-488F-414F-B3C1-4A59CF9BF124}" type="slidenum">
              <a:rPr lang="en-US" smtClean="0"/>
              <a:pPr fontAlgn="base">
                <a:spcBef>
                  <a:spcPct val="0"/>
                </a:spcBef>
                <a:spcAft>
                  <a:spcPct val="0"/>
                </a:spcAft>
                <a:defRPr/>
              </a:pPr>
              <a:t>46</a:t>
            </a:fld>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09C2DC5-8F80-421B-BC60-11F5C539FC1C}" type="slidenum">
              <a:rPr lang="fa-IR" smtClean="0"/>
              <a:pPr fontAlgn="base">
                <a:spcBef>
                  <a:spcPct val="0"/>
                </a:spcBef>
                <a:spcAft>
                  <a:spcPct val="0"/>
                </a:spcAft>
                <a:defRPr/>
              </a:pPr>
              <a:t>48</a:t>
            </a:fld>
            <a:endParaRPr lang="en-US" smtClean="0"/>
          </a:p>
        </p:txBody>
      </p:sp>
      <p:sp>
        <p:nvSpPr>
          <p:cNvPr id="1116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fa-IR" smtClean="0"/>
              <a:t>The 2-thumb–encircling hands technique is preferred</a:t>
            </a:r>
            <a:r>
              <a:rPr lang="en-US" altLang="fa-IR" baseline="30000" smtClean="0"/>
              <a:t> </a:t>
            </a:r>
            <a:r>
              <a:rPr lang="en-US" altLang="fa-IR" smtClean="0"/>
              <a:t>over the 2-finger technique because it produces higher coronary</a:t>
            </a:r>
            <a:r>
              <a:rPr lang="en-US" altLang="fa-IR" baseline="30000" smtClean="0"/>
              <a:t> </a:t>
            </a:r>
            <a:r>
              <a:rPr lang="en-US" altLang="fa-IR" smtClean="0"/>
              <a:t>artery perfusion pressure, results more consistently in appropriate</a:t>
            </a:r>
            <a:r>
              <a:rPr lang="en-US" altLang="fa-IR" baseline="30000" smtClean="0"/>
              <a:t> </a:t>
            </a:r>
            <a:r>
              <a:rPr lang="en-US" altLang="fa-IR" smtClean="0"/>
              <a:t>depth or force of compression,and may generate</a:t>
            </a:r>
            <a:r>
              <a:rPr lang="en-US" altLang="fa-IR" baseline="30000" smtClean="0"/>
              <a:t> </a:t>
            </a:r>
            <a:r>
              <a:rPr lang="en-US" altLang="fa-IR" smtClean="0"/>
              <a:t>higher systolic and diastolic pressures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890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F10D845-C10E-45A8-9994-3BDD8532BFC8}" type="slidenum">
              <a:rPr lang="en-US" smtClean="0"/>
              <a:pPr fontAlgn="base">
                <a:spcBef>
                  <a:spcPct val="0"/>
                </a:spcBef>
                <a:spcAft>
                  <a:spcPct val="0"/>
                </a:spcAft>
                <a:defRPr/>
              </a:pPr>
              <a:t>4</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B2B0473-E3B1-43F0-88F0-4CCD125501DE}" type="slidenum">
              <a:rPr lang="fa-IR" smtClean="0"/>
              <a:pPr fontAlgn="base">
                <a:spcBef>
                  <a:spcPct val="0"/>
                </a:spcBef>
                <a:spcAft>
                  <a:spcPct val="0"/>
                </a:spcAft>
                <a:defRPr/>
              </a:pPr>
              <a:t>49</a:t>
            </a:fld>
            <a:endParaRPr lang="en-US" smtClean="0"/>
          </a:p>
        </p:txBody>
      </p:sp>
      <p:sp>
        <p:nvSpPr>
          <p:cNvPr id="1126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505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A29D319-D04D-464D-B52C-C49B7C8A3CF4}" type="slidenum">
              <a:rPr lang="en-US" smtClean="0"/>
              <a:pPr fontAlgn="base">
                <a:spcBef>
                  <a:spcPct val="0"/>
                </a:spcBef>
                <a:spcAft>
                  <a:spcPct val="0"/>
                </a:spcAft>
                <a:defRPr/>
              </a:pPr>
              <a:t>50</a:t>
            </a:fld>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515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644F5BE-21F0-43B2-BF11-E16E7C286DD4}" type="slidenum">
              <a:rPr lang="en-US" smtClean="0"/>
              <a:pPr fontAlgn="base">
                <a:spcBef>
                  <a:spcPct val="0"/>
                </a:spcBef>
                <a:spcAft>
                  <a:spcPct val="0"/>
                </a:spcAft>
                <a:defRPr/>
              </a:pPr>
              <a:t>51</a:t>
            </a:fld>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525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E54265F-125C-4DB3-B129-198C74B87A45}" type="slidenum">
              <a:rPr lang="en-US" smtClean="0"/>
              <a:pPr fontAlgn="base">
                <a:spcBef>
                  <a:spcPct val="0"/>
                </a:spcBef>
                <a:spcAft>
                  <a:spcPct val="0"/>
                </a:spcAft>
                <a:defRPr/>
              </a:pPr>
              <a:t>53</a:t>
            </a:fld>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5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54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827BB4-CC82-4819-B226-B349DE015CA1}" type="slidenum">
              <a:rPr lang="en-US" smtClean="0"/>
              <a:pPr fontAlgn="base">
                <a:spcBef>
                  <a:spcPct val="0"/>
                </a:spcBef>
                <a:spcAft>
                  <a:spcPct val="0"/>
                </a:spcAft>
                <a:defRPr/>
              </a:pPr>
              <a:t>58</a:t>
            </a:fld>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898F9D0-4ED1-4A0E-B013-08F31A305715}" type="slidenum">
              <a:rPr lang="fa-IR" smtClean="0"/>
              <a:pPr fontAlgn="base">
                <a:spcBef>
                  <a:spcPct val="0"/>
                </a:spcBef>
                <a:spcAft>
                  <a:spcPct val="0"/>
                </a:spcAft>
                <a:defRPr/>
              </a:pPr>
              <a:t>59</a:t>
            </a:fld>
            <a:endParaRPr lang="en-US" smtClean="0"/>
          </a:p>
        </p:txBody>
      </p:sp>
      <p:sp>
        <p:nvSpPr>
          <p:cNvPr id="1464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3A175C-DD33-4B96-BE0A-E350A23B8DD9}" type="slidenum">
              <a:rPr lang="fa-IR" smtClean="0"/>
              <a:pPr fontAlgn="base">
                <a:spcBef>
                  <a:spcPct val="0"/>
                </a:spcBef>
                <a:spcAft>
                  <a:spcPct val="0"/>
                </a:spcAft>
                <a:defRPr/>
              </a:pPr>
              <a:t>60</a:t>
            </a:fld>
            <a:endParaRPr lang="en-US" smtClean="0"/>
          </a:p>
        </p:txBody>
      </p:sp>
      <p:sp>
        <p:nvSpPr>
          <p:cNvPr id="1484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931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A6C2BF-6F32-49F5-8932-43D6C1A6E521}" type="slidenum">
              <a:rPr lang="en-US" smtClean="0"/>
              <a:pPr fontAlgn="base">
                <a:spcBef>
                  <a:spcPct val="0"/>
                </a:spcBef>
                <a:spcAft>
                  <a:spcPct val="0"/>
                </a:spcAft>
                <a:defRPr/>
              </a:pPr>
              <a:t>61</a:t>
            </a:fld>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E8A9B27-E72E-4EDB-A26D-634FE46DBBEF}" type="slidenum">
              <a:rPr lang="fa-IR" smtClean="0"/>
              <a:pPr fontAlgn="base">
                <a:spcBef>
                  <a:spcPct val="0"/>
                </a:spcBef>
                <a:spcAft>
                  <a:spcPct val="0"/>
                </a:spcAft>
                <a:defRPr/>
              </a:pPr>
              <a:t>62</a:t>
            </a:fld>
            <a:endParaRPr lang="en-US" smtClean="0"/>
          </a:p>
        </p:txBody>
      </p:sp>
      <p:sp>
        <p:nvSpPr>
          <p:cNvPr id="1566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66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901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46D4725-B4C0-4C48-B3AF-7144EBF5B836}" type="slidenum">
              <a:rPr lang="en-US" smtClean="0"/>
              <a:pPr fontAlgn="base">
                <a:spcBef>
                  <a:spcPct val="0"/>
                </a:spcBef>
                <a:spcAft>
                  <a:spcPct val="0"/>
                </a:spcAft>
                <a:defRPr/>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fa-IR" smtClean="0"/>
              <a:t> ,a high way, a burning building ,</a:t>
            </a:r>
          </a:p>
        </p:txBody>
      </p:sp>
      <p:sp>
        <p:nvSpPr>
          <p:cNvPr id="911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2F6BB3A-DB07-4DE2-AB60-4C858E7A9105}" type="slidenum">
              <a:rPr lang="ar-SA" smtClean="0"/>
              <a:pPr fontAlgn="base">
                <a:spcBef>
                  <a:spcPct val="0"/>
                </a:spcBef>
                <a:spcAft>
                  <a:spcPct val="0"/>
                </a:spcAft>
                <a:defRPr/>
              </a:pPr>
              <a:t>9</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962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A08D1EA-88E2-4647-8F7A-EBEB76BDB375}" type="slidenum">
              <a:rPr lang="ar-SA" smtClean="0"/>
              <a:pPr fontAlgn="base">
                <a:spcBef>
                  <a:spcPct val="0"/>
                </a:spcBef>
                <a:spcAft>
                  <a:spcPct val="0"/>
                </a:spcAft>
                <a:defRPr/>
              </a:pPr>
              <a:t>10</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972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2EB6A1F-BAA6-4509-B55B-44F7C0BEB025}" type="slidenum">
              <a:rPr lang="en-US" smtClean="0"/>
              <a:pPr fontAlgn="base">
                <a:spcBef>
                  <a:spcPct val="0"/>
                </a:spcBef>
                <a:spcAft>
                  <a:spcPct val="0"/>
                </a:spcAft>
                <a:defRPr/>
              </a:pPr>
              <a:t>11</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993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DC26879-3746-44E8-A1E5-8B61113CDA64}" type="slidenum">
              <a:rPr lang="en-US" smtClean="0"/>
              <a:pPr fontAlgn="base">
                <a:spcBef>
                  <a:spcPct val="0"/>
                </a:spcBef>
                <a:spcAft>
                  <a:spcPct val="0"/>
                </a:spcAft>
                <a:defRPr/>
              </a:pPr>
              <a:t>12</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flipH="1">
            <a:off x="2667000" y="0"/>
            <a:ext cx="6477000" cy="6858000"/>
          </a:xfrm>
          <a:prstGeom prst="rect">
            <a:avLst/>
          </a:prstGeom>
          <a:blipFill>
            <a:blip r:embed="rId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0" fontAlgn="auto">
              <a:spcBef>
                <a:spcPts val="0"/>
              </a:spcBef>
              <a:spcAft>
                <a:spcPts val="0"/>
              </a:spcAft>
              <a:defRPr/>
            </a:pPr>
            <a:endParaRPr lang="en-US"/>
          </a:p>
        </p:txBody>
      </p:sp>
      <p:sp>
        <p:nvSpPr>
          <p:cNvPr id="5" name="Straight Connector 4"/>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a:lstStyle>
            <a:extLst/>
          </a:lstStyle>
          <a:p>
            <a:pPr algn="l" rtl="0" fontAlgn="auto">
              <a:spcBef>
                <a:spcPts val="0"/>
              </a:spcBef>
              <a:spcAft>
                <a:spcPts val="0"/>
              </a:spcAft>
              <a:defRPr/>
            </a:pPr>
            <a:endParaRPr lang="en-US">
              <a:latin typeface="+mn-lt"/>
              <a:cs typeface="Arial" charset="0"/>
            </a:endParaRPr>
          </a:p>
        </p:txBody>
      </p:sp>
      <p:sp>
        <p:nvSpPr>
          <p:cNvPr id="12" name="Title 11"/>
          <p:cNvSpPr>
            <a:spLocks noGrp="1"/>
          </p:cNvSpPr>
          <p:nvPr>
            <p:ph type="ctrTitle"/>
          </p:nvPr>
        </p:nvSpPr>
        <p:spPr>
          <a:xfrm>
            <a:off x="3366868" y="533400"/>
            <a:ext cx="5105400" cy="2868168"/>
          </a:xfrm>
        </p:spPr>
        <p:txBody>
          <a:bodyPr>
            <a:noAutofit/>
          </a:bodyPr>
          <a:lstStyle>
            <a:lvl1pPr algn="r">
              <a:defRPr sz="4200" b="1"/>
            </a:lvl1pPr>
            <a:extLst/>
          </a:lstStyle>
          <a:p>
            <a:r>
              <a:rPr lang="en-US" smtClean="0"/>
              <a:t>Click to edit Master title style</a:t>
            </a:r>
            <a:endParaRPr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6" name="Date Placeholder 30"/>
          <p:cNvSpPr>
            <a:spLocks noGrp="1"/>
          </p:cNvSpPr>
          <p:nvPr>
            <p:ph type="dt" sz="half" idx="10"/>
          </p:nvPr>
        </p:nvSpPr>
        <p:spPr>
          <a:xfrm>
            <a:off x="5870575" y="6557963"/>
            <a:ext cx="2003425" cy="227012"/>
          </a:xfrm>
        </p:spPr>
        <p:txBody>
          <a:bodyPr/>
          <a:lstStyle>
            <a:lvl1pPr>
              <a:defRPr lang="en-US">
                <a:solidFill>
                  <a:srgbClr val="FFFFFF"/>
                </a:solidFill>
              </a:defRPr>
            </a:lvl1pPr>
            <a:extLst/>
          </a:lstStyle>
          <a:p>
            <a:pPr>
              <a:defRPr/>
            </a:pPr>
            <a:endParaRPr/>
          </a:p>
        </p:txBody>
      </p:sp>
      <p:sp>
        <p:nvSpPr>
          <p:cNvPr id="7" name="Footer Placeholder 17"/>
          <p:cNvSpPr>
            <a:spLocks noGrp="1"/>
          </p:cNvSpPr>
          <p:nvPr>
            <p:ph type="ftr" sz="quarter" idx="11"/>
          </p:nvPr>
        </p:nvSpPr>
        <p:spPr>
          <a:xfrm>
            <a:off x="2819400" y="6557963"/>
            <a:ext cx="2927350" cy="228600"/>
          </a:xfrm>
        </p:spPr>
        <p:txBody>
          <a:bodyPr/>
          <a:lstStyle>
            <a:lvl1pPr>
              <a:defRPr lang="en-US">
                <a:solidFill>
                  <a:srgbClr val="FFFFFF"/>
                </a:solidFill>
              </a:defRPr>
            </a:lvl1pPr>
            <a:extLst/>
          </a:lstStyle>
          <a:p>
            <a:pPr>
              <a:defRPr/>
            </a:pPr>
            <a:endParaRPr/>
          </a:p>
        </p:txBody>
      </p:sp>
      <p:sp>
        <p:nvSpPr>
          <p:cNvPr id="8" name="Slide Number Placeholder 28"/>
          <p:cNvSpPr>
            <a:spLocks noGrp="1"/>
          </p:cNvSpPr>
          <p:nvPr>
            <p:ph type="sldNum" sz="quarter" idx="12"/>
          </p:nvPr>
        </p:nvSpPr>
        <p:spPr>
          <a:xfrm>
            <a:off x="7880350" y="6556375"/>
            <a:ext cx="588963" cy="228600"/>
          </a:xfrm>
        </p:spPr>
        <p:txBody>
          <a:bodyPr/>
          <a:lstStyle>
            <a:lvl1pPr>
              <a:defRPr lang="en-US">
                <a:solidFill>
                  <a:srgbClr val="FFFFFF"/>
                </a:solidFill>
              </a:defRPr>
            </a:lvl1pPr>
            <a:extLst/>
          </a:lstStyle>
          <a:p>
            <a:pPr>
              <a:defRPr/>
            </a:pPr>
            <a:fld id="{B58EEAF7-727F-4B5E-82CD-E535993FA944}" type="slidenum">
              <a:rPr lang="ar-SA"/>
              <a:pPr>
                <a:defRPr/>
              </a:pPr>
              <a:t>‹#›</a:t>
            </a:fld>
            <a:endParaRPr/>
          </a:p>
        </p:txBody>
      </p:sp>
    </p:spTree>
    <p:extLst>
      <p:ext uri="{BB962C8B-B14F-4D97-AF65-F5344CB8AC3E}">
        <p14:creationId xmlns:p14="http://schemas.microsoft.com/office/powerpoint/2010/main" val="4216755931"/>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6"/>
          <p:cNvSpPr>
            <a:spLocks noGrp="1"/>
          </p:cNvSpPr>
          <p:nvPr>
            <p:ph type="dt" sz="half" idx="10"/>
          </p:nvPr>
        </p:nvSpPr>
        <p:spPr/>
        <p:txBody>
          <a:bodyPr/>
          <a:lstStyle>
            <a:lvl1pPr>
              <a:defRPr/>
            </a:lvl1pPr>
          </a:lstStyle>
          <a:p>
            <a:pPr>
              <a:defRPr/>
            </a:pPr>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15"/>
          <p:cNvSpPr>
            <a:spLocks noGrp="1"/>
          </p:cNvSpPr>
          <p:nvPr>
            <p:ph type="sldNum" sz="quarter" idx="12"/>
          </p:nvPr>
        </p:nvSpPr>
        <p:spPr/>
        <p:txBody>
          <a:bodyPr/>
          <a:lstStyle>
            <a:lvl1pPr>
              <a:defRPr/>
            </a:lvl1pPr>
          </a:lstStyle>
          <a:p>
            <a:pPr>
              <a:defRPr/>
            </a:pPr>
            <a:fld id="{60C91171-7AED-417D-AE05-7AE7A7C0E8DA}" type="slidenum">
              <a:rPr lang="ar-SA"/>
              <a:pPr>
                <a:defRPr/>
              </a:pPr>
              <a:t>‹#›</a:t>
            </a:fld>
            <a:endParaRPr lang="en-US"/>
          </a:p>
        </p:txBody>
      </p:sp>
    </p:spTree>
    <p:extLst>
      <p:ext uri="{BB962C8B-B14F-4D97-AF65-F5344CB8AC3E}">
        <p14:creationId xmlns:p14="http://schemas.microsoft.com/office/powerpoint/2010/main" val="17026754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243388" y="6557963"/>
            <a:ext cx="2001837" cy="227012"/>
          </a:xfrm>
        </p:spPr>
        <p:txBody>
          <a:bodyPr/>
          <a:lstStyle>
            <a:lvl1pPr>
              <a:defRPr/>
            </a:lvl1pPr>
            <a:extLst/>
          </a:lstStyle>
          <a:p>
            <a:pPr>
              <a:defRPr/>
            </a:pPr>
            <a:endParaRPr lang="en-US"/>
          </a:p>
        </p:txBody>
      </p:sp>
      <p:sp>
        <p:nvSpPr>
          <p:cNvPr id="5" name="Footer Placeholder 4"/>
          <p:cNvSpPr>
            <a:spLocks noGrp="1"/>
          </p:cNvSpPr>
          <p:nvPr>
            <p:ph type="ftr" sz="quarter" idx="11"/>
          </p:nvPr>
        </p:nvSpPr>
        <p:spPr>
          <a:xfrm>
            <a:off x="457200" y="6556375"/>
            <a:ext cx="3657600" cy="228600"/>
          </a:xfrm>
        </p:spPr>
        <p:txBody>
          <a:bodyPr/>
          <a:lstStyle>
            <a:lvl1pPr>
              <a:defRPr/>
            </a:lvl1pPr>
            <a:extLst/>
          </a:lstStyle>
          <a:p>
            <a:pPr>
              <a:defRPr/>
            </a:pPr>
            <a:endParaRPr lang="en-US"/>
          </a:p>
        </p:txBody>
      </p:sp>
      <p:sp>
        <p:nvSpPr>
          <p:cNvPr id="6" name="Slide Number Placeholder 5"/>
          <p:cNvSpPr>
            <a:spLocks noGrp="1"/>
          </p:cNvSpPr>
          <p:nvPr>
            <p:ph type="sldNum" sz="quarter" idx="12"/>
          </p:nvPr>
        </p:nvSpPr>
        <p:spPr>
          <a:xfrm>
            <a:off x="6254750" y="6553200"/>
            <a:ext cx="587375" cy="228600"/>
          </a:xfrm>
        </p:spPr>
        <p:txBody>
          <a:bodyPr/>
          <a:lstStyle>
            <a:lvl1pPr>
              <a:defRPr>
                <a:solidFill>
                  <a:schemeClr val="tx2"/>
                </a:solidFill>
              </a:defRPr>
            </a:lvl1pPr>
            <a:extLst/>
          </a:lstStyle>
          <a:p>
            <a:pPr>
              <a:defRPr/>
            </a:pPr>
            <a:fld id="{33528DBD-9377-4A18-847D-EDB41AA1572F}" type="slidenum">
              <a:rPr lang="ar-SA"/>
              <a:pPr>
                <a:defRPr/>
              </a:pPr>
              <a:t>‹#›</a:t>
            </a:fld>
            <a:endParaRPr lang="en-US"/>
          </a:p>
        </p:txBody>
      </p:sp>
    </p:spTree>
    <p:extLst>
      <p:ext uri="{BB962C8B-B14F-4D97-AF65-F5344CB8AC3E}">
        <p14:creationId xmlns:p14="http://schemas.microsoft.com/office/powerpoint/2010/main" val="34136799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20574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0574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324600"/>
            <a:ext cx="1905000" cy="45720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324600"/>
            <a:ext cx="2895600" cy="45720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553200" y="6324600"/>
            <a:ext cx="1905000" cy="457200"/>
          </a:xfrm>
        </p:spPr>
        <p:txBody>
          <a:bodyPr/>
          <a:lstStyle>
            <a:lvl1pPr>
              <a:defRPr/>
            </a:lvl1pPr>
          </a:lstStyle>
          <a:p>
            <a:pPr>
              <a:defRPr/>
            </a:pPr>
            <a:fld id="{F181F7AB-ED72-4E67-ACE9-CA8D7199E622}" type="slidenum">
              <a:rPr lang="en-US"/>
              <a:pPr>
                <a:defRPr/>
              </a:pPr>
              <a:t>‹#›</a:t>
            </a:fld>
            <a:endParaRPr lang="en-US"/>
          </a:p>
        </p:txBody>
      </p:sp>
    </p:spTree>
    <p:extLst>
      <p:ext uri="{BB962C8B-B14F-4D97-AF65-F5344CB8AC3E}">
        <p14:creationId xmlns:p14="http://schemas.microsoft.com/office/powerpoint/2010/main" val="1590397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571198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normAutofit/>
          </a:bodyPr>
          <a:lstStyle/>
          <a:p>
            <a:pPr lvl="0"/>
            <a:endParaRPr lang="en-US" noProof="0" smtClean="0"/>
          </a:p>
        </p:txBody>
      </p:sp>
      <p:sp>
        <p:nvSpPr>
          <p:cNvPr id="4" name="Date Placeholder 26"/>
          <p:cNvSpPr>
            <a:spLocks noGrp="1"/>
          </p:cNvSpPr>
          <p:nvPr>
            <p:ph type="dt" sz="half" idx="10"/>
          </p:nvPr>
        </p:nvSpPr>
        <p:spPr/>
        <p:txBody>
          <a:bodyPr/>
          <a:lstStyle>
            <a:lvl1pPr>
              <a:defRPr/>
            </a:lvl1pPr>
          </a:lstStyle>
          <a:p>
            <a:pPr>
              <a:defRPr/>
            </a:pPr>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15"/>
          <p:cNvSpPr>
            <a:spLocks noGrp="1"/>
          </p:cNvSpPr>
          <p:nvPr>
            <p:ph type="sldNum" sz="quarter" idx="12"/>
          </p:nvPr>
        </p:nvSpPr>
        <p:spPr/>
        <p:txBody>
          <a:bodyPr/>
          <a:lstStyle>
            <a:lvl1pPr>
              <a:defRPr/>
            </a:lvl1pPr>
          </a:lstStyle>
          <a:p>
            <a:pPr>
              <a:defRPr/>
            </a:pPr>
            <a:fld id="{4062882D-143B-4A92-8982-87820BC58505}" type="slidenum">
              <a:rPr lang="ar-SA"/>
              <a:pPr>
                <a:defRPr/>
              </a:pPr>
              <a:t>‹#›</a:t>
            </a:fld>
            <a:endParaRPr lang="en-US"/>
          </a:p>
        </p:txBody>
      </p:sp>
    </p:spTree>
    <p:extLst>
      <p:ext uri="{BB962C8B-B14F-4D97-AF65-F5344CB8AC3E}">
        <p14:creationId xmlns:p14="http://schemas.microsoft.com/office/powerpoint/2010/main" val="29909851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846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39734" y="1981200"/>
            <a:ext cx="3818467" cy="4114800"/>
          </a:xfrm>
        </p:spPr>
        <p:txBody>
          <a:bodyPr>
            <a:normAutofit/>
          </a:bodyPr>
          <a:lstStyle/>
          <a:p>
            <a:pPr lvl="0"/>
            <a:endParaRPr lang="en-US" noProof="0" smtClean="0"/>
          </a:p>
        </p:txBody>
      </p:sp>
      <p:sp>
        <p:nvSpPr>
          <p:cNvPr id="5" name="Date Placeholder 26"/>
          <p:cNvSpPr>
            <a:spLocks noGrp="1"/>
          </p:cNvSpPr>
          <p:nvPr>
            <p:ph type="dt" sz="half" idx="10"/>
          </p:nvPr>
        </p:nvSpPr>
        <p:spPr/>
        <p:txBody>
          <a:bodyPr/>
          <a:lstStyle>
            <a:lvl1pPr>
              <a:defRPr/>
            </a:lvl1pPr>
          </a:lstStyle>
          <a:p>
            <a:pPr>
              <a:defRPr/>
            </a:pPr>
            <a:endParaRPr lang="en-US"/>
          </a:p>
        </p:txBody>
      </p:sp>
      <p:sp>
        <p:nvSpPr>
          <p:cNvPr id="6" name="Footer Placeholder 3"/>
          <p:cNvSpPr>
            <a:spLocks noGrp="1"/>
          </p:cNvSpPr>
          <p:nvPr>
            <p:ph type="ftr" sz="quarter" idx="11"/>
          </p:nvPr>
        </p:nvSpPr>
        <p:spPr/>
        <p:txBody>
          <a:bodyPr/>
          <a:lstStyle>
            <a:lvl1pPr>
              <a:defRPr/>
            </a:lvl1pPr>
          </a:lstStyle>
          <a:p>
            <a:pPr>
              <a:defRPr/>
            </a:pPr>
            <a:endParaRPr lang="en-US"/>
          </a:p>
        </p:txBody>
      </p:sp>
      <p:sp>
        <p:nvSpPr>
          <p:cNvPr id="7" name="Slide Number Placeholder 15"/>
          <p:cNvSpPr>
            <a:spLocks noGrp="1"/>
          </p:cNvSpPr>
          <p:nvPr>
            <p:ph type="sldNum" sz="quarter" idx="12"/>
          </p:nvPr>
        </p:nvSpPr>
        <p:spPr/>
        <p:txBody>
          <a:bodyPr/>
          <a:lstStyle>
            <a:lvl1pPr>
              <a:defRPr/>
            </a:lvl1pPr>
          </a:lstStyle>
          <a:p>
            <a:pPr>
              <a:defRPr/>
            </a:pPr>
            <a:fld id="{85E4A50D-3B3F-4B8A-9439-198A8F8182CE}" type="slidenum">
              <a:rPr lang="ar-SA"/>
              <a:pPr>
                <a:defRPr/>
              </a:pPr>
              <a:t>‹#›</a:t>
            </a:fld>
            <a:endParaRPr lang="en-US"/>
          </a:p>
        </p:txBody>
      </p:sp>
    </p:spTree>
    <p:extLst>
      <p:ext uri="{BB962C8B-B14F-4D97-AF65-F5344CB8AC3E}">
        <p14:creationId xmlns:p14="http://schemas.microsoft.com/office/powerpoint/2010/main" val="18185325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6"/>
          <p:cNvSpPr>
            <a:spLocks noGrp="1"/>
          </p:cNvSpPr>
          <p:nvPr>
            <p:ph type="dt" sz="half" idx="10"/>
          </p:nvPr>
        </p:nvSpPr>
        <p:spPr/>
        <p:txBody>
          <a:bodyPr/>
          <a:lstStyle>
            <a:lvl1pPr>
              <a:defRPr/>
            </a:lvl1pPr>
          </a:lstStyle>
          <a:p>
            <a:pPr>
              <a:defRPr/>
            </a:pPr>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15"/>
          <p:cNvSpPr>
            <a:spLocks noGrp="1"/>
          </p:cNvSpPr>
          <p:nvPr>
            <p:ph type="sldNum" sz="quarter" idx="12"/>
          </p:nvPr>
        </p:nvSpPr>
        <p:spPr/>
        <p:txBody>
          <a:bodyPr/>
          <a:lstStyle>
            <a:lvl1pPr>
              <a:defRPr/>
            </a:lvl1pPr>
          </a:lstStyle>
          <a:p>
            <a:pPr>
              <a:defRPr/>
            </a:pPr>
            <a:fld id="{5752F5D3-2131-4A24-B574-FBCA3A998086}" type="slidenum">
              <a:rPr lang="ar-SA"/>
              <a:pPr>
                <a:defRPr/>
              </a:pPr>
              <a:t>‹#›</a:t>
            </a:fld>
            <a:endParaRPr lang="en-US"/>
          </a:p>
        </p:txBody>
      </p:sp>
    </p:spTree>
    <p:extLst>
      <p:ext uri="{BB962C8B-B14F-4D97-AF65-F5344CB8AC3E}">
        <p14:creationId xmlns:p14="http://schemas.microsoft.com/office/powerpoint/2010/main" val="2982319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anchor="t"/>
          <a:lstStyle>
            <a:lvl1pPr algn="r">
              <a:buNone/>
              <a:defRPr sz="4200" b="1" cap="all"/>
            </a:lvl1pPr>
            <a:extLst/>
          </a:lstStyle>
          <a:p>
            <a:r>
              <a:rPr lang="en-US" smtClean="0"/>
              <a:t>Click to edit Master title style</a:t>
            </a:r>
            <a:endParaRPr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4" name="Date Placeholder 3"/>
          <p:cNvSpPr>
            <a:spLocks noGrp="1"/>
          </p:cNvSpPr>
          <p:nvPr>
            <p:ph type="dt" sz="half" idx="10"/>
          </p:nvPr>
        </p:nvSpPr>
        <p:spPr>
          <a:xfrm>
            <a:off x="4724400" y="6556375"/>
            <a:ext cx="2001838" cy="227013"/>
          </a:xfrm>
        </p:spPr>
        <p:txBody>
          <a:bodyPr/>
          <a:lstStyle>
            <a:lvl1pPr>
              <a:defRPr>
                <a:solidFill>
                  <a:schemeClr val="tx2"/>
                </a:solidFill>
              </a:defRPr>
            </a:lvl1pPr>
            <a:extLst/>
          </a:lstStyle>
          <a:p>
            <a:pPr>
              <a:defRPr/>
            </a:pPr>
            <a:endParaRPr lang="en-US"/>
          </a:p>
        </p:txBody>
      </p:sp>
      <p:sp>
        <p:nvSpPr>
          <p:cNvPr id="5" name="Footer Placeholder 4"/>
          <p:cNvSpPr>
            <a:spLocks noGrp="1"/>
          </p:cNvSpPr>
          <p:nvPr>
            <p:ph type="ftr" sz="quarter" idx="11"/>
          </p:nvPr>
        </p:nvSpPr>
        <p:spPr>
          <a:xfrm>
            <a:off x="1735138" y="6556375"/>
            <a:ext cx="2895600" cy="228600"/>
          </a:xfrm>
        </p:spPr>
        <p:txBody>
          <a:bodyPr/>
          <a:lstStyle>
            <a:lvl1pPr>
              <a:defRPr>
                <a:solidFill>
                  <a:schemeClr val="tx2"/>
                </a:solidFill>
              </a:defRPr>
            </a:lvl1pPr>
            <a:extLst/>
          </a:lstStyle>
          <a:p>
            <a:pPr>
              <a:defRPr/>
            </a:pPr>
            <a:endParaRPr lang="en-US"/>
          </a:p>
        </p:txBody>
      </p:sp>
      <p:sp>
        <p:nvSpPr>
          <p:cNvPr id="6" name="Slide Number Placeholder 5"/>
          <p:cNvSpPr>
            <a:spLocks noGrp="1"/>
          </p:cNvSpPr>
          <p:nvPr>
            <p:ph type="sldNum" sz="quarter" idx="12"/>
          </p:nvPr>
        </p:nvSpPr>
        <p:spPr>
          <a:xfrm>
            <a:off x="6734175" y="6554788"/>
            <a:ext cx="587375" cy="228600"/>
          </a:xfrm>
        </p:spPr>
        <p:txBody>
          <a:bodyPr/>
          <a:lstStyle>
            <a:lvl1pPr>
              <a:defRPr/>
            </a:lvl1pPr>
            <a:extLst/>
          </a:lstStyle>
          <a:p>
            <a:pPr>
              <a:defRPr/>
            </a:pPr>
            <a:fld id="{37F0F179-E3EF-44E7-B518-9F223146BF09}" type="slidenum">
              <a:rPr lang="ar-SA"/>
              <a:pPr>
                <a:defRPr/>
              </a:pPr>
              <a:t>‹#›</a:t>
            </a:fld>
            <a:endParaRPr lang="en-US"/>
          </a:p>
        </p:txBody>
      </p:sp>
    </p:spTree>
    <p:extLst>
      <p:ext uri="{BB962C8B-B14F-4D97-AF65-F5344CB8AC3E}">
        <p14:creationId xmlns:p14="http://schemas.microsoft.com/office/powerpoint/2010/main" val="156428393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57200" y="1600200"/>
            <a:ext cx="352044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178808" y="1600200"/>
            <a:ext cx="352044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6"/>
          <p:cNvSpPr>
            <a:spLocks noGrp="1"/>
          </p:cNvSpPr>
          <p:nvPr>
            <p:ph type="dt" sz="half" idx="10"/>
          </p:nvPr>
        </p:nvSpPr>
        <p:spPr/>
        <p:txBody>
          <a:bodyPr/>
          <a:lstStyle>
            <a:lvl1pPr>
              <a:defRPr/>
            </a:lvl1pPr>
          </a:lstStyle>
          <a:p>
            <a:pPr>
              <a:defRPr/>
            </a:pPr>
            <a:endParaRPr lang="en-US"/>
          </a:p>
        </p:txBody>
      </p:sp>
      <p:sp>
        <p:nvSpPr>
          <p:cNvPr id="6" name="Footer Placeholder 3"/>
          <p:cNvSpPr>
            <a:spLocks noGrp="1"/>
          </p:cNvSpPr>
          <p:nvPr>
            <p:ph type="ftr" sz="quarter" idx="11"/>
          </p:nvPr>
        </p:nvSpPr>
        <p:spPr/>
        <p:txBody>
          <a:bodyPr/>
          <a:lstStyle>
            <a:lvl1pPr>
              <a:defRPr/>
            </a:lvl1pPr>
          </a:lstStyle>
          <a:p>
            <a:pPr>
              <a:defRPr/>
            </a:pPr>
            <a:endParaRPr lang="en-US"/>
          </a:p>
        </p:txBody>
      </p:sp>
      <p:sp>
        <p:nvSpPr>
          <p:cNvPr id="7" name="Slide Number Placeholder 15"/>
          <p:cNvSpPr>
            <a:spLocks noGrp="1"/>
          </p:cNvSpPr>
          <p:nvPr>
            <p:ph type="sldNum" sz="quarter" idx="12"/>
          </p:nvPr>
        </p:nvSpPr>
        <p:spPr/>
        <p:txBody>
          <a:bodyPr/>
          <a:lstStyle>
            <a:lvl1pPr>
              <a:defRPr/>
            </a:lvl1pPr>
          </a:lstStyle>
          <a:p>
            <a:pPr>
              <a:defRPr/>
            </a:pPr>
            <a:fld id="{C83030E6-21B7-420C-8DA3-389FE4055505}" type="slidenum">
              <a:rPr lang="ar-SA"/>
              <a:pPr>
                <a:defRPr/>
              </a:pPr>
              <a:t>‹#›</a:t>
            </a:fld>
            <a:endParaRPr lang="en-US"/>
          </a:p>
        </p:txBody>
      </p:sp>
    </p:spTree>
    <p:extLst>
      <p:ext uri="{BB962C8B-B14F-4D97-AF65-F5344CB8AC3E}">
        <p14:creationId xmlns:p14="http://schemas.microsoft.com/office/powerpoint/2010/main" val="1763268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26"/>
          <p:cNvSpPr>
            <a:spLocks noGrp="1"/>
          </p:cNvSpPr>
          <p:nvPr>
            <p:ph type="dt" sz="half" idx="10"/>
          </p:nvPr>
        </p:nvSpPr>
        <p:spPr/>
        <p:txBody>
          <a:bodyPr/>
          <a:lstStyle>
            <a:lvl1pPr>
              <a:defRPr/>
            </a:lvl1pPr>
          </a:lstStyle>
          <a:p>
            <a:pPr>
              <a:defRPr/>
            </a:pPr>
            <a:endParaRPr lang="en-US"/>
          </a:p>
        </p:txBody>
      </p:sp>
      <p:sp>
        <p:nvSpPr>
          <p:cNvPr id="8" name="Footer Placeholder 3"/>
          <p:cNvSpPr>
            <a:spLocks noGrp="1"/>
          </p:cNvSpPr>
          <p:nvPr>
            <p:ph type="ftr" sz="quarter" idx="11"/>
          </p:nvPr>
        </p:nvSpPr>
        <p:spPr/>
        <p:txBody>
          <a:bodyPr/>
          <a:lstStyle>
            <a:lvl1pPr>
              <a:defRPr/>
            </a:lvl1pPr>
          </a:lstStyle>
          <a:p>
            <a:pPr>
              <a:defRPr/>
            </a:pPr>
            <a:endParaRPr lang="en-US"/>
          </a:p>
        </p:txBody>
      </p:sp>
      <p:sp>
        <p:nvSpPr>
          <p:cNvPr id="9" name="Slide Number Placeholder 15"/>
          <p:cNvSpPr>
            <a:spLocks noGrp="1"/>
          </p:cNvSpPr>
          <p:nvPr>
            <p:ph type="sldNum" sz="quarter" idx="12"/>
          </p:nvPr>
        </p:nvSpPr>
        <p:spPr/>
        <p:txBody>
          <a:bodyPr/>
          <a:lstStyle>
            <a:lvl1pPr>
              <a:defRPr/>
            </a:lvl1pPr>
          </a:lstStyle>
          <a:p>
            <a:pPr>
              <a:defRPr/>
            </a:pPr>
            <a:fld id="{0F316FB9-04EF-4671-86AA-E688D49C5CEA}" type="slidenum">
              <a:rPr lang="ar-SA"/>
              <a:pPr>
                <a:defRPr/>
              </a:pPr>
              <a:t>‹#›</a:t>
            </a:fld>
            <a:endParaRPr lang="en-US"/>
          </a:p>
        </p:txBody>
      </p:sp>
    </p:spTree>
    <p:extLst>
      <p:ext uri="{BB962C8B-B14F-4D97-AF65-F5344CB8AC3E}">
        <p14:creationId xmlns:p14="http://schemas.microsoft.com/office/powerpoint/2010/main" val="2947400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lang="en-US" smtClean="0"/>
              <a:t>Click to edit Master title style</a:t>
            </a:r>
            <a:endParaRPr lang="en-US"/>
          </a:p>
        </p:txBody>
      </p:sp>
      <p:sp>
        <p:nvSpPr>
          <p:cNvPr id="3" name="Date Placeholder 26"/>
          <p:cNvSpPr>
            <a:spLocks noGrp="1"/>
          </p:cNvSpPr>
          <p:nvPr>
            <p:ph type="dt" sz="half" idx="10"/>
          </p:nvPr>
        </p:nvSpPr>
        <p:spPr/>
        <p:txBody>
          <a:bodyPr/>
          <a:lstStyle>
            <a:lvl1pPr>
              <a:defRPr/>
            </a:lvl1pPr>
          </a:lstStyle>
          <a:p>
            <a:pPr>
              <a:defRPr/>
            </a:pPr>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15"/>
          <p:cNvSpPr>
            <a:spLocks noGrp="1"/>
          </p:cNvSpPr>
          <p:nvPr>
            <p:ph type="sldNum" sz="quarter" idx="12"/>
          </p:nvPr>
        </p:nvSpPr>
        <p:spPr/>
        <p:txBody>
          <a:bodyPr/>
          <a:lstStyle>
            <a:lvl1pPr>
              <a:defRPr/>
            </a:lvl1pPr>
          </a:lstStyle>
          <a:p>
            <a:pPr>
              <a:defRPr/>
            </a:pPr>
            <a:fld id="{B7BF6EC6-A67A-4C15-A623-2126826CB0FD}" type="slidenum">
              <a:rPr lang="ar-SA"/>
              <a:pPr>
                <a:defRPr/>
              </a:pPr>
              <a:t>‹#›</a:t>
            </a:fld>
            <a:endParaRPr lang="en-US"/>
          </a:p>
        </p:txBody>
      </p:sp>
    </p:spTree>
    <p:extLst>
      <p:ext uri="{BB962C8B-B14F-4D97-AF65-F5344CB8AC3E}">
        <p14:creationId xmlns:p14="http://schemas.microsoft.com/office/powerpoint/2010/main" val="1073285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6"/>
          <p:cNvSpPr>
            <a:spLocks noGrp="1"/>
          </p:cNvSpPr>
          <p:nvPr>
            <p:ph type="dt" sz="half" idx="10"/>
          </p:nvPr>
        </p:nvSpPr>
        <p:spPr/>
        <p:txBody>
          <a:bodyPr/>
          <a:lstStyle>
            <a:lvl1pPr>
              <a:defRPr/>
            </a:lvl1pPr>
          </a:lstStyle>
          <a:p>
            <a:pPr>
              <a:defRPr/>
            </a:pPr>
            <a:endParaRPr lang="en-US"/>
          </a:p>
        </p:txBody>
      </p:sp>
      <p:sp>
        <p:nvSpPr>
          <p:cNvPr id="3" name="Footer Placeholder 3"/>
          <p:cNvSpPr>
            <a:spLocks noGrp="1"/>
          </p:cNvSpPr>
          <p:nvPr>
            <p:ph type="ftr" sz="quarter" idx="11"/>
          </p:nvPr>
        </p:nvSpPr>
        <p:spPr/>
        <p:txBody>
          <a:bodyPr/>
          <a:lstStyle>
            <a:lvl1pPr>
              <a:defRPr/>
            </a:lvl1pPr>
          </a:lstStyle>
          <a:p>
            <a:pPr>
              <a:defRPr/>
            </a:pPr>
            <a:endParaRPr lang="en-US"/>
          </a:p>
        </p:txBody>
      </p:sp>
      <p:sp>
        <p:nvSpPr>
          <p:cNvPr id="4" name="Slide Number Placeholder 15"/>
          <p:cNvSpPr>
            <a:spLocks noGrp="1"/>
          </p:cNvSpPr>
          <p:nvPr>
            <p:ph type="sldNum" sz="quarter" idx="12"/>
          </p:nvPr>
        </p:nvSpPr>
        <p:spPr/>
        <p:txBody>
          <a:bodyPr/>
          <a:lstStyle>
            <a:lvl1pPr>
              <a:defRPr/>
            </a:lvl1pPr>
          </a:lstStyle>
          <a:p>
            <a:pPr>
              <a:defRPr/>
            </a:pPr>
            <a:fld id="{01BE55EB-A3BB-4CA8-9207-6C390864FFA4}" type="slidenum">
              <a:rPr lang="ar-SA"/>
              <a:pPr>
                <a:defRPr/>
              </a:pPr>
              <a:t>‹#›</a:t>
            </a:fld>
            <a:endParaRPr lang="en-US"/>
          </a:p>
        </p:txBody>
      </p:sp>
    </p:spTree>
    <p:extLst>
      <p:ext uri="{BB962C8B-B14F-4D97-AF65-F5344CB8AC3E}">
        <p14:creationId xmlns:p14="http://schemas.microsoft.com/office/powerpoint/2010/main" val="3568102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lstStyle>
            <a:lvl1pPr algn="l">
              <a:buNone/>
              <a:defRPr lang="en-US" sz="2400" baseline="0" smtClean="0"/>
            </a:lvl1pPr>
            <a:extLst/>
          </a:lstStyle>
          <a:p>
            <a:r>
              <a:rPr lang="en-US" smtClean="0"/>
              <a:t>Click to edit Master title style</a:t>
            </a:r>
            <a:endParaRPr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lIns="45720" tIns="0" rIns="0" bIns="0" spcCol="0" rtlCol="0" fromWordArt="0" forceAA="0">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6"/>
          <p:cNvSpPr>
            <a:spLocks noGrp="1"/>
          </p:cNvSpPr>
          <p:nvPr>
            <p:ph type="dt" sz="half" idx="10"/>
          </p:nvPr>
        </p:nvSpPr>
        <p:spPr/>
        <p:txBody>
          <a:bodyPr/>
          <a:lstStyle>
            <a:lvl1pPr>
              <a:defRPr/>
            </a:lvl1pPr>
          </a:lstStyle>
          <a:p>
            <a:pPr>
              <a:defRPr/>
            </a:pPr>
            <a:endParaRPr lang="en-US"/>
          </a:p>
        </p:txBody>
      </p:sp>
      <p:sp>
        <p:nvSpPr>
          <p:cNvPr id="6" name="Footer Placeholder 3"/>
          <p:cNvSpPr>
            <a:spLocks noGrp="1"/>
          </p:cNvSpPr>
          <p:nvPr>
            <p:ph type="ftr" sz="quarter" idx="11"/>
          </p:nvPr>
        </p:nvSpPr>
        <p:spPr/>
        <p:txBody>
          <a:bodyPr/>
          <a:lstStyle>
            <a:lvl1pPr>
              <a:defRPr/>
            </a:lvl1pPr>
          </a:lstStyle>
          <a:p>
            <a:pPr>
              <a:defRPr/>
            </a:pPr>
            <a:endParaRPr lang="en-US"/>
          </a:p>
        </p:txBody>
      </p:sp>
      <p:sp>
        <p:nvSpPr>
          <p:cNvPr id="7" name="Slide Number Placeholder 15"/>
          <p:cNvSpPr>
            <a:spLocks noGrp="1"/>
          </p:cNvSpPr>
          <p:nvPr>
            <p:ph type="sldNum" sz="quarter" idx="12"/>
          </p:nvPr>
        </p:nvSpPr>
        <p:spPr/>
        <p:txBody>
          <a:bodyPr/>
          <a:lstStyle>
            <a:lvl1pPr>
              <a:defRPr/>
            </a:lvl1pPr>
          </a:lstStyle>
          <a:p>
            <a:pPr>
              <a:defRPr/>
            </a:pPr>
            <a:fld id="{EA7ECFFD-F33D-4635-A554-7157A6CE055E}" type="slidenum">
              <a:rPr lang="ar-SA"/>
              <a:pPr>
                <a:defRPr/>
              </a:pPr>
              <a:t>‹#›</a:t>
            </a:fld>
            <a:endParaRPr lang="en-US"/>
          </a:p>
        </p:txBody>
      </p:sp>
    </p:spTree>
    <p:extLst>
      <p:ext uri="{BB962C8B-B14F-4D97-AF65-F5344CB8AC3E}">
        <p14:creationId xmlns:p14="http://schemas.microsoft.com/office/powerpoint/2010/main" val="234117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rot="21240000">
            <a:off x="598488" y="1004888"/>
            <a:ext cx="4319587" cy="4311650"/>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rtl="0" fontAlgn="auto">
              <a:spcBef>
                <a:spcPts val="0"/>
              </a:spcBef>
              <a:spcAft>
                <a:spcPts val="0"/>
              </a:spcAft>
              <a:defRPr/>
            </a:pPr>
            <a:endParaRPr lang="en-US"/>
          </a:p>
        </p:txBody>
      </p:sp>
      <p:sp>
        <p:nvSpPr>
          <p:cNvPr id="6" name="Rectangle 5"/>
          <p:cNvSpPr/>
          <p:nvPr/>
        </p:nvSpPr>
        <p:spPr>
          <a:xfrm rot="21420000">
            <a:off x="596900" y="998538"/>
            <a:ext cx="4319588" cy="4313237"/>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rtl="0" fontAlgn="auto">
              <a:spcBef>
                <a:spcPts val="0"/>
              </a:spcBef>
              <a:spcAft>
                <a:spcPts val="0"/>
              </a:spcAft>
              <a:defRPr/>
            </a:pPr>
            <a:endParaRPr lang="en-US"/>
          </a:p>
        </p:txBody>
      </p:sp>
      <p:sp>
        <p:nvSpPr>
          <p:cNvPr id="2" name="Title 1"/>
          <p:cNvSpPr>
            <a:spLocks noGrp="1"/>
          </p:cNvSpPr>
          <p:nvPr>
            <p:ph type="title"/>
          </p:nvPr>
        </p:nvSpPr>
        <p:spPr>
          <a:xfrm>
            <a:off x="5389098" y="1143000"/>
            <a:ext cx="3429000" cy="2057400"/>
          </a:xfrm>
        </p:spPr>
        <p:txBody>
          <a:bodyPr/>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lang="en-US" smtClean="0"/>
              <a:t>Click to edit Master title style</a:t>
            </a:r>
            <a:endParaRPr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lIns="82296" tIns="0" rIns="0" bIns="0" spcCol="0" rtlCol="0" fromWordArt="0" forceAA="0">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7" name="Date Placeholder 4"/>
          <p:cNvSpPr>
            <a:spLocks noGrp="1"/>
          </p:cNvSpPr>
          <p:nvPr>
            <p:ph type="dt" sz="half" idx="10"/>
          </p:nvPr>
        </p:nvSpPr>
        <p:spPr/>
        <p:txBody>
          <a:bodyPr/>
          <a:lstStyle>
            <a:lvl1pPr>
              <a:defRPr/>
            </a:lvl1pPr>
            <a:extLst/>
          </a:lstStyle>
          <a:p>
            <a:pPr>
              <a:defRPr/>
            </a:pPr>
            <a:endParaRPr lang="en-US"/>
          </a:p>
        </p:txBody>
      </p:sp>
      <p:sp>
        <p:nvSpPr>
          <p:cNvPr id="8" name="Footer Placeholder 5"/>
          <p:cNvSpPr>
            <a:spLocks noGrp="1"/>
          </p:cNvSpPr>
          <p:nvPr>
            <p:ph type="ftr" sz="quarter" idx="11"/>
          </p:nvPr>
        </p:nvSpPr>
        <p:spPr/>
        <p:txBody>
          <a:bodyPr/>
          <a:lstStyle>
            <a:lvl1pPr>
              <a:defRPr/>
            </a:lvl1pPr>
            <a:extLst/>
          </a:lstStyle>
          <a:p>
            <a:pPr>
              <a:defRPr/>
            </a:pPr>
            <a:endParaRPr lang="en-US"/>
          </a:p>
        </p:txBody>
      </p:sp>
      <p:sp>
        <p:nvSpPr>
          <p:cNvPr id="9" name="Slide Number Placeholder 6"/>
          <p:cNvSpPr>
            <a:spLocks noGrp="1"/>
          </p:cNvSpPr>
          <p:nvPr>
            <p:ph type="sldNum" sz="quarter" idx="12"/>
          </p:nvPr>
        </p:nvSpPr>
        <p:spPr/>
        <p:txBody>
          <a:bodyPr/>
          <a:lstStyle>
            <a:lvl1pPr>
              <a:defRPr/>
            </a:lvl1pPr>
            <a:extLst/>
          </a:lstStyle>
          <a:p>
            <a:pPr>
              <a:defRPr/>
            </a:pPr>
            <a:fld id="{3ADFF682-8882-482A-B32E-64C8F85454D4}" type="slidenum">
              <a:rPr lang="ar-SA"/>
              <a:pPr>
                <a:defRPr/>
              </a:pPr>
              <a:t>‹#›</a:t>
            </a:fld>
            <a:endParaRPr lang="en-US"/>
          </a:p>
        </p:txBody>
      </p:sp>
    </p:spTree>
    <p:extLst>
      <p:ext uri="{BB962C8B-B14F-4D97-AF65-F5344CB8AC3E}">
        <p14:creationId xmlns:p14="http://schemas.microsoft.com/office/powerpoint/2010/main" val="711661665"/>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7">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0" fontAlgn="auto">
              <a:spcBef>
                <a:spcPts val="0"/>
              </a:spcBef>
              <a:spcAft>
                <a:spcPts val="0"/>
              </a:spcAft>
              <a:defRPr/>
            </a:pPr>
            <a:endParaRPr lang="en-US"/>
          </a:p>
        </p:txBody>
      </p:sp>
      <p:sp>
        <p:nvSpPr>
          <p:cNvPr id="3" name="Title Placeholder 2"/>
          <p:cNvSpPr>
            <a:spLocks noGrp="1"/>
          </p:cNvSpPr>
          <p:nvPr>
            <p:ph type="title"/>
          </p:nvPr>
        </p:nvSpPr>
        <p:spPr>
          <a:xfrm>
            <a:off x="457200" y="320675"/>
            <a:ext cx="7239000" cy="1143000"/>
          </a:xfrm>
          <a:prstGeom prst="rect">
            <a:avLst/>
          </a:prstGeom>
        </p:spPr>
        <p:txBody>
          <a:bodyPr vert="horz" lIns="45720" tIns="0" rIns="45720" bIns="0" anchor="b" anchorCtr="0">
            <a:normAutofit/>
          </a:bodyPr>
          <a:lstStyle>
            <a:extLst/>
          </a:lstStyle>
          <a:p>
            <a:r>
              <a:rPr lang="en-US" smtClean="0"/>
              <a:t>Click to edit Master title style</a:t>
            </a:r>
            <a:endParaRPr lang="en-US"/>
          </a:p>
        </p:txBody>
      </p:sp>
      <p:sp>
        <p:nvSpPr>
          <p:cNvPr id="1030" name="Text Placeholder 30"/>
          <p:cNvSpPr>
            <a:spLocks noGrp="1"/>
          </p:cNvSpPr>
          <p:nvPr>
            <p:ph type="body" idx="1"/>
          </p:nvPr>
        </p:nvSpPr>
        <p:spPr bwMode="auto">
          <a:xfrm>
            <a:off x="457200" y="1609725"/>
            <a:ext cx="7239000" cy="484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27" name="Date Placeholder 26"/>
          <p:cNvSpPr>
            <a:spLocks noGrp="1"/>
          </p:cNvSpPr>
          <p:nvPr>
            <p:ph type="dt" sz="half" idx="2"/>
          </p:nvPr>
        </p:nvSpPr>
        <p:spPr>
          <a:xfrm>
            <a:off x="4246563" y="6557963"/>
            <a:ext cx="2001837" cy="227012"/>
          </a:xfrm>
          <a:prstGeom prst="rect">
            <a:avLst/>
          </a:prstGeom>
        </p:spPr>
        <p:txBody>
          <a:bodyPr vert="horz" tIns="0" bIns="0" anchor="b"/>
          <a:lstStyle>
            <a:lvl1pPr algn="l" rtl="0" eaLnBrk="1" fontAlgn="auto" latinLnBrk="0" hangingPunct="1">
              <a:spcBef>
                <a:spcPts val="0"/>
              </a:spcBef>
              <a:spcAft>
                <a:spcPts val="0"/>
              </a:spcAft>
              <a:defRPr kumimoji="0" sz="1000">
                <a:solidFill>
                  <a:schemeClr val="tx2"/>
                </a:solidFill>
                <a:latin typeface="+mn-lt"/>
                <a:cs typeface="Arial" charset="0"/>
              </a:defRPr>
            </a:lvl1pPr>
            <a:extLst/>
          </a:lstStyle>
          <a:p>
            <a:pPr>
              <a:defRPr/>
            </a:pPr>
            <a:endParaRPr lang="en-US"/>
          </a:p>
        </p:txBody>
      </p:sp>
      <p:sp>
        <p:nvSpPr>
          <p:cNvPr id="4" name="Footer Placeholder 3"/>
          <p:cNvSpPr>
            <a:spLocks noGrp="1"/>
          </p:cNvSpPr>
          <p:nvPr>
            <p:ph type="ftr" sz="quarter" idx="3"/>
          </p:nvPr>
        </p:nvSpPr>
        <p:spPr>
          <a:xfrm>
            <a:off x="457200" y="6557963"/>
            <a:ext cx="3657600" cy="228600"/>
          </a:xfrm>
          <a:prstGeom prst="rect">
            <a:avLst/>
          </a:prstGeom>
        </p:spPr>
        <p:txBody>
          <a:bodyPr vert="horz" tIns="0" bIns="0" anchor="b"/>
          <a:lstStyle>
            <a:lvl1pPr algn="r" rtl="0" eaLnBrk="1" fontAlgn="auto" latinLnBrk="0" hangingPunct="1">
              <a:spcBef>
                <a:spcPts val="0"/>
              </a:spcBef>
              <a:spcAft>
                <a:spcPts val="0"/>
              </a:spcAft>
              <a:defRPr kumimoji="0" sz="1000">
                <a:solidFill>
                  <a:schemeClr val="tx2"/>
                </a:solidFill>
                <a:latin typeface="+mn-lt"/>
                <a:cs typeface="Arial" charset="0"/>
              </a:defRPr>
            </a:lvl1pPr>
            <a:extLst/>
          </a:lstStyle>
          <a:p>
            <a:pPr>
              <a:defRPr/>
            </a:pPr>
            <a:endParaRPr lang="en-US"/>
          </a:p>
        </p:txBody>
      </p:sp>
      <p:sp>
        <p:nvSpPr>
          <p:cNvPr id="16" name="Slide Number Placeholder 15"/>
          <p:cNvSpPr>
            <a:spLocks noGrp="1"/>
          </p:cNvSpPr>
          <p:nvPr>
            <p:ph type="sldNum" sz="quarter" idx="4"/>
          </p:nvPr>
        </p:nvSpPr>
        <p:spPr>
          <a:xfrm>
            <a:off x="6251575" y="6556375"/>
            <a:ext cx="588963" cy="228600"/>
          </a:xfrm>
          <a:prstGeom prst="rect">
            <a:avLst/>
          </a:prstGeom>
        </p:spPr>
        <p:txBody>
          <a:bodyPr vert="horz" lIns="0" tIns="0" rIns="0" bIns="0" anchor="b"/>
          <a:lstStyle>
            <a:lvl1pPr algn="r" rtl="0" eaLnBrk="1" fontAlgn="auto" latinLnBrk="0" hangingPunct="1">
              <a:spcBef>
                <a:spcPts val="0"/>
              </a:spcBef>
              <a:spcAft>
                <a:spcPts val="0"/>
              </a:spcAft>
              <a:defRPr kumimoji="0" sz="1100">
                <a:solidFill>
                  <a:schemeClr val="tx2"/>
                </a:solidFill>
                <a:latin typeface="+mn-lt"/>
                <a:cs typeface="Arial" charset="0"/>
              </a:defRPr>
            </a:lvl1pPr>
            <a:extLst/>
          </a:lstStyle>
          <a:p>
            <a:pPr>
              <a:defRPr/>
            </a:pPr>
            <a:fld id="{1C576A6B-25DA-4A7D-B9D9-1408CAFAADA9}" type="slidenum">
              <a:rPr lang="ar-SA"/>
              <a:pPr>
                <a:defRPr/>
              </a:pPr>
              <a:t>‹#›</a:t>
            </a:fld>
            <a:endParaRPr lang="en-US"/>
          </a:p>
        </p:txBody>
      </p:sp>
    </p:spTree>
  </p:cSld>
  <p:clrMap bg1="lt1" tx1="dk1" bg2="lt2" tx2="dk2" accent1="accent1" accent2="accent2" accent3="accent3" accent4="accent4" accent5="accent5" accent6="accent6" hlink="hlink" folHlink="folHlink"/>
  <p:sldLayoutIdLst>
    <p:sldLayoutId id="2147483838" r:id="rId1"/>
    <p:sldLayoutId id="2147483829" r:id="rId2"/>
    <p:sldLayoutId id="2147483839" r:id="rId3"/>
    <p:sldLayoutId id="2147483830" r:id="rId4"/>
    <p:sldLayoutId id="2147483831" r:id="rId5"/>
    <p:sldLayoutId id="2147483832" r:id="rId6"/>
    <p:sldLayoutId id="2147483833" r:id="rId7"/>
    <p:sldLayoutId id="2147483834" r:id="rId8"/>
    <p:sldLayoutId id="2147483840" r:id="rId9"/>
    <p:sldLayoutId id="2147483835" r:id="rId10"/>
    <p:sldLayoutId id="2147483841" r:id="rId11"/>
    <p:sldLayoutId id="2147483842" r:id="rId12"/>
    <p:sldLayoutId id="2147483843" r:id="rId13"/>
    <p:sldLayoutId id="2147483836" r:id="rId14"/>
    <p:sldLayoutId id="2147483837" r:id="rId15"/>
  </p:sldLayoutIdLst>
  <p:txStyles>
    <p:titleStyle>
      <a:lvl1pPr algn="l" rtl="0" eaLnBrk="0" fontAlgn="base" hangingPunct="0">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0" eaLnBrk="0" fontAlgn="base" hangingPunct="0">
        <a:spcBef>
          <a:spcPct val="0"/>
        </a:spcBef>
        <a:spcAft>
          <a:spcPct val="0"/>
        </a:spcAft>
        <a:defRPr sz="3800" b="1">
          <a:solidFill>
            <a:schemeClr val="tx1"/>
          </a:solidFill>
          <a:latin typeface="Trebuchet MS" pitchFamily="34" charset="0"/>
          <a:cs typeface="Tahoma" pitchFamily="34" charset="0"/>
        </a:defRPr>
      </a:lvl2pPr>
      <a:lvl3pPr algn="l" rtl="0" eaLnBrk="0" fontAlgn="base" hangingPunct="0">
        <a:spcBef>
          <a:spcPct val="0"/>
        </a:spcBef>
        <a:spcAft>
          <a:spcPct val="0"/>
        </a:spcAft>
        <a:defRPr sz="3800" b="1">
          <a:solidFill>
            <a:schemeClr val="tx1"/>
          </a:solidFill>
          <a:latin typeface="Trebuchet MS" pitchFamily="34" charset="0"/>
          <a:cs typeface="Tahoma" pitchFamily="34" charset="0"/>
        </a:defRPr>
      </a:lvl3pPr>
      <a:lvl4pPr algn="l" rtl="0" eaLnBrk="0" fontAlgn="base" hangingPunct="0">
        <a:spcBef>
          <a:spcPct val="0"/>
        </a:spcBef>
        <a:spcAft>
          <a:spcPct val="0"/>
        </a:spcAft>
        <a:defRPr sz="3800" b="1">
          <a:solidFill>
            <a:schemeClr val="tx1"/>
          </a:solidFill>
          <a:latin typeface="Trebuchet MS" pitchFamily="34" charset="0"/>
          <a:cs typeface="Tahoma" pitchFamily="34" charset="0"/>
        </a:defRPr>
      </a:lvl4pPr>
      <a:lvl5pPr algn="l" rtl="0" eaLnBrk="0" fontAlgn="base" hangingPunct="0">
        <a:spcBef>
          <a:spcPct val="0"/>
        </a:spcBef>
        <a:spcAft>
          <a:spcPct val="0"/>
        </a:spcAft>
        <a:defRPr sz="3800" b="1">
          <a:solidFill>
            <a:schemeClr val="tx1"/>
          </a:solidFill>
          <a:latin typeface="Trebuchet MS" pitchFamily="34" charset="0"/>
          <a:cs typeface="Tahoma" pitchFamily="34" charset="0"/>
        </a:defRPr>
      </a:lvl5pPr>
      <a:lvl6pPr marL="457200" algn="l" rtl="0" fontAlgn="base">
        <a:spcBef>
          <a:spcPct val="0"/>
        </a:spcBef>
        <a:spcAft>
          <a:spcPct val="0"/>
        </a:spcAft>
        <a:defRPr sz="3800" b="1">
          <a:solidFill>
            <a:schemeClr val="tx1"/>
          </a:solidFill>
          <a:latin typeface="Trebuchet MS" pitchFamily="34" charset="0"/>
          <a:cs typeface="Tahoma" pitchFamily="34" charset="0"/>
        </a:defRPr>
      </a:lvl6pPr>
      <a:lvl7pPr marL="914400" algn="l" rtl="0" fontAlgn="base">
        <a:spcBef>
          <a:spcPct val="0"/>
        </a:spcBef>
        <a:spcAft>
          <a:spcPct val="0"/>
        </a:spcAft>
        <a:defRPr sz="3800" b="1">
          <a:solidFill>
            <a:schemeClr val="tx1"/>
          </a:solidFill>
          <a:latin typeface="Trebuchet MS" pitchFamily="34" charset="0"/>
          <a:cs typeface="Tahoma" pitchFamily="34" charset="0"/>
        </a:defRPr>
      </a:lvl7pPr>
      <a:lvl8pPr marL="1371600" algn="l" rtl="0" fontAlgn="base">
        <a:spcBef>
          <a:spcPct val="0"/>
        </a:spcBef>
        <a:spcAft>
          <a:spcPct val="0"/>
        </a:spcAft>
        <a:defRPr sz="3800" b="1">
          <a:solidFill>
            <a:schemeClr val="tx1"/>
          </a:solidFill>
          <a:latin typeface="Trebuchet MS" pitchFamily="34" charset="0"/>
          <a:cs typeface="Tahoma" pitchFamily="34" charset="0"/>
        </a:defRPr>
      </a:lvl8pPr>
      <a:lvl9pPr marL="1828800" algn="l" rtl="0" fontAlgn="base">
        <a:spcBef>
          <a:spcPct val="0"/>
        </a:spcBef>
        <a:spcAft>
          <a:spcPct val="0"/>
        </a:spcAft>
        <a:defRPr sz="3800" b="1">
          <a:solidFill>
            <a:schemeClr val="tx1"/>
          </a:solidFill>
          <a:latin typeface="Trebuchet MS" pitchFamily="34" charset="0"/>
          <a:cs typeface="Tahoma" pitchFamily="34" charset="0"/>
        </a:defRPr>
      </a:lvl9pPr>
      <a:extLst/>
    </p:titleStyle>
    <p:bodyStyle>
      <a:lvl1pPr marL="273050" indent="-273050" algn="l" rtl="0" eaLnBrk="0" fontAlgn="base" hangingPunct="0">
        <a:spcBef>
          <a:spcPts val="600"/>
        </a:spcBef>
        <a:spcAft>
          <a:spcPct val="0"/>
        </a:spcAft>
        <a:buClr>
          <a:schemeClr val="tx2"/>
        </a:buClr>
        <a:buSzPct val="73000"/>
        <a:buFont typeface="Wingdings 2" pitchFamily="18" charset="2"/>
        <a:buChar char=""/>
        <a:defRPr sz="2600" kern="1200">
          <a:solidFill>
            <a:schemeClr val="tx1"/>
          </a:solidFill>
          <a:latin typeface="+mn-lt"/>
          <a:ea typeface="+mn-ea"/>
          <a:cs typeface="+mn-cs"/>
        </a:defRPr>
      </a:lvl1pPr>
      <a:lvl2pPr marL="520700" indent="-228600" algn="l" rtl="0" eaLnBrk="0" fontAlgn="base" hangingPunct="0">
        <a:spcBef>
          <a:spcPts val="500"/>
        </a:spcBef>
        <a:spcAft>
          <a:spcPct val="0"/>
        </a:spcAft>
        <a:buClr>
          <a:srgbClr val="F9B639"/>
        </a:buClr>
        <a:buSzPct val="80000"/>
        <a:buFont typeface="Wingdings 2" pitchFamily="18" charset="2"/>
        <a:buChar char=""/>
        <a:defRPr sz="2300" kern="1200">
          <a:solidFill>
            <a:srgbClr val="6C6C6C"/>
          </a:solidFill>
          <a:latin typeface="+mn-lt"/>
          <a:ea typeface="+mn-ea"/>
          <a:cs typeface="+mn-cs"/>
        </a:defRPr>
      </a:lvl2pPr>
      <a:lvl3pPr marL="758825" indent="-228600" algn="l" rtl="0" eaLnBrk="0" fontAlgn="base" hangingPunct="0">
        <a:spcBef>
          <a:spcPts val="400"/>
        </a:spcBef>
        <a:spcAft>
          <a:spcPct val="0"/>
        </a:spcAft>
        <a:buClr>
          <a:srgbClr val="F9B639"/>
        </a:buClr>
        <a:buSzPct val="60000"/>
        <a:buFont typeface="Wingdings" pitchFamily="2" charset="2"/>
        <a:buChar char=""/>
        <a:defRPr sz="2000" kern="1200">
          <a:solidFill>
            <a:schemeClr val="tx1"/>
          </a:solidFill>
          <a:latin typeface="+mn-lt"/>
          <a:ea typeface="+mn-ea"/>
          <a:cs typeface="+mn-cs"/>
        </a:defRPr>
      </a:lvl3pPr>
      <a:lvl4pPr marL="1004888" indent="-228600" algn="l" rtl="0" eaLnBrk="0" fontAlgn="base" hangingPunct="0">
        <a:spcBef>
          <a:spcPct val="20000"/>
        </a:spcBef>
        <a:spcAft>
          <a:spcPct val="0"/>
        </a:spcAft>
        <a:buClr>
          <a:srgbClr val="F9B639"/>
        </a:buClr>
        <a:buSzPct val="80000"/>
        <a:buFont typeface="Wingdings 2" pitchFamily="18" charset="2"/>
        <a:buChar char=""/>
        <a:defRPr sz="2000" kern="1200">
          <a:solidFill>
            <a:srgbClr val="6C6C6C"/>
          </a:solidFill>
          <a:latin typeface="+mn-lt"/>
          <a:ea typeface="+mn-ea"/>
          <a:cs typeface="+mn-cs"/>
        </a:defRPr>
      </a:lvl4pPr>
      <a:lvl5pPr marL="1279525" indent="-228600" algn="l" rtl="0" eaLnBrk="0" fontAlgn="base" hangingPunct="0">
        <a:spcBef>
          <a:spcPts val="400"/>
        </a:spcBef>
        <a:spcAft>
          <a:spcPct val="0"/>
        </a:spcAft>
        <a:buClr>
          <a:srgbClr val="F9B639"/>
        </a:buClr>
        <a:buSzPct val="70000"/>
        <a:buFont typeface="Wingdings" pitchFamily="2" charset="2"/>
        <a:buChar char=""/>
        <a:defRPr sz="20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gi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video" Target="NULL" TargetMode="External"/><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26.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6.xml"/><Relationship Id="rId1" Type="http://schemas.openxmlformats.org/officeDocument/2006/relationships/slideLayout" Target="../slideLayouts/slideLayout6.xml"/><Relationship Id="rId4" Type="http://schemas.openxmlformats.org/officeDocument/2006/relationships/image" Target="../media/image37.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366868" y="533400"/>
            <a:ext cx="5105400" cy="1395402"/>
          </a:xfrm>
        </p:spPr>
        <p:txBody>
          <a:bodyPr>
            <a:normAutofit/>
          </a:bodyPr>
          <a:lstStyle/>
          <a:p>
            <a:pPr eaLnBrk="1" fontAlgn="auto" hangingPunct="1">
              <a:spcAft>
                <a:spcPts val="0"/>
              </a:spcAft>
              <a:defRPr/>
            </a:pPr>
            <a:r>
              <a:rPr lang="fa-IR" sz="4000" i="1" dirty="0" smtClean="0">
                <a:effectLst>
                  <a:outerShdw blurRad="38100" dist="38100" dir="2700000" algn="tl">
                    <a:srgbClr val="C0C0C0"/>
                  </a:outerShdw>
                </a:effectLst>
                <a:cs typeface="B Titr" pitchFamily="2" charset="-78"/>
              </a:rPr>
              <a:t>احیاء پایه کودکان</a:t>
            </a:r>
            <a:endParaRPr lang="en-US" sz="4000" i="1" dirty="0" smtClean="0">
              <a:effectLst>
                <a:outerShdw blurRad="38100" dist="38100" dir="2700000" algn="tl">
                  <a:srgbClr val="C0C0C0"/>
                </a:outerShdw>
              </a:effectLst>
              <a:cs typeface="B Titr" pitchFamily="2" charset="-78"/>
            </a:endParaRPr>
          </a:p>
        </p:txBody>
      </p:sp>
      <p:pic>
        <p:nvPicPr>
          <p:cNvPr id="8195" name="Picture 4" descr="Circul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3225" y="5229225"/>
            <a:ext cx="4895850" cy="160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Text Box 5"/>
          <p:cNvSpPr txBox="1">
            <a:spLocks noChangeArrowheads="1"/>
          </p:cNvSpPr>
          <p:nvPr/>
        </p:nvSpPr>
        <p:spPr bwMode="auto">
          <a:xfrm>
            <a:off x="-76200" y="6086475"/>
            <a:ext cx="42941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algn="l" rtl="0"/>
            <a:r>
              <a:rPr lang="en-US" altLang="fa-IR" sz="1800">
                <a:solidFill>
                  <a:schemeClr val="tx2"/>
                </a:solidFill>
                <a:latin typeface="Arial" pitchFamily="34" charset="0"/>
              </a:rPr>
              <a:t>©</a:t>
            </a:r>
            <a:r>
              <a:rPr lang="en-US" altLang="fa-IR" sz="1800">
                <a:solidFill>
                  <a:schemeClr val="tx2"/>
                </a:solidFill>
              </a:rPr>
              <a:t> 2010 American Heart Association</a:t>
            </a:r>
          </a:p>
        </p:txBody>
      </p:sp>
      <p:sp>
        <p:nvSpPr>
          <p:cNvPr id="8197" name="Text Box 7"/>
          <p:cNvSpPr txBox="1">
            <a:spLocks noChangeArrowheads="1"/>
          </p:cNvSpPr>
          <p:nvPr/>
        </p:nvSpPr>
        <p:spPr bwMode="auto">
          <a:xfrm>
            <a:off x="34925" y="6375400"/>
            <a:ext cx="42195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algn="l" rtl="0"/>
            <a:r>
              <a:rPr lang="en-US" altLang="fa-IR" sz="1800" b="1">
                <a:solidFill>
                  <a:schemeClr val="bg2"/>
                </a:solidFill>
              </a:rPr>
              <a:t>http://www.circulationaha.org</a:t>
            </a:r>
            <a:endParaRPr lang="en-US" altLang="fa-IR" sz="1800">
              <a:solidFill>
                <a:schemeClr val="bg2"/>
              </a:solidFill>
            </a:endParaRPr>
          </a:p>
        </p:txBody>
      </p:sp>
      <p:pic>
        <p:nvPicPr>
          <p:cNvPr id="8198" name="Picture 8" descr="ict-sms"/>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4925" y="3933825"/>
            <a:ext cx="2089150"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ChangeArrowheads="1"/>
          </p:cNvSpPr>
          <p:nvPr/>
        </p:nvSpPr>
        <p:spPr>
          <a:xfrm>
            <a:off x="2500298" y="2143116"/>
            <a:ext cx="6286512" cy="2214578"/>
          </a:xfrm>
          <a:prstGeom prst="rect">
            <a:avLst/>
          </a:prstGeom>
        </p:spPr>
        <p:txBody>
          <a:bodyPr lIns="45720" tIns="0" rIns="45720" bIns="0" anchor="b">
            <a:normAutofit fontScale="97500"/>
          </a:bodyPr>
          <a:lstStyle/>
          <a:p>
            <a:pPr algn="ctr" rtl="0" fontAlgn="auto">
              <a:spcAft>
                <a:spcPts val="0"/>
              </a:spcAft>
              <a:defRPr/>
            </a:pPr>
            <a:r>
              <a:rPr lang="en-US" sz="4000" b="1" i="1"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outerShdw blurRad="38100" dist="38100" dir="2700000" algn="tl">
                    <a:srgbClr val="C0C0C0"/>
                  </a:outerShdw>
                </a:effectLst>
                <a:latin typeface="Times New Roman" pitchFamily="18" charset="0"/>
                <a:ea typeface="+mj-ea"/>
                <a:cs typeface="Times New Roman" pitchFamily="18" charset="0"/>
              </a:rPr>
              <a:t>Pediatric Basic Life </a:t>
            </a:r>
            <a:br>
              <a:rPr lang="en-US" sz="4000" b="1" i="1"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outerShdw blurRad="38100" dist="38100" dir="2700000" algn="tl">
                    <a:srgbClr val="C0C0C0"/>
                  </a:outerShdw>
                </a:effectLst>
                <a:latin typeface="Times New Roman" pitchFamily="18" charset="0"/>
                <a:ea typeface="+mj-ea"/>
                <a:cs typeface="Times New Roman" pitchFamily="18" charset="0"/>
              </a:rPr>
            </a:br>
            <a:r>
              <a:rPr lang="en-US" sz="4000" b="1" i="1"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outerShdw blurRad="38100" dist="38100" dir="2700000" algn="tl">
                    <a:srgbClr val="C0C0C0"/>
                  </a:outerShdw>
                </a:effectLst>
                <a:latin typeface="Times New Roman" pitchFamily="18" charset="0"/>
                <a:ea typeface="+mj-ea"/>
                <a:cs typeface="Times New Roman" pitchFamily="18" charset="0"/>
              </a:rPr>
              <a:t>Support</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67544" y="-243408"/>
            <a:ext cx="7239000" cy="1143000"/>
          </a:xfrm>
        </p:spPr>
        <p:txBody>
          <a:bodyPr/>
          <a:lstStyle/>
          <a:p>
            <a:pPr algn="ctr" eaLnBrk="1" fontAlgn="auto" hangingPunct="1">
              <a:spcAft>
                <a:spcPts val="0"/>
              </a:spcAft>
              <a:defRPr/>
            </a:pPr>
            <a:r>
              <a:rPr lang="en-US" sz="2800" dirty="0" smtClean="0">
                <a:solidFill>
                  <a:schemeClr val="tx1"/>
                </a:solidFill>
                <a:cs typeface="B Titr" pitchFamily="2" charset="-78"/>
              </a:rPr>
              <a:t/>
            </a:r>
            <a:br>
              <a:rPr lang="en-US" sz="2800" dirty="0" smtClean="0">
                <a:solidFill>
                  <a:schemeClr val="tx1"/>
                </a:solidFill>
                <a:cs typeface="B Titr" pitchFamily="2" charset="-78"/>
              </a:rPr>
            </a:br>
            <a:r>
              <a:rPr lang="fa-IR" sz="2800" dirty="0" smtClean="0">
                <a:solidFill>
                  <a:schemeClr val="tx1"/>
                </a:solidFill>
                <a:cs typeface="B Titr" pitchFamily="2" charset="-78"/>
              </a:rPr>
              <a:t> ارزیابی مصدوم از نظر  واکنش به تحریکات </a:t>
            </a:r>
            <a:endParaRPr lang="en-US" sz="2800" dirty="0" smtClean="0">
              <a:solidFill>
                <a:schemeClr val="tx1"/>
              </a:solidFill>
              <a:cs typeface="B Titr" pitchFamily="2" charset="-78"/>
            </a:endParaRPr>
          </a:p>
        </p:txBody>
      </p:sp>
      <p:sp>
        <p:nvSpPr>
          <p:cNvPr id="14340" name="Rectangle 3"/>
          <p:cNvSpPr txBox="1">
            <a:spLocks noChangeArrowheads="1"/>
          </p:cNvSpPr>
          <p:nvPr/>
        </p:nvSpPr>
        <p:spPr bwMode="auto">
          <a:xfrm>
            <a:off x="285750" y="1643063"/>
            <a:ext cx="7598618" cy="3874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algn="just">
              <a:spcBef>
                <a:spcPts val="600"/>
              </a:spcBef>
              <a:buClr>
                <a:schemeClr val="tx2"/>
              </a:buClr>
              <a:buSzPct val="73000"/>
              <a:buFont typeface="Wingdings 2" pitchFamily="18" charset="2"/>
              <a:buChar char=""/>
            </a:pPr>
            <a:r>
              <a:rPr lang="fa-IR" altLang="fa-IR" sz="2400" b="1" dirty="0">
                <a:latin typeface="Arial" pitchFamily="34" charset="0"/>
                <a:cs typeface="B Nazanin" pitchFamily="2" charset="-78"/>
              </a:rPr>
              <a:t>اگر اسم کودک را میدانید اسم او را صدا کنید یا اینکه بلند سوال کنید ” آیا شما </a:t>
            </a:r>
            <a:r>
              <a:rPr lang="fa-IR" altLang="fa-IR" sz="2400" b="1" dirty="0" smtClean="0">
                <a:latin typeface="Arial" pitchFamily="34" charset="0"/>
                <a:cs typeface="B Nazanin" pitchFamily="2" charset="-78"/>
              </a:rPr>
              <a:t>خوبید“  </a:t>
            </a:r>
            <a:r>
              <a:rPr lang="en-US" altLang="fa-IR" sz="2400" b="1" dirty="0" smtClean="0">
                <a:cs typeface="B Nazanin" pitchFamily="2" charset="-78"/>
              </a:rPr>
              <a:t> </a:t>
            </a:r>
          </a:p>
          <a:p>
            <a:pPr algn="just">
              <a:spcBef>
                <a:spcPts val="600"/>
              </a:spcBef>
              <a:buClr>
                <a:schemeClr val="tx2"/>
              </a:buClr>
              <a:buSzPct val="73000"/>
              <a:buFont typeface="Wingdings 2" pitchFamily="18" charset="2"/>
              <a:buChar char=""/>
            </a:pPr>
            <a:r>
              <a:rPr lang="fa-IR" altLang="fa-IR" sz="2400" b="1" dirty="0" smtClean="0">
                <a:cs typeface="B Nazanin" pitchFamily="2" charset="-78"/>
              </a:rPr>
              <a:t>به مصدوم ضربه آهسته بزنید (کف پا یک محل مناسب  در کودک زیر یکسال می باشد) </a:t>
            </a:r>
            <a:endParaRPr lang="en-US" altLang="fa-IR" sz="2400" b="1" dirty="0" smtClean="0">
              <a:cs typeface="B Nazanin" pitchFamily="2" charset="-78"/>
            </a:endParaRPr>
          </a:p>
          <a:p>
            <a:pPr algn="just">
              <a:spcBef>
                <a:spcPts val="600"/>
              </a:spcBef>
              <a:buClr>
                <a:schemeClr val="tx2"/>
              </a:buClr>
              <a:buSzPct val="73000"/>
              <a:buFont typeface="Wingdings 2" pitchFamily="18" charset="2"/>
              <a:buChar char=""/>
            </a:pPr>
            <a:r>
              <a:rPr lang="fa-IR" altLang="fa-IR" sz="2400" b="1" dirty="0" smtClean="0">
                <a:cs typeface="B Nazanin" pitchFamily="2" charset="-78"/>
              </a:rPr>
              <a:t>حرکات </a:t>
            </a:r>
            <a:r>
              <a:rPr lang="fa-IR" altLang="fa-IR" sz="2400" b="1" dirty="0">
                <a:cs typeface="B Nazanin" pitchFamily="2" charset="-78"/>
              </a:rPr>
              <a:t>، پاسخ یا واکنش یا ناله را جستجو کنید .</a:t>
            </a:r>
            <a:endParaRPr lang="en-US" altLang="fa-IR" sz="2400" b="1" dirty="0">
              <a:cs typeface="B Nazanin" pitchFamily="2" charset="-78"/>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96552" y="-87089"/>
            <a:ext cx="8229600" cy="1139825"/>
          </a:xfrm>
        </p:spPr>
        <p:txBody>
          <a:bodyPr>
            <a:normAutofit fontScale="90000"/>
          </a:bodyPr>
          <a:lstStyle/>
          <a:p>
            <a:pPr algn="r" rtl="1" eaLnBrk="1" fontAlgn="auto" hangingPunct="1">
              <a:spcAft>
                <a:spcPts val="0"/>
              </a:spcAft>
              <a:defRPr/>
            </a:pPr>
            <a:r>
              <a:rPr lang="en-US" sz="4800" dirty="0" smtClean="0">
                <a:solidFill>
                  <a:schemeClr val="tx1"/>
                </a:solidFill>
                <a:cs typeface="B Titr" pitchFamily="2" charset="-78"/>
              </a:rPr>
              <a:t/>
            </a:r>
            <a:br>
              <a:rPr lang="en-US" sz="4800" dirty="0" smtClean="0">
                <a:solidFill>
                  <a:schemeClr val="tx1"/>
                </a:solidFill>
                <a:cs typeface="B Titr" pitchFamily="2" charset="-78"/>
              </a:rPr>
            </a:br>
            <a:r>
              <a:rPr lang="fa-IR" sz="4800" dirty="0" smtClean="0">
                <a:solidFill>
                  <a:schemeClr val="tx1"/>
                </a:solidFill>
                <a:cs typeface="B Titr" pitchFamily="2" charset="-78"/>
              </a:rPr>
              <a:t> پاسخ کودک </a:t>
            </a:r>
            <a:endParaRPr lang="en-US" dirty="0" smtClean="0">
              <a:solidFill>
                <a:schemeClr val="tx1"/>
              </a:solidFill>
              <a:cs typeface="B Titr" pitchFamily="2" charset="-78"/>
            </a:endParaRPr>
          </a:p>
        </p:txBody>
      </p:sp>
      <p:sp>
        <p:nvSpPr>
          <p:cNvPr id="15364" name="Rectangle 3"/>
          <p:cNvSpPr txBox="1">
            <a:spLocks noChangeArrowheads="1"/>
          </p:cNvSpPr>
          <p:nvPr/>
        </p:nvSpPr>
        <p:spPr bwMode="auto">
          <a:xfrm>
            <a:off x="467544" y="1052736"/>
            <a:ext cx="7560840" cy="6696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marL="273050" indent="-273050" algn="just">
              <a:lnSpc>
                <a:spcPct val="150000"/>
              </a:lnSpc>
              <a:spcBef>
                <a:spcPts val="600"/>
              </a:spcBef>
              <a:buClr>
                <a:schemeClr val="tx2"/>
              </a:buClr>
              <a:buSzPct val="73000"/>
              <a:buFont typeface="Wingdings 2" pitchFamily="18" charset="2"/>
              <a:buChar char=""/>
            </a:pPr>
            <a:r>
              <a:rPr lang="fa-IR" altLang="fa-IR" sz="2800" b="1" dirty="0">
                <a:cs typeface="B Nazanin" pitchFamily="2" charset="-78"/>
              </a:rPr>
              <a:t>کودک ( دختر یا پسر ) به تحریکات پاسخ می دهد یا حرکت دارد.</a:t>
            </a:r>
            <a:endParaRPr lang="en-US" altLang="fa-IR" sz="2800" b="1" dirty="0">
              <a:cs typeface="B Nazanin" pitchFamily="2" charset="-78"/>
            </a:endParaRPr>
          </a:p>
          <a:p>
            <a:pPr marL="273050" indent="-273050" algn="just">
              <a:lnSpc>
                <a:spcPct val="150000"/>
              </a:lnSpc>
              <a:spcBef>
                <a:spcPts val="600"/>
              </a:spcBef>
              <a:buClr>
                <a:schemeClr val="tx2"/>
              </a:buClr>
              <a:buSzPct val="73000"/>
              <a:buFont typeface="Wingdings 2" pitchFamily="18" charset="2"/>
              <a:buChar char=""/>
            </a:pPr>
            <a:r>
              <a:rPr lang="fa-IR" altLang="fa-IR" sz="2800" b="1" dirty="0">
                <a:cs typeface="B Nazanin" pitchFamily="2" charset="-78"/>
              </a:rPr>
              <a:t>کودک را از نظر وجود هرگونه صدمه یا نیاز به انجام اقدامات پزشکی بررسی کنید .</a:t>
            </a:r>
            <a:endParaRPr lang="en-US" altLang="fa-IR" sz="2800" b="1" dirty="0">
              <a:cs typeface="B Nazanin" pitchFamily="2" charset="-78"/>
            </a:endParaRPr>
          </a:p>
          <a:p>
            <a:pPr marL="273050" indent="-273050" algn="just">
              <a:lnSpc>
                <a:spcPct val="150000"/>
              </a:lnSpc>
              <a:spcBef>
                <a:spcPts val="600"/>
              </a:spcBef>
              <a:buClr>
                <a:schemeClr val="tx2"/>
              </a:buClr>
              <a:buSzPct val="73000"/>
              <a:buFont typeface="Wingdings 2" pitchFamily="18" charset="2"/>
              <a:buChar char=""/>
            </a:pPr>
            <a:r>
              <a:rPr lang="fa-IR" altLang="fa-IR" sz="2800" b="1" dirty="0">
                <a:cs typeface="B Nazanin" pitchFamily="2" charset="-78"/>
              </a:rPr>
              <a:t>با اورژانس تماس بگیرید. </a:t>
            </a:r>
            <a:endParaRPr lang="fa-IR" altLang="fa-IR" sz="2800" b="1" dirty="0" smtClean="0">
              <a:cs typeface="B Nazanin" pitchFamily="2" charset="-78"/>
            </a:endParaRPr>
          </a:p>
          <a:p>
            <a:pPr marL="273050" indent="-273050" algn="just">
              <a:lnSpc>
                <a:spcPct val="150000"/>
              </a:lnSpc>
              <a:spcBef>
                <a:spcPts val="600"/>
              </a:spcBef>
              <a:buClr>
                <a:schemeClr val="tx2"/>
              </a:buClr>
              <a:buSzPct val="73000"/>
              <a:buFont typeface="Wingdings" pitchFamily="2" charset="2"/>
              <a:buNone/>
            </a:pPr>
            <a:endParaRPr lang="en-US" altLang="fa-IR" sz="2400" b="1" dirty="0">
              <a:cs typeface="B Nazanin" pitchFamily="2" charset="-78"/>
            </a:endParaRPr>
          </a:p>
          <a:p>
            <a:pPr marL="273050" indent="-273050" algn="just">
              <a:lnSpc>
                <a:spcPct val="150000"/>
              </a:lnSpc>
              <a:spcBef>
                <a:spcPts val="600"/>
              </a:spcBef>
              <a:buClr>
                <a:schemeClr val="tx2"/>
              </a:buClr>
              <a:buSzPct val="73000"/>
              <a:buFont typeface="Wingdings 2" pitchFamily="18" charset="2"/>
              <a:buChar char=""/>
            </a:pPr>
            <a:endParaRPr lang="en-US" altLang="fa-IR" sz="2400" b="1" dirty="0">
              <a:cs typeface="B Nazanin" pitchFamily="2" charset="-78"/>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14290"/>
            <a:ext cx="7242048" cy="785794"/>
          </a:xfrm>
        </p:spPr>
        <p:txBody>
          <a:bodyPr>
            <a:noAutofit/>
          </a:bodyPr>
          <a:lstStyle/>
          <a:p>
            <a:pPr algn="r" rtl="1">
              <a:defRPr/>
            </a:pPr>
            <a:r>
              <a:rPr lang="en-US" sz="2800" dirty="0" smtClean="0">
                <a:solidFill>
                  <a:schemeClr val="tx1"/>
                </a:solidFill>
                <a:cs typeface="B Titr" pitchFamily="2" charset="-78"/>
              </a:rPr>
              <a:t/>
            </a:r>
            <a:br>
              <a:rPr lang="en-US" sz="2800" dirty="0" smtClean="0">
                <a:solidFill>
                  <a:schemeClr val="tx1"/>
                </a:solidFill>
                <a:cs typeface="B Titr" pitchFamily="2" charset="-78"/>
              </a:rPr>
            </a:br>
            <a:r>
              <a:rPr lang="fa-IR" sz="2800" dirty="0" smtClean="0">
                <a:solidFill>
                  <a:schemeClr val="tx1"/>
                </a:solidFill>
                <a:cs typeface="B Titr" pitchFamily="2" charset="-78"/>
              </a:rPr>
              <a:t> عدم واکنش </a:t>
            </a:r>
            <a:r>
              <a:rPr lang="en-US" sz="2800" dirty="0" smtClean="0">
                <a:solidFill>
                  <a:schemeClr val="tx1"/>
                </a:solidFill>
                <a:cs typeface="B Titr" pitchFamily="2" charset="-78"/>
              </a:rPr>
              <a:t/>
            </a:r>
            <a:br>
              <a:rPr lang="en-US" sz="2800" dirty="0" smtClean="0">
                <a:solidFill>
                  <a:schemeClr val="tx1"/>
                </a:solidFill>
                <a:cs typeface="B Titr" pitchFamily="2" charset="-78"/>
              </a:rPr>
            </a:br>
            <a:endParaRPr lang="en-US" sz="2800" dirty="0">
              <a:solidFill>
                <a:schemeClr val="tx1"/>
              </a:solidFill>
              <a:cs typeface="B Titr" pitchFamily="2" charset="-78"/>
            </a:endParaRPr>
          </a:p>
        </p:txBody>
      </p:sp>
      <p:sp>
        <p:nvSpPr>
          <p:cNvPr id="16387" name="Content Placeholder 2"/>
          <p:cNvSpPr>
            <a:spLocks noGrp="1"/>
          </p:cNvSpPr>
          <p:nvPr>
            <p:ph sz="quarter" idx="2"/>
          </p:nvPr>
        </p:nvSpPr>
        <p:spPr>
          <a:xfrm>
            <a:off x="4357688" y="1571625"/>
            <a:ext cx="3521075" cy="2073399"/>
          </a:xfrm>
        </p:spPr>
        <p:txBody>
          <a:bodyPr/>
          <a:lstStyle/>
          <a:p>
            <a:pPr algn="r" rtl="1">
              <a:lnSpc>
                <a:spcPct val="150000"/>
              </a:lnSpc>
            </a:pPr>
            <a:r>
              <a:rPr lang="fa-IR" altLang="fa-IR" b="1" dirty="0" smtClean="0">
                <a:cs typeface="B Nazanin" pitchFamily="2" charset="-78"/>
              </a:rPr>
              <a:t>تنفس منظم </a:t>
            </a:r>
            <a:endParaRPr lang="en-US" altLang="fa-IR" b="1" dirty="0" smtClean="0">
              <a:cs typeface="B Nazanin" pitchFamily="2" charset="-78"/>
            </a:endParaRPr>
          </a:p>
          <a:p>
            <a:pPr algn="r" rtl="1">
              <a:lnSpc>
                <a:spcPct val="150000"/>
              </a:lnSpc>
            </a:pPr>
            <a:r>
              <a:rPr lang="fa-IR" altLang="fa-IR" b="1" dirty="0" smtClean="0">
                <a:cs typeface="B Nazanin" pitchFamily="2" charset="-78"/>
              </a:rPr>
              <a:t>نبودن هیچگونه مدرکی از تروما یا ضربه </a:t>
            </a:r>
            <a:endParaRPr lang="en-US" altLang="fa-IR" b="1" dirty="0" smtClean="0">
              <a:cs typeface="B Nazanin" pitchFamily="2" charset="-78"/>
            </a:endParaRPr>
          </a:p>
          <a:p>
            <a:pPr algn="r" rtl="1">
              <a:lnSpc>
                <a:spcPct val="150000"/>
              </a:lnSpc>
              <a:buFont typeface="Wingdings 2" pitchFamily="18" charset="2"/>
              <a:buNone/>
            </a:pPr>
            <a:endParaRPr lang="en-US" altLang="fa-IR" b="1" dirty="0" smtClean="0">
              <a:cs typeface="B Nazanin" pitchFamily="2" charset="-78"/>
            </a:endParaRPr>
          </a:p>
          <a:p>
            <a:pPr algn="r" rtl="1">
              <a:lnSpc>
                <a:spcPct val="150000"/>
              </a:lnSpc>
            </a:pPr>
            <a:r>
              <a:rPr lang="fa-IR" altLang="fa-IR" b="1" dirty="0" smtClean="0">
                <a:cs typeface="B Nazanin" pitchFamily="2" charset="-78"/>
              </a:rPr>
              <a:t>تنفس دارد ولی به سختی نفس می کشد ( دیسترس تنفسی دارد ) </a:t>
            </a:r>
            <a:endParaRPr lang="en-US" altLang="fa-IR" b="1" dirty="0" smtClean="0">
              <a:cs typeface="B Nazanin" pitchFamily="2" charset="-78"/>
            </a:endParaRPr>
          </a:p>
          <a:p>
            <a:pPr algn="r" rtl="1">
              <a:lnSpc>
                <a:spcPct val="150000"/>
              </a:lnSpc>
              <a:buFont typeface="Wingdings 2" pitchFamily="18" charset="2"/>
              <a:buNone/>
            </a:pPr>
            <a:endParaRPr lang="en-US" altLang="fa-IR" b="1" dirty="0" smtClean="0">
              <a:cs typeface="B Nazanin" pitchFamily="2" charset="-78"/>
            </a:endParaRPr>
          </a:p>
        </p:txBody>
      </p:sp>
      <p:sp>
        <p:nvSpPr>
          <p:cNvPr id="16388" name="Content Placeholder 5"/>
          <p:cNvSpPr>
            <a:spLocks noGrp="1"/>
          </p:cNvSpPr>
          <p:nvPr>
            <p:ph sz="quarter" idx="4"/>
          </p:nvPr>
        </p:nvSpPr>
        <p:spPr>
          <a:xfrm>
            <a:off x="251519" y="1571625"/>
            <a:ext cx="3786781" cy="2714622"/>
          </a:xfrm>
        </p:spPr>
        <p:txBody>
          <a:bodyPr/>
          <a:lstStyle/>
          <a:p>
            <a:pPr algn="r" rtl="1">
              <a:lnSpc>
                <a:spcPct val="150000"/>
              </a:lnSpc>
            </a:pPr>
            <a:r>
              <a:rPr lang="fa-IR" altLang="fa-IR" b="1" dirty="0" smtClean="0">
                <a:cs typeface="B Nazanin" pitchFamily="2" charset="-78"/>
              </a:rPr>
              <a:t>تماس با اورژانس </a:t>
            </a:r>
          </a:p>
          <a:p>
            <a:pPr algn="r" rtl="1">
              <a:lnSpc>
                <a:spcPct val="150000"/>
              </a:lnSpc>
            </a:pPr>
            <a:r>
              <a:rPr lang="fa-IR" altLang="fa-IR" b="1" dirty="0" smtClean="0">
                <a:cs typeface="B Nazanin" pitchFamily="2" charset="-78"/>
              </a:rPr>
              <a:t>در وضعیت بهبودی قرار دهید.</a:t>
            </a:r>
            <a:endParaRPr lang="en-US" altLang="fa-IR" b="1" dirty="0" smtClean="0">
              <a:cs typeface="B Nazanin" pitchFamily="2" charset="-78"/>
            </a:endParaRPr>
          </a:p>
          <a:p>
            <a:pPr marL="0" indent="0" algn="r" rtl="1">
              <a:lnSpc>
                <a:spcPct val="150000"/>
              </a:lnSpc>
              <a:buNone/>
            </a:pPr>
            <a:r>
              <a:rPr lang="fa-IR" altLang="fa-IR" b="1" dirty="0" smtClean="0">
                <a:cs typeface="B Nazanin" pitchFamily="2" charset="-78"/>
              </a:rPr>
              <a:t>(کمک به باز نگهداشتن راه هوایی و کاهش خطر خفگی )</a:t>
            </a:r>
            <a:endParaRPr lang="en-US" altLang="fa-IR" b="1" dirty="0" smtClean="0">
              <a:cs typeface="B Nazanin" pitchFamily="2" charset="-78"/>
            </a:endParaRPr>
          </a:p>
          <a:p>
            <a:pPr algn="r" rtl="1">
              <a:lnSpc>
                <a:spcPct val="150000"/>
              </a:lnSpc>
              <a:buFont typeface="Courier New" pitchFamily="49" charset="0"/>
              <a:buChar char="o"/>
            </a:pPr>
            <a:r>
              <a:rPr lang="fa-IR" altLang="fa-IR" b="1" dirty="0" smtClean="0">
                <a:cs typeface="B Nazanin" pitchFamily="2" charset="-78"/>
              </a:rPr>
              <a:t>مصدوم را در وضعیتی که احساس راحتی میکند قرار دهید </a:t>
            </a:r>
            <a:endParaRPr lang="en-US" altLang="fa-IR" b="1" dirty="0" smtClean="0">
              <a:cs typeface="B Nazanin" pitchFamily="2" charset="-78"/>
            </a:endParaRPr>
          </a:p>
          <a:p>
            <a:pPr algn="r" rtl="1">
              <a:lnSpc>
                <a:spcPct val="150000"/>
              </a:lnSpc>
            </a:pPr>
            <a:r>
              <a:rPr lang="fa-IR" altLang="fa-IR" b="1" dirty="0" smtClean="0">
                <a:cs typeface="B Nazanin" pitchFamily="2" charset="-78"/>
              </a:rPr>
              <a:t>تماس با اورژانس </a:t>
            </a:r>
            <a:endParaRPr lang="en-US" altLang="fa-IR" b="1" dirty="0" smtClean="0">
              <a:cs typeface="B Nazanin" pitchFamily="2" charset="-78"/>
            </a:endParaRPr>
          </a:p>
        </p:txBody>
      </p:sp>
      <p:sp>
        <p:nvSpPr>
          <p:cNvPr id="7" name="Right Arrow 6"/>
          <p:cNvSpPr/>
          <p:nvPr/>
        </p:nvSpPr>
        <p:spPr>
          <a:xfrm rot="10800000">
            <a:off x="4283967" y="2214563"/>
            <a:ext cx="474414" cy="3413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8" name="Right Arrow 7"/>
          <p:cNvSpPr/>
          <p:nvPr/>
        </p:nvSpPr>
        <p:spPr>
          <a:xfrm rot="10800000">
            <a:off x="4283966" y="4286247"/>
            <a:ext cx="474415" cy="3413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6391" name="TextBox 8"/>
          <p:cNvSpPr txBox="1">
            <a:spLocks noChangeArrowheads="1"/>
          </p:cNvSpPr>
          <p:nvPr/>
        </p:nvSpPr>
        <p:spPr bwMode="auto">
          <a:xfrm>
            <a:off x="571500" y="500063"/>
            <a:ext cx="72151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algn="l" rtl="0"/>
            <a:endParaRPr lang="en-US" altLang="fa-IR" sz="2800" b="1" dirty="0">
              <a:solidFill>
                <a:srgbClr val="FF0000"/>
              </a:solidFill>
              <a:cs typeface="B Titr" pitchFamily="2" charset="-78"/>
            </a:endParaRPr>
          </a:p>
          <a:p>
            <a:pPr algn="l" rtl="0"/>
            <a:r>
              <a:rPr lang="fa-IR" altLang="fa-IR" sz="2800" b="1" dirty="0">
                <a:solidFill>
                  <a:srgbClr val="FF0000"/>
                </a:solidFill>
                <a:cs typeface="B Titr" pitchFamily="2" charset="-78"/>
              </a:rPr>
              <a:t>برای کمک فریاد بزنید و تنفس را چک کنید </a:t>
            </a:r>
            <a:endParaRPr lang="en-US" altLang="fa-IR" sz="2800" b="1" dirty="0">
              <a:solidFill>
                <a:srgbClr val="FF0000"/>
              </a:solidFill>
              <a:cs typeface="B Titr" pitchFamily="2" charset="-78"/>
            </a:endParaRPr>
          </a:p>
        </p:txBody>
      </p:sp>
      <p:pic>
        <p:nvPicPr>
          <p:cNvPr id="1639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3373" y="4716318"/>
            <a:ext cx="2895600" cy="2265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38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38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388">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38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uiExpand="1" build="p"/>
      <p:bldP spid="16388"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916832"/>
            <a:ext cx="7499176" cy="3096344"/>
          </a:xfrm>
        </p:spPr>
        <p:txBody>
          <a:bodyPr/>
          <a:lstStyle/>
          <a:p>
            <a:pPr algn="just" rtl="1"/>
            <a:r>
              <a:rPr lang="fa-IR" altLang="fa-IR" sz="2800" b="1" dirty="0">
                <a:latin typeface="Trebuchet MS" pitchFamily="34" charset="0"/>
                <a:cs typeface="B Nazanin" pitchFamily="2" charset="-78"/>
              </a:rPr>
              <a:t>از انجایی که کودکان دچار مشکل تنفسی، خود به خود وضعیتی می گیرند که بهترین حالت برای باز نگه داشتن راه هوایی بوده  و بیشترین تهویه را در آن وضعیت برایشان میسر می کند، اجازه دهید کودک دچار مشکل تنفسی در وضعیتی که در  </a:t>
            </a:r>
            <a:r>
              <a:rPr lang="fa-IR" altLang="fa-IR" sz="2800" b="1" dirty="0" smtClean="0">
                <a:latin typeface="Trebuchet MS" pitchFamily="34" charset="0"/>
                <a:cs typeface="B Nazanin" pitchFamily="2" charset="-78"/>
              </a:rPr>
              <a:t>آن </a:t>
            </a:r>
            <a:r>
              <a:rPr lang="fa-IR" altLang="fa-IR" sz="2800" b="1" dirty="0">
                <a:latin typeface="Trebuchet MS" pitchFamily="34" charset="0"/>
                <a:cs typeface="B Nazanin" pitchFamily="2" charset="-78"/>
              </a:rPr>
              <a:t>راحت است بماند.</a:t>
            </a:r>
            <a:endParaRPr lang="en-US" altLang="fa-IR" sz="2800" b="1" dirty="0">
              <a:latin typeface="Trebuchet MS" pitchFamily="34" charset="0"/>
              <a:cs typeface="B Nazanin" pitchFamily="2" charset="-78"/>
            </a:endParaRPr>
          </a:p>
          <a:p>
            <a:pPr algn="r" rtl="1"/>
            <a:endParaRPr lang="fa-IR" dirty="0"/>
          </a:p>
        </p:txBody>
      </p:sp>
    </p:spTree>
    <p:extLst>
      <p:ext uri="{BB962C8B-B14F-4D97-AF65-F5344CB8AC3E}">
        <p14:creationId xmlns:p14="http://schemas.microsoft.com/office/powerpoint/2010/main" val="24658515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95300" y="5760"/>
            <a:ext cx="7239000" cy="1143000"/>
          </a:xfrm>
        </p:spPr>
        <p:txBody>
          <a:bodyPr>
            <a:normAutofit fontScale="90000"/>
          </a:bodyPr>
          <a:lstStyle/>
          <a:p>
            <a:pPr algn="ctr" eaLnBrk="1" fontAlgn="auto" hangingPunct="1">
              <a:spcAft>
                <a:spcPts val="0"/>
              </a:spcAft>
              <a:defRPr/>
            </a:pPr>
            <a:r>
              <a:rPr lang="en-US" dirty="0" smtClean="0"/>
              <a:t>Recovery Position</a:t>
            </a:r>
            <a:br>
              <a:rPr lang="en-US" dirty="0" smtClean="0"/>
            </a:br>
            <a:r>
              <a:rPr lang="fa-IR" dirty="0" smtClean="0"/>
              <a:t>وضعیت بهبودی </a:t>
            </a:r>
            <a:endParaRPr lang="en-US" dirty="0" smtClean="0"/>
          </a:p>
        </p:txBody>
      </p:sp>
      <p:sp>
        <p:nvSpPr>
          <p:cNvPr id="18435" name="Rectangle 3"/>
          <p:cNvSpPr>
            <a:spLocks noGrp="1" noChangeArrowheads="1"/>
          </p:cNvSpPr>
          <p:nvPr>
            <p:ph idx="1"/>
          </p:nvPr>
        </p:nvSpPr>
        <p:spPr>
          <a:xfrm>
            <a:off x="-52388" y="3201988"/>
            <a:ext cx="8229601" cy="1397000"/>
          </a:xfrm>
        </p:spPr>
        <p:txBody>
          <a:bodyPr/>
          <a:lstStyle/>
          <a:p>
            <a:pPr eaLnBrk="1" hangingPunct="1"/>
            <a:r>
              <a:rPr lang="en-US" altLang="fa-IR" sz="2400" dirty="0" smtClean="0"/>
              <a:t>If the child is </a:t>
            </a:r>
            <a:r>
              <a:rPr lang="en-US" altLang="fa-IR" sz="2400" i="1" dirty="0" smtClean="0"/>
              <a:t>breathing </a:t>
            </a:r>
            <a:r>
              <a:rPr lang="en-US" altLang="fa-IR" sz="2400" dirty="0" smtClean="0"/>
              <a:t>&amp; there is no evidence of trauma: turn the child onto the side (recovery position).</a:t>
            </a:r>
          </a:p>
        </p:txBody>
      </p:sp>
      <p:pic>
        <p:nvPicPr>
          <p:cNvPr id="184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375" y="3900488"/>
            <a:ext cx="6696075" cy="295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Rectangle 3"/>
          <p:cNvSpPr txBox="1">
            <a:spLocks noChangeArrowheads="1"/>
          </p:cNvSpPr>
          <p:nvPr/>
        </p:nvSpPr>
        <p:spPr bwMode="auto">
          <a:xfrm>
            <a:off x="0" y="1285875"/>
            <a:ext cx="8229600"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marL="273050" indent="-273050" algn="just">
              <a:lnSpc>
                <a:spcPct val="150000"/>
              </a:lnSpc>
              <a:spcBef>
                <a:spcPts val="600"/>
              </a:spcBef>
              <a:buClr>
                <a:schemeClr val="tx2"/>
              </a:buClr>
              <a:buSzPct val="73000"/>
              <a:buFont typeface="Wingdings 2" pitchFamily="18" charset="2"/>
              <a:buChar char=""/>
            </a:pPr>
            <a:r>
              <a:rPr lang="fa-IR" altLang="fa-IR" sz="2800" b="1" dirty="0">
                <a:cs typeface="B Nazanin" pitchFamily="2" charset="-78"/>
              </a:rPr>
              <a:t>اگر کودک تنفس دارد و مدرکی از ضربه یا تروما وجود ندارد کودک را در وضعیت بهبود یا به یک طرف مانند شکل زیر  قرار دهید </a:t>
            </a:r>
            <a:endParaRPr lang="en-US" altLang="fa-IR" sz="2800" dirty="0">
              <a:cs typeface="B Nazanin" pitchFamily="2" charset="-78"/>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recove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4563" y="1000125"/>
            <a:ext cx="3714750" cy="5857875"/>
          </a:xfrm>
          <a:prstGeom prst="rect">
            <a:avLst/>
          </a:prstGeom>
          <a:noFill/>
          <a:ln w="2857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2"/>
          <p:cNvSpPr>
            <a:spLocks noGrp="1" noChangeArrowheads="1"/>
          </p:cNvSpPr>
          <p:nvPr>
            <p:ph type="title"/>
          </p:nvPr>
        </p:nvSpPr>
        <p:spPr>
          <a:xfrm>
            <a:off x="642910" y="0"/>
            <a:ext cx="7239000" cy="1714488"/>
          </a:xfrm>
        </p:spPr>
        <p:txBody>
          <a:bodyPr>
            <a:noAutofit/>
          </a:bodyPr>
          <a:lstStyle/>
          <a:p>
            <a:pPr algn="ctr" eaLnBrk="1" fontAlgn="auto" hangingPunct="1">
              <a:spcAft>
                <a:spcPts val="0"/>
              </a:spcAft>
              <a:defRPr/>
            </a:pPr>
            <a:r>
              <a:rPr lang="en-US" sz="2800" dirty="0" smtClean="0">
                <a:solidFill>
                  <a:schemeClr val="tx1"/>
                </a:solidFill>
                <a:cs typeface="B Titr" pitchFamily="2" charset="-78"/>
              </a:rPr>
              <a:t>Recovery Position</a:t>
            </a:r>
            <a:br>
              <a:rPr lang="en-US" sz="2800" dirty="0" smtClean="0">
                <a:solidFill>
                  <a:schemeClr val="tx1"/>
                </a:solidFill>
                <a:cs typeface="B Titr" pitchFamily="2" charset="-78"/>
              </a:rPr>
            </a:br>
            <a:r>
              <a:rPr lang="fa-IR" sz="2800" dirty="0" smtClean="0">
                <a:solidFill>
                  <a:schemeClr val="tx1"/>
                </a:solidFill>
                <a:cs typeface="B Titr" pitchFamily="2" charset="-78"/>
              </a:rPr>
              <a:t>وضعیت قرار دادن مصدوم در شرایطی که رو به بهبودی است </a:t>
            </a:r>
            <a:r>
              <a:rPr lang="en-US" sz="2800" dirty="0" smtClean="0">
                <a:solidFill>
                  <a:schemeClr val="tx1"/>
                </a:solidFill>
                <a:cs typeface="B Titr" pitchFamily="2" charset="-78"/>
              </a:rPr>
              <a:t/>
            </a:r>
            <a:br>
              <a:rPr lang="en-US" sz="2800" dirty="0" smtClean="0">
                <a:solidFill>
                  <a:schemeClr val="tx1"/>
                </a:solidFill>
                <a:cs typeface="B Titr" pitchFamily="2" charset="-78"/>
              </a:rPr>
            </a:br>
            <a:endParaRPr lang="en-US" sz="2800" dirty="0" smtClean="0">
              <a:solidFill>
                <a:schemeClr val="tx1"/>
              </a:solidFill>
              <a:cs typeface="B Titr" pitchFamily="2" charset="-7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00034" y="500042"/>
            <a:ext cx="7242048" cy="394316"/>
          </a:xfrm>
        </p:spPr>
        <p:txBody>
          <a:bodyPr>
            <a:normAutofit fontScale="90000"/>
          </a:bodyPr>
          <a:lstStyle/>
          <a:p>
            <a:pPr algn="r" rtl="1" eaLnBrk="1" fontAlgn="auto" hangingPunct="1">
              <a:spcAft>
                <a:spcPts val="0"/>
              </a:spcAft>
              <a:defRPr/>
            </a:pPr>
            <a:r>
              <a:rPr lang="fa-IR" dirty="0" smtClean="0">
                <a:solidFill>
                  <a:schemeClr val="tx1"/>
                </a:solidFill>
                <a:cs typeface="B Titr" pitchFamily="2" charset="-78"/>
              </a:rPr>
              <a:t>عدم پاسخ به تحریکات </a:t>
            </a:r>
            <a:r>
              <a:rPr lang="en-US" dirty="0" smtClean="0">
                <a:solidFill>
                  <a:schemeClr val="tx1"/>
                </a:solidFill>
                <a:cs typeface="B Titr" pitchFamily="2" charset="-78"/>
              </a:rPr>
              <a:t>  </a:t>
            </a:r>
          </a:p>
        </p:txBody>
      </p:sp>
      <p:sp>
        <p:nvSpPr>
          <p:cNvPr id="20483" name="Rectangle 3"/>
          <p:cNvSpPr>
            <a:spLocks noGrp="1" noChangeArrowheads="1"/>
          </p:cNvSpPr>
          <p:nvPr>
            <p:ph sz="half" idx="1"/>
          </p:nvPr>
        </p:nvSpPr>
        <p:spPr>
          <a:xfrm>
            <a:off x="3786188" y="1428750"/>
            <a:ext cx="4038600" cy="5068888"/>
          </a:xfrm>
        </p:spPr>
        <p:txBody>
          <a:bodyPr/>
          <a:lstStyle/>
          <a:p>
            <a:pPr algn="just" rtl="1" eaLnBrk="1" hangingPunct="1"/>
            <a:r>
              <a:rPr lang="fa-IR" altLang="fa-IR" sz="2400" b="1" smtClean="0">
                <a:cs typeface="B Nazanin" pitchFamily="2" charset="-78"/>
              </a:rPr>
              <a:t>احیاء را شروع کنید </a:t>
            </a:r>
            <a:endParaRPr lang="en-US" altLang="fa-IR" sz="2400" b="1" smtClean="0">
              <a:cs typeface="B Nazanin" pitchFamily="2" charset="-78"/>
            </a:endParaRPr>
          </a:p>
          <a:p>
            <a:pPr algn="just" rtl="1" eaLnBrk="1" hangingPunct="1"/>
            <a:r>
              <a:rPr lang="fa-IR" altLang="fa-IR" sz="2400" b="1" smtClean="0">
                <a:cs typeface="B Nazanin" pitchFamily="2" charset="-78"/>
              </a:rPr>
              <a:t>در صورت وجود یک مصدوم در محل، بایستی احیا را برای 5 سیکل دیگر ادامه دهید یعنی حدود 2 دقیقه و سپس اورژانس را خبر کنید</a:t>
            </a:r>
            <a:endParaRPr lang="en-US" altLang="fa-IR" sz="2400" b="1" smtClean="0">
              <a:cs typeface="B Nazanin" pitchFamily="2" charset="-78"/>
            </a:endParaRPr>
          </a:p>
          <a:p>
            <a:pPr algn="just" rtl="1" eaLnBrk="1" hangingPunct="1"/>
            <a:endParaRPr lang="en-US" altLang="fa-IR" sz="2400" b="1" smtClean="0">
              <a:cs typeface="B Nazanin" pitchFamily="2" charset="-78"/>
            </a:endParaRPr>
          </a:p>
          <a:p>
            <a:pPr algn="just" rtl="1" eaLnBrk="1" hangingPunct="1"/>
            <a:r>
              <a:rPr lang="fa-IR" altLang="fa-IR" sz="2400" b="1" smtClean="0">
                <a:cs typeface="B Nazanin" pitchFamily="2" charset="-78"/>
              </a:rPr>
              <a:t>در صورت وجود دو نفر مصدوم ، یک نفر احیا را  انجام  می دهد و نفر بعدی اورژانس را  خبر می کند  </a:t>
            </a:r>
            <a:endParaRPr lang="en-US" altLang="fa-IR" sz="2400" b="1" smtClean="0">
              <a:cs typeface="B Nazanin" pitchFamily="2" charset="-78"/>
            </a:endParaRPr>
          </a:p>
        </p:txBody>
      </p:sp>
      <p:pic>
        <p:nvPicPr>
          <p:cNvPr id="20484"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85875"/>
            <a:ext cx="34290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TextBox 4"/>
          <p:cNvSpPr txBox="1">
            <a:spLocks noChangeArrowheads="1"/>
          </p:cNvSpPr>
          <p:nvPr/>
        </p:nvSpPr>
        <p:spPr bwMode="auto">
          <a:xfrm>
            <a:off x="5554663" y="857250"/>
            <a:ext cx="20907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r>
              <a:rPr lang="fa-IR" altLang="fa-IR" sz="3600" b="1">
                <a:cs typeface="B Nazanin" pitchFamily="2" charset="-78"/>
              </a:rPr>
              <a:t> عدم تنفس </a:t>
            </a:r>
            <a:endParaRPr lang="en-US" altLang="fa-IR" sz="3600" b="1">
              <a:cs typeface="B Nazanin" pitchFamily="2" charset="-78"/>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00034" y="0"/>
            <a:ext cx="7239000" cy="1143000"/>
          </a:xfrm>
        </p:spPr>
        <p:txBody>
          <a:bodyPr>
            <a:normAutofit fontScale="90000"/>
          </a:bodyPr>
          <a:lstStyle/>
          <a:p>
            <a:pPr algn="ctr" eaLnBrk="1" fontAlgn="auto" hangingPunct="1">
              <a:spcAft>
                <a:spcPts val="0"/>
              </a:spcAft>
              <a:defRPr/>
            </a:pPr>
            <a:r>
              <a:rPr lang="en-US" dirty="0" smtClean="0">
                <a:solidFill>
                  <a:schemeClr val="tx1"/>
                </a:solidFill>
                <a:cs typeface="B Titr" pitchFamily="2" charset="-78"/>
              </a:rPr>
              <a:t>Unresponsive child</a:t>
            </a:r>
            <a:r>
              <a:rPr lang="fa-IR" dirty="0" smtClean="0">
                <a:solidFill>
                  <a:schemeClr val="tx1"/>
                </a:solidFill>
                <a:cs typeface="B Titr" pitchFamily="2" charset="-78"/>
              </a:rPr>
              <a:t/>
            </a:r>
            <a:br>
              <a:rPr lang="fa-IR" dirty="0" smtClean="0">
                <a:solidFill>
                  <a:schemeClr val="tx1"/>
                </a:solidFill>
                <a:cs typeface="B Titr" pitchFamily="2" charset="-78"/>
              </a:rPr>
            </a:br>
            <a:r>
              <a:rPr lang="fa-IR" dirty="0" smtClean="0">
                <a:solidFill>
                  <a:schemeClr val="tx1"/>
                </a:solidFill>
                <a:cs typeface="B Titr" pitchFamily="2" charset="-78"/>
              </a:rPr>
              <a:t>عدم پاسخ به تحریکات </a:t>
            </a:r>
            <a:endParaRPr lang="en-US" dirty="0" smtClean="0">
              <a:solidFill>
                <a:schemeClr val="tx1"/>
              </a:solidFill>
              <a:cs typeface="B Titr" pitchFamily="2" charset="-78"/>
            </a:endParaRPr>
          </a:p>
        </p:txBody>
      </p:sp>
      <p:sp>
        <p:nvSpPr>
          <p:cNvPr id="22531" name="Rectangle 3"/>
          <p:cNvSpPr>
            <a:spLocks noGrp="1" noChangeArrowheads="1"/>
          </p:cNvSpPr>
          <p:nvPr>
            <p:ph idx="1"/>
          </p:nvPr>
        </p:nvSpPr>
        <p:spPr>
          <a:xfrm>
            <a:off x="428625" y="4759325"/>
            <a:ext cx="7239000" cy="2098675"/>
          </a:xfrm>
        </p:spPr>
        <p:txBody>
          <a:bodyPr/>
          <a:lstStyle/>
          <a:p>
            <a:pPr eaLnBrk="1" hangingPunct="1"/>
            <a:r>
              <a:rPr lang="en-US" altLang="fa-IR" sz="1800" smtClean="0">
                <a:cs typeface="B Nazanin" pitchFamily="2" charset="-78"/>
              </a:rPr>
              <a:t>If you are alone &amp; there is no evidence of trauma, you may carry a small child with you to the telephone.</a:t>
            </a:r>
          </a:p>
          <a:p>
            <a:pPr eaLnBrk="1" hangingPunct="1"/>
            <a:r>
              <a:rPr lang="fa-IR" altLang="fa-IR" sz="1800" smtClean="0">
                <a:cs typeface="B Nazanin" pitchFamily="2" charset="-78"/>
              </a:rPr>
              <a:t> </a:t>
            </a:r>
            <a:r>
              <a:rPr lang="en-US" altLang="fa-IR" sz="1800" smtClean="0">
                <a:cs typeface="B Nazanin" pitchFamily="2" charset="-78"/>
              </a:rPr>
              <a:t>If the child must be moved for safety reasons, support the head &amp; body to minimize turning, bending, or twisting of the head &amp; neck.</a:t>
            </a:r>
          </a:p>
          <a:p>
            <a:pPr eaLnBrk="1" hangingPunct="1"/>
            <a:endParaRPr lang="en-US" altLang="fa-IR" sz="1800" smtClean="0">
              <a:cs typeface="B Nazanin" pitchFamily="2" charset="-78"/>
            </a:endParaRPr>
          </a:p>
        </p:txBody>
      </p:sp>
      <p:sp>
        <p:nvSpPr>
          <p:cNvPr id="22532" name="Rectangle 3"/>
          <p:cNvSpPr txBox="1">
            <a:spLocks noChangeArrowheads="1"/>
          </p:cNvSpPr>
          <p:nvPr/>
        </p:nvSpPr>
        <p:spPr bwMode="auto">
          <a:xfrm>
            <a:off x="428625" y="1143000"/>
            <a:ext cx="7239000"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marL="273050" indent="-273050" algn="just">
              <a:lnSpc>
                <a:spcPct val="120000"/>
              </a:lnSpc>
              <a:spcBef>
                <a:spcPts val="600"/>
              </a:spcBef>
              <a:buClr>
                <a:schemeClr val="tx2"/>
              </a:buClr>
              <a:buSzPct val="73000"/>
              <a:buFont typeface="Wingdings 2" pitchFamily="18" charset="2"/>
              <a:buChar char=""/>
            </a:pPr>
            <a:r>
              <a:rPr lang="fa-IR" altLang="fa-IR" sz="2400" b="1" dirty="0">
                <a:cs typeface="B Nazanin" pitchFamily="2" charset="-78"/>
              </a:rPr>
              <a:t> اگر در موقع برخورد با مصدوم در محل تنها بودید و فرد دیگری در محل وجود نداشت،کودک را بررسی کنید در صورتی که بچه کوچک باشد و علائمی از تروما وجود ندارد کودک را با خود به محلی  که امکان تماس تلفنی وجود دارد ،منتقل کنید. </a:t>
            </a:r>
          </a:p>
          <a:p>
            <a:pPr marL="273050" indent="-273050" algn="just">
              <a:lnSpc>
                <a:spcPct val="120000"/>
              </a:lnSpc>
              <a:spcBef>
                <a:spcPts val="600"/>
              </a:spcBef>
              <a:buClr>
                <a:schemeClr val="tx2"/>
              </a:buClr>
              <a:buSzPct val="73000"/>
              <a:buFont typeface="Wingdings 2" pitchFamily="18" charset="2"/>
              <a:buChar char=""/>
            </a:pPr>
            <a:r>
              <a:rPr lang="fa-IR" altLang="fa-IR" sz="2400" b="1" dirty="0">
                <a:cs typeface="B Nazanin" pitchFamily="2" charset="-78"/>
              </a:rPr>
              <a:t>اگر شرایط محل دچار حادثه ایمن نیست ، کودک را از محل خارج کنید و در هنگام انتقال کودک موارد ذیل را رعایت کنید </a:t>
            </a:r>
          </a:p>
          <a:p>
            <a:pPr marL="273050" indent="-273050" algn="just">
              <a:lnSpc>
                <a:spcPct val="120000"/>
              </a:lnSpc>
              <a:spcBef>
                <a:spcPts val="600"/>
              </a:spcBef>
              <a:buClr>
                <a:schemeClr val="tx2"/>
              </a:buClr>
              <a:buSzPct val="73000"/>
              <a:buFont typeface="Wingdings 2" pitchFamily="18" charset="2"/>
              <a:buChar char=""/>
            </a:pPr>
            <a:r>
              <a:rPr lang="fa-IR" altLang="fa-IR" sz="2400" b="1" dirty="0">
                <a:cs typeface="B Nazanin" pitchFamily="2" charset="-78"/>
              </a:rPr>
              <a:t>حمایت </a:t>
            </a:r>
            <a:r>
              <a:rPr lang="fa-IR" altLang="fa-IR" sz="2400" b="1" dirty="0" smtClean="0">
                <a:cs typeface="B Nazanin" pitchFamily="2" charset="-78"/>
              </a:rPr>
              <a:t>سر و </a:t>
            </a:r>
            <a:r>
              <a:rPr lang="fa-IR" altLang="fa-IR" sz="2400" b="1" dirty="0">
                <a:cs typeface="B Nazanin" pitchFamily="2" charset="-78"/>
              </a:rPr>
              <a:t>حداقل چرخش بدن ، سر و گردن  در موقع حرکت دادن مصدوم </a:t>
            </a:r>
            <a:endParaRPr lang="en-US" altLang="fa-IR" sz="2400" b="1" dirty="0">
              <a:cs typeface="B Nazanin" pitchFamily="2" charset="-78"/>
            </a:endParaRPr>
          </a:p>
          <a:p>
            <a:pPr marL="273050" indent="-273050" algn="just" rtl="0">
              <a:lnSpc>
                <a:spcPct val="120000"/>
              </a:lnSpc>
              <a:spcBef>
                <a:spcPts val="600"/>
              </a:spcBef>
              <a:buClr>
                <a:schemeClr val="tx2"/>
              </a:buClr>
              <a:buSzPct val="73000"/>
              <a:buFont typeface="Wingdings 2" pitchFamily="18" charset="2"/>
              <a:buChar char=""/>
            </a:pPr>
            <a:endParaRPr lang="en-US" altLang="fa-IR" sz="2400" b="1" dirty="0">
              <a:cs typeface="B Nazanin" pitchFamily="2" charset="-78"/>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2"/>
          <p:cNvSpPr>
            <a:spLocks noGrp="1" noChangeArrowheads="1"/>
          </p:cNvSpPr>
          <p:nvPr>
            <p:ph type="title"/>
          </p:nvPr>
        </p:nvSpPr>
        <p:spPr bwMode="auto">
          <a:xfrm>
            <a:off x="642910" y="357166"/>
            <a:ext cx="7423154" cy="706438"/>
          </a:xfrm>
          <a:ln>
            <a:miter lim="800000"/>
            <a:headEnd/>
            <a:tailEnd/>
          </a:ln>
        </p:spPr>
        <p:txBody>
          <a:bodyPr wrap="square" lIns="91440" tIns="45720" rIns="91440" bIns="45720" numCol="1" anchor="t" compatLnSpc="1">
            <a:prstTxWarp prst="textNoShape">
              <a:avLst/>
            </a:prstTxWarp>
            <a:normAutofit fontScale="90000"/>
          </a:bodyPr>
          <a:lstStyle/>
          <a:p>
            <a:pPr algn="ctr" eaLnBrk="1" fontAlgn="auto" hangingPunct="1">
              <a:spcAft>
                <a:spcPts val="0"/>
              </a:spcAft>
              <a:defRPr/>
            </a:pPr>
            <a:r>
              <a:rPr lang="en-US" sz="3600" dirty="0" smtClean="0"/>
              <a:t>carrying a small child to the telephone</a:t>
            </a:r>
            <a:endParaRPr lang="en-US" sz="3600" dirty="0">
              <a:solidFill>
                <a:srgbClr val="FF0000"/>
              </a:solidFill>
            </a:endParaRPr>
          </a:p>
        </p:txBody>
      </p:sp>
      <p:pic>
        <p:nvPicPr>
          <p:cNvPr id="23555" name="Picture 3"/>
          <p:cNvPicPr>
            <a:picLocks noGrp="1" noChangeAspect="1" noChangeArrowheads="1"/>
          </p:cNvPicPr>
          <p:nvPr>
            <p:ph idx="4294967295"/>
          </p:nvPr>
        </p:nvPicPr>
        <p:blipFill>
          <a:blip r:embed="rId3">
            <a:lum contrast="6000"/>
            <a:extLst>
              <a:ext uri="{28A0092B-C50C-407E-A947-70E740481C1C}">
                <a14:useLocalDpi xmlns:a14="http://schemas.microsoft.com/office/drawing/2010/main" val="0"/>
              </a:ext>
            </a:extLst>
          </a:blip>
          <a:srcRect l="12167" t="47748" r="61058" b="7948"/>
          <a:stretch>
            <a:fillRect/>
          </a:stretch>
        </p:blipFill>
        <p:spPr>
          <a:xfrm>
            <a:off x="2857500" y="1857375"/>
            <a:ext cx="3481388" cy="4321175"/>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500034" y="0"/>
            <a:ext cx="7239000" cy="608630"/>
          </a:xfrm>
        </p:spPr>
        <p:txBody>
          <a:bodyPr/>
          <a:lstStyle/>
          <a:p>
            <a:pPr algn="ctr" eaLnBrk="1" fontAlgn="auto" hangingPunct="1">
              <a:spcAft>
                <a:spcPts val="0"/>
              </a:spcAft>
              <a:defRPr/>
            </a:pPr>
            <a:r>
              <a:rPr lang="fa-IR" sz="2800" dirty="0" smtClean="0">
                <a:solidFill>
                  <a:schemeClr val="tx1"/>
                </a:solidFill>
                <a:cs typeface="B Titr" pitchFamily="2" charset="-78"/>
              </a:rPr>
              <a:t>وضعیت قرار گیری مصدوم </a:t>
            </a:r>
            <a:endParaRPr lang="en-US" sz="2800" dirty="0" smtClean="0">
              <a:solidFill>
                <a:schemeClr val="tx1"/>
              </a:solidFill>
              <a:cs typeface="B Titr" pitchFamily="2" charset="-78"/>
            </a:endParaRPr>
          </a:p>
        </p:txBody>
      </p:sp>
      <p:sp>
        <p:nvSpPr>
          <p:cNvPr id="25603" name="Rectangle 3"/>
          <p:cNvSpPr>
            <a:spLocks noGrp="1" noChangeArrowheads="1"/>
          </p:cNvSpPr>
          <p:nvPr>
            <p:ph idx="1"/>
          </p:nvPr>
        </p:nvSpPr>
        <p:spPr>
          <a:xfrm>
            <a:off x="214313" y="714375"/>
            <a:ext cx="8229600" cy="1684338"/>
          </a:xfrm>
        </p:spPr>
        <p:txBody>
          <a:bodyPr/>
          <a:lstStyle/>
          <a:p>
            <a:pPr algn="just" rtl="1" eaLnBrk="1" hangingPunct="1">
              <a:lnSpc>
                <a:spcPct val="130000"/>
              </a:lnSpc>
            </a:pPr>
            <a:r>
              <a:rPr lang="fa-IR" altLang="fa-IR" sz="2400" b="1" smtClean="0">
                <a:cs typeface="B Nazanin" pitchFamily="2" charset="-78"/>
              </a:rPr>
              <a:t>اگر مصدوم واکنشی ندارد و به تحریکات پاسخ نمی دهد مطمئن باشید که او را روی یک سطح صاف و محکم مثل میز سفت ، کف زمین یا کف ساختمان قرار داده اید  </a:t>
            </a:r>
            <a:r>
              <a:rPr lang="en-US" altLang="fa-IR" sz="2400" b="1" smtClean="0">
                <a:cs typeface="B Nazanin" pitchFamily="2" charset="-78"/>
              </a:rPr>
              <a:t> </a:t>
            </a:r>
          </a:p>
          <a:p>
            <a:pPr algn="just" rtl="1" eaLnBrk="1" hangingPunct="1">
              <a:lnSpc>
                <a:spcPct val="130000"/>
              </a:lnSpc>
            </a:pPr>
            <a:r>
              <a:rPr lang="fa-IR" altLang="fa-IR" sz="2400" b="1" smtClean="0">
                <a:cs typeface="B Nazanin" pitchFamily="2" charset="-78"/>
              </a:rPr>
              <a:t>در صورتی که نیاز است کودک را بچرخانید دقت کنید، حداقل چرخش در به گردن و سر انجام شود .</a:t>
            </a:r>
            <a:endParaRPr lang="en-US" altLang="fa-IR" sz="2400" b="1" smtClean="0">
              <a:cs typeface="B Nazanin" pitchFamily="2" charset="-78"/>
            </a:endParaRPr>
          </a:p>
          <a:p>
            <a:pPr algn="just" rtl="1" eaLnBrk="1" hangingPunct="1">
              <a:lnSpc>
                <a:spcPct val="130000"/>
              </a:lnSpc>
            </a:pPr>
            <a:endParaRPr lang="en-US" altLang="fa-IR" sz="2400" b="1" smtClean="0">
              <a:cs typeface="B Nazanin" pitchFamily="2" charset="-78"/>
            </a:endParaRPr>
          </a:p>
        </p:txBody>
      </p:sp>
      <p:pic>
        <p:nvPicPr>
          <p:cNvPr id="2560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500" y="5000625"/>
            <a:ext cx="7385050"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Rectangle 3"/>
          <p:cNvSpPr txBox="1">
            <a:spLocks noChangeArrowheads="1"/>
          </p:cNvSpPr>
          <p:nvPr/>
        </p:nvSpPr>
        <p:spPr bwMode="auto">
          <a:xfrm>
            <a:off x="0" y="3357563"/>
            <a:ext cx="8229600" cy="168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marL="273050" indent="-273050" algn="l" rtl="0">
              <a:lnSpc>
                <a:spcPct val="90000"/>
              </a:lnSpc>
              <a:spcBef>
                <a:spcPts val="600"/>
              </a:spcBef>
              <a:buClr>
                <a:schemeClr val="tx2"/>
              </a:buClr>
              <a:buSzPct val="73000"/>
              <a:buFont typeface="Wingdings 2" pitchFamily="18" charset="2"/>
              <a:buChar char=""/>
            </a:pPr>
            <a:r>
              <a:rPr lang="en-US" altLang="fa-IR" sz="2000">
                <a:cs typeface="Tahoma" pitchFamily="34" charset="0"/>
              </a:rPr>
              <a:t>If the victim is unresponsive, make sure that the victim is in a supine position on a flat, hard surface, such as a sturdy table, the floor, or the ground.</a:t>
            </a:r>
          </a:p>
          <a:p>
            <a:pPr marL="273050" indent="-273050" algn="l" rtl="0">
              <a:lnSpc>
                <a:spcPct val="90000"/>
              </a:lnSpc>
              <a:spcBef>
                <a:spcPts val="600"/>
              </a:spcBef>
              <a:buClr>
                <a:schemeClr val="tx2"/>
              </a:buClr>
              <a:buSzPct val="73000"/>
              <a:buFont typeface="Wingdings 2" pitchFamily="18" charset="2"/>
              <a:buChar char=""/>
            </a:pPr>
            <a:r>
              <a:rPr lang="en-US" altLang="fa-IR" sz="2000">
                <a:cs typeface="Tahoma" pitchFamily="34" charset="0"/>
              </a:rPr>
              <a:t>If you must turn the victim, minimize turning or twisting of the head &amp; neck.</a:t>
            </a:r>
          </a:p>
          <a:p>
            <a:pPr marL="273050" indent="-273050" algn="l" rtl="0">
              <a:lnSpc>
                <a:spcPct val="90000"/>
              </a:lnSpc>
              <a:spcBef>
                <a:spcPts val="600"/>
              </a:spcBef>
              <a:buClr>
                <a:schemeClr val="tx2"/>
              </a:buClr>
              <a:buSzPct val="73000"/>
              <a:buFont typeface="Wingdings 2" pitchFamily="18" charset="2"/>
              <a:buChar char=""/>
            </a:pPr>
            <a:endParaRPr lang="en-US" altLang="fa-IR" sz="2000">
              <a:cs typeface="Tahoma"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381000" y="357188"/>
            <a:ext cx="7772400" cy="1147762"/>
          </a:xfrm>
        </p:spPr>
        <p:txBody>
          <a:bodyPr>
            <a:normAutofit fontScale="90000"/>
          </a:bodyPr>
          <a:lstStyle/>
          <a:p>
            <a:pPr algn="ctr" eaLnBrk="1" fontAlgn="auto" hangingPunct="1">
              <a:spcAft>
                <a:spcPts val="0"/>
              </a:spcAft>
              <a:defRPr/>
            </a:pPr>
            <a:r>
              <a:rPr lang="en-US" b="0" dirty="0" smtClean="0"/>
              <a:t>Pediatric Chain of Survival</a:t>
            </a:r>
            <a:br>
              <a:rPr lang="en-US" b="0" dirty="0" smtClean="0"/>
            </a:br>
            <a:r>
              <a:rPr lang="fa-IR" b="0" dirty="0" smtClean="0"/>
              <a:t> </a:t>
            </a:r>
            <a:r>
              <a:rPr lang="fa-IR" dirty="0" smtClean="0">
                <a:solidFill>
                  <a:schemeClr val="tx1"/>
                </a:solidFill>
                <a:cs typeface="B Titr" pitchFamily="2" charset="-78"/>
              </a:rPr>
              <a:t>زنجیره بقای  کودکان </a:t>
            </a:r>
            <a:endParaRPr lang="en-US" dirty="0" smtClean="0">
              <a:solidFill>
                <a:schemeClr val="tx1"/>
              </a:solidFill>
              <a:cs typeface="B Titr" pitchFamily="2" charset="-78"/>
            </a:endParaRPr>
          </a:p>
        </p:txBody>
      </p:sp>
      <p:pic>
        <p:nvPicPr>
          <p:cNvPr id="9219"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928688" y="1714500"/>
            <a:ext cx="6677025" cy="1419225"/>
          </a:xfrm>
        </p:spPr>
      </p:pic>
      <p:sp>
        <p:nvSpPr>
          <p:cNvPr id="9220" name="Rectangle 4"/>
          <p:cNvSpPr>
            <a:spLocks noChangeArrowheads="1"/>
          </p:cNvSpPr>
          <p:nvPr/>
        </p:nvSpPr>
        <p:spPr bwMode="auto">
          <a:xfrm>
            <a:off x="214313" y="3357563"/>
            <a:ext cx="3000375" cy="258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en-US" altLang="fa-IR">
                <a:latin typeface="Trebuchet MS" pitchFamily="34" charset="0"/>
              </a:rPr>
              <a:t>1.prevention,</a:t>
            </a:r>
          </a:p>
          <a:p>
            <a:pPr algn="l" rtl="0"/>
            <a:r>
              <a:rPr lang="en-US" altLang="fa-IR">
                <a:latin typeface="Trebuchet MS" pitchFamily="34" charset="0"/>
              </a:rPr>
              <a:t>2.early CPR,</a:t>
            </a:r>
          </a:p>
          <a:p>
            <a:pPr algn="l" rtl="0"/>
            <a:r>
              <a:rPr lang="en-US" altLang="fa-IR">
                <a:latin typeface="Trebuchet MS" pitchFamily="34" charset="0"/>
              </a:rPr>
              <a:t>3.prompt access to the emergency   response system, </a:t>
            </a:r>
          </a:p>
          <a:p>
            <a:pPr algn="l" rtl="0"/>
            <a:r>
              <a:rPr lang="en-US" altLang="fa-IR">
                <a:latin typeface="Trebuchet MS" pitchFamily="34" charset="0"/>
              </a:rPr>
              <a:t>4.rapid PALS,</a:t>
            </a:r>
          </a:p>
          <a:p>
            <a:pPr algn="l" rtl="0"/>
            <a:r>
              <a:rPr lang="en-US" altLang="fa-IR">
                <a:latin typeface="Trebuchet MS" pitchFamily="34" charset="0"/>
              </a:rPr>
              <a:t>5. integrated post– cardiac arrest care. </a:t>
            </a:r>
          </a:p>
          <a:p>
            <a:pPr algn="l" rtl="0"/>
            <a:r>
              <a:rPr lang="en-US" altLang="fa-IR">
                <a:solidFill>
                  <a:srgbClr val="FF0000"/>
                </a:solidFill>
                <a:latin typeface="Trebuchet MS" pitchFamily="34" charset="0"/>
              </a:rPr>
              <a:t>the first 3 links: BLS</a:t>
            </a:r>
          </a:p>
        </p:txBody>
      </p:sp>
      <p:sp>
        <p:nvSpPr>
          <p:cNvPr id="9221" name="TextBox 4"/>
          <p:cNvSpPr txBox="1">
            <a:spLocks noChangeArrowheads="1"/>
          </p:cNvSpPr>
          <p:nvPr/>
        </p:nvSpPr>
        <p:spPr bwMode="auto">
          <a:xfrm>
            <a:off x="3714750" y="3286125"/>
            <a:ext cx="3857625"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algn="just">
              <a:buFont typeface="Trebuchet MS" pitchFamily="34" charset="0"/>
              <a:buAutoNum type="arabicPeriod"/>
            </a:pPr>
            <a:r>
              <a:rPr lang="fa-IR" altLang="fa-IR" sz="2400" b="1" dirty="0">
                <a:cs typeface="B Nazanin" pitchFamily="2" charset="-78"/>
              </a:rPr>
              <a:t>پیشگیری </a:t>
            </a:r>
          </a:p>
          <a:p>
            <a:pPr algn="just">
              <a:buFont typeface="Trebuchet MS" pitchFamily="34" charset="0"/>
              <a:buAutoNum type="arabicPeriod"/>
            </a:pPr>
            <a:r>
              <a:rPr lang="fa-IR" altLang="fa-IR" sz="2400" b="1" dirty="0">
                <a:cs typeface="B Nazanin" pitchFamily="2" charset="-78"/>
              </a:rPr>
              <a:t>اجرای زود هنگام احیاء (</a:t>
            </a:r>
            <a:r>
              <a:rPr lang="en-US" altLang="fa-IR" sz="2400" b="1" dirty="0">
                <a:cs typeface="B Nazanin" pitchFamily="2" charset="-78"/>
              </a:rPr>
              <a:t>CPR</a:t>
            </a:r>
            <a:r>
              <a:rPr lang="fa-IR" altLang="fa-IR" sz="2400" b="1" dirty="0">
                <a:cs typeface="B Nazanin" pitchFamily="2" charset="-78"/>
              </a:rPr>
              <a:t>)</a:t>
            </a:r>
          </a:p>
          <a:p>
            <a:pPr algn="just">
              <a:buFont typeface="Trebuchet MS" pitchFamily="34" charset="0"/>
              <a:buAutoNum type="arabicPeriod"/>
            </a:pPr>
            <a:r>
              <a:rPr lang="fa-IR" altLang="fa-IR" sz="2400" b="1" dirty="0">
                <a:cs typeface="B Nazanin" pitchFamily="2" charset="-78"/>
              </a:rPr>
              <a:t>بهبود دسترسی به  خدمات اورژانس </a:t>
            </a:r>
          </a:p>
          <a:p>
            <a:pPr algn="just">
              <a:buFont typeface="Trebuchet MS" pitchFamily="34" charset="0"/>
              <a:buAutoNum type="arabicPeriod"/>
            </a:pPr>
            <a:r>
              <a:rPr lang="fa-IR" altLang="fa-IR" sz="2400" b="1" dirty="0">
                <a:cs typeface="B Nazanin" pitchFamily="2" charset="-78"/>
              </a:rPr>
              <a:t>اجرای سریع احیاءپیشرفته  در کودکان</a:t>
            </a:r>
          </a:p>
          <a:p>
            <a:pPr algn="just">
              <a:buFont typeface="Trebuchet MS" pitchFamily="34" charset="0"/>
              <a:buAutoNum type="arabicPeriod"/>
            </a:pPr>
            <a:r>
              <a:rPr lang="fa-IR" altLang="fa-IR" sz="2400" b="1" dirty="0">
                <a:cs typeface="B Nazanin" pitchFamily="2" charset="-78"/>
              </a:rPr>
              <a:t>مراقبت از کودک دچار ایست قلبی  و تنفسی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28596" y="142852"/>
            <a:ext cx="7239000" cy="642942"/>
          </a:xfrm>
        </p:spPr>
        <p:txBody>
          <a:bodyPr/>
          <a:lstStyle/>
          <a:p>
            <a:pPr eaLnBrk="1" fontAlgn="auto" hangingPunct="1">
              <a:spcAft>
                <a:spcPts val="0"/>
              </a:spcAft>
              <a:defRPr/>
            </a:pPr>
            <a:r>
              <a:rPr lang="en-US" dirty="0" smtClean="0">
                <a:latin typeface="Times New Roman" pitchFamily="18" charset="0"/>
                <a:cs typeface="Times New Roman" pitchFamily="18" charset="0"/>
              </a:rPr>
              <a:t>Chest Compressions</a:t>
            </a:r>
          </a:p>
        </p:txBody>
      </p:sp>
      <p:sp>
        <p:nvSpPr>
          <p:cNvPr id="31747" name="Rectangle 3"/>
          <p:cNvSpPr>
            <a:spLocks noGrp="1" noChangeArrowheads="1"/>
          </p:cNvSpPr>
          <p:nvPr>
            <p:ph idx="1"/>
          </p:nvPr>
        </p:nvSpPr>
        <p:spPr>
          <a:xfrm>
            <a:off x="0" y="1500188"/>
            <a:ext cx="7696200" cy="1890712"/>
          </a:xfrm>
        </p:spPr>
        <p:txBody>
          <a:bodyPr/>
          <a:lstStyle/>
          <a:p>
            <a:pPr algn="r" rtl="1" eaLnBrk="1" hangingPunct="1">
              <a:lnSpc>
                <a:spcPct val="130000"/>
              </a:lnSpc>
            </a:pPr>
            <a:r>
              <a:rPr lang="fa-IR" altLang="fa-IR" sz="2800" b="1" dirty="0" smtClean="0">
                <a:cs typeface="B Nazanin" pitchFamily="2" charset="-78"/>
              </a:rPr>
              <a:t>برای انجام ماساژ قلبی موارد ذیل را باید رعایت کنید : </a:t>
            </a:r>
          </a:p>
          <a:p>
            <a:pPr algn="r" rtl="1" eaLnBrk="1" hangingPunct="1">
              <a:lnSpc>
                <a:spcPct val="130000"/>
              </a:lnSpc>
            </a:pPr>
            <a:r>
              <a:rPr lang="fa-IR" altLang="fa-IR" sz="2800" b="1" dirty="0" smtClean="0">
                <a:cs typeface="B Nazanin" pitchFamily="2" charset="-78"/>
              </a:rPr>
              <a:t>فشار به نیمه پایینی استرنوم یا جناغ سینه </a:t>
            </a:r>
            <a:r>
              <a:rPr lang="en-US" altLang="fa-IR" sz="2800" b="1" dirty="0" smtClean="0">
                <a:cs typeface="B Nazanin" pitchFamily="2" charset="-78"/>
              </a:rPr>
              <a:t>.</a:t>
            </a:r>
          </a:p>
          <a:p>
            <a:pPr algn="r" rtl="1" eaLnBrk="1" hangingPunct="1">
              <a:lnSpc>
                <a:spcPct val="130000"/>
              </a:lnSpc>
            </a:pPr>
            <a:r>
              <a:rPr lang="fa-IR" altLang="fa-IR" sz="2800" b="1" dirty="0" smtClean="0">
                <a:cs typeface="B Nazanin" pitchFamily="2" charset="-78"/>
              </a:rPr>
              <a:t>عدم فشار به گزیفویید و دنده ها</a:t>
            </a:r>
          </a:p>
          <a:p>
            <a:pPr algn="r" rtl="1" eaLnBrk="1" hangingPunct="1">
              <a:lnSpc>
                <a:spcPct val="130000"/>
              </a:lnSpc>
            </a:pPr>
            <a:r>
              <a:rPr lang="fa-IR" altLang="fa-IR" sz="2800" b="1" dirty="0" smtClean="0">
                <a:cs typeface="B Nazanin" pitchFamily="2" charset="-78"/>
              </a:rPr>
              <a:t>برای بهبود جریان خون داخل قلب، بعد از فشار قفسه سینه اجازه بدهید قفسه سینه کاملا به حالت اول برگردد</a:t>
            </a:r>
            <a:endParaRPr lang="en-US" altLang="fa-IR" sz="2800" b="1" dirty="0" smtClean="0">
              <a:cs typeface="B Nazanin" pitchFamily="2" charset="-78"/>
            </a:endParaRPr>
          </a:p>
          <a:p>
            <a:pPr algn="r" rtl="1" eaLnBrk="1" hangingPunct="1">
              <a:lnSpc>
                <a:spcPct val="130000"/>
              </a:lnSpc>
            </a:pPr>
            <a:endParaRPr lang="en-US" altLang="fa-IR" sz="2800" b="1" dirty="0" smtClean="0">
              <a:cs typeface="B Nazanin" pitchFamily="2" charset="-78"/>
            </a:endParaRPr>
          </a:p>
        </p:txBody>
      </p:sp>
      <p:sp>
        <p:nvSpPr>
          <p:cNvPr id="31748" name="Rectangle 3"/>
          <p:cNvSpPr txBox="1">
            <a:spLocks noChangeArrowheads="1"/>
          </p:cNvSpPr>
          <p:nvPr/>
        </p:nvSpPr>
        <p:spPr bwMode="auto">
          <a:xfrm>
            <a:off x="428625" y="4572000"/>
            <a:ext cx="723900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marL="273050" indent="-273050" algn="l" rtl="0">
              <a:lnSpc>
                <a:spcPct val="80000"/>
              </a:lnSpc>
              <a:spcBef>
                <a:spcPts val="600"/>
              </a:spcBef>
              <a:buClr>
                <a:schemeClr val="tx2"/>
              </a:buClr>
              <a:buSzPct val="73000"/>
              <a:buFont typeface="Wingdings 2" pitchFamily="18" charset="2"/>
              <a:buChar char=""/>
            </a:pPr>
            <a:r>
              <a:rPr lang="en-US" altLang="fa-IR" sz="1800">
                <a:cs typeface="Tahoma" pitchFamily="34" charset="0"/>
              </a:rPr>
              <a:t>Compress the lower half of the sternum</a:t>
            </a:r>
          </a:p>
          <a:p>
            <a:pPr marL="273050" indent="-273050" algn="l" rtl="0">
              <a:lnSpc>
                <a:spcPct val="80000"/>
              </a:lnSpc>
              <a:spcBef>
                <a:spcPts val="600"/>
              </a:spcBef>
              <a:buClr>
                <a:schemeClr val="tx2"/>
              </a:buClr>
              <a:buSzPct val="73000"/>
              <a:buFont typeface="Wingdings 2" pitchFamily="18" charset="2"/>
              <a:buChar char=""/>
            </a:pPr>
            <a:r>
              <a:rPr lang="en-US" altLang="fa-IR" sz="1800">
                <a:cs typeface="Tahoma" pitchFamily="34" charset="0"/>
              </a:rPr>
              <a:t>Do not compress over the xiphoid.</a:t>
            </a:r>
          </a:p>
          <a:p>
            <a:pPr marL="273050" indent="-273050" algn="l" rtl="0">
              <a:lnSpc>
                <a:spcPct val="80000"/>
              </a:lnSpc>
              <a:spcBef>
                <a:spcPts val="600"/>
              </a:spcBef>
              <a:buClr>
                <a:schemeClr val="tx2"/>
              </a:buClr>
              <a:buSzPct val="73000"/>
              <a:buFont typeface="Wingdings 2" pitchFamily="18" charset="2"/>
              <a:buChar char=""/>
            </a:pPr>
            <a:r>
              <a:rPr lang="fa-IR" altLang="fa-IR" sz="1800">
                <a:cs typeface="Tahoma" pitchFamily="34" charset="0"/>
              </a:rPr>
              <a:t> </a:t>
            </a:r>
            <a:endParaRPr lang="en-US" altLang="fa-IR" sz="1800">
              <a:cs typeface="Tahoma" pitchFamily="34" charset="0"/>
            </a:endParaRPr>
          </a:p>
          <a:p>
            <a:pPr marL="273050" indent="-273050" algn="l" rtl="0">
              <a:lnSpc>
                <a:spcPct val="80000"/>
              </a:lnSpc>
              <a:spcBef>
                <a:spcPts val="600"/>
              </a:spcBef>
              <a:buClr>
                <a:schemeClr val="tx2"/>
              </a:buClr>
              <a:buSzPct val="73000"/>
              <a:buFont typeface="Wingdings 2" pitchFamily="18" charset="2"/>
              <a:buChar char=""/>
            </a:pPr>
            <a:r>
              <a:rPr lang="en-US" altLang="fa-IR" sz="1800">
                <a:cs typeface="Tahoma" pitchFamily="34" charset="0"/>
              </a:rPr>
              <a:t>After each compression allow the chest to recoil fully to improve blood flow into the heart.</a:t>
            </a:r>
          </a:p>
          <a:p>
            <a:pPr marL="273050" indent="-273050" algn="l" rtl="0">
              <a:lnSpc>
                <a:spcPct val="80000"/>
              </a:lnSpc>
              <a:spcBef>
                <a:spcPts val="600"/>
              </a:spcBef>
              <a:buClr>
                <a:schemeClr val="tx2"/>
              </a:buClr>
              <a:buSzPct val="73000"/>
              <a:buFont typeface="Wingdings 2" pitchFamily="18" charset="2"/>
              <a:buChar char=""/>
            </a:pPr>
            <a:r>
              <a:rPr lang="en-US" altLang="fa-IR" sz="1800">
                <a:cs typeface="Tahoma" pitchFamily="34" charset="0"/>
              </a:rPr>
              <a:t>Lift your hand slightly off the chest at the end of each compression.</a:t>
            </a:r>
          </a:p>
          <a:p>
            <a:pPr marL="273050" indent="-273050" algn="l" rtl="0">
              <a:lnSpc>
                <a:spcPct val="80000"/>
              </a:lnSpc>
              <a:spcBef>
                <a:spcPts val="600"/>
              </a:spcBef>
              <a:buClr>
                <a:schemeClr val="tx2"/>
              </a:buClr>
              <a:buSzPct val="73000"/>
              <a:buFont typeface="Wingdings 2" pitchFamily="18" charset="2"/>
              <a:buChar char=""/>
            </a:pPr>
            <a:endParaRPr lang="en-US" altLang="fa-IR" sz="1800">
              <a:cs typeface="Tahoma" pitchFamily="34" charset="0"/>
            </a:endParaRPr>
          </a:p>
        </p:txBody>
      </p:sp>
      <p:sp>
        <p:nvSpPr>
          <p:cNvPr id="5" name="Rectangle 2"/>
          <p:cNvSpPr txBox="1">
            <a:spLocks noChangeArrowheads="1"/>
          </p:cNvSpPr>
          <p:nvPr/>
        </p:nvSpPr>
        <p:spPr>
          <a:xfrm>
            <a:off x="500034" y="714356"/>
            <a:ext cx="7239000" cy="857256"/>
          </a:xfrm>
          <a:prstGeom prst="rect">
            <a:avLst/>
          </a:prstGeom>
        </p:spPr>
        <p:txBody>
          <a:bodyPr lIns="45720" tIns="0" rIns="45720" bIns="0" anchor="b">
            <a:normAutofit/>
          </a:bodyPr>
          <a:lstStyle/>
          <a:p>
            <a:pPr rtl="0" fontAlgn="auto">
              <a:spcAft>
                <a:spcPts val="0"/>
              </a:spcAft>
              <a:defRPr/>
            </a:pPr>
            <a:r>
              <a:rPr lang="fa-IR" sz="3800" b="1" cap="all" dirty="0">
                <a:ln w="500">
                  <a:solidFill>
                    <a:schemeClr val="tx2">
                      <a:shade val="20000"/>
                      <a:satMod val="120000"/>
                    </a:schemeClr>
                  </a:solidFill>
                </a:ln>
                <a:latin typeface="Times New Roman" pitchFamily="18" charset="0"/>
                <a:ea typeface="+mj-ea"/>
                <a:cs typeface="B Titr" pitchFamily="2" charset="-78"/>
              </a:rPr>
              <a:t>ماساژ قلبی </a:t>
            </a:r>
            <a:endParaRPr lang="en-US" sz="3800" b="1" cap="all" dirty="0">
              <a:ln w="500">
                <a:solidFill>
                  <a:schemeClr val="tx2">
                    <a:shade val="20000"/>
                    <a:satMod val="120000"/>
                  </a:schemeClr>
                </a:solidFill>
              </a:ln>
              <a:latin typeface="Times New Roman" pitchFamily="18" charset="0"/>
              <a:ea typeface="+mj-ea"/>
              <a:cs typeface="B Titr" pitchFamily="2" charset="-78"/>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750" y="836613"/>
            <a:ext cx="7239000" cy="5832475"/>
          </a:xfrm>
        </p:spPr>
        <p:txBody>
          <a:bodyPr>
            <a:normAutofit fontScale="62500" lnSpcReduction="20000"/>
          </a:bodyPr>
          <a:lstStyle/>
          <a:p>
            <a:pPr marL="274320" indent="-274320" algn="r" rtl="1" eaLnBrk="1" fontAlgn="auto" hangingPunct="1">
              <a:lnSpc>
                <a:spcPct val="134000"/>
              </a:lnSpc>
              <a:spcAft>
                <a:spcPts val="0"/>
              </a:spcAft>
              <a:buFont typeface="Wingdings 2"/>
              <a:buChar char=""/>
              <a:defRPr/>
            </a:pPr>
            <a:r>
              <a:rPr lang="fa-IR" sz="3400" b="1" dirty="0" smtClean="0">
                <a:cs typeface="B Nazanin" panose="00000400000000000000" pitchFamily="2" charset="-78"/>
              </a:rPr>
              <a:t>فشار شدید باشد(به اندازه  1/3 </a:t>
            </a:r>
            <a:r>
              <a:rPr lang="fa-IR" sz="3400" b="1" dirty="0">
                <a:cs typeface="B Nazanin" panose="00000400000000000000" pitchFamily="2" charset="-78"/>
              </a:rPr>
              <a:t>قطر قدامی-خلفی قفسه سینه را </a:t>
            </a:r>
            <a:r>
              <a:rPr lang="fa-IR" sz="3400" b="1" dirty="0" smtClean="0">
                <a:cs typeface="B Nazanin" panose="00000400000000000000" pitchFamily="2" charset="-78"/>
              </a:rPr>
              <a:t>به داخل فشار داده شود). </a:t>
            </a:r>
          </a:p>
          <a:p>
            <a:pPr marL="274320" indent="-274320" algn="r" rtl="1" eaLnBrk="1" fontAlgn="auto" hangingPunct="1">
              <a:lnSpc>
                <a:spcPct val="134000"/>
              </a:lnSpc>
              <a:spcAft>
                <a:spcPts val="0"/>
              </a:spcAft>
              <a:buFont typeface="Wingdings 2"/>
              <a:buChar char=""/>
              <a:defRPr/>
            </a:pPr>
            <a:r>
              <a:rPr lang="fa-IR" sz="3400" b="1" dirty="0" smtClean="0">
                <a:cs typeface="B Nazanin" panose="00000400000000000000" pitchFamily="2" charset="-78"/>
              </a:rPr>
              <a:t>فشار </a:t>
            </a:r>
            <a:r>
              <a:rPr lang="fa-IR" sz="3400" b="1" dirty="0">
                <a:cs typeface="B Nazanin" panose="00000400000000000000" pitchFamily="2" charset="-78"/>
              </a:rPr>
              <a:t>به اندازه 4 سانتی متر در کودکان زیر یکسال و 5 سانتی متر در </a:t>
            </a:r>
            <a:r>
              <a:rPr lang="fa-IR" sz="3400" b="1" dirty="0" smtClean="0">
                <a:cs typeface="B Nazanin" panose="00000400000000000000" pitchFamily="2" charset="-78"/>
              </a:rPr>
              <a:t>کودکان بالای یکسال  باشد</a:t>
            </a:r>
          </a:p>
          <a:p>
            <a:pPr marL="274320" indent="-274320" algn="r" rtl="1" eaLnBrk="1" fontAlgn="auto" hangingPunct="1">
              <a:lnSpc>
                <a:spcPct val="134000"/>
              </a:lnSpc>
              <a:spcAft>
                <a:spcPts val="0"/>
              </a:spcAft>
              <a:buFont typeface="Wingdings 2"/>
              <a:buChar char=""/>
              <a:defRPr/>
            </a:pPr>
            <a:r>
              <a:rPr lang="fa-IR" sz="3400" b="1" dirty="0" smtClean="0">
                <a:cs typeface="B Nazanin" panose="00000400000000000000" pitchFamily="2" charset="-78"/>
              </a:rPr>
              <a:t>فشار </a:t>
            </a:r>
            <a:r>
              <a:rPr lang="fa-IR" sz="3400" b="1" dirty="0">
                <a:cs typeface="B Nazanin" panose="00000400000000000000" pitchFamily="2" charset="-78"/>
              </a:rPr>
              <a:t>سریع باشد( به میزان تقریبا 100 فشار در </a:t>
            </a:r>
            <a:r>
              <a:rPr lang="fa-IR" sz="3400" b="1" dirty="0" smtClean="0">
                <a:cs typeface="B Nazanin" panose="00000400000000000000" pitchFamily="2" charset="-78"/>
              </a:rPr>
              <a:t>دقیقه).</a:t>
            </a:r>
          </a:p>
          <a:p>
            <a:pPr marL="274320" indent="-274320" algn="r" rtl="1" eaLnBrk="1" fontAlgn="auto" hangingPunct="1">
              <a:lnSpc>
                <a:spcPct val="134000"/>
              </a:lnSpc>
              <a:spcAft>
                <a:spcPts val="0"/>
              </a:spcAft>
              <a:buFont typeface="Wingdings 2"/>
              <a:buChar char=""/>
              <a:defRPr/>
            </a:pPr>
            <a:r>
              <a:rPr lang="fa-IR" sz="3400" b="1" dirty="0" smtClean="0">
                <a:cs typeface="B Nazanin" panose="00000400000000000000" pitchFamily="2" charset="-78"/>
              </a:rPr>
              <a:t>پس </a:t>
            </a:r>
            <a:r>
              <a:rPr lang="fa-IR" sz="3400" b="1" dirty="0">
                <a:cs typeface="B Nazanin" panose="00000400000000000000" pitchFamily="2" charset="-78"/>
              </a:rPr>
              <a:t>از هر فشار دست را طوری رها کنید که قفسه سینه به طور کامل </a:t>
            </a:r>
            <a:r>
              <a:rPr lang="fa-IR" sz="3400" b="1" dirty="0" smtClean="0">
                <a:cs typeface="B Nazanin" panose="00000400000000000000" pitchFamily="2" charset="-78"/>
              </a:rPr>
              <a:t>برگردد </a:t>
            </a:r>
            <a:endParaRPr lang="en-US" sz="3400" b="1" dirty="0">
              <a:cs typeface="B Nazanin" panose="00000400000000000000" pitchFamily="2" charset="-78"/>
            </a:endParaRPr>
          </a:p>
          <a:p>
            <a:pPr marL="274320" indent="-274320" algn="r" rtl="1" eaLnBrk="1" fontAlgn="auto" hangingPunct="1">
              <a:lnSpc>
                <a:spcPct val="134000"/>
              </a:lnSpc>
              <a:spcAft>
                <a:spcPts val="0"/>
              </a:spcAft>
              <a:buFont typeface="Wingdings 2"/>
              <a:buChar char=""/>
              <a:defRPr/>
            </a:pPr>
            <a:r>
              <a:rPr lang="fa-IR" sz="3400" b="1" dirty="0" smtClean="0">
                <a:cs typeface="B Nazanin" panose="00000400000000000000" pitchFamily="2" charset="-78"/>
              </a:rPr>
              <a:t> از وقفه در روند ماساژهای  قلبی  به هر دلیل اجتناب کنید. </a:t>
            </a:r>
            <a:endParaRPr lang="en-US" sz="3400" b="1" dirty="0">
              <a:cs typeface="B Nazanin" panose="00000400000000000000" pitchFamily="2" charset="-78"/>
            </a:endParaRPr>
          </a:p>
          <a:p>
            <a:pPr marL="274320" indent="-274320" eaLnBrk="1" fontAlgn="auto" hangingPunct="1">
              <a:lnSpc>
                <a:spcPct val="134000"/>
              </a:lnSpc>
              <a:spcAft>
                <a:spcPts val="0"/>
              </a:spcAft>
              <a:buFont typeface="Wingdings 2"/>
              <a:buChar char=""/>
              <a:defRPr/>
            </a:pPr>
            <a:r>
              <a:rPr lang="en-US" sz="2800" b="1" dirty="0">
                <a:latin typeface="Times New Roman" panose="02020603050405020304" pitchFamily="18" charset="0"/>
                <a:cs typeface="Times New Roman" panose="02020603050405020304" pitchFamily="18" charset="0"/>
              </a:rPr>
              <a:t>“Push hard”: to depress the chest approximately 1/3 the anterior-posterior diameter of the chest</a:t>
            </a:r>
          </a:p>
          <a:p>
            <a:pPr marL="274320" indent="-274320" eaLnBrk="1" fontAlgn="auto" hangingPunct="1">
              <a:lnSpc>
                <a:spcPct val="134000"/>
              </a:lnSpc>
              <a:spcAft>
                <a:spcPts val="0"/>
              </a:spcAft>
              <a:buFont typeface="Wingdings 2"/>
              <a:buChar char=""/>
              <a:defRPr/>
            </a:pPr>
            <a:r>
              <a:rPr lang="en-US" sz="2800" b="1" dirty="0" smtClean="0">
                <a:latin typeface="Times New Roman" panose="02020603050405020304" pitchFamily="18" charset="0"/>
                <a:cs typeface="Times New Roman" panose="02020603050405020304" pitchFamily="18" charset="0"/>
              </a:rPr>
              <a:t>Compress 4cm in infant &amp; 5 cm in &gt;1yr</a:t>
            </a:r>
          </a:p>
          <a:p>
            <a:pPr marL="274320" indent="-274320" eaLnBrk="1" fontAlgn="auto" hangingPunct="1">
              <a:lnSpc>
                <a:spcPct val="134000"/>
              </a:lnSpc>
              <a:spcAft>
                <a:spcPts val="0"/>
              </a:spcAft>
              <a:buFont typeface="Wingdings 2"/>
              <a:buChar char=""/>
              <a:defRPr/>
            </a:pPr>
            <a:r>
              <a:rPr lang="fa-IR" b="1" dirty="0">
                <a:cs typeface="B Nazanin" panose="00000400000000000000" pitchFamily="2" charset="-78"/>
              </a:rPr>
              <a:t> </a:t>
            </a:r>
            <a:r>
              <a:rPr lang="en-US" sz="2800" b="1" dirty="0" smtClean="0">
                <a:latin typeface="Times New Roman" panose="02020603050405020304" pitchFamily="18" charset="0"/>
                <a:cs typeface="Times New Roman" panose="02020603050405020304" pitchFamily="18" charset="0"/>
              </a:rPr>
              <a:t>“Push fast”: at a rate of approximately 100 compressions/min</a:t>
            </a:r>
            <a:r>
              <a:rPr lang="en-US" sz="2800" b="1" i="1" dirty="0" smtClean="0">
                <a:effectLst>
                  <a:outerShdw blurRad="38100" dist="38100" dir="2700000" algn="tl">
                    <a:srgbClr val="C0C0C0"/>
                  </a:outerShdw>
                </a:effectLst>
              </a:rPr>
              <a:t>.</a:t>
            </a:r>
          </a:p>
          <a:p>
            <a:pPr marL="274320" indent="-274320" eaLnBrk="1" fontAlgn="auto" hangingPunct="1">
              <a:lnSpc>
                <a:spcPct val="134000"/>
              </a:lnSpc>
              <a:spcAft>
                <a:spcPts val="0"/>
              </a:spcAft>
              <a:buFont typeface="Wingdings 2"/>
              <a:buChar char=""/>
              <a:defRPr/>
            </a:pPr>
            <a:r>
              <a:rPr lang="en-US" sz="2800" b="1" dirty="0" smtClean="0">
                <a:latin typeface="Times New Roman" panose="02020603050405020304" pitchFamily="18" charset="0"/>
                <a:cs typeface="Times New Roman" panose="02020603050405020304" pitchFamily="18" charset="0"/>
              </a:rPr>
              <a:t>Release completely to allow the chest to fully recoil</a:t>
            </a:r>
            <a:r>
              <a:rPr lang="en-US" sz="2800" b="1" i="1" dirty="0" smtClean="0">
                <a:effectLst>
                  <a:outerShdw blurRad="38100" dist="38100" dir="2700000" algn="tl">
                    <a:srgbClr val="C0C0C0"/>
                  </a:outerShdw>
                </a:effectLst>
              </a:rPr>
              <a:t>.</a:t>
            </a:r>
          </a:p>
          <a:p>
            <a:pPr marL="274320" indent="-274320" eaLnBrk="1" fontAlgn="auto" hangingPunct="1">
              <a:lnSpc>
                <a:spcPct val="134000"/>
              </a:lnSpc>
              <a:spcAft>
                <a:spcPts val="0"/>
              </a:spcAft>
              <a:buFont typeface="Wingdings 2"/>
              <a:buChar char=""/>
              <a:defRPr/>
            </a:pPr>
            <a:r>
              <a:rPr lang="en-US" sz="2800" b="1" dirty="0" smtClean="0">
                <a:latin typeface="Times New Roman" panose="02020603050405020304" pitchFamily="18" charset="0"/>
                <a:cs typeface="Times New Roman" panose="02020603050405020304" pitchFamily="18" charset="0"/>
              </a:rPr>
              <a:t>Minimize interruptions in chest compressions.</a:t>
            </a:r>
          </a:p>
          <a:p>
            <a:pPr marL="274320" indent="-274320" eaLnBrk="1" fontAlgn="auto" hangingPunct="1">
              <a:lnSpc>
                <a:spcPct val="134000"/>
              </a:lnSpc>
              <a:spcAft>
                <a:spcPts val="0"/>
              </a:spcAft>
              <a:buFont typeface="Wingdings 2"/>
              <a:buChar char=""/>
              <a:defRPr/>
            </a:pPr>
            <a:endParaRPr lang="en-US" dirty="0"/>
          </a:p>
        </p:txBody>
      </p:sp>
      <p:sp>
        <p:nvSpPr>
          <p:cNvPr id="4" name="Rectangle 2"/>
          <p:cNvSpPr>
            <a:spLocks noGrp="1" noChangeArrowheads="1"/>
          </p:cNvSpPr>
          <p:nvPr>
            <p:ph type="title"/>
          </p:nvPr>
        </p:nvSpPr>
        <p:spPr>
          <a:xfrm>
            <a:off x="467544" y="188640"/>
            <a:ext cx="7239000" cy="588680"/>
          </a:xfrm>
        </p:spPr>
        <p:txBody>
          <a:bodyPr/>
          <a:lstStyle/>
          <a:p>
            <a:pPr eaLnBrk="1" fontAlgn="auto" hangingPunct="1">
              <a:spcAft>
                <a:spcPts val="0"/>
              </a:spcAft>
              <a:defRPr/>
            </a:pPr>
            <a:r>
              <a:rPr lang="en-US" dirty="0" smtClean="0">
                <a:latin typeface="Times New Roman" panose="02020603050405020304" pitchFamily="18" charset="0"/>
                <a:cs typeface="Times New Roman" panose="02020603050405020304" pitchFamily="18" charset="0"/>
              </a:rPr>
              <a:t>Chest Compressions</a:t>
            </a:r>
          </a:p>
        </p:txBody>
      </p:sp>
    </p:spTree>
    <p:extLst>
      <p:ext uri="{BB962C8B-B14F-4D97-AF65-F5344CB8AC3E}">
        <p14:creationId xmlns:p14="http://schemas.microsoft.com/office/powerpoint/2010/main" val="24347199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28596" y="214291"/>
            <a:ext cx="8229600" cy="642942"/>
          </a:xfrm>
        </p:spPr>
        <p:txBody>
          <a:bodyPr>
            <a:noAutofit/>
          </a:bodyPr>
          <a:lstStyle/>
          <a:p>
            <a:pPr eaLnBrk="1" fontAlgn="auto" hangingPunct="1">
              <a:spcAft>
                <a:spcPts val="0"/>
              </a:spcAft>
              <a:defRPr/>
            </a:pPr>
            <a:r>
              <a:rPr lang="en-US" sz="2800" b="0" dirty="0" smtClean="0">
                <a:solidFill>
                  <a:schemeClr val="tx1"/>
                </a:solidFill>
                <a:latin typeface="Times New Roman" pitchFamily="18" charset="0"/>
                <a:cs typeface="Times New Roman" pitchFamily="18" charset="0"/>
              </a:rPr>
              <a:t>2-finger Chest Compression Technique in Infant</a:t>
            </a:r>
          </a:p>
        </p:txBody>
      </p:sp>
      <p:sp>
        <p:nvSpPr>
          <p:cNvPr id="33795" name="Rectangle 5"/>
          <p:cNvSpPr>
            <a:spLocks noGrp="1" noChangeArrowheads="1"/>
          </p:cNvSpPr>
          <p:nvPr>
            <p:ph idx="1"/>
          </p:nvPr>
        </p:nvSpPr>
        <p:spPr>
          <a:xfrm>
            <a:off x="285750" y="928688"/>
            <a:ext cx="7958138" cy="3143250"/>
          </a:xfrm>
        </p:spPr>
        <p:txBody>
          <a:bodyPr/>
          <a:lstStyle/>
          <a:p>
            <a:pPr algn="just" eaLnBrk="1" hangingPunct="1"/>
            <a:r>
              <a:rPr lang="en-US" altLang="fa-IR" dirty="0" smtClean="0">
                <a:latin typeface="Times New Roman" pitchFamily="18" charset="0"/>
                <a:cs typeface="Times New Roman" pitchFamily="18" charset="0"/>
              </a:rPr>
              <a:t>For lay rescuers &amp; lone rescuers </a:t>
            </a:r>
          </a:p>
          <a:p>
            <a:pPr algn="just" rtl="1" eaLnBrk="1" hangingPunct="1"/>
            <a:r>
              <a:rPr lang="fa-IR" altLang="fa-IR" b="1" dirty="0" smtClean="0">
                <a:cs typeface="B Nazanin" pitchFamily="2" charset="-78"/>
              </a:rPr>
              <a:t>برای امدادگر معمولی ( غیر از کارکنان بهداشتی) و امداگر تنها،  دو انگشت را به صورت عمود در محل و یک انگشت پایین تر از خطی که دو قسمت نوک سینه را به هم وصل می کند ، قرار دهید . </a:t>
            </a:r>
            <a:endParaRPr lang="en-US" altLang="fa-IR" b="1" dirty="0" smtClean="0">
              <a:cs typeface="B Nazanin" pitchFamily="2" charset="-78"/>
            </a:endParaRPr>
          </a:p>
          <a:p>
            <a:pPr algn="just" rtl="1" eaLnBrk="1" hangingPunct="1"/>
            <a:endParaRPr lang="en-US" altLang="fa-IR" b="1" dirty="0" smtClean="0">
              <a:cs typeface="B Nazanin" pitchFamily="2" charset="-78"/>
            </a:endParaRPr>
          </a:p>
          <a:p>
            <a:pPr algn="just" eaLnBrk="1" hangingPunct="1"/>
            <a:r>
              <a:rPr lang="en-US" altLang="fa-IR" dirty="0" smtClean="0">
                <a:latin typeface="Times New Roman" pitchFamily="18" charset="0"/>
                <a:cs typeface="Times New Roman" pitchFamily="18" charset="0"/>
              </a:rPr>
              <a:t>Place 2 fingers just below the inter-mammary line.</a:t>
            </a:r>
          </a:p>
          <a:p>
            <a:pPr algn="just" rtl="1" eaLnBrk="1" hangingPunct="1"/>
            <a:r>
              <a:rPr lang="fa-IR" altLang="fa-IR" dirty="0" smtClean="0"/>
              <a:t> </a:t>
            </a:r>
            <a:endParaRPr lang="en-US" altLang="fa-IR" b="1" dirty="0" smtClean="0">
              <a:cs typeface="B Nazanin" pitchFamily="2" charset="-78"/>
            </a:endParaRPr>
          </a:p>
        </p:txBody>
      </p:sp>
      <p:pic>
        <p:nvPicPr>
          <p:cNvPr id="3379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3966" y="3933056"/>
            <a:ext cx="4387850" cy="315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4" descr="Image30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3614738"/>
            <a:ext cx="4319588" cy="319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9376569"/>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9999" y="1106488"/>
            <a:ext cx="7000875" cy="557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ext Box 4"/>
          <p:cNvSpPr txBox="1">
            <a:spLocks noChangeArrowheads="1"/>
          </p:cNvSpPr>
          <p:nvPr/>
        </p:nvSpPr>
        <p:spPr bwMode="auto">
          <a:xfrm>
            <a:off x="179388" y="6678613"/>
            <a:ext cx="8783637" cy="11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600">
                <a:solidFill>
                  <a:schemeClr val="tx1"/>
                </a:solidFill>
                <a:latin typeface="Trebuchet MS" pitchFamily="34"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300">
                <a:solidFill>
                  <a:srgbClr val="6C6C6C"/>
                </a:solidFill>
                <a:latin typeface="Trebuchet MS" pitchFamily="34" charset="0"/>
              </a:defRPr>
            </a:lvl2pPr>
            <a:lvl3pPr marL="1143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Trebuchet MS" pitchFamily="34" charset="0"/>
              </a:defRPr>
            </a:lvl3pPr>
            <a:lvl4pPr marL="1600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6C6C6C"/>
                </a:solidFill>
                <a:latin typeface="Trebuchet MS" pitchFamily="34" charset="0"/>
              </a:defRPr>
            </a:lvl4pPr>
            <a:lvl5pPr marL="20574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Trebuchet MS" pitchFamily="34" charset="0"/>
              </a:defRPr>
            </a:lvl9pPr>
          </a:lstStyle>
          <a:p>
            <a:pPr algn="l" rtl="0">
              <a:lnSpc>
                <a:spcPct val="97000"/>
              </a:lnSpc>
              <a:buClr>
                <a:srgbClr val="000000"/>
              </a:buClr>
              <a:buSzPct val="100000"/>
              <a:buFont typeface="Times New Roman" pitchFamily="18" charset="0"/>
              <a:buNone/>
            </a:pPr>
            <a:r>
              <a:rPr lang="en-GB" altLang="fa-IR" sz="800">
                <a:latin typeface="Sans Serif"/>
              </a:rPr>
              <a:t>Copyright ©2000 American Heart Association</a:t>
            </a:r>
          </a:p>
        </p:txBody>
      </p:sp>
      <p:sp>
        <p:nvSpPr>
          <p:cNvPr id="8" name="Title 7"/>
          <p:cNvSpPr>
            <a:spLocks noGrp="1"/>
          </p:cNvSpPr>
          <p:nvPr>
            <p:ph type="title"/>
          </p:nvPr>
        </p:nvSpPr>
        <p:spPr>
          <a:xfrm>
            <a:off x="457200" y="-428652"/>
            <a:ext cx="7472386" cy="1892327"/>
          </a:xfrm>
        </p:spPr>
        <p:txBody>
          <a:bodyPr/>
          <a:lstStyle/>
          <a:p>
            <a:pPr>
              <a:defRPr/>
            </a:pPr>
            <a:r>
              <a:rPr lang="en-GB" sz="3200" dirty="0" smtClean="0">
                <a:latin typeface="Sans Serif" pitchFamily="16" charset="0"/>
              </a:rPr>
              <a:t>One-hand chest compression technique in child (1-8) Yr</a:t>
            </a:r>
            <a:br>
              <a:rPr lang="en-GB" sz="3200" dirty="0" smtClean="0">
                <a:latin typeface="Sans Serif" pitchFamily="16" charset="0"/>
              </a:rPr>
            </a:br>
            <a:endParaRPr lang="en-US" sz="3200" dirty="0"/>
          </a:p>
        </p:txBody>
      </p:sp>
    </p:spTree>
    <p:extLst>
      <p:ext uri="{BB962C8B-B14F-4D97-AF65-F5344CB8AC3E}">
        <p14:creationId xmlns:p14="http://schemas.microsoft.com/office/powerpoint/2010/main" val="2640612523"/>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PHOTO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063" y="357188"/>
            <a:ext cx="7481887" cy="628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50217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PHOTO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188" y="500063"/>
            <a:ext cx="7562850" cy="595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285720" y="785794"/>
            <a:ext cx="7242048" cy="571480"/>
          </a:xfrm>
        </p:spPr>
        <p:txBody>
          <a:bodyPr>
            <a:normAutofit fontScale="90000"/>
          </a:bodyPr>
          <a:lstStyle/>
          <a:p>
            <a:pPr eaLnBrk="1" fontAlgn="auto" hangingPunct="1">
              <a:spcAft>
                <a:spcPts val="0"/>
              </a:spcAft>
              <a:defRPr/>
            </a:pPr>
            <a:r>
              <a:rPr lang="en-US" dirty="0" smtClean="0">
                <a:latin typeface="Times New Roman" pitchFamily="18" charset="0"/>
                <a:cs typeface="Times New Roman" pitchFamily="18" charset="0"/>
              </a:rPr>
              <a:t>Opening the Airway</a:t>
            </a:r>
            <a:endParaRPr lang="en-US" sz="2400" dirty="0" smtClean="0">
              <a:solidFill>
                <a:schemeClr val="hlink"/>
              </a:solidFill>
              <a:latin typeface="Times New Roman" pitchFamily="18" charset="0"/>
              <a:cs typeface="Times New Roman" pitchFamily="18" charset="0"/>
            </a:endParaRPr>
          </a:p>
        </p:txBody>
      </p:sp>
      <p:sp>
        <p:nvSpPr>
          <p:cNvPr id="46083" name="Rectangle 4"/>
          <p:cNvSpPr>
            <a:spLocks noGrp="1" noChangeArrowheads="1"/>
          </p:cNvSpPr>
          <p:nvPr>
            <p:ph sz="half" idx="1"/>
          </p:nvPr>
        </p:nvSpPr>
        <p:spPr>
          <a:xfrm>
            <a:off x="0" y="1428750"/>
            <a:ext cx="4572000" cy="1785938"/>
          </a:xfrm>
        </p:spPr>
        <p:txBody>
          <a:bodyPr/>
          <a:lstStyle/>
          <a:p>
            <a:pPr eaLnBrk="1" hangingPunct="1"/>
            <a:r>
              <a:rPr lang="en-US" altLang="fa-IR" sz="2400" b="1" smtClean="0">
                <a:latin typeface="Times New Roman" pitchFamily="18" charset="0"/>
                <a:cs typeface="Times New Roman" pitchFamily="18" charset="0"/>
              </a:rPr>
              <a:t>Airway obstruction produced by the tongue &amp; the epiglottis</a:t>
            </a:r>
          </a:p>
          <a:p>
            <a:pPr eaLnBrk="1" hangingPunct="1"/>
            <a:r>
              <a:rPr lang="en-US" altLang="fa-IR" sz="2400" b="1" smtClean="0">
                <a:latin typeface="Times New Roman" pitchFamily="18" charset="0"/>
                <a:cs typeface="Times New Roman" pitchFamily="18" charset="0"/>
              </a:rPr>
              <a:t>Relief by head-tilt/chin-lift</a:t>
            </a:r>
          </a:p>
          <a:p>
            <a:pPr eaLnBrk="1" hangingPunct="1"/>
            <a:endParaRPr lang="en-US" altLang="fa-IR" sz="2400" b="1" smtClean="0">
              <a:latin typeface="Times New Roman" pitchFamily="18" charset="0"/>
              <a:cs typeface="Times New Roman" pitchFamily="18" charset="0"/>
            </a:endParaRPr>
          </a:p>
          <a:p>
            <a:pPr eaLnBrk="1" hangingPunct="1"/>
            <a:endParaRPr lang="en-US" altLang="fa-IR" sz="2400" b="1" smtClean="0">
              <a:latin typeface="Times New Roman" pitchFamily="18" charset="0"/>
              <a:cs typeface="Times New Roman" pitchFamily="18" charset="0"/>
            </a:endParaRPr>
          </a:p>
          <a:p>
            <a:pPr eaLnBrk="1" hangingPunct="1"/>
            <a:endParaRPr lang="en-US" altLang="fa-IR" sz="2400" b="1" smtClean="0">
              <a:latin typeface="Times New Roman" pitchFamily="18" charset="0"/>
              <a:cs typeface="Times New Roman" pitchFamily="18" charset="0"/>
            </a:endParaRPr>
          </a:p>
        </p:txBody>
      </p:sp>
      <p:pic>
        <p:nvPicPr>
          <p:cNvPr id="4608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8200" y="1773238"/>
            <a:ext cx="3811588" cy="482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Rectangle 4"/>
          <p:cNvSpPr>
            <a:spLocks noGrp="1" noChangeArrowheads="1"/>
          </p:cNvSpPr>
          <p:nvPr>
            <p:ph sz="half" idx="1"/>
          </p:nvPr>
        </p:nvSpPr>
        <p:spPr>
          <a:xfrm>
            <a:off x="285750" y="3429000"/>
            <a:ext cx="4610100" cy="2214563"/>
          </a:xfrm>
        </p:spPr>
        <p:txBody>
          <a:bodyPr/>
          <a:lstStyle/>
          <a:p>
            <a:pPr algn="just" rtl="1" eaLnBrk="1" hangingPunct="1">
              <a:lnSpc>
                <a:spcPct val="130000"/>
              </a:lnSpc>
            </a:pPr>
            <a:r>
              <a:rPr lang="fa-IR" altLang="fa-IR" sz="2400" b="1" dirty="0" smtClean="0">
                <a:cs typeface="B Nazanin" pitchFamily="2" charset="-78"/>
              </a:rPr>
              <a:t>علت بسته شدن راه هوایی قرار گرفتن زبان کوچک بر روی اپی گلوت  می باشد</a:t>
            </a:r>
            <a:endParaRPr lang="en-US" altLang="fa-IR" sz="2400" b="1" dirty="0" smtClean="0">
              <a:cs typeface="B Nazanin" pitchFamily="2" charset="-78"/>
            </a:endParaRPr>
          </a:p>
          <a:p>
            <a:pPr algn="just" rtl="1" eaLnBrk="1" hangingPunct="1">
              <a:lnSpc>
                <a:spcPct val="130000"/>
              </a:lnSpc>
            </a:pPr>
            <a:r>
              <a:rPr lang="fa-IR" altLang="fa-IR" sz="2400" b="1" dirty="0" smtClean="0">
                <a:cs typeface="B Nazanin" pitchFamily="2" charset="-78"/>
              </a:rPr>
              <a:t>برای باز نگه داشتن راه هوایی برای مصدومین و هم بیمار غیر مصدوم ، سر را به عقب خم کرده و چانه را با دست به بالا حرکت دهید. </a:t>
            </a:r>
            <a:endParaRPr lang="en-US" altLang="fa-IR" sz="2400" b="1" dirty="0" smtClean="0">
              <a:cs typeface="B Nazanin" pitchFamily="2" charset="-78"/>
            </a:endParaRPr>
          </a:p>
          <a:p>
            <a:pPr algn="just" rtl="1" eaLnBrk="1" hangingPunct="1">
              <a:lnSpc>
                <a:spcPct val="130000"/>
              </a:lnSpc>
            </a:pPr>
            <a:endParaRPr lang="en-US" altLang="fa-IR" sz="2400" b="1" dirty="0" smtClean="0">
              <a:cs typeface="B Nazanin" pitchFamily="2" charset="-78"/>
            </a:endParaRPr>
          </a:p>
          <a:p>
            <a:pPr algn="just" rtl="1" eaLnBrk="1" hangingPunct="1">
              <a:lnSpc>
                <a:spcPct val="130000"/>
              </a:lnSpc>
            </a:pPr>
            <a:endParaRPr lang="en-US" altLang="fa-IR" sz="2400" b="1" dirty="0" smtClean="0">
              <a:cs typeface="B Nazanin" pitchFamily="2" charset="-78"/>
            </a:endParaRPr>
          </a:p>
          <a:p>
            <a:pPr algn="just" rtl="1" eaLnBrk="1" hangingPunct="1">
              <a:lnSpc>
                <a:spcPct val="130000"/>
              </a:lnSpc>
            </a:pPr>
            <a:endParaRPr lang="en-US" altLang="fa-IR" sz="2400" b="1" dirty="0" smtClean="0">
              <a:cs typeface="B Nazanin" pitchFamily="2" charset="-78"/>
            </a:endParaRPr>
          </a:p>
        </p:txBody>
      </p:sp>
      <p:sp>
        <p:nvSpPr>
          <p:cNvPr id="6" name="Rectangle 2"/>
          <p:cNvSpPr txBox="1">
            <a:spLocks noChangeArrowheads="1"/>
          </p:cNvSpPr>
          <p:nvPr/>
        </p:nvSpPr>
        <p:spPr>
          <a:xfrm>
            <a:off x="285720" y="142852"/>
            <a:ext cx="7242048" cy="571480"/>
          </a:xfrm>
          <a:prstGeom prst="rect">
            <a:avLst/>
          </a:prstGeom>
        </p:spPr>
        <p:txBody>
          <a:bodyPr lIns="45720" tIns="0" rIns="45720" bIns="0" anchor="b">
            <a:normAutofit fontScale="97500"/>
          </a:bodyPr>
          <a:lstStyle/>
          <a:p>
            <a:pPr fontAlgn="auto">
              <a:spcAft>
                <a:spcPts val="0"/>
              </a:spcAft>
              <a:defRPr/>
            </a:pPr>
            <a:r>
              <a:rPr lang="fa-IR" sz="3800" b="1" cap="all" dirty="0">
                <a:ln w="500">
                  <a:solidFill>
                    <a:schemeClr val="tx2">
                      <a:shade val="20000"/>
                      <a:satMod val="120000"/>
                    </a:schemeClr>
                  </a:solidFill>
                </a:ln>
                <a:latin typeface="Times New Roman" pitchFamily="18" charset="0"/>
                <a:ea typeface="+mj-ea"/>
                <a:cs typeface="B Titr" pitchFamily="2" charset="-78"/>
              </a:rPr>
              <a:t>باز کردن راه هوایی </a:t>
            </a:r>
            <a:endParaRPr lang="en-US" sz="2400" b="1" cap="all" dirty="0">
              <a:ln w="500">
                <a:solidFill>
                  <a:schemeClr val="tx2">
                    <a:shade val="20000"/>
                    <a:satMod val="120000"/>
                  </a:schemeClr>
                </a:solidFill>
              </a:ln>
              <a:latin typeface="Times New Roman" pitchFamily="18" charset="0"/>
              <a:ea typeface="+mj-ea"/>
              <a:cs typeface="B Titr" pitchFamily="2" charset="-78"/>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320040"/>
            <a:ext cx="7239000" cy="608630"/>
          </a:xfrm>
        </p:spPr>
        <p:txBody>
          <a:bodyPr/>
          <a:lstStyle/>
          <a:p>
            <a:pPr eaLnBrk="1" fontAlgn="auto" hangingPunct="1">
              <a:spcAft>
                <a:spcPts val="0"/>
              </a:spcAft>
              <a:defRPr/>
            </a:pPr>
            <a:r>
              <a:rPr lang="en-US" dirty="0" smtClean="0"/>
              <a:t>Airway Management </a:t>
            </a:r>
          </a:p>
        </p:txBody>
      </p:sp>
      <p:pic>
        <p:nvPicPr>
          <p:cNvPr id="45059" name="Picture 4" descr="4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4875" y="1857375"/>
            <a:ext cx="4143375" cy="3571875"/>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45060" name="Text Box 5"/>
          <p:cNvSpPr txBox="1">
            <a:spLocks noChangeArrowheads="1"/>
          </p:cNvSpPr>
          <p:nvPr/>
        </p:nvSpPr>
        <p:spPr bwMode="auto">
          <a:xfrm>
            <a:off x="1000125" y="1357313"/>
            <a:ext cx="33607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algn="ctr" rtl="0">
              <a:spcBef>
                <a:spcPct val="50000"/>
              </a:spcBef>
            </a:pPr>
            <a:r>
              <a:rPr lang="en-US" altLang="fa-IR" sz="1800" b="1" dirty="0">
                <a:solidFill>
                  <a:srgbClr val="FF0000"/>
                </a:solidFill>
                <a:latin typeface="Book Antiqua" pitchFamily="18" charset="0"/>
              </a:rPr>
              <a:t>Head Tilt-Chin Lift</a:t>
            </a:r>
          </a:p>
        </p:txBody>
      </p:sp>
      <p:sp>
        <p:nvSpPr>
          <p:cNvPr id="45061" name="Text Box 6"/>
          <p:cNvSpPr txBox="1">
            <a:spLocks noChangeArrowheads="1"/>
          </p:cNvSpPr>
          <p:nvPr/>
        </p:nvSpPr>
        <p:spPr bwMode="auto">
          <a:xfrm>
            <a:off x="5857875" y="1285875"/>
            <a:ext cx="22685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algn="ctr" rtl="0">
              <a:spcBef>
                <a:spcPct val="50000"/>
              </a:spcBef>
            </a:pPr>
            <a:r>
              <a:rPr lang="en-US" altLang="fa-IR" sz="1800" b="1">
                <a:solidFill>
                  <a:srgbClr val="FF0000"/>
                </a:solidFill>
                <a:latin typeface="Book Antiqua" pitchFamily="18" charset="0"/>
              </a:rPr>
              <a:t>Jaw Thrust</a:t>
            </a:r>
          </a:p>
        </p:txBody>
      </p:sp>
      <p:pic>
        <p:nvPicPr>
          <p:cNvPr id="45062" name="Picture 9" descr="48-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188" y="1857375"/>
            <a:ext cx="4062412" cy="3705225"/>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45063" name="Rectangle 10"/>
          <p:cNvSpPr>
            <a:spLocks noChangeArrowheads="1"/>
          </p:cNvSpPr>
          <p:nvPr/>
        </p:nvSpPr>
        <p:spPr bwMode="auto">
          <a:xfrm>
            <a:off x="533400" y="5867400"/>
            <a:ext cx="39179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algn="l" rtl="0"/>
            <a:r>
              <a:rPr lang="en-US" altLang="fa-IR" sz="2100" b="1">
                <a:latin typeface="Book Antiqua" pitchFamily="18" charset="0"/>
              </a:rPr>
              <a:t>Avoid extreme hyperextension</a:t>
            </a:r>
          </a:p>
        </p:txBody>
      </p:sp>
    </p:spTree>
    <p:extLst>
      <p:ext uri="{BB962C8B-B14F-4D97-AF65-F5344CB8AC3E}">
        <p14:creationId xmlns:p14="http://schemas.microsoft.com/office/powerpoint/2010/main" val="3363550104"/>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a:hlinkClick r:id="" action="ppaction://media"/>
          </p:cNvPr>
          <p:cNvPicPr>
            <a:picLocks noGrp="1" noChangeAspect="1"/>
          </p:cNvPicPr>
          <p:nvPr>
            <p:ph/>
            <a:videoFile r:link="rId1"/>
          </p:nvPr>
        </p:nvPicPr>
        <p:blipFill>
          <a:blip r:embed="rId4">
            <a:extLst>
              <a:ext uri="{28A0092B-C50C-407E-A947-70E740481C1C}">
                <a14:useLocalDpi xmlns:a14="http://schemas.microsoft.com/office/drawing/2010/main" val="0"/>
              </a:ext>
            </a:extLst>
          </a:blip>
          <a:srcRect/>
          <a:stretch>
            <a:fillRect/>
          </a:stretch>
        </p:blipFill>
        <p:spPr>
          <a:xfrm>
            <a:off x="762000" y="274638"/>
            <a:ext cx="6834188" cy="6049962"/>
          </a:xfrm>
        </p:spPr>
      </p:pic>
    </p:spTree>
    <p:extLst>
      <p:ext uri="{BB962C8B-B14F-4D97-AF65-F5344CB8AC3E}">
        <p14:creationId xmlns:p14="http://schemas.microsoft.com/office/powerpoint/2010/main" val="7347471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fontAlgn="auto" hangingPunct="1">
              <a:spcAft>
                <a:spcPts val="0"/>
              </a:spcAft>
              <a:defRPr/>
            </a:pPr>
            <a:r>
              <a:rPr lang="en-US" dirty="0" smtClean="0"/>
              <a:t>Jaw-thrust Maneuver</a:t>
            </a:r>
          </a:p>
        </p:txBody>
      </p:sp>
      <p:pic>
        <p:nvPicPr>
          <p:cNvPr id="4813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6013" y="2133600"/>
            <a:ext cx="7018337" cy="428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0518252"/>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357188" y="4000500"/>
            <a:ext cx="7239000" cy="2033588"/>
          </a:xfrm>
        </p:spPr>
        <p:txBody>
          <a:bodyPr/>
          <a:lstStyle/>
          <a:p>
            <a:pPr algn="ctr"/>
            <a:r>
              <a:rPr lang="en-US" altLang="fa-IR" smtClean="0"/>
              <a:t>Overall about </a:t>
            </a:r>
            <a:r>
              <a:rPr lang="en-US" altLang="fa-IR" sz="3200" b="1" smtClean="0">
                <a:solidFill>
                  <a:srgbClr val="FF0000"/>
                </a:solidFill>
              </a:rPr>
              <a:t>6%</a:t>
            </a:r>
            <a:r>
              <a:rPr lang="en-US" altLang="fa-IR" baseline="30000" smtClean="0"/>
              <a:t> </a:t>
            </a:r>
            <a:r>
              <a:rPr lang="en-US" altLang="fa-IR" smtClean="0"/>
              <a:t> of children who suffer an out-of-hospital</a:t>
            </a:r>
            <a:r>
              <a:rPr lang="en-US" altLang="fa-IR" baseline="30000" smtClean="0"/>
              <a:t> </a:t>
            </a:r>
            <a:r>
              <a:rPr lang="en-US" altLang="fa-IR" smtClean="0"/>
              <a:t>cardiac arrest and </a:t>
            </a:r>
            <a:r>
              <a:rPr lang="en-US" altLang="fa-IR" sz="2800" b="1" smtClean="0">
                <a:solidFill>
                  <a:srgbClr val="FF0000"/>
                </a:solidFill>
              </a:rPr>
              <a:t>8%</a:t>
            </a:r>
            <a:r>
              <a:rPr lang="en-US" altLang="fa-IR" smtClean="0"/>
              <a:t> of those who receive prehospital emergency</a:t>
            </a:r>
            <a:r>
              <a:rPr lang="en-US" altLang="fa-IR" baseline="30000" smtClean="0"/>
              <a:t> </a:t>
            </a:r>
            <a:r>
              <a:rPr lang="en-US" altLang="fa-IR" smtClean="0"/>
              <a:t>response resuscitation survive</a:t>
            </a:r>
          </a:p>
        </p:txBody>
      </p:sp>
      <p:sp>
        <p:nvSpPr>
          <p:cNvPr id="10243" name="Content Placeholder 2"/>
          <p:cNvSpPr txBox="1">
            <a:spLocks/>
          </p:cNvSpPr>
          <p:nvPr/>
        </p:nvSpPr>
        <p:spPr bwMode="auto">
          <a:xfrm>
            <a:off x="214313" y="928688"/>
            <a:ext cx="7881937" cy="203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marL="273050" indent="-273050" algn="just" eaLnBrk="0" hangingPunct="0">
              <a:lnSpc>
                <a:spcPct val="150000"/>
              </a:lnSpc>
              <a:spcBef>
                <a:spcPts val="600"/>
              </a:spcBef>
              <a:buClr>
                <a:schemeClr val="tx2"/>
              </a:buClr>
              <a:buSzPct val="73000"/>
              <a:buFont typeface="Wingdings 2" pitchFamily="18" charset="2"/>
              <a:buChar char=""/>
            </a:pPr>
            <a:r>
              <a:rPr lang="fa-IR" altLang="fa-IR" b="1">
                <a:cs typeface="B Nazanin" pitchFamily="2" charset="-78"/>
              </a:rPr>
              <a:t>حدود 6 درصد از کودکان دچار ارست قلبی تنفسی که خدمات خارج بیمارستانی دریافت کرده اند  و 8 درصد از آنهایی که خدمات اورژانسی را قبل از ورود به بیمارستان دریافت می کنند، زنده                 می مانند .</a:t>
            </a:r>
            <a:endParaRPr lang="en-US" altLang="fa-IR" b="1">
              <a:cs typeface="B Nazanin" pitchFamily="2" charset="-78"/>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28596" y="142852"/>
            <a:ext cx="7242048" cy="1143000"/>
          </a:xfrm>
        </p:spPr>
        <p:txBody>
          <a:bodyPr/>
          <a:lstStyle/>
          <a:p>
            <a:pPr eaLnBrk="1" fontAlgn="auto" hangingPunct="1">
              <a:spcAft>
                <a:spcPts val="0"/>
              </a:spcAft>
              <a:defRPr/>
            </a:pPr>
            <a:r>
              <a:rPr lang="en-US" dirty="0" smtClean="0"/>
              <a:t>Comments on Technique</a:t>
            </a:r>
          </a:p>
        </p:txBody>
      </p:sp>
      <p:sp>
        <p:nvSpPr>
          <p:cNvPr id="51203" name="Rectangle 3"/>
          <p:cNvSpPr>
            <a:spLocks noGrp="1" noChangeArrowheads="1"/>
          </p:cNvSpPr>
          <p:nvPr>
            <p:ph sz="half" idx="1"/>
          </p:nvPr>
        </p:nvSpPr>
        <p:spPr>
          <a:xfrm>
            <a:off x="357188" y="1785938"/>
            <a:ext cx="4038600" cy="4286250"/>
          </a:xfrm>
        </p:spPr>
        <p:txBody>
          <a:bodyPr/>
          <a:lstStyle/>
          <a:p>
            <a:pPr algn="just" rtl="1" eaLnBrk="1" hangingPunct="1"/>
            <a:r>
              <a:rPr lang="fa-IR" altLang="fa-IR" sz="2400" b="1" smtClean="0">
                <a:cs typeface="B Nazanin" pitchFamily="2" charset="-78"/>
              </a:rPr>
              <a:t>برای کودک زیر یکسال تکنیک دهان به دهان و دهان به بینی را انجام دهید </a:t>
            </a:r>
            <a:endParaRPr lang="en-US" altLang="fa-IR" sz="2400" b="1" smtClean="0">
              <a:cs typeface="B Nazanin" pitchFamily="2" charset="-78"/>
            </a:endParaRPr>
          </a:p>
          <a:p>
            <a:pPr algn="just" rtl="1" eaLnBrk="1" hangingPunct="1"/>
            <a:r>
              <a:rPr lang="fa-IR" altLang="fa-IR" sz="2400" b="1" smtClean="0">
                <a:cs typeface="B Nazanin" pitchFamily="2" charset="-78"/>
              </a:rPr>
              <a:t>برای کودک بالای یکسال تکنیک دهان به دهان را انجام دهید. </a:t>
            </a:r>
            <a:endParaRPr lang="en-US" altLang="fa-IR" sz="2400" b="1" smtClean="0">
              <a:cs typeface="B Nazanin" pitchFamily="2" charset="-78"/>
            </a:endParaRPr>
          </a:p>
          <a:p>
            <a:pPr algn="just" rtl="1" eaLnBrk="1" hangingPunct="1"/>
            <a:r>
              <a:rPr lang="fa-IR" altLang="fa-IR" sz="2400" b="1" smtClean="0">
                <a:cs typeface="B Nazanin" pitchFamily="2" charset="-78"/>
              </a:rPr>
              <a:t>اگر از تکنیک دهان به دهان استفاده می شود ،باید بینی بسته باشد .</a:t>
            </a:r>
            <a:endParaRPr lang="en-US" altLang="fa-IR" sz="2400" b="1" smtClean="0">
              <a:cs typeface="B Nazanin" pitchFamily="2" charset="-78"/>
            </a:endParaRPr>
          </a:p>
          <a:p>
            <a:pPr algn="just" rtl="1" eaLnBrk="1" hangingPunct="1"/>
            <a:r>
              <a:rPr lang="fa-IR" altLang="fa-IR" sz="2400" b="1" smtClean="0">
                <a:cs typeface="B Nazanin" pitchFamily="2" charset="-78"/>
              </a:rPr>
              <a:t>اگر تکنیک دهان به بینی استفاده می شود ، باید دهان بسته باشد </a:t>
            </a:r>
            <a:r>
              <a:rPr lang="en-US" altLang="fa-IR" sz="2400" b="1" smtClean="0">
                <a:cs typeface="B Nazanin" pitchFamily="2" charset="-78"/>
              </a:rPr>
              <a:t>. </a:t>
            </a:r>
          </a:p>
          <a:p>
            <a:pPr algn="just" rtl="1" eaLnBrk="1" hangingPunct="1">
              <a:buFont typeface="Wingdings" pitchFamily="2" charset="2"/>
              <a:buNone/>
            </a:pPr>
            <a:endParaRPr lang="en-US" altLang="fa-IR" sz="2400" b="1" smtClean="0">
              <a:cs typeface="B Nazanin" pitchFamily="2" charset="-78"/>
            </a:endParaRPr>
          </a:p>
        </p:txBody>
      </p:sp>
      <p:pic>
        <p:nvPicPr>
          <p:cNvPr id="51204" name="Picture 6" descr="Image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6100" y="2060575"/>
            <a:ext cx="4752975" cy="432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8112741"/>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67544" y="476672"/>
            <a:ext cx="7239000" cy="732696"/>
          </a:xfrm>
        </p:spPr>
        <p:txBody>
          <a:bodyPr>
            <a:normAutofit fontScale="90000"/>
          </a:bodyPr>
          <a:lstStyle/>
          <a:p>
            <a:pPr algn="ctr" eaLnBrk="1" fontAlgn="auto" hangingPunct="1">
              <a:spcAft>
                <a:spcPts val="0"/>
              </a:spcAft>
              <a:defRPr/>
            </a:pPr>
            <a:r>
              <a:rPr lang="en-US" dirty="0" smtClean="0"/>
              <a:t>Cervical Spinal Precautions</a:t>
            </a:r>
            <a:br>
              <a:rPr lang="en-US" dirty="0" smtClean="0"/>
            </a:br>
            <a:r>
              <a:rPr lang="fa-IR" dirty="0" smtClean="0">
                <a:cs typeface="B Nazanin" panose="00000400000000000000" pitchFamily="2" charset="-78"/>
              </a:rPr>
              <a:t>نکات ضروری در حفظ ستون </a:t>
            </a:r>
            <a:r>
              <a:rPr lang="fa-IR" dirty="0">
                <a:cs typeface="B Nazanin" panose="00000400000000000000" pitchFamily="2" charset="-78"/>
              </a:rPr>
              <a:t>فقرات گردن</a:t>
            </a:r>
            <a:endParaRPr lang="en-US" dirty="0" smtClean="0">
              <a:cs typeface="B Nazanin" panose="00000400000000000000" pitchFamily="2" charset="-78"/>
            </a:endParaRPr>
          </a:p>
        </p:txBody>
      </p:sp>
      <p:sp>
        <p:nvSpPr>
          <p:cNvPr id="44035" name="Rectangle 3"/>
          <p:cNvSpPr>
            <a:spLocks noGrp="1" noChangeArrowheads="1"/>
          </p:cNvSpPr>
          <p:nvPr>
            <p:ph idx="1"/>
          </p:nvPr>
        </p:nvSpPr>
        <p:spPr/>
        <p:txBody>
          <a:bodyPr/>
          <a:lstStyle/>
          <a:p>
            <a:pPr algn="just" rtl="1" eaLnBrk="1" hangingPunct="1">
              <a:lnSpc>
                <a:spcPct val="120000"/>
              </a:lnSpc>
            </a:pPr>
            <a:r>
              <a:rPr lang="fa-IR" altLang="fa-IR" sz="2400" b="1" dirty="0" smtClean="0">
                <a:cs typeface="B Nazanin" pitchFamily="2" charset="-78"/>
              </a:rPr>
              <a:t>ارائه دهنده خدمات بهداشتی بایستی به این نکته توجه نمایند در هنگام شک به آسیب ستون فقرات، از تکنیک(</a:t>
            </a:r>
            <a:r>
              <a:rPr lang="en-US" altLang="fa-IR" sz="2400" dirty="0"/>
              <a:t>jaw thrust </a:t>
            </a:r>
            <a:r>
              <a:rPr lang="fa-IR" altLang="fa-IR" sz="2400" b="1" dirty="0" smtClean="0">
                <a:cs typeface="B Nazanin" pitchFamily="2" charset="-78"/>
              </a:rPr>
              <a:t>)</a:t>
            </a:r>
            <a:r>
              <a:rPr lang="en-US" altLang="fa-IR" sz="2400" dirty="0" smtClean="0"/>
              <a:t> </a:t>
            </a:r>
            <a:r>
              <a:rPr lang="fa-IR" altLang="fa-IR" sz="2400" b="1" dirty="0" smtClean="0">
                <a:cs typeface="B Nazanin" pitchFamily="2" charset="-78"/>
              </a:rPr>
              <a:t>استفاده </a:t>
            </a:r>
            <a:r>
              <a:rPr lang="fa-IR" altLang="fa-IR" sz="2400" b="1" dirty="0">
                <a:cs typeface="B Nazanin" pitchFamily="2" charset="-78"/>
              </a:rPr>
              <a:t>نمایند</a:t>
            </a:r>
            <a:r>
              <a:rPr lang="fa-IR" altLang="fa-IR" sz="2400" b="1" dirty="0" smtClean="0">
                <a:cs typeface="B Nazanin" pitchFamily="2" charset="-78"/>
              </a:rPr>
              <a:t>.</a:t>
            </a:r>
          </a:p>
          <a:p>
            <a:pPr algn="just" rtl="1" eaLnBrk="1" hangingPunct="1">
              <a:lnSpc>
                <a:spcPct val="120000"/>
              </a:lnSpc>
            </a:pPr>
            <a:r>
              <a:rPr lang="fa-IR" altLang="fa-IR" sz="2400" b="1" dirty="0" smtClean="0">
                <a:cs typeface="B Nazanin" pitchFamily="2" charset="-78"/>
              </a:rPr>
              <a:t> اگر با روش </a:t>
            </a:r>
            <a:r>
              <a:rPr lang="en-US" altLang="fa-IR" sz="2400" dirty="0" smtClean="0"/>
              <a:t>jaw thrust </a:t>
            </a:r>
            <a:r>
              <a:rPr lang="fa-IR" altLang="fa-IR" sz="2400" dirty="0" smtClean="0"/>
              <a:t> </a:t>
            </a:r>
            <a:r>
              <a:rPr lang="fa-IR" altLang="fa-IR" sz="2400" b="1" dirty="0" smtClean="0">
                <a:cs typeface="B Nazanin" pitchFamily="2" charset="-78"/>
              </a:rPr>
              <a:t>راه هوایی باز نشد، از مانور                                  </a:t>
            </a:r>
            <a:r>
              <a:rPr lang="en-US" altLang="fa-IR" sz="2400" b="1" dirty="0">
                <a:solidFill>
                  <a:srgbClr val="FF0000"/>
                </a:solidFill>
                <a:latin typeface="Book Antiqua" pitchFamily="18" charset="0"/>
              </a:rPr>
              <a:t>Head Tilt-Chin </a:t>
            </a:r>
            <a:r>
              <a:rPr lang="en-US" altLang="fa-IR" sz="2400" b="1" dirty="0" smtClean="0">
                <a:solidFill>
                  <a:srgbClr val="FF0000"/>
                </a:solidFill>
                <a:latin typeface="Book Antiqua" pitchFamily="18" charset="0"/>
              </a:rPr>
              <a:t>Lift</a:t>
            </a:r>
            <a:r>
              <a:rPr lang="fa-IR" altLang="fa-IR" sz="2400" b="1" dirty="0" smtClean="0">
                <a:solidFill>
                  <a:srgbClr val="FF0000"/>
                </a:solidFill>
                <a:latin typeface="Book Antiqua" pitchFamily="18" charset="0"/>
              </a:rPr>
              <a:t> </a:t>
            </a:r>
            <a:r>
              <a:rPr lang="fa-IR" altLang="fa-IR" sz="2400" b="1" dirty="0">
                <a:cs typeface="B Nazanin" pitchFamily="2" charset="-78"/>
              </a:rPr>
              <a:t>بایستی استفاده شود.</a:t>
            </a:r>
            <a:endParaRPr lang="en-US" altLang="fa-IR" sz="2400" b="1" dirty="0">
              <a:cs typeface="B Nazanin" pitchFamily="2" charset="-78"/>
            </a:endParaRPr>
          </a:p>
          <a:p>
            <a:pPr eaLnBrk="1" hangingPunct="1"/>
            <a:r>
              <a:rPr lang="en-US" altLang="fa-IR" sz="2400" dirty="0" smtClean="0"/>
              <a:t>For a healthcare provider with suspecting a C-spine injury: jaw thrust without head tilt</a:t>
            </a:r>
          </a:p>
          <a:p>
            <a:pPr eaLnBrk="1" hangingPunct="1"/>
            <a:r>
              <a:rPr lang="en-US" altLang="fa-IR" sz="2400" dirty="0" smtClean="0"/>
              <a:t>Use a head tilt</a:t>
            </a:r>
            <a:r>
              <a:rPr lang="en-US" altLang="fa-IR" sz="2400" dirty="0" smtClean="0">
                <a:latin typeface="Arial" pitchFamily="34" charset="0"/>
              </a:rPr>
              <a:t>–</a:t>
            </a:r>
            <a:r>
              <a:rPr lang="en-US" altLang="fa-IR" sz="2400" dirty="0" smtClean="0"/>
              <a:t> chin lift maneuver if the jaw thrust does not open the airway.</a:t>
            </a:r>
          </a:p>
        </p:txBody>
      </p:sp>
    </p:spTree>
    <p:extLst>
      <p:ext uri="{BB962C8B-B14F-4D97-AF65-F5344CB8AC3E}">
        <p14:creationId xmlns:p14="http://schemas.microsoft.com/office/powerpoint/2010/main" val="1424110664"/>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500034" y="214290"/>
            <a:ext cx="7239000" cy="500042"/>
          </a:xfrm>
        </p:spPr>
        <p:txBody>
          <a:bodyPr>
            <a:normAutofit fontScale="90000"/>
          </a:bodyPr>
          <a:lstStyle/>
          <a:p>
            <a:pPr eaLnBrk="1" fontAlgn="auto" hangingPunct="1">
              <a:spcAft>
                <a:spcPts val="0"/>
              </a:spcAft>
              <a:defRPr/>
            </a:pPr>
            <a:r>
              <a:rPr lang="en-US" dirty="0" smtClean="0">
                <a:latin typeface="Times New Roman" pitchFamily="18" charset="0"/>
                <a:cs typeface="Times New Roman" pitchFamily="18" charset="0"/>
              </a:rPr>
              <a:t>Rescue Breathing</a:t>
            </a:r>
          </a:p>
        </p:txBody>
      </p:sp>
      <p:sp>
        <p:nvSpPr>
          <p:cNvPr id="50179" name="Rectangle 3"/>
          <p:cNvSpPr>
            <a:spLocks noGrp="1" noChangeArrowheads="1"/>
          </p:cNvSpPr>
          <p:nvPr>
            <p:ph idx="1"/>
          </p:nvPr>
        </p:nvSpPr>
        <p:spPr>
          <a:xfrm>
            <a:off x="214313" y="1428750"/>
            <a:ext cx="7715250" cy="2000250"/>
          </a:xfrm>
        </p:spPr>
        <p:txBody>
          <a:bodyPr/>
          <a:lstStyle/>
          <a:p>
            <a:pPr lvl="1" algn="just" rtl="1" eaLnBrk="1" hangingPunct="1">
              <a:lnSpc>
                <a:spcPct val="130000"/>
              </a:lnSpc>
              <a:buFont typeface="Wingdings 2" pitchFamily="18" charset="2"/>
              <a:buNone/>
            </a:pPr>
            <a:r>
              <a:rPr lang="fa-IR" altLang="fa-IR" sz="2400" b="1" smtClean="0">
                <a:solidFill>
                  <a:schemeClr val="tx1"/>
                </a:solidFill>
                <a:cs typeface="B Nazanin" pitchFamily="2" charset="-78"/>
              </a:rPr>
              <a:t>راه هوایی را باز نگه دارید و 2 تنفس در دقیقه بدهید </a:t>
            </a:r>
          </a:p>
          <a:p>
            <a:pPr lvl="1" algn="just" rtl="1" eaLnBrk="1" hangingPunct="1">
              <a:lnSpc>
                <a:spcPct val="130000"/>
              </a:lnSpc>
            </a:pPr>
            <a:r>
              <a:rPr lang="fa-IR" altLang="fa-IR" sz="2400" b="1" smtClean="0">
                <a:solidFill>
                  <a:schemeClr val="tx1"/>
                </a:solidFill>
                <a:cs typeface="B Nazanin" pitchFamily="2" charset="-78"/>
              </a:rPr>
              <a:t>مطمئن شوید تنفس ها موثر می باشد ( قفسه سینه به بالا می آید ) </a:t>
            </a:r>
          </a:p>
          <a:p>
            <a:pPr lvl="1" algn="just" rtl="1" eaLnBrk="1" hangingPunct="1">
              <a:lnSpc>
                <a:spcPct val="130000"/>
              </a:lnSpc>
            </a:pPr>
            <a:r>
              <a:rPr lang="fa-IR" altLang="fa-IR" sz="2400" b="1" smtClean="0">
                <a:solidFill>
                  <a:schemeClr val="tx1"/>
                </a:solidFill>
                <a:cs typeface="B Nazanin" pitchFamily="2" charset="-78"/>
              </a:rPr>
              <a:t>اگر قفس سینه بالا نیامد سر را به عقب برده و یک وضعیتی برای فراهم شدن انجام تنفس دهان به دهان به صورت مطلوب تر فراهم کنید .  </a:t>
            </a:r>
            <a:endParaRPr lang="en-US" altLang="fa-IR" sz="2400" b="1" smtClean="0">
              <a:solidFill>
                <a:schemeClr val="tx1"/>
              </a:solidFill>
              <a:cs typeface="B Nazanin" pitchFamily="2" charset="-78"/>
            </a:endParaRPr>
          </a:p>
          <a:p>
            <a:pPr lvl="1" algn="just" rtl="1" eaLnBrk="1" hangingPunct="1">
              <a:lnSpc>
                <a:spcPct val="130000"/>
              </a:lnSpc>
              <a:buFont typeface="Wingdings" pitchFamily="2" charset="2"/>
              <a:buNone/>
            </a:pPr>
            <a:endParaRPr lang="en-US" altLang="fa-IR" sz="2400" b="1" smtClean="0">
              <a:cs typeface="B Nazanin" pitchFamily="2" charset="-78"/>
            </a:endParaRPr>
          </a:p>
        </p:txBody>
      </p:sp>
      <p:sp>
        <p:nvSpPr>
          <p:cNvPr id="50180" name="Rectangle 3"/>
          <p:cNvSpPr txBox="1">
            <a:spLocks noChangeArrowheads="1"/>
          </p:cNvSpPr>
          <p:nvPr/>
        </p:nvSpPr>
        <p:spPr bwMode="auto">
          <a:xfrm>
            <a:off x="214313" y="4071938"/>
            <a:ext cx="7500937"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rebuchet MS" pitchFamily="34" charset="0"/>
              </a:defRPr>
            </a:lvl1pPr>
            <a:lvl2pPr>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marL="273050" indent="-273050" algn="l" rtl="0">
              <a:lnSpc>
                <a:spcPct val="90000"/>
              </a:lnSpc>
              <a:spcBef>
                <a:spcPts val="600"/>
              </a:spcBef>
              <a:buClr>
                <a:schemeClr val="tx2"/>
              </a:buClr>
              <a:buSzPct val="73000"/>
              <a:buFont typeface="Wingdings 2" pitchFamily="18" charset="2"/>
              <a:buChar char=""/>
            </a:pPr>
            <a:r>
              <a:rPr lang="en-US" altLang="fa-IR" sz="2400">
                <a:latin typeface="Times New Roman" pitchFamily="18" charset="0"/>
                <a:cs typeface="Times New Roman" pitchFamily="18" charset="0"/>
              </a:rPr>
              <a:t>Maintain an open airway &amp; give 2 breaths. </a:t>
            </a:r>
          </a:p>
          <a:p>
            <a:pPr marL="520700" lvl="1" indent="-228600" algn="l" rtl="0">
              <a:lnSpc>
                <a:spcPct val="90000"/>
              </a:lnSpc>
              <a:spcBef>
                <a:spcPts val="500"/>
              </a:spcBef>
              <a:buClr>
                <a:srgbClr val="F9B639"/>
              </a:buClr>
              <a:buSzPct val="80000"/>
              <a:buFont typeface="Wingdings 2" pitchFamily="18" charset="2"/>
              <a:buChar char=""/>
            </a:pPr>
            <a:r>
              <a:rPr lang="en-US" altLang="fa-IR" sz="2400">
                <a:solidFill>
                  <a:schemeClr val="tx1"/>
                </a:solidFill>
                <a:latin typeface="Times New Roman" pitchFamily="18" charset="0"/>
                <a:cs typeface="Times New Roman" pitchFamily="18" charset="0"/>
              </a:rPr>
              <a:t>Make sure that the breaths are effective (i.e., the chest rises). </a:t>
            </a:r>
          </a:p>
          <a:p>
            <a:pPr marL="520700" lvl="1" indent="-228600" algn="l" rtl="0">
              <a:lnSpc>
                <a:spcPct val="90000"/>
              </a:lnSpc>
              <a:spcBef>
                <a:spcPts val="500"/>
              </a:spcBef>
              <a:buClr>
                <a:srgbClr val="F9B639"/>
              </a:buClr>
              <a:buSzPct val="80000"/>
              <a:buFont typeface="Wingdings 2" pitchFamily="18" charset="2"/>
              <a:buChar char=""/>
            </a:pPr>
            <a:r>
              <a:rPr lang="en-US" altLang="fa-IR" sz="2400">
                <a:solidFill>
                  <a:schemeClr val="tx1"/>
                </a:solidFill>
                <a:latin typeface="Times New Roman" pitchFamily="18" charset="0"/>
                <a:cs typeface="Times New Roman" pitchFamily="18" charset="0"/>
              </a:rPr>
              <a:t>If the chest does not rise, reposition the head, make a better seal, &amp; try again.</a:t>
            </a:r>
          </a:p>
          <a:p>
            <a:pPr marL="520700" lvl="1" indent="-228600" algn="l" rtl="0">
              <a:lnSpc>
                <a:spcPct val="90000"/>
              </a:lnSpc>
              <a:spcBef>
                <a:spcPts val="500"/>
              </a:spcBef>
              <a:buClr>
                <a:srgbClr val="F9B639"/>
              </a:buClr>
              <a:buSzPct val="80000"/>
              <a:buFont typeface="Wingdings" pitchFamily="2" charset="2"/>
              <a:buNone/>
            </a:pPr>
            <a:endParaRPr lang="en-US" altLang="fa-IR" sz="2400">
              <a:latin typeface="Times New Roman" pitchFamily="18" charset="0"/>
              <a:cs typeface="Times New Roman" pitchFamily="18" charset="0"/>
            </a:endParaRPr>
          </a:p>
        </p:txBody>
      </p:sp>
      <p:sp>
        <p:nvSpPr>
          <p:cNvPr id="5" name="Rectangle 2"/>
          <p:cNvSpPr txBox="1">
            <a:spLocks noChangeArrowheads="1"/>
          </p:cNvSpPr>
          <p:nvPr/>
        </p:nvSpPr>
        <p:spPr>
          <a:xfrm>
            <a:off x="642910" y="428604"/>
            <a:ext cx="7239000" cy="857232"/>
          </a:xfrm>
          <a:prstGeom prst="rect">
            <a:avLst/>
          </a:prstGeom>
        </p:spPr>
        <p:txBody>
          <a:bodyPr lIns="45720" tIns="0" rIns="45720" bIns="0" anchor="b">
            <a:normAutofit fontScale="97500"/>
          </a:bodyPr>
          <a:lstStyle/>
          <a:p>
            <a:pPr rtl="0" fontAlgn="auto">
              <a:spcAft>
                <a:spcPts val="0"/>
              </a:spcAft>
              <a:defRPr/>
            </a:pPr>
            <a:r>
              <a:rPr lang="fa-IR" sz="3800" b="1" cap="all" dirty="0">
                <a:ln w="500">
                  <a:solidFill>
                    <a:schemeClr val="tx2">
                      <a:shade val="20000"/>
                      <a:satMod val="120000"/>
                    </a:schemeClr>
                  </a:solidFill>
                </a:ln>
                <a:solidFill>
                  <a:schemeClr val="accent3">
                    <a:lumMod val="50000"/>
                  </a:schemeClr>
                </a:solidFill>
                <a:latin typeface="+mj-lt"/>
                <a:ea typeface="+mj-ea"/>
                <a:cs typeface="B Titr" pitchFamily="2" charset="-78"/>
              </a:rPr>
              <a:t>تنفس دهان به دهان </a:t>
            </a:r>
            <a:endParaRPr lang="en-US" sz="3800" b="1" cap="all" dirty="0">
              <a:ln w="500">
                <a:solidFill>
                  <a:schemeClr val="tx2">
                    <a:shade val="20000"/>
                    <a:satMod val="120000"/>
                  </a:schemeClr>
                </a:solidFill>
              </a:ln>
              <a:solidFill>
                <a:schemeClr val="accent3">
                  <a:lumMod val="50000"/>
                </a:schemeClr>
              </a:solidFill>
              <a:latin typeface="+mj-lt"/>
              <a:ea typeface="+mj-ea"/>
              <a:cs typeface="B Titr" pitchFamily="2" charset="-78"/>
            </a:endParaRPr>
          </a:p>
        </p:txBody>
      </p:sp>
    </p:spTree>
    <p:extLst>
      <p:ext uri="{BB962C8B-B14F-4D97-AF65-F5344CB8AC3E}">
        <p14:creationId xmlns:p14="http://schemas.microsoft.com/office/powerpoint/2010/main" val="818490439"/>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320040"/>
            <a:ext cx="7239000" cy="608630"/>
          </a:xfrm>
        </p:spPr>
        <p:txBody>
          <a:bodyPr/>
          <a:lstStyle/>
          <a:p>
            <a:pPr eaLnBrk="1" fontAlgn="auto" hangingPunct="1">
              <a:spcAft>
                <a:spcPts val="0"/>
              </a:spcAft>
              <a:defRPr/>
            </a:pPr>
            <a:r>
              <a:rPr lang="en-US" dirty="0" smtClean="0"/>
              <a:t>Barrier Devices</a:t>
            </a:r>
          </a:p>
        </p:txBody>
      </p:sp>
      <p:sp>
        <p:nvSpPr>
          <p:cNvPr id="53251" name="Rectangle 3"/>
          <p:cNvSpPr>
            <a:spLocks noGrp="1" noChangeArrowheads="1"/>
          </p:cNvSpPr>
          <p:nvPr>
            <p:ph idx="1"/>
          </p:nvPr>
        </p:nvSpPr>
        <p:spPr>
          <a:xfrm>
            <a:off x="357188" y="1071563"/>
            <a:ext cx="7239000" cy="4846637"/>
          </a:xfrm>
        </p:spPr>
        <p:txBody>
          <a:bodyPr/>
          <a:lstStyle/>
          <a:p>
            <a:pPr eaLnBrk="1" hangingPunct="1"/>
            <a:r>
              <a:rPr lang="en-US" altLang="fa-IR" smtClean="0"/>
              <a:t>Despite its safety, some healthcare providers &amp; lay rescuers may hesitate to give mouth-to-mouth rescue breathing &amp; prefer to use a barrier device. </a:t>
            </a:r>
          </a:p>
          <a:p>
            <a:pPr algn="just" rtl="1" eaLnBrk="1" hangingPunct="1"/>
            <a:r>
              <a:rPr lang="fa-IR" altLang="fa-IR" sz="2400" b="1" smtClean="0">
                <a:cs typeface="B Nazanin" pitchFamily="2" charset="-78"/>
              </a:rPr>
              <a:t>با وجود ایمنی، بعضی از ارائه دهندگان خدمات بهداشتی و امدادگران ممکن است مایل به انجام تنفس دهان به دهان نباشند و ترجیح می دهند از </a:t>
            </a:r>
            <a:r>
              <a:rPr lang="en-US" altLang="fa-IR" sz="2400" b="1" smtClean="0">
                <a:latin typeface="Times New Roman" pitchFamily="18" charset="0"/>
                <a:cs typeface="Times New Roman" pitchFamily="18" charset="0"/>
              </a:rPr>
              <a:t>barrier device </a:t>
            </a:r>
            <a:r>
              <a:rPr lang="fa-IR" altLang="fa-IR" sz="2400" b="1" smtClean="0">
                <a:latin typeface="Times New Roman" pitchFamily="18" charset="0"/>
                <a:cs typeface="Times New Roman" pitchFamily="18" charset="0"/>
              </a:rPr>
              <a:t> </a:t>
            </a:r>
            <a:r>
              <a:rPr lang="fa-IR" altLang="fa-IR" sz="2400" b="1" smtClean="0">
                <a:cs typeface="B Nazanin" pitchFamily="2" charset="-78"/>
              </a:rPr>
              <a:t>استفاده کنند.</a:t>
            </a:r>
          </a:p>
        </p:txBody>
      </p:sp>
      <p:pic>
        <p:nvPicPr>
          <p:cNvPr id="532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 y="4292600"/>
            <a:ext cx="4341813" cy="256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717375"/>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320040"/>
            <a:ext cx="7239000" cy="608630"/>
          </a:xfrm>
        </p:spPr>
        <p:txBody>
          <a:bodyPr/>
          <a:lstStyle/>
          <a:p>
            <a:pPr eaLnBrk="1" fontAlgn="auto" hangingPunct="1">
              <a:spcAft>
                <a:spcPts val="0"/>
              </a:spcAft>
              <a:defRPr/>
            </a:pPr>
            <a:r>
              <a:rPr lang="en-US" dirty="0" smtClean="0"/>
              <a:t>Barrier Devices</a:t>
            </a:r>
          </a:p>
        </p:txBody>
      </p:sp>
      <p:sp>
        <p:nvSpPr>
          <p:cNvPr id="54275" name="Rectangle 3"/>
          <p:cNvSpPr>
            <a:spLocks noGrp="1" noChangeArrowheads="1"/>
          </p:cNvSpPr>
          <p:nvPr>
            <p:ph idx="1"/>
          </p:nvPr>
        </p:nvSpPr>
        <p:spPr>
          <a:xfrm>
            <a:off x="357188" y="1071563"/>
            <a:ext cx="7239000" cy="4846637"/>
          </a:xfrm>
        </p:spPr>
        <p:txBody>
          <a:bodyPr/>
          <a:lstStyle/>
          <a:p>
            <a:pPr algn="r" rtl="1" eaLnBrk="1" hangingPunct="1"/>
            <a:r>
              <a:rPr lang="fa-IR" altLang="fa-IR" b="1" dirty="0" smtClean="0">
                <a:cs typeface="B Nazanin" pitchFamily="2" charset="-78"/>
              </a:rPr>
              <a:t>دستگاه سد کننده،  خطر انتقال عفونت را کاهش نمی دهد ضمن اینکه مقاومت در جریان هوا را نیز افزایش می دهد لذا اگر از این وسیله برای تنفس مصنوعی استفاده می کنید، در دادن تنفس تاخیر نداشته باشید. </a:t>
            </a:r>
            <a:endParaRPr lang="en-US" altLang="fa-IR" b="1" dirty="0" smtClean="0">
              <a:cs typeface="B Nazanin" pitchFamily="2" charset="-78"/>
            </a:endParaRPr>
          </a:p>
          <a:p>
            <a:pPr eaLnBrk="1" hangingPunct="1"/>
            <a:r>
              <a:rPr lang="en-US" altLang="fa-IR" dirty="0" smtClean="0"/>
              <a:t>Barrier devices have not reduced the risk of transmission of infection, &amp; some may increase resistance to air flow.</a:t>
            </a:r>
          </a:p>
          <a:p>
            <a:pPr eaLnBrk="1" hangingPunct="1"/>
            <a:r>
              <a:rPr lang="en-US" altLang="fa-IR" dirty="0" smtClean="0"/>
              <a:t>If you use a barrier device, do not delay rescue</a:t>
            </a:r>
          </a:p>
          <a:p>
            <a:pPr eaLnBrk="1" hangingPunct="1"/>
            <a:endParaRPr lang="en-US" altLang="fa-IR" dirty="0" smtClean="0"/>
          </a:p>
          <a:p>
            <a:pPr algn="r" rtl="1" eaLnBrk="1" hangingPunct="1"/>
            <a:endParaRPr lang="en-US" altLang="fa-IR" dirty="0" smtClean="0"/>
          </a:p>
        </p:txBody>
      </p:sp>
    </p:spTree>
    <p:extLst>
      <p:ext uri="{BB962C8B-B14F-4D97-AF65-F5344CB8AC3E}">
        <p14:creationId xmlns:p14="http://schemas.microsoft.com/office/powerpoint/2010/main" val="1050052823"/>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25" y="0"/>
            <a:ext cx="83915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404432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airway14">
            <a:hlinkClick r:id="rId3" action="ppaction://hlinksldjump"/>
          </p:cNvPr>
          <p:cNvPicPr>
            <a:picLocks noGrp="1" noChangeAspect="1" noChangeArrowheads="1"/>
          </p:cNvPicPr>
          <p:nvPr>
            <p:ph/>
          </p:nvPr>
        </p:nvPicPr>
        <p:blipFill>
          <a:blip r:embed="rId4">
            <a:extLst>
              <a:ext uri="{28A0092B-C50C-407E-A947-70E740481C1C}">
                <a14:useLocalDpi xmlns:a14="http://schemas.microsoft.com/office/drawing/2010/main" val="0"/>
              </a:ext>
            </a:extLst>
          </a:blip>
          <a:srcRect/>
          <a:stretch>
            <a:fillRect/>
          </a:stretch>
        </p:blipFill>
        <p:spPr>
          <a:xfrm>
            <a:off x="1214438" y="571500"/>
            <a:ext cx="5786437" cy="5357813"/>
          </a:xfrm>
        </p:spPr>
      </p:pic>
    </p:spTree>
    <p:extLst>
      <p:ext uri="{BB962C8B-B14F-4D97-AF65-F5344CB8AC3E}">
        <p14:creationId xmlns:p14="http://schemas.microsoft.com/office/powerpoint/2010/main" val="199264914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23528" y="0"/>
            <a:ext cx="8286808" cy="1147762"/>
          </a:xfrm>
        </p:spPr>
        <p:txBody>
          <a:bodyPr>
            <a:normAutofit/>
          </a:bodyPr>
          <a:lstStyle/>
          <a:p>
            <a:pPr algn="ctr" eaLnBrk="1" fontAlgn="auto" hangingPunct="1">
              <a:spcAft>
                <a:spcPts val="0"/>
              </a:spcAft>
              <a:defRPr/>
            </a:pPr>
            <a:r>
              <a:rPr lang="fa-IR" sz="3600" dirty="0" smtClean="0">
                <a:solidFill>
                  <a:schemeClr val="accent3">
                    <a:lumMod val="50000"/>
                  </a:schemeClr>
                </a:solidFill>
                <a:latin typeface="Times New Roman" pitchFamily="18" charset="0"/>
                <a:cs typeface="Times New Roman" pitchFamily="18" charset="0"/>
              </a:rPr>
              <a:t>هماهنگی بین فشردن قفسه سینه و تنفس</a:t>
            </a:r>
            <a:endParaRPr lang="en-US" sz="3600" dirty="0" smtClean="0">
              <a:solidFill>
                <a:schemeClr val="accent3">
                  <a:lumMod val="50000"/>
                </a:schemeClr>
              </a:solidFill>
              <a:latin typeface="Times New Roman" pitchFamily="18" charset="0"/>
              <a:cs typeface="Times New Roman" pitchFamily="18" charset="0"/>
            </a:endParaRPr>
          </a:p>
        </p:txBody>
      </p:sp>
      <p:sp>
        <p:nvSpPr>
          <p:cNvPr id="41987" name="Content Placeholder 2"/>
          <p:cNvSpPr>
            <a:spLocks noGrp="1"/>
          </p:cNvSpPr>
          <p:nvPr>
            <p:ph idx="1"/>
          </p:nvPr>
        </p:nvSpPr>
        <p:spPr>
          <a:xfrm>
            <a:off x="285750" y="1196752"/>
            <a:ext cx="7772400" cy="5328591"/>
          </a:xfrm>
        </p:spPr>
        <p:txBody>
          <a:bodyPr/>
          <a:lstStyle/>
          <a:p>
            <a:pPr algn="just" rtl="1" eaLnBrk="1" hangingPunct="1">
              <a:lnSpc>
                <a:spcPct val="130000"/>
              </a:lnSpc>
            </a:pPr>
            <a:r>
              <a:rPr lang="fa-IR" altLang="fa-IR" sz="2400" b="1" dirty="0" smtClean="0">
                <a:cs typeface="B Nazanin" pitchFamily="2" charset="-78"/>
              </a:rPr>
              <a:t>برای احیا کننده تنها نسبت ماساژ به تهویه 30:2 توصیه می گردد، یعنی به ازای هر 30 ماساژ با کیفیت و موثر باید 2 تنفس کمکی به کودک داده شود . برای این کار پس از اعمال 30 ماساژ اولیه، راه هوایی را باز کرده و 2 بار تنفس بدهید.</a:t>
            </a:r>
          </a:p>
          <a:p>
            <a:pPr algn="just" rtl="1" eaLnBrk="1" hangingPunct="1">
              <a:lnSpc>
                <a:spcPct val="130000"/>
              </a:lnSpc>
            </a:pPr>
            <a:r>
              <a:rPr lang="fa-IR" altLang="fa-IR" sz="2400" b="1" dirty="0" smtClean="0">
                <a:cs typeface="B Nazanin" pitchFamily="2" charset="-78"/>
              </a:rPr>
              <a:t>در مرحله بعدی و بدون وقفه در عملیات احیا، بعد از دادن 2 تنفس، سریعا 30 ماساژ بدهید.احیاگر تنها ، بایستی دوره های 30 ماساژ و 2 تنفس را برای مدت 2 دقیقه ( تقریبا 5 دوره) قبل از ترک بیمار به منظور اطلاع رسانی به اورژانس ادامه دهد. </a:t>
            </a:r>
          </a:p>
          <a:p>
            <a:pPr algn="just" rtl="1" eaLnBrk="1" hangingPunct="1">
              <a:lnSpc>
                <a:spcPct val="130000"/>
              </a:lnSpc>
            </a:pPr>
            <a:r>
              <a:rPr lang="fa-IR" altLang="fa-IR" sz="2400" b="1" dirty="0" smtClean="0">
                <a:cs typeface="B Nazanin" pitchFamily="2" charset="-78"/>
              </a:rPr>
              <a:t>برای احیای دو نفره کودکان و شیرخواران در حالی که یک احیا کننده ماساژ قلبی می دهد، احیا کننده دیگر راه هوایی را باز نگه می دارد و تنفس را به نسبت 15 به 2 می دهد.</a:t>
            </a:r>
            <a:endParaRPr lang="en-US" altLang="fa-IR" sz="2400" b="1" dirty="0" smtClean="0">
              <a:cs typeface="B Nazanin" pitchFamily="2" charset="-78"/>
            </a:endParaRPr>
          </a:p>
        </p:txBody>
      </p:sp>
    </p:spTree>
    <p:extLst>
      <p:ext uri="{BB962C8B-B14F-4D97-AF65-F5344CB8AC3E}">
        <p14:creationId xmlns:p14="http://schemas.microsoft.com/office/powerpoint/2010/main" val="252734637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051" descr="~AUT0007"/>
          <p:cNvPicPr>
            <a:picLocks noChangeAspect="1" noChangeArrowheads="1"/>
          </p:cNvPicPr>
          <p:nvPr/>
        </p:nvPicPr>
        <p:blipFill>
          <a:blip r:embed="rId3">
            <a:lum bright="-2000" contrast="22000"/>
            <a:extLst>
              <a:ext uri="{28A0092B-C50C-407E-A947-70E740481C1C}">
                <a14:useLocalDpi xmlns:a14="http://schemas.microsoft.com/office/drawing/2010/main" val="0"/>
              </a:ext>
            </a:extLst>
          </a:blip>
          <a:srcRect/>
          <a:stretch>
            <a:fillRect/>
          </a:stretch>
        </p:blipFill>
        <p:spPr bwMode="auto">
          <a:xfrm>
            <a:off x="4714875" y="1285875"/>
            <a:ext cx="3305175"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36867" name="Rectangle 2052"/>
          <p:cNvSpPr>
            <a:spLocks noChangeArrowheads="1"/>
          </p:cNvSpPr>
          <p:nvPr/>
        </p:nvSpPr>
        <p:spPr bwMode="auto">
          <a:xfrm>
            <a:off x="0" y="1214438"/>
            <a:ext cx="4857750" cy="5048250"/>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pPr algn="just">
              <a:lnSpc>
                <a:spcPct val="90000"/>
              </a:lnSpc>
              <a:spcBef>
                <a:spcPct val="50000"/>
              </a:spcBef>
              <a:buClr>
                <a:schemeClr val="tx2"/>
              </a:buClr>
              <a:buSzPct val="55000"/>
              <a:buFont typeface="Wingdings" pitchFamily="2" charset="2"/>
              <a:buChar char="v"/>
            </a:pPr>
            <a:r>
              <a:rPr lang="fa-IR" altLang="fa-IR" sz="2800" b="1">
                <a:latin typeface="Book Antiqua" pitchFamily="18" charset="0"/>
                <a:cs typeface="B Nazanin" pitchFamily="2" charset="-78"/>
                <a:sym typeface="Symbol" pitchFamily="18" charset="2"/>
              </a:rPr>
              <a:t>دربچه های با سن بالاتر یک سوم زیر استرنوم را فشار دهید </a:t>
            </a:r>
            <a:endParaRPr lang="en-US" altLang="fa-IR" sz="2800" b="1">
              <a:latin typeface="Book Antiqua" pitchFamily="18" charset="0"/>
              <a:cs typeface="B Nazanin" pitchFamily="2" charset="-78"/>
            </a:endParaRPr>
          </a:p>
          <a:p>
            <a:pPr algn="just">
              <a:lnSpc>
                <a:spcPct val="90000"/>
              </a:lnSpc>
              <a:spcBef>
                <a:spcPct val="50000"/>
              </a:spcBef>
              <a:buClr>
                <a:schemeClr val="tx2"/>
              </a:buClr>
              <a:buSzPct val="55000"/>
              <a:buFont typeface="Wingdings" pitchFamily="2" charset="2"/>
              <a:buChar char="v"/>
            </a:pPr>
            <a:r>
              <a:rPr lang="fa-IR" altLang="fa-IR" sz="2800" b="1">
                <a:latin typeface="Book Antiqua" pitchFamily="18" charset="0"/>
                <a:cs typeface="B Nazanin" pitchFamily="2" charset="-78"/>
              </a:rPr>
              <a:t>سر را به عقب برگردانده و دست را بر روی پیشانی قرار دهید تا راه هوایی باز شود </a:t>
            </a:r>
            <a:endParaRPr lang="en-US" altLang="fa-IR" sz="2800" b="1">
              <a:latin typeface="Book Antiqua" pitchFamily="18" charset="0"/>
              <a:cs typeface="B Nazanin" pitchFamily="2" charset="-78"/>
            </a:endParaRPr>
          </a:p>
          <a:p>
            <a:pPr algn="just">
              <a:lnSpc>
                <a:spcPct val="90000"/>
              </a:lnSpc>
              <a:spcBef>
                <a:spcPct val="50000"/>
              </a:spcBef>
              <a:buClr>
                <a:schemeClr val="tx2"/>
              </a:buClr>
              <a:buSzPct val="55000"/>
              <a:buFont typeface="Wingdings" pitchFamily="2" charset="2"/>
              <a:buChar char="v"/>
            </a:pPr>
            <a:r>
              <a:rPr lang="fa-IR" altLang="fa-IR" sz="2800" b="1">
                <a:latin typeface="Book Antiqua" pitchFamily="18" charset="0"/>
                <a:cs typeface="B Nazanin" pitchFamily="2" charset="-78"/>
              </a:rPr>
              <a:t>با یک دست ماساژ دهید  </a:t>
            </a:r>
            <a:endParaRPr lang="en-US" altLang="fa-IR" sz="2800" b="1">
              <a:latin typeface="Book Antiqua" pitchFamily="18" charset="0"/>
              <a:cs typeface="B Nazanin" pitchFamily="2" charset="-78"/>
            </a:endParaRPr>
          </a:p>
          <a:p>
            <a:pPr algn="just">
              <a:lnSpc>
                <a:spcPct val="90000"/>
              </a:lnSpc>
              <a:spcBef>
                <a:spcPct val="50000"/>
              </a:spcBef>
              <a:buClr>
                <a:schemeClr val="tx2"/>
              </a:buClr>
              <a:buSzPct val="55000"/>
              <a:buFont typeface="Wingdings" pitchFamily="2" charset="2"/>
              <a:buChar char="v"/>
            </a:pPr>
            <a:r>
              <a:rPr lang="fa-IR" altLang="fa-IR" sz="2800" b="1">
                <a:latin typeface="Book Antiqua" pitchFamily="18" charset="0"/>
                <a:cs typeface="B Nazanin" pitchFamily="2" charset="-78"/>
              </a:rPr>
              <a:t>ماساژ را 100 بار در دقیقه انجام دهید </a:t>
            </a:r>
            <a:endParaRPr lang="en-US" altLang="fa-IR" sz="2800" b="1">
              <a:latin typeface="Book Antiqua" pitchFamily="18" charset="0"/>
              <a:cs typeface="B Nazanin" pitchFamily="2" charset="-78"/>
            </a:endParaRPr>
          </a:p>
          <a:p>
            <a:pPr algn="just">
              <a:lnSpc>
                <a:spcPct val="90000"/>
              </a:lnSpc>
              <a:spcBef>
                <a:spcPct val="50000"/>
              </a:spcBef>
              <a:buClr>
                <a:schemeClr val="tx2"/>
              </a:buClr>
              <a:buSzPct val="55000"/>
              <a:buFont typeface="Wingdings" pitchFamily="2" charset="2"/>
              <a:buChar char="v"/>
            </a:pPr>
            <a:r>
              <a:rPr lang="fa-IR" altLang="fa-IR" sz="2800" b="1">
                <a:latin typeface="Book Antiqua" pitchFamily="18" charset="0"/>
                <a:cs typeface="B Nazanin" pitchFamily="2" charset="-78"/>
              </a:rPr>
              <a:t>کف دست را در یک سوم سینه قرار دهید </a:t>
            </a:r>
            <a:endParaRPr lang="en-US" altLang="fa-IR" sz="2800" b="1">
              <a:latin typeface="Book Antiqua" pitchFamily="18" charset="0"/>
              <a:cs typeface="B Nazanin" pitchFamily="2" charset="-78"/>
            </a:endParaRPr>
          </a:p>
          <a:p>
            <a:pPr algn="just">
              <a:lnSpc>
                <a:spcPct val="90000"/>
              </a:lnSpc>
              <a:spcBef>
                <a:spcPct val="50000"/>
              </a:spcBef>
              <a:buClr>
                <a:schemeClr val="accent2"/>
              </a:buClr>
              <a:buSzPct val="55000"/>
              <a:buFont typeface="Monotype Sorts"/>
              <a:buNone/>
            </a:pPr>
            <a:endParaRPr lang="en-US" altLang="fa-IR" sz="2800" b="1">
              <a:latin typeface="Book Antiqua" pitchFamily="18" charset="0"/>
              <a:cs typeface="B Nazanin" pitchFamily="2" charset="-78"/>
            </a:endParaRPr>
          </a:p>
        </p:txBody>
      </p:sp>
      <p:sp>
        <p:nvSpPr>
          <p:cNvPr id="36868" name="Rectangle 2057"/>
          <p:cNvSpPr>
            <a:spLocks noChangeArrowheads="1"/>
          </p:cNvSpPr>
          <p:nvPr/>
        </p:nvSpPr>
        <p:spPr bwMode="auto">
          <a:xfrm>
            <a:off x="714375" y="6215063"/>
            <a:ext cx="66659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algn="l" rtl="0"/>
            <a:r>
              <a:rPr lang="en-US" altLang="fa-IR" sz="2800" b="1">
                <a:latin typeface="Book Antiqua" pitchFamily="18" charset="0"/>
              </a:rPr>
              <a:t>Carotid pulse is used to check for pulse </a:t>
            </a:r>
          </a:p>
        </p:txBody>
      </p:sp>
      <p:sp>
        <p:nvSpPr>
          <p:cNvPr id="7" name="Rectangle 2"/>
          <p:cNvSpPr txBox="1">
            <a:spLocks noChangeArrowheads="1"/>
          </p:cNvSpPr>
          <p:nvPr/>
        </p:nvSpPr>
        <p:spPr>
          <a:xfrm>
            <a:off x="457200" y="320040"/>
            <a:ext cx="7239000" cy="680068"/>
          </a:xfrm>
          <a:prstGeom prst="rect">
            <a:avLst/>
          </a:prstGeom>
        </p:spPr>
        <p:txBody>
          <a:bodyPr lIns="45720" tIns="0" rIns="45720" bIns="0" anchor="b">
            <a:normAutofit/>
          </a:bodyPr>
          <a:lstStyle/>
          <a:p>
            <a:pPr algn="l" rtl="0" fontAlgn="auto">
              <a:spcBef>
                <a:spcPts val="0"/>
              </a:spcBef>
              <a:spcAft>
                <a:spcPts val="0"/>
              </a:spcAft>
              <a:defRPr/>
            </a:pPr>
            <a:r>
              <a:rPr lang="en-US" sz="3800" b="1" cap="all" dirty="0">
                <a:ln w="500">
                  <a:solidFill>
                    <a:schemeClr val="tx2">
                      <a:shade val="20000"/>
                      <a:satMod val="120000"/>
                    </a:schemeClr>
                  </a:solidFill>
                </a:ln>
                <a:latin typeface="Times New Roman" pitchFamily="18" charset="0"/>
                <a:ea typeface="+mj-ea"/>
                <a:cs typeface="Times New Roman" pitchFamily="18" charset="0"/>
              </a:rPr>
              <a:t>Chest Compressions</a:t>
            </a:r>
          </a:p>
        </p:txBody>
      </p:sp>
      <p:sp>
        <p:nvSpPr>
          <p:cNvPr id="6" name="Rectangle 2057"/>
          <p:cNvSpPr>
            <a:spLocks noChangeArrowheads="1"/>
          </p:cNvSpPr>
          <p:nvPr/>
        </p:nvSpPr>
        <p:spPr bwMode="auto">
          <a:xfrm>
            <a:off x="1000125" y="5715000"/>
            <a:ext cx="5969000" cy="523875"/>
          </a:xfrm>
          <a:prstGeom prst="rect">
            <a:avLst/>
          </a:prstGeom>
          <a:noFill/>
          <a:ln w="12700">
            <a:noFill/>
            <a:miter lim="800000"/>
            <a:headEnd type="none" w="sm" len="sm"/>
            <a:tailEnd type="none" w="sm" len="sm"/>
          </a:ln>
        </p:spPr>
        <p:txBody>
          <a:bodyPr wrap="none">
            <a:spAutoFit/>
          </a:bodyPr>
          <a:lstStyle/>
          <a:p>
            <a:pPr algn="ctr" fontAlgn="auto">
              <a:spcBef>
                <a:spcPts val="0"/>
              </a:spcBef>
              <a:spcAft>
                <a:spcPts val="0"/>
              </a:spcAft>
              <a:defRPr/>
            </a:pPr>
            <a:r>
              <a:rPr lang="fa-IR" sz="2800" b="1" dirty="0">
                <a:solidFill>
                  <a:schemeClr val="accent3">
                    <a:lumMod val="50000"/>
                  </a:schemeClr>
                </a:solidFill>
                <a:latin typeface="Book Antiqua" pitchFamily="18" charset="0"/>
                <a:cs typeface="B Nazanin" pitchFamily="2" charset="-78"/>
              </a:rPr>
              <a:t>برای ارزیابی  نبض از نبض کاروتید استفاده شود </a:t>
            </a:r>
            <a:endParaRPr lang="en-US" sz="2800" b="1" dirty="0">
              <a:solidFill>
                <a:schemeClr val="accent3">
                  <a:lumMod val="50000"/>
                </a:schemeClr>
              </a:solidFill>
              <a:latin typeface="Book Antiqua" pitchFamily="18" charset="0"/>
              <a:cs typeface="B Nazanin" pitchFamily="2" charset="-78"/>
            </a:endParaRPr>
          </a:p>
        </p:txBody>
      </p:sp>
    </p:spTree>
    <p:extLst>
      <p:ext uri="{BB962C8B-B14F-4D97-AF65-F5344CB8AC3E}">
        <p14:creationId xmlns:p14="http://schemas.microsoft.com/office/powerpoint/2010/main" val="1140080792"/>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fa-IR" sz="2800" dirty="0" smtClean="0"/>
              <a:t>احیای پایه برای احیا کننده ماهر یا هر کسی که آموزش احیای دو نفره دیده است</a:t>
            </a:r>
            <a:endParaRPr lang="fa-IR" sz="2800" dirty="0"/>
          </a:p>
        </p:txBody>
      </p:sp>
      <p:sp>
        <p:nvSpPr>
          <p:cNvPr id="3" name="Content Placeholder 2"/>
          <p:cNvSpPr>
            <a:spLocks noGrp="1"/>
          </p:cNvSpPr>
          <p:nvPr>
            <p:ph idx="1"/>
          </p:nvPr>
        </p:nvSpPr>
        <p:spPr>
          <a:xfrm>
            <a:off x="457200" y="1609725"/>
            <a:ext cx="7499176" cy="4846638"/>
          </a:xfrm>
        </p:spPr>
        <p:txBody>
          <a:bodyPr/>
          <a:lstStyle/>
          <a:p>
            <a:pPr algn="r" rtl="1"/>
            <a:r>
              <a:rPr lang="fa-IR" sz="2400" b="1" dirty="0" smtClean="0">
                <a:cs typeface="B Nazanin" pitchFamily="2" charset="-78"/>
              </a:rPr>
              <a:t>احیای پایه برای افراد حرفه ای بجز تغییرات ناچیز، مشابه احیای پایه برای افراد غیر حرفه ای است.</a:t>
            </a:r>
          </a:p>
          <a:p>
            <a:pPr algn="r" rtl="1"/>
            <a:r>
              <a:rPr lang="fa-IR" sz="2400" b="1" dirty="0" smtClean="0">
                <a:cs typeface="B Nazanin" pitchFamily="2" charset="-78"/>
              </a:rPr>
              <a:t>احیا کننده های حرفه ای به احتمال زیاد هنگام احیا تنها نخواهند بود و به صورت تیمی این کار را انجام خواهند داد.</a:t>
            </a:r>
          </a:p>
          <a:p>
            <a:pPr algn="r" rtl="1"/>
            <a:r>
              <a:rPr lang="fa-IR" sz="2400" b="1" dirty="0" smtClean="0">
                <a:cs typeface="B Nazanin" pitchFamily="2" charset="-78"/>
              </a:rPr>
              <a:t>احیا کننده حرفه ای باید ترتیب اقدامات احیا را بر مبنای محتمل ترین دلیل ایست قلبی تنظیم کند.</a:t>
            </a:r>
          </a:p>
          <a:p>
            <a:pPr algn="r" rtl="1"/>
            <a:r>
              <a:rPr lang="fa-IR" sz="2400" b="1" dirty="0" smtClean="0">
                <a:cs typeface="B Nazanin" pitchFamily="2" charset="-78"/>
              </a:rPr>
              <a:t>اگر ایست قلبی ناگهانی است، احیا کننده حرفه ای باید بنا را براین بگذارد که بیمار دچار یک ایست قلبی ناشی از فیبریلاسیون بطنی شده است  و به محض آنکه متوجه شد چنین کودکی پاسخ پذیر نیست و نفس نمی کشد بایستی سریعا از اورژانس کمک بخواهد و یک </a:t>
            </a:r>
            <a:r>
              <a:rPr lang="en-US" sz="2400" b="1" dirty="0" smtClean="0">
                <a:cs typeface="B Nazanin" pitchFamily="2" charset="-78"/>
              </a:rPr>
              <a:t>AED</a:t>
            </a:r>
            <a:r>
              <a:rPr lang="fa-IR" sz="2400" b="1" dirty="0" smtClean="0">
                <a:cs typeface="B Nazanin" pitchFamily="2" charset="-78"/>
              </a:rPr>
              <a:t> تهیه نماید و </a:t>
            </a:r>
            <a:r>
              <a:rPr lang="en-US" sz="2400" b="1" dirty="0" smtClean="0">
                <a:cs typeface="B Nazanin" pitchFamily="2" charset="-78"/>
              </a:rPr>
              <a:t>CPR</a:t>
            </a:r>
            <a:r>
              <a:rPr lang="fa-IR" sz="2400" b="1" dirty="0" smtClean="0">
                <a:cs typeface="B Nazanin" pitchFamily="2" charset="-78"/>
              </a:rPr>
              <a:t> را شروع کرده و از </a:t>
            </a:r>
            <a:r>
              <a:rPr lang="en-US" sz="2400" b="1" dirty="0" smtClean="0">
                <a:cs typeface="B Nazanin" pitchFamily="2" charset="-78"/>
              </a:rPr>
              <a:t>AED</a:t>
            </a:r>
            <a:r>
              <a:rPr lang="fa-IR" sz="2400" b="1" dirty="0" smtClean="0">
                <a:cs typeface="B Nazanin" pitchFamily="2" charset="-78"/>
              </a:rPr>
              <a:t> استفاده نماید.</a:t>
            </a:r>
            <a:endParaRPr lang="fa-IR" sz="2400" b="1" dirty="0">
              <a:cs typeface="B Nazanin" pitchFamily="2" charset="-78"/>
            </a:endParaRPr>
          </a:p>
        </p:txBody>
      </p:sp>
    </p:spTree>
    <p:extLst>
      <p:ext uri="{BB962C8B-B14F-4D97-AF65-F5344CB8AC3E}">
        <p14:creationId xmlns:p14="http://schemas.microsoft.com/office/powerpoint/2010/main" val="28056047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fa-IR" dirty="0" smtClean="0">
                <a:solidFill>
                  <a:schemeClr val="tx1"/>
                </a:solidFill>
                <a:cs typeface="B Titr" pitchFamily="2" charset="-78"/>
              </a:rPr>
              <a:t>امداد گر</a:t>
            </a:r>
            <a:r>
              <a:rPr lang="en-US" dirty="0" smtClean="0">
                <a:solidFill>
                  <a:schemeClr val="tx1"/>
                </a:solidFill>
                <a:cs typeface="B Titr" pitchFamily="2" charset="-78"/>
              </a:rPr>
              <a:t> </a:t>
            </a:r>
            <a:endParaRPr lang="en-US" dirty="0">
              <a:solidFill>
                <a:schemeClr val="tx1"/>
              </a:solidFill>
              <a:cs typeface="B Titr" pitchFamily="2" charset="-78"/>
            </a:endParaRPr>
          </a:p>
        </p:txBody>
      </p:sp>
      <p:sp>
        <p:nvSpPr>
          <p:cNvPr id="11267" name="Content Placeholder 2"/>
          <p:cNvSpPr>
            <a:spLocks noGrp="1"/>
          </p:cNvSpPr>
          <p:nvPr>
            <p:ph idx="1"/>
          </p:nvPr>
        </p:nvSpPr>
        <p:spPr>
          <a:xfrm>
            <a:off x="571500" y="4286250"/>
            <a:ext cx="7239000" cy="1247775"/>
          </a:xfrm>
        </p:spPr>
        <p:txBody>
          <a:bodyPr/>
          <a:lstStyle/>
          <a:p>
            <a:r>
              <a:rPr lang="en-US" altLang="fa-IR" smtClean="0"/>
              <a:t>Lay Rescuers</a:t>
            </a:r>
          </a:p>
          <a:p>
            <a:r>
              <a:rPr lang="en-US" altLang="fa-IR" u="sng" smtClean="0"/>
              <a:t>Healthcare Providers</a:t>
            </a:r>
          </a:p>
          <a:p>
            <a:pPr>
              <a:buFont typeface="Wingdings 2" pitchFamily="18" charset="2"/>
              <a:buNone/>
            </a:pPr>
            <a:endParaRPr lang="en-US" altLang="fa-IR" smtClean="0"/>
          </a:p>
        </p:txBody>
      </p:sp>
      <p:sp>
        <p:nvSpPr>
          <p:cNvPr id="11268" name="Content Placeholder 2"/>
          <p:cNvSpPr txBox="1">
            <a:spLocks/>
          </p:cNvSpPr>
          <p:nvPr/>
        </p:nvSpPr>
        <p:spPr bwMode="auto">
          <a:xfrm>
            <a:off x="642938" y="1928813"/>
            <a:ext cx="723900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marL="273050" indent="-273050" eaLnBrk="0" hangingPunct="0">
              <a:spcBef>
                <a:spcPts val="600"/>
              </a:spcBef>
              <a:buClr>
                <a:schemeClr val="tx2"/>
              </a:buClr>
              <a:buSzPct val="73000"/>
              <a:buFont typeface="Wingdings 2" pitchFamily="18" charset="2"/>
              <a:buChar char=""/>
            </a:pPr>
            <a:r>
              <a:rPr lang="fa-IR" altLang="fa-IR" b="1">
                <a:cs typeface="B Nazanin" pitchFamily="2" charset="-78"/>
              </a:rPr>
              <a:t> افراد غیر متخصص کمک کننده به مصدوم مانند پلیس ، عامه مردم و.. ) </a:t>
            </a:r>
            <a:endParaRPr lang="en-US" altLang="fa-IR" b="1">
              <a:cs typeface="B Nazanin" pitchFamily="2" charset="-78"/>
            </a:endParaRPr>
          </a:p>
          <a:p>
            <a:pPr marL="273050" indent="-273050" eaLnBrk="0" hangingPunct="0">
              <a:spcBef>
                <a:spcPts val="600"/>
              </a:spcBef>
              <a:buClr>
                <a:schemeClr val="tx2"/>
              </a:buClr>
              <a:buSzPct val="73000"/>
              <a:buFont typeface="Wingdings 2" pitchFamily="18" charset="2"/>
              <a:buChar char=""/>
            </a:pPr>
            <a:r>
              <a:rPr lang="fa-IR" altLang="fa-IR" b="1" u="sng">
                <a:cs typeface="B Nazanin" pitchFamily="2" charset="-78"/>
              </a:rPr>
              <a:t>نیروی متخصص دوره دیده(ارائه دهنده خدمات بهداشتی )</a:t>
            </a:r>
            <a:endParaRPr lang="en-US" altLang="fa-IR" b="1" u="sng">
              <a:cs typeface="B Nazanin" pitchFamily="2" charset="-78"/>
            </a:endParaRPr>
          </a:p>
          <a:p>
            <a:pPr marL="273050" indent="-273050" algn="l" rtl="0" eaLnBrk="0" hangingPunct="0">
              <a:spcBef>
                <a:spcPts val="600"/>
              </a:spcBef>
              <a:buClr>
                <a:schemeClr val="tx2"/>
              </a:buClr>
              <a:buSzPct val="73000"/>
              <a:buFont typeface="Wingdings 2" pitchFamily="18" charset="2"/>
              <a:buNone/>
            </a:pPr>
            <a:endParaRPr lang="en-US" altLang="fa-IR" b="1">
              <a:cs typeface="B Nazanin" pitchFamily="2" charset="-78"/>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675"/>
            <a:ext cx="7239000" cy="732061"/>
          </a:xfrm>
        </p:spPr>
        <p:txBody>
          <a:bodyPr/>
          <a:lstStyle/>
          <a:p>
            <a:pPr algn="r" rtl="1"/>
            <a:r>
              <a:rPr lang="fa-IR" dirty="0" smtClean="0"/>
              <a:t>بررسی نیاز کودک به احیا</a:t>
            </a:r>
            <a:endParaRPr lang="fa-IR" dirty="0"/>
          </a:p>
        </p:txBody>
      </p:sp>
      <p:sp>
        <p:nvSpPr>
          <p:cNvPr id="3" name="Content Placeholder 2"/>
          <p:cNvSpPr>
            <a:spLocks noGrp="1"/>
          </p:cNvSpPr>
          <p:nvPr>
            <p:ph idx="1"/>
          </p:nvPr>
        </p:nvSpPr>
        <p:spPr>
          <a:xfrm>
            <a:off x="457200" y="1609725"/>
            <a:ext cx="7239000" cy="3259435"/>
          </a:xfrm>
        </p:spPr>
        <p:txBody>
          <a:bodyPr/>
          <a:lstStyle/>
          <a:p>
            <a:pPr algn="just" rtl="1"/>
            <a:r>
              <a:rPr lang="fa-IR" sz="2400" b="1" dirty="0" smtClean="0">
                <a:cs typeface="B Nazanin" pitchFamily="2" charset="-78"/>
              </a:rPr>
              <a:t>اگر بیمار پاسخ نمی دهد و تنها هستید، بلافاصله برای کمک فریاد زده و سیستم اورژانس را از طریق موبایل  یا تلفن خبردار کنید. در صورتی که دو نفر و یا بیشتر هستید، برای کمک فریاد بزنید. احیا کننده اول در کنار قربانی می ماند، احیا کننده دوم اورژانس را خبر کرده و </a:t>
            </a:r>
            <a:r>
              <a:rPr lang="en-US" sz="2400" b="1" dirty="0" smtClean="0">
                <a:cs typeface="B Nazanin" pitchFamily="2" charset="-78"/>
              </a:rPr>
              <a:t>AED</a:t>
            </a:r>
            <a:r>
              <a:rPr lang="fa-IR" sz="2400" b="1" dirty="0" smtClean="0">
                <a:cs typeface="B Nazanin" pitchFamily="2" charset="-78"/>
              </a:rPr>
              <a:t> و تجهیزات لازم را فراهم می کند.  </a:t>
            </a:r>
            <a:endParaRPr lang="fa-IR" sz="2400" b="1" dirty="0">
              <a:cs typeface="B Nazanin" pitchFamily="2" charset="-78"/>
            </a:endParaRPr>
          </a:p>
        </p:txBody>
      </p:sp>
    </p:spTree>
    <p:extLst>
      <p:ext uri="{BB962C8B-B14F-4D97-AF65-F5344CB8AC3E}">
        <p14:creationId xmlns:p14="http://schemas.microsoft.com/office/powerpoint/2010/main" val="283887379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7239000" cy="804069"/>
          </a:xfrm>
        </p:spPr>
        <p:txBody>
          <a:bodyPr/>
          <a:lstStyle/>
          <a:p>
            <a:pPr algn="r" rtl="1"/>
            <a:r>
              <a:rPr lang="fa-IR" dirty="0" smtClean="0"/>
              <a:t>تنفس و نبض را چک کنید</a:t>
            </a:r>
            <a:endParaRPr lang="fa-IR" dirty="0"/>
          </a:p>
        </p:txBody>
      </p:sp>
      <p:sp>
        <p:nvSpPr>
          <p:cNvPr id="3" name="Content Placeholder 2"/>
          <p:cNvSpPr>
            <a:spLocks noGrp="1"/>
          </p:cNvSpPr>
          <p:nvPr>
            <p:ph idx="1"/>
          </p:nvPr>
        </p:nvSpPr>
        <p:spPr>
          <a:xfrm>
            <a:off x="457200" y="1268760"/>
            <a:ext cx="7239000" cy="5187603"/>
          </a:xfrm>
        </p:spPr>
        <p:txBody>
          <a:bodyPr/>
          <a:lstStyle/>
          <a:p>
            <a:pPr algn="just" rtl="1"/>
            <a:r>
              <a:rPr lang="fa-IR" sz="2400" b="1" dirty="0" smtClean="0">
                <a:cs typeface="B Nazanin" pitchFamily="2" charset="-78"/>
              </a:rPr>
              <a:t>اگر شیر خوار یا کودک پاسخ پذیر نیست و نفس نمی کشد، احیا کننده حرفه ای ممکن است ده ثانیه برای جستجوی یک نبض </a:t>
            </a:r>
            <a:br>
              <a:rPr lang="fa-IR" sz="2400" b="1" dirty="0" smtClean="0">
                <a:cs typeface="B Nazanin" pitchFamily="2" charset="-78"/>
              </a:rPr>
            </a:br>
            <a:r>
              <a:rPr lang="fa-IR" sz="2400" b="1" dirty="0" smtClean="0">
                <a:cs typeface="B Nazanin" pitchFamily="2" charset="-78"/>
              </a:rPr>
              <a:t>(نبض </a:t>
            </a:r>
            <a:r>
              <a:rPr lang="fa-IR" sz="2400" b="1" dirty="0">
                <a:cs typeface="B Nazanin" pitchFamily="2" charset="-78"/>
              </a:rPr>
              <a:t>براکیال در کودک زیر یکسال و فمورال و کاروتید در کودک بالای </a:t>
            </a:r>
            <a:r>
              <a:rPr lang="fa-IR" sz="2400" b="1" dirty="0" smtClean="0">
                <a:cs typeface="B Nazanin" pitchFamily="2" charset="-78"/>
              </a:rPr>
              <a:t>یکسال) وقت صرف کند. اگر در طی </a:t>
            </a:r>
            <a:r>
              <a:rPr lang="fa-IR" sz="2400" b="1" dirty="0" smtClean="0">
                <a:solidFill>
                  <a:srgbClr val="FF0000"/>
                </a:solidFill>
                <a:cs typeface="B Nazanin" pitchFamily="2" charset="-78"/>
              </a:rPr>
              <a:t>ده ثانیه </a:t>
            </a:r>
            <a:r>
              <a:rPr lang="fa-IR" sz="2400" b="1" dirty="0" smtClean="0">
                <a:cs typeface="B Nazanin" pitchFamily="2" charset="-78"/>
              </a:rPr>
              <a:t>نتوانست نبض را حس کند یا مطمئن از وجود یک نبض نبود می بایست ماساژ قلبی را شروع کند. در بسیاری از موارد در وضعیت اورژانس لمس کردن نبض خیلی سخت است و مطالعات موید این است که احیا گرهای حرفه ای همچون احیاگرهای غیر حرفه ای قادر نخواهندبود بطور قابل اعتمادی وجود یا عدم وجود یک نبض را مشخص کنند</a:t>
            </a:r>
            <a:r>
              <a:rPr lang="fa-IR" dirty="0" smtClean="0"/>
              <a:t>.</a:t>
            </a:r>
            <a:endParaRPr lang="fa-IR" dirty="0"/>
          </a:p>
        </p:txBody>
      </p:sp>
    </p:spTree>
    <p:extLst>
      <p:ext uri="{BB962C8B-B14F-4D97-AF65-F5344CB8AC3E}">
        <p14:creationId xmlns:p14="http://schemas.microsoft.com/office/powerpoint/2010/main" val="59363436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675"/>
            <a:ext cx="7239000" cy="607995"/>
          </a:xfrm>
        </p:spPr>
        <p:txBody>
          <a:bodyPr/>
          <a:lstStyle/>
          <a:p>
            <a:pPr>
              <a:defRPr/>
            </a:pPr>
            <a:r>
              <a:rPr lang="en-US" dirty="0" smtClean="0">
                <a:latin typeface="Times New Roman" pitchFamily="18" charset="0"/>
                <a:cs typeface="Times New Roman" pitchFamily="18" charset="0"/>
              </a:rPr>
              <a:t>No pulse</a:t>
            </a:r>
            <a:endParaRPr lang="en-US" dirty="0">
              <a:latin typeface="Times New Roman" pitchFamily="18" charset="0"/>
              <a:cs typeface="Times New Roman" pitchFamily="18" charset="0"/>
            </a:endParaRPr>
          </a:p>
        </p:txBody>
      </p:sp>
      <p:sp>
        <p:nvSpPr>
          <p:cNvPr id="29699" name="Content Placeholder 2"/>
          <p:cNvSpPr>
            <a:spLocks noGrp="1"/>
          </p:cNvSpPr>
          <p:nvPr>
            <p:ph idx="1"/>
          </p:nvPr>
        </p:nvSpPr>
        <p:spPr>
          <a:xfrm>
            <a:off x="285750" y="4071938"/>
            <a:ext cx="7239000" cy="1071562"/>
          </a:xfrm>
        </p:spPr>
        <p:txBody>
          <a:bodyPr/>
          <a:lstStyle/>
          <a:p>
            <a:r>
              <a:rPr lang="en-US" altLang="fa-IR" smtClean="0">
                <a:latin typeface="Times New Roman" pitchFamily="18" charset="0"/>
                <a:cs typeface="Times New Roman" pitchFamily="18" charset="0"/>
              </a:rPr>
              <a:t>Do chest compression &amp;Breathing</a:t>
            </a:r>
          </a:p>
          <a:p>
            <a:pPr>
              <a:buFont typeface="Wingdings 2" pitchFamily="18" charset="2"/>
              <a:buNone/>
            </a:pPr>
            <a:r>
              <a:rPr lang="fa-IR" altLang="fa-IR" smtClean="0">
                <a:latin typeface="Times New Roman" pitchFamily="18" charset="0"/>
                <a:cs typeface="Times New Roman" pitchFamily="18" charset="0"/>
              </a:rPr>
              <a:t> </a:t>
            </a:r>
            <a:endParaRPr lang="en-US" altLang="fa-IR" smtClean="0">
              <a:latin typeface="Times New Roman" pitchFamily="18" charset="0"/>
              <a:cs typeface="Times New Roman" pitchFamily="18" charset="0"/>
            </a:endParaRPr>
          </a:p>
        </p:txBody>
      </p:sp>
      <p:sp>
        <p:nvSpPr>
          <p:cNvPr id="29700" name="Content Placeholder 2"/>
          <p:cNvSpPr txBox="1">
            <a:spLocks/>
          </p:cNvSpPr>
          <p:nvPr/>
        </p:nvSpPr>
        <p:spPr bwMode="auto">
          <a:xfrm>
            <a:off x="285750" y="1762125"/>
            <a:ext cx="756285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marL="273050" indent="-273050" algn="just" eaLnBrk="0" hangingPunct="0">
              <a:spcBef>
                <a:spcPts val="600"/>
              </a:spcBef>
              <a:buClr>
                <a:schemeClr val="tx2"/>
              </a:buClr>
              <a:buSzPct val="73000"/>
              <a:buFont typeface="Wingdings 2" pitchFamily="18" charset="2"/>
              <a:buChar char=""/>
            </a:pPr>
            <a:r>
              <a:rPr lang="fa-IR" altLang="fa-IR" sz="2800" b="1">
                <a:cs typeface="B Nazanin" pitchFamily="2" charset="-78"/>
              </a:rPr>
              <a:t>اگر نبض نداشت ماساژ قلبی و تنفس مصنوعی را شروع      می کنیم </a:t>
            </a:r>
            <a:endParaRPr lang="en-US" altLang="fa-IR" sz="2800" b="1">
              <a:cs typeface="B Nazanin" pitchFamily="2" charset="-78"/>
            </a:endParaRPr>
          </a:p>
        </p:txBody>
      </p:sp>
      <p:sp>
        <p:nvSpPr>
          <p:cNvPr id="5" name="Title 1"/>
          <p:cNvSpPr txBox="1">
            <a:spLocks/>
          </p:cNvSpPr>
          <p:nvPr/>
        </p:nvSpPr>
        <p:spPr>
          <a:xfrm>
            <a:off x="428596" y="1000108"/>
            <a:ext cx="7239000" cy="607995"/>
          </a:xfrm>
          <a:prstGeom prst="rect">
            <a:avLst/>
          </a:prstGeom>
        </p:spPr>
        <p:txBody>
          <a:bodyPr lIns="45720" tIns="0" rIns="45720" bIns="0" anchor="b">
            <a:normAutofit/>
          </a:bodyPr>
          <a:lstStyle/>
          <a:p>
            <a:pPr eaLnBrk="0" hangingPunct="0">
              <a:defRPr/>
            </a:pPr>
            <a:r>
              <a:rPr lang="fa-IR" sz="3800" b="1" cap="all" dirty="0">
                <a:ln w="500">
                  <a:solidFill>
                    <a:schemeClr val="tx2">
                      <a:shade val="20000"/>
                      <a:satMod val="120000"/>
                    </a:schemeClr>
                  </a:solidFill>
                </a:ln>
                <a:latin typeface="+mj-lt"/>
                <a:ea typeface="+mj-ea"/>
                <a:cs typeface="B Titr" pitchFamily="2" charset="-78"/>
              </a:rPr>
              <a:t>عدم وجود نبض </a:t>
            </a:r>
            <a:endParaRPr lang="en-US" sz="3800" b="1" cap="all" dirty="0">
              <a:ln w="500">
                <a:solidFill>
                  <a:schemeClr val="tx2">
                    <a:shade val="20000"/>
                    <a:satMod val="120000"/>
                  </a:schemeClr>
                </a:solidFill>
              </a:ln>
              <a:latin typeface="+mj-lt"/>
              <a:ea typeface="+mj-ea"/>
              <a:cs typeface="B Titr" pitchFamily="2" charset="-78"/>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357298"/>
            <a:ext cx="7239000" cy="1036623"/>
          </a:xfrm>
        </p:spPr>
        <p:txBody>
          <a:bodyPr/>
          <a:lstStyle/>
          <a:p>
            <a:pPr>
              <a:defRPr/>
            </a:pPr>
            <a:r>
              <a:rPr lang="en-US" dirty="0" smtClean="0">
                <a:latin typeface="Times New Roman" pitchFamily="18" charset="0"/>
                <a:cs typeface="Times New Roman" pitchFamily="18" charset="0"/>
              </a:rPr>
              <a:t>When check pulse again</a:t>
            </a:r>
            <a:endParaRPr lang="en-US" dirty="0">
              <a:latin typeface="Times New Roman" pitchFamily="18" charset="0"/>
              <a:cs typeface="Times New Roman" pitchFamily="18" charset="0"/>
            </a:endParaRPr>
          </a:p>
        </p:txBody>
      </p:sp>
      <p:sp>
        <p:nvSpPr>
          <p:cNvPr id="30723" name="Content Placeholder 2"/>
          <p:cNvSpPr>
            <a:spLocks noGrp="1"/>
          </p:cNvSpPr>
          <p:nvPr>
            <p:ph idx="1"/>
          </p:nvPr>
        </p:nvSpPr>
        <p:spPr>
          <a:xfrm>
            <a:off x="214313" y="2714625"/>
            <a:ext cx="7739062" cy="1357313"/>
          </a:xfrm>
        </p:spPr>
        <p:txBody>
          <a:bodyPr/>
          <a:lstStyle/>
          <a:p>
            <a:pPr algn="r" rtl="1"/>
            <a:r>
              <a:rPr lang="fa-IR" altLang="fa-IR" b="1" dirty="0" smtClean="0">
                <a:cs typeface="B Nazanin" pitchFamily="2" charset="-78"/>
              </a:rPr>
              <a:t>نبض را هر 2 دقیقه یکبار ارزیابی می کنیم ولی هر بار بیشتر از 10 ثانیه طول نکشد .</a:t>
            </a:r>
            <a:endParaRPr lang="en-US" altLang="fa-IR" b="1" dirty="0" smtClean="0">
              <a:cs typeface="B Nazanin" pitchFamily="2" charset="-78"/>
            </a:endParaRPr>
          </a:p>
          <a:p>
            <a:pPr algn="r" rtl="1"/>
            <a:endParaRPr lang="en-US" altLang="fa-IR" b="1" dirty="0" smtClean="0">
              <a:cs typeface="B Nazanin" pitchFamily="2" charset="-78"/>
            </a:endParaRPr>
          </a:p>
        </p:txBody>
      </p:sp>
      <p:sp>
        <p:nvSpPr>
          <p:cNvPr id="4" name="Title 1"/>
          <p:cNvSpPr txBox="1">
            <a:spLocks/>
          </p:cNvSpPr>
          <p:nvPr/>
        </p:nvSpPr>
        <p:spPr>
          <a:xfrm>
            <a:off x="500034" y="285728"/>
            <a:ext cx="7239000" cy="857256"/>
          </a:xfrm>
          <a:prstGeom prst="rect">
            <a:avLst/>
          </a:prstGeom>
        </p:spPr>
        <p:txBody>
          <a:bodyPr lIns="45720" tIns="0" rIns="45720" bIns="0" anchor="b">
            <a:normAutofit/>
          </a:bodyPr>
          <a:lstStyle/>
          <a:p>
            <a:pPr algn="l" rtl="0" eaLnBrk="0" hangingPunct="0">
              <a:defRPr/>
            </a:pPr>
            <a:r>
              <a:rPr lang="fa-IR" sz="3800" b="1" cap="all" dirty="0">
                <a:ln w="500">
                  <a:solidFill>
                    <a:schemeClr val="tx2">
                      <a:shade val="20000"/>
                      <a:satMod val="120000"/>
                    </a:schemeClr>
                  </a:solidFill>
                </a:ln>
                <a:latin typeface="+mj-lt"/>
                <a:ea typeface="+mj-ea"/>
                <a:cs typeface="B Nazanin" pitchFamily="2" charset="-78"/>
              </a:rPr>
              <a:t>چه موقع  نبض </a:t>
            </a:r>
            <a:r>
              <a:rPr lang="fa-IR" sz="3800" b="1" cap="all">
                <a:ln w="500">
                  <a:solidFill>
                    <a:schemeClr val="tx2">
                      <a:shade val="20000"/>
                      <a:satMod val="120000"/>
                    </a:schemeClr>
                  </a:solidFill>
                </a:ln>
                <a:latin typeface="+mj-lt"/>
                <a:ea typeface="+mj-ea"/>
                <a:cs typeface="B Nazanin" pitchFamily="2" charset="-78"/>
              </a:rPr>
              <a:t>را دوباره </a:t>
            </a:r>
            <a:r>
              <a:rPr lang="fa-IR" sz="3800" b="1" cap="all" dirty="0">
                <a:ln w="500">
                  <a:solidFill>
                    <a:schemeClr val="tx2">
                      <a:shade val="20000"/>
                      <a:satMod val="120000"/>
                    </a:schemeClr>
                  </a:solidFill>
                </a:ln>
                <a:latin typeface="+mj-lt"/>
                <a:ea typeface="+mj-ea"/>
                <a:cs typeface="B Nazanin" pitchFamily="2" charset="-78"/>
              </a:rPr>
              <a:t>اندازه گیری کنیم </a:t>
            </a:r>
            <a:endParaRPr lang="en-US" sz="3800" b="1" cap="all" dirty="0">
              <a:ln w="500">
                <a:solidFill>
                  <a:schemeClr val="tx2">
                    <a:shade val="20000"/>
                    <a:satMod val="120000"/>
                  </a:schemeClr>
                </a:solidFill>
              </a:ln>
              <a:latin typeface="+mj-lt"/>
              <a:ea typeface="+mj-ea"/>
              <a:cs typeface="B Nazanin" pitchFamily="2" charset="-78"/>
            </a:endParaRPr>
          </a:p>
        </p:txBody>
      </p:sp>
      <p:sp>
        <p:nvSpPr>
          <p:cNvPr id="30725" name="Content Placeholder 2"/>
          <p:cNvSpPr txBox="1">
            <a:spLocks/>
          </p:cNvSpPr>
          <p:nvPr/>
        </p:nvSpPr>
        <p:spPr bwMode="auto">
          <a:xfrm>
            <a:off x="285750" y="4786313"/>
            <a:ext cx="76438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marL="273050" indent="-273050" algn="l" rtl="0" eaLnBrk="0" hangingPunct="0">
              <a:spcBef>
                <a:spcPts val="600"/>
              </a:spcBef>
              <a:buClr>
                <a:schemeClr val="tx2"/>
              </a:buClr>
              <a:buSzPct val="73000"/>
              <a:buFont typeface="Wingdings 2" pitchFamily="18" charset="2"/>
              <a:buChar char=""/>
            </a:pPr>
            <a:r>
              <a:rPr lang="en-US" altLang="fa-IR">
                <a:latin typeface="Times New Roman" pitchFamily="18" charset="0"/>
                <a:cs typeface="Times New Roman" pitchFamily="18" charset="0"/>
              </a:rPr>
              <a:t>Reassess the pulse about every 2 minutes but spend no more than 10 seconds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500042"/>
            <a:ext cx="8229600" cy="642918"/>
          </a:xfrm>
        </p:spPr>
        <p:txBody>
          <a:bodyPr>
            <a:noAutofit/>
          </a:bodyPr>
          <a:lstStyle/>
          <a:p>
            <a:pPr algn="ctr" eaLnBrk="1" fontAlgn="auto" hangingPunct="1">
              <a:spcAft>
                <a:spcPts val="0"/>
              </a:spcAft>
              <a:defRPr/>
            </a:pPr>
            <a:r>
              <a:rPr lang="en-US" sz="3200" dirty="0" smtClean="0">
                <a:latin typeface="Times New Roman" pitchFamily="18" charset="0"/>
                <a:cs typeface="Times New Roman" pitchFamily="18" charset="0"/>
              </a:rPr>
              <a:t>BRACHIAL PULSE CHECK</a:t>
            </a:r>
            <a:r>
              <a:rPr lang="en-US" sz="3200" dirty="0" smtClean="0">
                <a:cs typeface="B Titr" pitchFamily="2" charset="-78"/>
              </a:rPr>
              <a:t/>
            </a:r>
            <a:br>
              <a:rPr lang="en-US" sz="3200" dirty="0" smtClean="0">
                <a:cs typeface="B Titr" pitchFamily="2" charset="-78"/>
              </a:rPr>
            </a:br>
            <a:r>
              <a:rPr lang="fa-IR" sz="3200" dirty="0" smtClean="0">
                <a:cs typeface="B Titr" pitchFamily="2" charset="-78"/>
              </a:rPr>
              <a:t> بررسی نبض براکیال </a:t>
            </a:r>
            <a:endParaRPr lang="en-US" sz="3200" dirty="0">
              <a:cs typeface="B Titr" pitchFamily="2" charset="-78"/>
            </a:endParaRPr>
          </a:p>
        </p:txBody>
      </p:sp>
      <p:pic>
        <p:nvPicPr>
          <p:cNvPr id="276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28750"/>
            <a:ext cx="8116888"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675"/>
            <a:ext cx="7239000" cy="732061"/>
          </a:xfrm>
        </p:spPr>
        <p:txBody>
          <a:bodyPr>
            <a:normAutofit fontScale="90000"/>
          </a:bodyPr>
          <a:lstStyle/>
          <a:p>
            <a:pPr algn="r" rtl="1"/>
            <a:r>
              <a:rPr lang="fa-IR" dirty="0" smtClean="0"/>
              <a:t>تنفس ناکافی همراه با وجود نبض</a:t>
            </a:r>
            <a:endParaRPr lang="fa-IR" dirty="0"/>
          </a:p>
        </p:txBody>
      </p:sp>
      <p:sp>
        <p:nvSpPr>
          <p:cNvPr id="3" name="Content Placeholder 2"/>
          <p:cNvSpPr>
            <a:spLocks noGrp="1"/>
          </p:cNvSpPr>
          <p:nvPr>
            <p:ph idx="1"/>
          </p:nvPr>
        </p:nvSpPr>
        <p:spPr/>
        <p:txBody>
          <a:bodyPr/>
          <a:lstStyle/>
          <a:p>
            <a:pPr algn="just" rtl="1"/>
            <a:r>
              <a:rPr lang="fa-IR" sz="2400" b="1" dirty="0" smtClean="0">
                <a:cs typeface="B Nazanin" pitchFamily="2" charset="-78"/>
              </a:rPr>
              <a:t>اگر با وجود این که نبض قابل لمس بود و تعداد آن بیش از 60 بار در دقیقه است تنفس ناکافی است، تنفس کمکی را با سرعت 12 تا 20 در دقیقه شروع کنید( هر 3 تا 5 ثانیه، یک نفس) و این کار را تا زمانی که تنفس خودبخودی برگردد، ادامه دهید.</a:t>
            </a:r>
          </a:p>
          <a:p>
            <a:pPr algn="just" rtl="1"/>
            <a:r>
              <a:rPr lang="fa-IR" sz="2400" b="1" dirty="0" smtClean="0">
                <a:cs typeface="B Nazanin" pitchFamily="2" charset="-78"/>
              </a:rPr>
              <a:t>نبض را هر 2 دقیقه ارزیابی کنید. توجه داشته باشید که هر بار بیش از 10 ثانیه برای انجام این کار صرف نکنید.</a:t>
            </a:r>
            <a:endParaRPr lang="fa-IR" sz="2400" b="1" dirty="0">
              <a:cs typeface="B Nazanin" pitchFamily="2" charset="-78"/>
            </a:endParaRPr>
          </a:p>
        </p:txBody>
      </p:sp>
    </p:spTree>
    <p:extLst>
      <p:ext uri="{BB962C8B-B14F-4D97-AF65-F5344CB8AC3E}">
        <p14:creationId xmlns:p14="http://schemas.microsoft.com/office/powerpoint/2010/main" val="85331708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525396" y="891867"/>
            <a:ext cx="7239000" cy="465754"/>
          </a:xfrm>
        </p:spPr>
        <p:txBody>
          <a:bodyPr>
            <a:noAutofit/>
          </a:bodyPr>
          <a:lstStyle/>
          <a:p>
            <a:pPr algn="r" rtl="1">
              <a:defRPr/>
            </a:pPr>
            <a:r>
              <a:rPr lang="fa-IR" sz="3400" dirty="0"/>
              <a:t>برادیکاردی با پرفیوژن ناچیز</a:t>
            </a:r>
            <a:endParaRPr lang="en-US" sz="3400" dirty="0"/>
          </a:p>
        </p:txBody>
      </p:sp>
      <p:pic>
        <p:nvPicPr>
          <p:cNvPr id="26627" name="Picture 4" descr="Image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191" y="4005064"/>
            <a:ext cx="6643687" cy="2232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txBox="1">
            <a:spLocks noChangeArrowheads="1"/>
          </p:cNvSpPr>
          <p:nvPr/>
        </p:nvSpPr>
        <p:spPr bwMode="auto">
          <a:xfrm>
            <a:off x="683568" y="1124744"/>
            <a:ext cx="7056784" cy="3456384"/>
          </a:xfrm>
          <a:prstGeom prst="rect">
            <a:avLst/>
          </a:prstGeom>
          <a:noFill/>
          <a:ln w="9525">
            <a:noFill/>
            <a:miter lim="800000"/>
            <a:headEnd/>
            <a:tailEnd/>
          </a:ln>
        </p:spPr>
        <p:txBody>
          <a:bodyPr/>
          <a:lstStyle/>
          <a:p>
            <a:pPr lvl="1" algn="just">
              <a:lnSpc>
                <a:spcPct val="120000"/>
              </a:lnSpc>
              <a:spcBef>
                <a:spcPts val="600"/>
              </a:spcBef>
              <a:buClr>
                <a:schemeClr val="tx2"/>
              </a:buClr>
              <a:buSzPct val="73000"/>
              <a:defRPr/>
            </a:pPr>
            <a:endParaRPr lang="en-US" sz="2400" b="1" dirty="0">
              <a:latin typeface="+mn-lt"/>
              <a:cs typeface="B Nazanin" pitchFamily="2" charset="-78"/>
            </a:endParaRPr>
          </a:p>
          <a:p>
            <a:pPr marL="730250" lvl="1" indent="-273050" algn="just">
              <a:lnSpc>
                <a:spcPct val="120000"/>
              </a:lnSpc>
              <a:spcBef>
                <a:spcPts val="600"/>
              </a:spcBef>
              <a:buClr>
                <a:schemeClr val="tx2"/>
              </a:buClr>
              <a:buSzPct val="73000"/>
              <a:buFont typeface="Wingdings 2" pitchFamily="18" charset="2"/>
              <a:buChar char=""/>
              <a:defRPr/>
            </a:pPr>
            <a:r>
              <a:rPr lang="fa-IR" sz="2400" b="1" dirty="0">
                <a:latin typeface="+mn-lt"/>
                <a:cs typeface="B Nazanin" pitchFamily="2" charset="-78"/>
              </a:rPr>
              <a:t>وقتی  نبض براکیال را بررسی می کنید در صورتیکه پرفیوژن پایین و </a:t>
            </a:r>
            <a:r>
              <a:rPr lang="fa-IR" sz="2400" b="1" dirty="0">
                <a:solidFill>
                  <a:srgbClr val="FF0000"/>
                </a:solidFill>
                <a:latin typeface="+mn-lt"/>
                <a:cs typeface="B Nazanin" pitchFamily="2" charset="-78"/>
              </a:rPr>
              <a:t>نبض کمتر از 60 بار در دقیقه بوده و سیانوز داشته باشد حتی با وجود اکسیژن درمانی و تهویه تنفسی</a:t>
            </a:r>
            <a:r>
              <a:rPr lang="fa-IR" sz="2400" b="1" dirty="0">
                <a:latin typeface="+mn-lt"/>
                <a:cs typeface="B Nazanin" pitchFamily="2" charset="-78"/>
              </a:rPr>
              <a:t>، بایستی ماساژ قلبی را شروع کنید.</a:t>
            </a:r>
            <a:endParaRPr lang="en-US" sz="2400" b="1" dirty="0">
              <a:latin typeface="+mn-lt"/>
              <a:cs typeface="B Nazanin" pitchFamily="2" charset="-78"/>
            </a:endParaRPr>
          </a:p>
          <a:p>
            <a:pPr marL="273050" indent="-273050" algn="just">
              <a:lnSpc>
                <a:spcPct val="120000"/>
              </a:lnSpc>
              <a:spcBef>
                <a:spcPts val="600"/>
              </a:spcBef>
              <a:buClr>
                <a:schemeClr val="tx2"/>
              </a:buClr>
              <a:buSzPct val="73000"/>
              <a:buFont typeface="Wingdings 2" pitchFamily="18" charset="2"/>
              <a:buChar char=""/>
              <a:defRPr/>
            </a:pPr>
            <a:endParaRPr lang="en-US" sz="2400" b="1" dirty="0">
              <a:latin typeface="+mn-lt"/>
              <a:cs typeface="B Nazanin" pitchFamily="2" charset="-78"/>
            </a:endParaRPr>
          </a:p>
          <a:p>
            <a:pPr marL="520700" lvl="1" indent="-228600" algn="just">
              <a:lnSpc>
                <a:spcPct val="120000"/>
              </a:lnSpc>
              <a:spcBef>
                <a:spcPts val="500"/>
              </a:spcBef>
              <a:buClr>
                <a:srgbClr val="F9B639"/>
              </a:buClr>
              <a:buSzPct val="80000"/>
              <a:buFont typeface="Wingdings 2" pitchFamily="18" charset="2"/>
              <a:buNone/>
              <a:defRPr/>
            </a:pPr>
            <a:endParaRPr lang="en-US" sz="2400" b="1" dirty="0">
              <a:solidFill>
                <a:srgbClr val="6C6C6C"/>
              </a:solidFill>
              <a:latin typeface="+mn-lt"/>
              <a:cs typeface="B Nazanin" pitchFamily="2" charset="-78"/>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675"/>
            <a:ext cx="7239000" cy="1020093"/>
          </a:xfrm>
        </p:spPr>
        <p:txBody>
          <a:bodyPr/>
          <a:lstStyle/>
          <a:p>
            <a:pPr algn="r" rtl="1"/>
            <a:r>
              <a:rPr lang="fa-IR" dirty="0" smtClean="0"/>
              <a:t>ماساژ قلبی</a:t>
            </a:r>
            <a:endParaRPr lang="fa-IR" dirty="0"/>
          </a:p>
        </p:txBody>
      </p:sp>
      <p:sp>
        <p:nvSpPr>
          <p:cNvPr id="3" name="Content Placeholder 2"/>
          <p:cNvSpPr>
            <a:spLocks noGrp="1"/>
          </p:cNvSpPr>
          <p:nvPr>
            <p:ph idx="1"/>
          </p:nvPr>
        </p:nvSpPr>
        <p:spPr/>
        <p:txBody>
          <a:bodyPr/>
          <a:lstStyle/>
          <a:p>
            <a:pPr algn="r" rtl="1"/>
            <a:r>
              <a:rPr lang="fa-IR" sz="2400" b="1" dirty="0" smtClean="0">
                <a:cs typeface="B Nazanin" pitchFamily="2" charset="-78"/>
              </a:rPr>
              <a:t>تنها تفاوت در ماساژ قلبی ای که توسط افراد حرفه ای انجام خواهد شد ، تفاوت در ماساژ شیرخواران است.</a:t>
            </a:r>
          </a:p>
          <a:p>
            <a:pPr algn="r" rtl="1"/>
            <a:r>
              <a:rPr lang="fa-IR" sz="2400" b="1" dirty="0" smtClean="0">
                <a:cs typeface="B Nazanin" pitchFamily="2" charset="-78"/>
              </a:rPr>
              <a:t>احیاگر حرفه ای تا زمانی که تنها است برای شیر خواران باید از تکنیک دو انگشتی استفاده کند.</a:t>
            </a:r>
          </a:p>
          <a:p>
            <a:pPr algn="r" rtl="1"/>
            <a:r>
              <a:rPr lang="fa-IR" sz="2400" b="1" dirty="0" smtClean="0">
                <a:cs typeface="B Nazanin" pitchFamily="2" charset="-78"/>
              </a:rPr>
              <a:t>تکنیکی که دست حلقه می شود و توسط دو انگشت شست ماساژ انجام می شود، زمانی توصیه می شود که احیا توسط دو نفر صورت گیرد.</a:t>
            </a:r>
            <a:endParaRPr lang="fa-IR" sz="2400" b="1" dirty="0">
              <a:cs typeface="B Nazanin" pitchFamily="2" charset="-78"/>
            </a:endParaRPr>
          </a:p>
        </p:txBody>
      </p:sp>
    </p:spTree>
    <p:extLst>
      <p:ext uri="{BB962C8B-B14F-4D97-AF65-F5344CB8AC3E}">
        <p14:creationId xmlns:p14="http://schemas.microsoft.com/office/powerpoint/2010/main" val="234884779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6903" y="-4801"/>
            <a:ext cx="8136904" cy="876712"/>
          </a:xfrm>
        </p:spPr>
        <p:txBody>
          <a:bodyPr/>
          <a:lstStyle/>
          <a:p>
            <a:pPr eaLnBrk="1" fontAlgn="auto" hangingPunct="1">
              <a:spcAft>
                <a:spcPts val="0"/>
              </a:spcAft>
              <a:defRPr/>
            </a:pPr>
            <a:r>
              <a:rPr lang="en-US" sz="2800" dirty="0" smtClean="0">
                <a:latin typeface="Times New Roman" panose="02020603050405020304" pitchFamily="18" charset="0"/>
                <a:cs typeface="Times New Roman" panose="02020603050405020304" pitchFamily="18" charset="0"/>
              </a:rPr>
              <a:t>HAND Position for Chest Encirclement</a:t>
            </a:r>
          </a:p>
        </p:txBody>
      </p:sp>
      <p:sp>
        <p:nvSpPr>
          <p:cNvPr id="34819" name="Rectangle 3"/>
          <p:cNvSpPr>
            <a:spLocks noGrp="1" noChangeArrowheads="1"/>
          </p:cNvSpPr>
          <p:nvPr>
            <p:ph sz="half" idx="1"/>
          </p:nvPr>
        </p:nvSpPr>
        <p:spPr>
          <a:xfrm>
            <a:off x="250825" y="977900"/>
            <a:ext cx="4176713" cy="5540375"/>
          </a:xfrm>
        </p:spPr>
        <p:txBody>
          <a:bodyPr/>
          <a:lstStyle/>
          <a:p>
            <a:pPr algn="just" rtl="1" eaLnBrk="1" hangingPunct="1"/>
            <a:r>
              <a:rPr lang="fa-IR" altLang="fa-IR" sz="2400" b="1" dirty="0" smtClean="0">
                <a:cs typeface="B Nazanin" pitchFamily="2" charset="-78"/>
              </a:rPr>
              <a:t>قفسه سینه نوزاد را با هر دو دست محکم کنید. انگشتانتان را در اطراف قفسه سینه گسترش دهید و انگشت شست را همراه با هم در یک سوم تحتانی استرنوم قرار دهید و خیلی محکم با انگشتان شست استرنوم را فشار دهید. </a:t>
            </a:r>
          </a:p>
          <a:p>
            <a:pPr algn="just" rtl="1" eaLnBrk="1" hangingPunct="1"/>
            <a:r>
              <a:rPr lang="fa-IR" altLang="fa-IR" sz="2400" b="1" dirty="0" smtClean="0">
                <a:latin typeface="Times New Roman" pitchFamily="18" charset="0"/>
                <a:cs typeface="B Nazanin" pitchFamily="2" charset="-78"/>
              </a:rPr>
              <a:t>روش دو شستی که در ان دست ها دور قفسه صدری قرار می گیرند نسبت به روش دو انگشتی ترجیح داده می شود. زیرا باعث ایجاد گردش خون موثر تر در عروق قلبی می شود.</a:t>
            </a:r>
            <a:endParaRPr lang="en-US" altLang="fa-IR" sz="2000" dirty="0" smtClean="0">
              <a:latin typeface="Times New Roman" pitchFamily="18" charset="0"/>
              <a:cs typeface="Times New Roman" pitchFamily="18" charset="0"/>
            </a:endParaRPr>
          </a:p>
        </p:txBody>
      </p:sp>
      <p:pic>
        <p:nvPicPr>
          <p:cNvPr id="34820" name="Picture 4" descr="Image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1000125"/>
            <a:ext cx="4248150"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6079996"/>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0" y="188640"/>
            <a:ext cx="8748464" cy="1143000"/>
          </a:xfrm>
        </p:spPr>
        <p:txBody>
          <a:bodyPr>
            <a:normAutofit fontScale="90000"/>
          </a:bodyPr>
          <a:lstStyle/>
          <a:p>
            <a:pPr algn="ctr" eaLnBrk="1" fontAlgn="auto" hangingPunct="1">
              <a:lnSpc>
                <a:spcPct val="150000"/>
              </a:lnSpc>
              <a:spcAft>
                <a:spcPts val="0"/>
              </a:spcAft>
              <a:defRPr/>
            </a:pPr>
            <a:r>
              <a:rPr lang="en-US" sz="2800" dirty="0" smtClean="0">
                <a:latin typeface="Times New Roman" panose="02020603050405020304" pitchFamily="18" charset="0"/>
                <a:cs typeface="Times New Roman" panose="02020603050405020304" pitchFamily="18" charset="0"/>
              </a:rPr>
              <a:t>2 Thumb–encircling Hands Chest Compression in Infant (2 Rescuers)</a:t>
            </a:r>
          </a:p>
        </p:txBody>
      </p:sp>
      <p:pic>
        <p:nvPicPr>
          <p:cNvPr id="358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1493838"/>
            <a:ext cx="7559675" cy="524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136457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0"/>
            <a:ext cx="7239000" cy="642918"/>
          </a:xfrm>
        </p:spPr>
        <p:txBody>
          <a:bodyPr/>
          <a:lstStyle/>
          <a:p>
            <a:pPr algn="ctr">
              <a:defRPr/>
            </a:pPr>
            <a:r>
              <a:rPr lang="fa-IR" dirty="0" smtClean="0">
                <a:solidFill>
                  <a:schemeClr val="tx1"/>
                </a:solidFill>
                <a:cs typeface="B Titr" pitchFamily="2" charset="-78"/>
              </a:rPr>
              <a:t> گروه هدف </a:t>
            </a:r>
            <a:endParaRPr lang="en-US" dirty="0">
              <a:solidFill>
                <a:schemeClr val="tx1"/>
              </a:solidFill>
              <a:cs typeface="B Titr" pitchFamily="2" charset="-78"/>
            </a:endParaRPr>
          </a:p>
        </p:txBody>
      </p:sp>
      <p:sp>
        <p:nvSpPr>
          <p:cNvPr id="12292" name="Content Placeholder 2"/>
          <p:cNvSpPr txBox="1">
            <a:spLocks/>
          </p:cNvSpPr>
          <p:nvPr/>
        </p:nvSpPr>
        <p:spPr bwMode="auto">
          <a:xfrm>
            <a:off x="323528" y="1052736"/>
            <a:ext cx="7777931" cy="5153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lgn="l" rtl="0" eaLnBrk="0" hangingPunct="0">
              <a:spcBef>
                <a:spcPts val="600"/>
              </a:spcBef>
              <a:buClr>
                <a:schemeClr val="tx2"/>
              </a:buClr>
              <a:buSzPct val="73000"/>
              <a:buFont typeface="Wingdings 2" pitchFamily="18" charset="2"/>
              <a:buChar char=""/>
              <a:defRPr sz="2600">
                <a:solidFill>
                  <a:schemeClr val="tx1"/>
                </a:solidFill>
                <a:latin typeface="Trebuchet MS" pitchFamily="34" charset="0"/>
              </a:defRPr>
            </a:lvl1pPr>
            <a:lvl2pPr marL="742950" indent="-285750" algn="l" rtl="0" eaLnBrk="0" hangingPunct="0">
              <a:spcBef>
                <a:spcPts val="500"/>
              </a:spcBef>
              <a:buClr>
                <a:srgbClr val="F9B639"/>
              </a:buClr>
              <a:buSzPct val="80000"/>
              <a:buFont typeface="Wingdings 2" pitchFamily="18" charset="2"/>
              <a:buChar char=""/>
              <a:defRPr sz="2300">
                <a:solidFill>
                  <a:srgbClr val="6C6C6C"/>
                </a:solidFill>
                <a:latin typeface="Trebuchet MS" pitchFamily="34" charset="0"/>
              </a:defRPr>
            </a:lvl2pPr>
            <a:lvl3pPr marL="1143000" indent="-228600" algn="l" rtl="0" eaLnBrk="0" hangingPunct="0">
              <a:spcBef>
                <a:spcPts val="400"/>
              </a:spcBef>
              <a:buClr>
                <a:srgbClr val="F9B639"/>
              </a:buClr>
              <a:buSzPct val="60000"/>
              <a:buFont typeface="Wingdings" pitchFamily="2" charset="2"/>
              <a:buChar char=""/>
              <a:defRPr sz="2000">
                <a:solidFill>
                  <a:schemeClr val="tx1"/>
                </a:solidFill>
                <a:latin typeface="Trebuchet MS" pitchFamily="34" charset="0"/>
              </a:defRPr>
            </a:lvl3pPr>
            <a:lvl4pPr marL="1600200" indent="-228600" algn="l" rtl="0" eaLnBrk="0" hangingPunct="0">
              <a:spcBef>
                <a:spcPct val="20000"/>
              </a:spcBef>
              <a:buClr>
                <a:srgbClr val="F9B639"/>
              </a:buClr>
              <a:buSzPct val="80000"/>
              <a:buFont typeface="Wingdings 2" pitchFamily="18" charset="2"/>
              <a:buChar char=""/>
              <a:defRPr sz="2000">
                <a:solidFill>
                  <a:srgbClr val="6C6C6C"/>
                </a:solidFill>
                <a:latin typeface="Trebuchet MS" pitchFamily="34" charset="0"/>
              </a:defRPr>
            </a:lvl4pPr>
            <a:lvl5pPr marL="2057400" indent="-228600" algn="l" rtl="0" eaLnBrk="0" hangingPunct="0">
              <a:spcBef>
                <a:spcPts val="400"/>
              </a:spcBef>
              <a:buClr>
                <a:srgbClr val="F9B639"/>
              </a:buClr>
              <a:buSzPct val="70000"/>
              <a:buFont typeface="Wingdings" pitchFamily="2" charset="2"/>
              <a:buChar char=""/>
              <a:defRPr sz="2000">
                <a:solidFill>
                  <a:schemeClr val="tx1"/>
                </a:solidFill>
                <a:latin typeface="Trebuchet MS" pitchFamily="34" charset="0"/>
              </a:defRPr>
            </a:lvl5pPr>
            <a:lvl6pPr marL="2514600" indent="-228600" algn="l" rtl="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algn="l" rtl="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algn="l" rtl="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algn="l" rtl="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algn="r" rtl="1">
              <a:lnSpc>
                <a:spcPct val="150000"/>
              </a:lnSpc>
              <a:defRPr/>
            </a:pPr>
            <a:r>
              <a:rPr lang="fa-IR" altLang="fa-IR" b="1" dirty="0" smtClean="0">
                <a:cs typeface="B Nazanin" pitchFamily="2" charset="-78"/>
              </a:rPr>
              <a:t>کودکان کمتر از یکسال (</a:t>
            </a:r>
            <a:r>
              <a:rPr lang="en-US" altLang="fa-IR" b="1" dirty="0" smtClean="0">
                <a:cs typeface="B Nazanin" pitchFamily="2" charset="-78"/>
              </a:rPr>
              <a:t>infant </a:t>
            </a:r>
            <a:r>
              <a:rPr lang="fa-IR" altLang="fa-IR" b="1" dirty="0" smtClean="0">
                <a:cs typeface="B Nazanin" pitchFamily="2" charset="-78"/>
              </a:rPr>
              <a:t>)</a:t>
            </a:r>
            <a:endParaRPr lang="en-US" altLang="fa-IR" b="1" dirty="0" smtClean="0">
              <a:cs typeface="B Nazanin" pitchFamily="2" charset="-78"/>
            </a:endParaRPr>
          </a:p>
          <a:p>
            <a:pPr algn="r" rtl="1">
              <a:lnSpc>
                <a:spcPct val="150000"/>
              </a:lnSpc>
              <a:defRPr/>
            </a:pPr>
            <a:r>
              <a:rPr lang="fa-IR" altLang="fa-IR" b="1" dirty="0" smtClean="0">
                <a:cs typeface="B Nazanin" pitchFamily="2" charset="-78"/>
              </a:rPr>
              <a:t>کودکان بالاتر از یکسال تا بلوغ (</a:t>
            </a:r>
            <a:r>
              <a:rPr lang="en-US" altLang="fa-IR" b="1" dirty="0" smtClean="0">
                <a:cs typeface="B Nazanin" pitchFamily="2" charset="-78"/>
              </a:rPr>
              <a:t>child</a:t>
            </a:r>
            <a:r>
              <a:rPr lang="fa-IR" altLang="fa-IR" b="1" dirty="0" smtClean="0">
                <a:cs typeface="B Nazanin" pitchFamily="2" charset="-78"/>
              </a:rPr>
              <a:t>)</a:t>
            </a:r>
          </a:p>
          <a:p>
            <a:pPr marL="0" indent="0" algn="just" rtl="1">
              <a:lnSpc>
                <a:spcPct val="150000"/>
              </a:lnSpc>
              <a:buFont typeface="Wingdings 2" pitchFamily="18" charset="2"/>
              <a:buNone/>
              <a:defRPr/>
            </a:pPr>
            <a:r>
              <a:rPr lang="fa-IR" altLang="fa-IR" b="1" dirty="0" smtClean="0">
                <a:cs typeface="B Nazanin" pitchFamily="2" charset="-78"/>
              </a:rPr>
              <a:t>(اولین نشانه های بلوغ در دختران با </a:t>
            </a:r>
            <a:r>
              <a:rPr lang="fa-IR" altLang="fa-IR" b="1" dirty="0" smtClean="0">
                <a:cs typeface="B Nazanin" pitchFamily="2" charset="-78"/>
              </a:rPr>
              <a:t>جوانه سینه و </a:t>
            </a:r>
            <a:r>
              <a:rPr lang="fa-IR" altLang="fa-IR" b="1" dirty="0" smtClean="0">
                <a:cs typeface="B Nazanin" pitchFamily="2" charset="-78"/>
              </a:rPr>
              <a:t>در پسر ها با رشد موهای زیر بغل مشخص می شود )</a:t>
            </a:r>
            <a:endParaRPr lang="en-US" altLang="fa-IR" b="1" dirty="0" smtClean="0">
              <a:cs typeface="B Nazanin" pitchFamily="2" charset="-78"/>
            </a:endParaRPr>
          </a:p>
          <a:p>
            <a:pPr algn="r" rtl="1">
              <a:lnSpc>
                <a:spcPct val="150000"/>
              </a:lnSpc>
              <a:defRPr/>
            </a:pPr>
            <a:r>
              <a:rPr lang="fa-IR" altLang="fa-IR" b="1" dirty="0" smtClean="0">
                <a:cs typeface="B Nazanin" pitchFamily="2" charset="-78"/>
              </a:rPr>
              <a:t>بزرگسال: بعد از دوران بلوغ </a:t>
            </a:r>
            <a:endParaRPr lang="en-US" altLang="fa-IR" b="1" dirty="0" smtClean="0">
              <a:cs typeface="B Nazanin" pitchFamily="2" charset="-78"/>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28596" y="0"/>
            <a:ext cx="7239000" cy="1143000"/>
          </a:xfrm>
        </p:spPr>
        <p:txBody>
          <a:bodyPr/>
          <a:lstStyle/>
          <a:p>
            <a:pPr eaLnBrk="1" fontAlgn="auto" hangingPunct="1">
              <a:spcAft>
                <a:spcPts val="0"/>
              </a:spcAft>
              <a:defRPr/>
            </a:pPr>
            <a:r>
              <a:rPr lang="en-US" dirty="0" smtClean="0"/>
              <a:t>Defibrillation</a:t>
            </a:r>
          </a:p>
        </p:txBody>
      </p:sp>
      <p:sp>
        <p:nvSpPr>
          <p:cNvPr id="64515" name="Rectangle 3"/>
          <p:cNvSpPr>
            <a:spLocks noGrp="1" noChangeArrowheads="1"/>
          </p:cNvSpPr>
          <p:nvPr>
            <p:ph idx="1"/>
          </p:nvPr>
        </p:nvSpPr>
        <p:spPr>
          <a:xfrm>
            <a:off x="285750" y="2857500"/>
            <a:ext cx="7643813" cy="1390650"/>
          </a:xfrm>
        </p:spPr>
        <p:txBody>
          <a:bodyPr/>
          <a:lstStyle/>
          <a:p>
            <a:pPr eaLnBrk="1" hangingPunct="1"/>
            <a:r>
              <a:rPr lang="en-US" altLang="fa-IR" sz="2400" smtClean="0"/>
              <a:t>Using an AED in infants &lt; 1 y/o?</a:t>
            </a:r>
          </a:p>
          <a:p>
            <a:pPr eaLnBrk="1" hangingPunct="1"/>
            <a:r>
              <a:rPr lang="en-US" altLang="fa-IR" sz="2400" smtClean="0"/>
              <a:t>Use a standard AED if an AED with a pediatric attenuating system is not available. </a:t>
            </a:r>
          </a:p>
        </p:txBody>
      </p:sp>
      <p:pic>
        <p:nvPicPr>
          <p:cNvPr id="645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25" y="4071938"/>
            <a:ext cx="6950075" cy="263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7" name="Rectangle 3"/>
          <p:cNvSpPr txBox="1">
            <a:spLocks noChangeArrowheads="1"/>
          </p:cNvSpPr>
          <p:nvPr/>
        </p:nvSpPr>
        <p:spPr bwMode="auto">
          <a:xfrm>
            <a:off x="357188" y="1285875"/>
            <a:ext cx="7239000"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marL="273050" indent="-273050">
              <a:lnSpc>
                <a:spcPct val="150000"/>
              </a:lnSpc>
              <a:spcBef>
                <a:spcPts val="600"/>
              </a:spcBef>
              <a:buClr>
                <a:schemeClr val="tx2"/>
              </a:buClr>
              <a:buSzPct val="73000"/>
              <a:buFont typeface="Wingdings" pitchFamily="2" charset="2"/>
              <a:buChar char="§"/>
            </a:pPr>
            <a:r>
              <a:rPr lang="fa-IR" altLang="fa-IR" b="1">
                <a:cs typeface="B Nazanin" pitchFamily="2" charset="-78"/>
              </a:rPr>
              <a:t>استفاده از </a:t>
            </a:r>
            <a:r>
              <a:rPr lang="en-US" altLang="fa-IR" b="1">
                <a:cs typeface="B Nazanin" pitchFamily="2" charset="-78"/>
              </a:rPr>
              <a:t>AED</a:t>
            </a:r>
            <a:r>
              <a:rPr lang="fa-IR" altLang="fa-IR" b="1">
                <a:cs typeface="B Nazanin" pitchFamily="2" charset="-78"/>
              </a:rPr>
              <a:t> در کوک زیر یکسال </a:t>
            </a:r>
            <a:endParaRPr lang="en-US" altLang="fa-IR" b="1">
              <a:cs typeface="B Nazanin" pitchFamily="2" charset="-78"/>
            </a:endParaRPr>
          </a:p>
          <a:p>
            <a:pPr marL="273050" indent="-273050">
              <a:lnSpc>
                <a:spcPct val="150000"/>
              </a:lnSpc>
              <a:spcBef>
                <a:spcPts val="600"/>
              </a:spcBef>
              <a:buClr>
                <a:schemeClr val="tx2"/>
              </a:buClr>
              <a:buSzPct val="73000"/>
              <a:buFont typeface="Wingdings" pitchFamily="2" charset="2"/>
              <a:buChar char="§"/>
            </a:pPr>
            <a:r>
              <a:rPr lang="fa-IR" altLang="fa-IR" b="1">
                <a:cs typeface="B Nazanin" pitchFamily="2" charset="-78"/>
              </a:rPr>
              <a:t>بکارگیری </a:t>
            </a:r>
            <a:r>
              <a:rPr lang="en-US" altLang="fa-IR" b="1">
                <a:cs typeface="B Nazanin" pitchFamily="2" charset="-78"/>
              </a:rPr>
              <a:t>AED</a:t>
            </a:r>
            <a:r>
              <a:rPr lang="fa-IR" altLang="fa-IR" b="1">
                <a:cs typeface="B Nazanin" pitchFamily="2" charset="-78"/>
              </a:rPr>
              <a:t> استاندارد در صورتیکه </a:t>
            </a:r>
            <a:r>
              <a:rPr lang="en-US" altLang="fa-IR" b="1">
                <a:cs typeface="B Nazanin" pitchFamily="2" charset="-78"/>
              </a:rPr>
              <a:t>AED</a:t>
            </a:r>
            <a:r>
              <a:rPr lang="fa-IR" altLang="fa-IR" b="1">
                <a:cs typeface="B Nazanin" pitchFamily="2" charset="-78"/>
              </a:rPr>
              <a:t>  اطفال در دسترس نیست  </a:t>
            </a:r>
            <a:endParaRPr lang="en-US" altLang="fa-IR" b="1">
              <a:cs typeface="B Nazanin" pitchFamily="2" charset="-78"/>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571472" y="142852"/>
            <a:ext cx="4500594" cy="2714625"/>
          </a:xfrm>
        </p:spPr>
        <p:txBody>
          <a:bodyPr/>
          <a:lstStyle/>
          <a:p>
            <a:pPr eaLnBrk="1" fontAlgn="auto" hangingPunct="1">
              <a:spcAft>
                <a:spcPts val="0"/>
              </a:spcAft>
              <a:defRPr/>
            </a:pPr>
            <a:r>
              <a:rPr lang="en-US" sz="3200" i="1" dirty="0" smtClean="0">
                <a:solidFill>
                  <a:srgbClr val="FFFF00"/>
                </a:solidFill>
              </a:rPr>
              <a:t>Foreign Body Airway Obstruction</a:t>
            </a:r>
            <a:br>
              <a:rPr lang="en-US" sz="3200" i="1" dirty="0" smtClean="0">
                <a:solidFill>
                  <a:srgbClr val="FFFF00"/>
                </a:solidFill>
              </a:rPr>
            </a:br>
            <a:r>
              <a:rPr lang="fa-IR" sz="3200" i="1" dirty="0" smtClean="0">
                <a:solidFill>
                  <a:srgbClr val="FFFF00"/>
                </a:solidFill>
              </a:rPr>
              <a:t> </a:t>
            </a:r>
            <a:r>
              <a:rPr lang="en-US" sz="3200" i="1" dirty="0" smtClean="0">
                <a:solidFill>
                  <a:srgbClr val="FFFF00"/>
                </a:solidFill>
              </a:rPr>
              <a:t/>
            </a:r>
            <a:br>
              <a:rPr lang="en-US" sz="3200" i="1" dirty="0" smtClean="0">
                <a:solidFill>
                  <a:srgbClr val="FFFF00"/>
                </a:solidFill>
              </a:rPr>
            </a:br>
            <a:r>
              <a:rPr lang="en-US" sz="3200" i="1" dirty="0" smtClean="0">
                <a:solidFill>
                  <a:srgbClr val="FF0000"/>
                </a:solidFill>
              </a:rPr>
              <a:t>chocking</a:t>
            </a:r>
          </a:p>
        </p:txBody>
      </p:sp>
      <p:pic>
        <p:nvPicPr>
          <p:cNvPr id="65539" name="Rectangle 1331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973638" y="2057400"/>
            <a:ext cx="3159125" cy="4114800"/>
          </a:xfrm>
        </p:spPr>
      </p:pic>
      <p:sp>
        <p:nvSpPr>
          <p:cNvPr id="4" name="Rectangle 3"/>
          <p:cNvSpPr/>
          <p:nvPr/>
        </p:nvSpPr>
        <p:spPr>
          <a:xfrm>
            <a:off x="285720" y="3643314"/>
            <a:ext cx="4257699" cy="1950534"/>
          </a:xfrm>
          <a:prstGeom prst="rect">
            <a:avLst/>
          </a:prstGeom>
        </p:spPr>
        <p:txBody>
          <a:bodyPr>
            <a:spAutoFit/>
          </a:bodyPr>
          <a:lstStyle/>
          <a:p>
            <a:pPr algn="ctr" fontAlgn="auto">
              <a:lnSpc>
                <a:spcPct val="150000"/>
              </a:lnSpc>
              <a:spcBef>
                <a:spcPts val="0"/>
              </a:spcBef>
              <a:spcAft>
                <a:spcPts val="0"/>
              </a:spcAft>
              <a:defRPr/>
            </a:pPr>
            <a:r>
              <a:rPr lang="fa-IR" sz="3200" cap="all" dirty="0">
                <a:ln w="500">
                  <a:solidFill>
                    <a:srgbClr val="B13F9A">
                      <a:shade val="20000"/>
                      <a:satMod val="120000"/>
                    </a:srgbClr>
                  </a:solidFill>
                </a:ln>
                <a:latin typeface="+mn-lt"/>
                <a:ea typeface="+mj-ea"/>
                <a:cs typeface="B Titr" pitchFamily="2" charset="-78"/>
              </a:rPr>
              <a:t>جسم خارجی در راه هوایی و انسداد راه هوایی  </a:t>
            </a:r>
            <a:r>
              <a:rPr lang="en-US" sz="3200" cap="all" dirty="0">
                <a:ln w="500">
                  <a:solidFill>
                    <a:srgbClr val="B13F9A">
                      <a:shade val="20000"/>
                      <a:satMod val="120000"/>
                    </a:srgbClr>
                  </a:solidFill>
                </a:ln>
                <a:latin typeface="+mn-lt"/>
                <a:ea typeface="+mj-ea"/>
                <a:cs typeface="B Titr" pitchFamily="2" charset="-78"/>
              </a:rPr>
              <a:t/>
            </a:r>
            <a:br>
              <a:rPr lang="en-US" sz="3200" cap="all" dirty="0">
                <a:ln w="500">
                  <a:solidFill>
                    <a:srgbClr val="B13F9A">
                      <a:shade val="20000"/>
                      <a:satMod val="120000"/>
                    </a:srgbClr>
                  </a:solidFill>
                </a:ln>
                <a:latin typeface="+mn-lt"/>
                <a:ea typeface="+mj-ea"/>
                <a:cs typeface="B Titr" pitchFamily="2" charset="-78"/>
              </a:rPr>
            </a:br>
            <a:endParaRPr lang="fa-IR" dirty="0">
              <a:latin typeface="+mn-lt"/>
              <a:cs typeface="B Titr" pitchFamily="2" charset="-78"/>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92696"/>
            <a:ext cx="7239000" cy="1143000"/>
          </a:xfrm>
        </p:spPr>
        <p:txBody>
          <a:bodyPr>
            <a:normAutofit fontScale="90000"/>
          </a:bodyPr>
          <a:lstStyle/>
          <a:p>
            <a:pPr algn="r" rtl="1"/>
            <a:r>
              <a:rPr lang="fa-IR" altLang="fa-IR" sz="4000" dirty="0">
                <a:solidFill>
                  <a:srgbClr val="FF0000"/>
                </a:solidFill>
                <a:cs typeface="B Nazanin" pitchFamily="2" charset="-78"/>
              </a:rPr>
              <a:t>شناسایی و اپیدمیولوژی (همه گیر شناسی )</a:t>
            </a:r>
            <a:r>
              <a:rPr lang="en-US" altLang="fa-IR" sz="4000" dirty="0">
                <a:solidFill>
                  <a:srgbClr val="FF0000"/>
                </a:solidFill>
                <a:cs typeface="B Nazanin" pitchFamily="2" charset="-78"/>
              </a:rPr>
              <a:t/>
            </a:r>
            <a:br>
              <a:rPr lang="en-US" altLang="fa-IR" sz="4000" dirty="0">
                <a:solidFill>
                  <a:srgbClr val="FF0000"/>
                </a:solidFill>
                <a:cs typeface="B Nazanin" pitchFamily="2" charset="-78"/>
              </a:rPr>
            </a:br>
            <a:endParaRPr lang="fa-IR" dirty="0"/>
          </a:p>
        </p:txBody>
      </p:sp>
      <p:sp>
        <p:nvSpPr>
          <p:cNvPr id="3" name="Content Placeholder 2"/>
          <p:cNvSpPr>
            <a:spLocks noGrp="1"/>
          </p:cNvSpPr>
          <p:nvPr>
            <p:ph idx="1"/>
          </p:nvPr>
        </p:nvSpPr>
        <p:spPr>
          <a:xfrm>
            <a:off x="395536" y="2132856"/>
            <a:ext cx="7239000" cy="5187603"/>
          </a:xfrm>
        </p:spPr>
        <p:txBody>
          <a:bodyPr/>
          <a:lstStyle/>
          <a:p>
            <a:pPr marL="273050" lvl="1" indent="-273050" algn="just" rtl="1">
              <a:spcBef>
                <a:spcPts val="600"/>
              </a:spcBef>
              <a:buClr>
                <a:schemeClr val="tx2"/>
              </a:buClr>
              <a:buSzPct val="73000"/>
              <a:buFont typeface="Wingdings 2" pitchFamily="18" charset="2"/>
              <a:buChar char=""/>
            </a:pPr>
            <a:r>
              <a:rPr lang="fa-IR" altLang="fa-IR" sz="2800" b="1" dirty="0" smtClean="0">
                <a:solidFill>
                  <a:schemeClr val="tx1"/>
                </a:solidFill>
                <a:cs typeface="B Nazanin" pitchFamily="2" charset="-78"/>
              </a:rPr>
              <a:t>مرگ های ناشی از خفگی به علت جسم خارجی در گروه سنی کودکان نسبت به سایر گروه های سنی شیوع بالاتری دارد. بیش از 90 درصد از مرگ های ناشی از خفگی جسم خارجی در اطفال،  در کودکان زیر 5 سال اتفاق می افتد. 65 درصد این قربانیان شیرخواران می باشند.</a:t>
            </a:r>
          </a:p>
          <a:p>
            <a:pPr algn="r" rtl="1"/>
            <a:endParaRPr lang="fa-IR" dirty="0"/>
          </a:p>
        </p:txBody>
      </p:sp>
    </p:spTree>
    <p:extLst>
      <p:ext uri="{BB962C8B-B14F-4D97-AF65-F5344CB8AC3E}">
        <p14:creationId xmlns:p14="http://schemas.microsoft.com/office/powerpoint/2010/main" val="238295516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27584" y="1988840"/>
            <a:ext cx="6580584" cy="3384376"/>
          </a:xfrm>
        </p:spPr>
        <p:txBody>
          <a:bodyPr/>
          <a:lstStyle/>
          <a:p>
            <a:pPr marL="0" indent="0" algn="just" rtl="1">
              <a:buNone/>
            </a:pPr>
            <a:r>
              <a:rPr lang="fa-IR" sz="2800" b="1" dirty="0" smtClean="0">
                <a:cs typeface="B Nazanin" pitchFamily="2" charset="-78"/>
              </a:rPr>
              <a:t>مایعات شایع ترین علت خفگی در شیر خواران است، در حالی که بادکنک، اشیای ریز، و غذاها( آب نبات، مغزها، انگور، تکه های کوچک اسباب بازی</a:t>
            </a:r>
            <a:r>
              <a:rPr lang="fa-IR" sz="2800" b="1" dirty="0">
                <a:cs typeface="B Nazanin" pitchFamily="2" charset="-78"/>
              </a:rPr>
              <a:t>) شایع ترین علل انسداد راه هوایی در اثر جسم خارجی درکودکان را تشکیل می دهند.</a:t>
            </a: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273050" lvl="1" indent="-273050" algn="just" rtl="1">
              <a:spcBef>
                <a:spcPts val="600"/>
              </a:spcBef>
              <a:buClr>
                <a:schemeClr val="tx2"/>
              </a:buClr>
              <a:buSzPct val="73000"/>
              <a:buFont typeface="Wingdings 2" pitchFamily="18" charset="2"/>
              <a:buChar char=""/>
            </a:pPr>
            <a:r>
              <a:rPr lang="fa-IR" altLang="fa-IR" sz="2800" b="1" dirty="0" smtClean="0">
                <a:solidFill>
                  <a:schemeClr val="tx1"/>
                </a:solidFill>
                <a:cs typeface="B Nazanin" pitchFamily="2" charset="-78"/>
              </a:rPr>
              <a:t>علائم: شروع ناگهانی مشکل تنفسی همراه با سرفه، اوق زدن، استریدور ( سوت تنفسی) و يا تورفتگی قفسه سینه  و وزینگ( خس خس) </a:t>
            </a:r>
          </a:p>
          <a:p>
            <a:pPr marL="273050" lvl="1" indent="-273050" algn="just" rtl="1">
              <a:spcBef>
                <a:spcPts val="600"/>
              </a:spcBef>
              <a:buClr>
                <a:schemeClr val="tx2"/>
              </a:buClr>
              <a:buSzPct val="73000"/>
              <a:buFont typeface="Wingdings 2" pitchFamily="18" charset="2"/>
              <a:buChar char=""/>
            </a:pPr>
            <a:r>
              <a:rPr lang="fa-IR" altLang="fa-IR" sz="2800" b="1" dirty="0" smtClean="0">
                <a:solidFill>
                  <a:schemeClr val="tx1"/>
                </a:solidFill>
                <a:cs typeface="B Nazanin" pitchFamily="2" charset="-78"/>
              </a:rPr>
              <a:t>شروع ناگهانی یک مشکل تنفسی در فقدان تب و دیگر علائم تنفسی(سرفه قبلی، احتقان بینی)، در ابتدا مطرح کننده انسداد راه هوایی با جسم خارجی است تا اینکه یک علت عفونی برای آن مطرح باشد.</a:t>
            </a:r>
          </a:p>
          <a:p>
            <a:pPr algn="just" rtl="1"/>
            <a:endParaRPr lang="fa-IR" dirty="0"/>
          </a:p>
        </p:txBody>
      </p:sp>
    </p:spTree>
    <p:extLst>
      <p:ext uri="{BB962C8B-B14F-4D97-AF65-F5344CB8AC3E}">
        <p14:creationId xmlns:p14="http://schemas.microsoft.com/office/powerpoint/2010/main" val="277823231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7239000" cy="1143000"/>
          </a:xfrm>
        </p:spPr>
        <p:txBody>
          <a:bodyPr/>
          <a:lstStyle/>
          <a:p>
            <a:pPr algn="r" rtl="1"/>
            <a:r>
              <a:rPr lang="fa-IR" dirty="0" smtClean="0"/>
              <a:t>رفع انسداد راه هوایی</a:t>
            </a:r>
            <a:endParaRPr lang="fa-IR" dirty="0"/>
          </a:p>
        </p:txBody>
      </p:sp>
      <p:sp>
        <p:nvSpPr>
          <p:cNvPr id="3" name="Content Placeholder 2"/>
          <p:cNvSpPr>
            <a:spLocks noGrp="1"/>
          </p:cNvSpPr>
          <p:nvPr>
            <p:ph idx="1"/>
          </p:nvPr>
        </p:nvSpPr>
        <p:spPr>
          <a:xfrm>
            <a:off x="457200" y="1340768"/>
            <a:ext cx="7239000" cy="5115595"/>
          </a:xfrm>
        </p:spPr>
        <p:txBody>
          <a:bodyPr/>
          <a:lstStyle/>
          <a:p>
            <a:pPr algn="just" rtl="1"/>
            <a:r>
              <a:rPr lang="fa-IR" sz="2800" b="1" dirty="0">
                <a:cs typeface="B Nazanin" pitchFamily="2" charset="-78"/>
              </a:rPr>
              <a:t>جسم خارجی می تواند موجب انسداد خفیف تا شدید راه هوایی شود. در انسداد خفیف کودک می تواند سرفه کرده و از خود صداهایی تولید کند.</a:t>
            </a:r>
          </a:p>
          <a:p>
            <a:pPr marL="0" indent="0" algn="just" rtl="1">
              <a:buNone/>
            </a:pPr>
            <a:endParaRPr lang="fa-IR" sz="2800" b="1" dirty="0">
              <a:cs typeface="B Nazanin" pitchFamily="2" charset="-78"/>
            </a:endParaRPr>
          </a:p>
          <a:p>
            <a:pPr algn="just" rtl="1"/>
            <a:r>
              <a:rPr lang="fa-IR" sz="2800" b="1" dirty="0">
                <a:cs typeface="B Nazanin" pitchFamily="2" charset="-78"/>
              </a:rPr>
              <a:t>زمانی که انسداد شدید است، قربانی قادر به سرفه کردن و یا تولید هیچ صدایی از خود نمی باشد.</a:t>
            </a:r>
          </a:p>
          <a:p>
            <a:pPr algn="just" rtl="1"/>
            <a:endParaRPr lang="fa-IR" sz="2800" b="1" dirty="0">
              <a:cs typeface="B Nazanin" pitchFamily="2" charset="-78"/>
            </a:endParaRPr>
          </a:p>
          <a:p>
            <a:pPr algn="just" rtl="1"/>
            <a:r>
              <a:rPr lang="fa-IR" sz="2800" b="1" dirty="0">
                <a:cs typeface="B Nazanin" pitchFamily="2" charset="-78"/>
              </a:rPr>
              <a:t>اگر انسداد راه هوایی با جسم خارجی خفیف است، مداخله نکنید.کودک را از نظر پیشرفت به طرف انسداد راه هوایی شدید تحت نظر بگیرید و به او اجازه دهید با سرفه کردن راه هوایی </a:t>
            </a:r>
            <a:r>
              <a:rPr lang="fa-IR" sz="2800" b="1" dirty="0" smtClean="0">
                <a:cs typeface="B Nazanin" pitchFamily="2" charset="-78"/>
              </a:rPr>
              <a:t>خود </a:t>
            </a:r>
            <a:r>
              <a:rPr lang="fa-IR" sz="2800" b="1" dirty="0">
                <a:cs typeface="B Nazanin" pitchFamily="2" charset="-78"/>
              </a:rPr>
              <a:t>را پاک نماید. </a:t>
            </a:r>
          </a:p>
        </p:txBody>
      </p:sp>
    </p:spTree>
    <p:extLst>
      <p:ext uri="{BB962C8B-B14F-4D97-AF65-F5344CB8AC3E}">
        <p14:creationId xmlns:p14="http://schemas.microsoft.com/office/powerpoint/2010/main" val="182837421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7239000" cy="5763667"/>
          </a:xfrm>
        </p:spPr>
        <p:txBody>
          <a:bodyPr/>
          <a:lstStyle/>
          <a:p>
            <a:pPr algn="just" rtl="1"/>
            <a:r>
              <a:rPr lang="fa-IR" sz="2800" b="1" dirty="0">
                <a:cs typeface="B Nazanin" pitchFamily="2" charset="-78"/>
              </a:rPr>
              <a:t>اگر انسداد راه هوایی با جسم خارجی شدید است (کودک قادر به تولید هیچ صدایی نیست ) بایستی برای رفع انسداد دست بکار شوید:</a:t>
            </a:r>
          </a:p>
          <a:p>
            <a:pPr algn="just" rtl="1"/>
            <a:r>
              <a:rPr lang="fa-IR" sz="2800" b="1" dirty="0">
                <a:cs typeface="B Nazanin" pitchFamily="2" charset="-78"/>
              </a:rPr>
              <a:t>اگر قربانی کودک است، قسمت زیر دیافراگمی شکم او را فشار دهید( ضربات </a:t>
            </a:r>
            <a:r>
              <a:rPr lang="fa-IR" sz="2800" b="1" dirty="0" smtClean="0">
                <a:cs typeface="B Nazanin" pitchFamily="2" charset="-78"/>
              </a:rPr>
              <a:t>زیر </a:t>
            </a:r>
            <a:r>
              <a:rPr lang="fa-IR" sz="2800" b="1" dirty="0">
                <a:cs typeface="B Nazanin" pitchFamily="2" charset="-78"/>
              </a:rPr>
              <a:t>شکمی دیافراگمی) تا اینکه جسم خارجی بیرون رانده شده و یا </a:t>
            </a:r>
            <a:r>
              <a:rPr lang="fa-IR" sz="2800" b="1" dirty="0" smtClean="0">
                <a:cs typeface="B Nazanin" pitchFamily="2" charset="-78"/>
              </a:rPr>
              <a:t>قربانی </a:t>
            </a:r>
            <a:r>
              <a:rPr lang="fa-IR" sz="2800" b="1" dirty="0">
                <a:cs typeface="B Nazanin" pitchFamily="2" charset="-78"/>
              </a:rPr>
              <a:t>پاسخی به تحریکات ندهد</a:t>
            </a:r>
            <a:r>
              <a:rPr lang="fa-IR" sz="2800" b="1" dirty="0" smtClean="0">
                <a:cs typeface="B Nazanin" pitchFamily="2" charset="-78"/>
              </a:rPr>
              <a:t>.</a:t>
            </a:r>
          </a:p>
          <a:p>
            <a:pPr algn="just" rtl="1"/>
            <a:r>
              <a:rPr lang="fa-IR" sz="2800" b="1" dirty="0" smtClean="0">
                <a:cs typeface="B Nazanin" pitchFamily="2" charset="-78"/>
              </a:rPr>
              <a:t>اگر قربانی شیر خوار است دوره های پنج ضربه به پشت و متعاقب آن پنچ بار فشردن قفسه سینه را تا زمانیکه جسم خارجی بیرون رانده شده و یا قربانی بیهوش شود ادامه دهید.در </a:t>
            </a:r>
            <a:r>
              <a:rPr lang="fa-IR" sz="2800" b="1" dirty="0">
                <a:cs typeface="B Nazanin" pitchFamily="2" charset="-78"/>
              </a:rPr>
              <a:t>شیر خواران، فشار بر روی شکم را به دلیل کبد نسبتا بزرگ که بطور کامل توسط دنده ها حفاظت نمی شود، انجام نمی دهیم.</a:t>
            </a:r>
          </a:p>
          <a:p>
            <a:pPr algn="just" rtl="1"/>
            <a:endParaRPr lang="fa-IR" sz="2800" b="1" dirty="0">
              <a:cs typeface="B Nazanin" pitchFamily="2" charset="-78"/>
            </a:endParaRPr>
          </a:p>
        </p:txBody>
      </p:sp>
    </p:spTree>
    <p:extLst>
      <p:ext uri="{BB962C8B-B14F-4D97-AF65-F5344CB8AC3E}">
        <p14:creationId xmlns:p14="http://schemas.microsoft.com/office/powerpoint/2010/main" val="289800188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7239000" cy="5763667"/>
          </a:xfrm>
        </p:spPr>
        <p:txBody>
          <a:bodyPr/>
          <a:lstStyle/>
          <a:p>
            <a:pPr algn="just" rtl="1"/>
            <a:r>
              <a:rPr lang="fa-IR" sz="2800" b="1" dirty="0">
                <a:cs typeface="B Nazanin" pitchFamily="2" charset="-78"/>
              </a:rPr>
              <a:t>اگر کودک بیهوش شود، عملیات احیا را با ماساژ قلبی       ( بدون اینکه نبض را چک کنید) شروع کنید. بعد از 30ماساژ قلبی، راه هوایی را باز کنید. اگر جسم خارجی را می بینید آن را خارج سازید ولی از جستجوی کورکورانه دهان با حرکات پارویی انگشت پرهیز کنید.چرا که ممکن است با این کار جسم خارجی را بیشتر به سمت حلق برانید و یا سبب آسیب حلق شوید.دو بار تنفس بدهید و دوره های ماساژ قلبی و </a:t>
            </a:r>
            <a:r>
              <a:rPr lang="fa-IR" sz="2800" b="1" dirty="0" smtClean="0">
                <a:cs typeface="B Nazanin" pitchFamily="2" charset="-78"/>
              </a:rPr>
              <a:t>تنفس </a:t>
            </a:r>
            <a:r>
              <a:rPr lang="fa-IR" sz="2800" b="1" dirty="0">
                <a:cs typeface="B Nazanin" pitchFamily="2" charset="-78"/>
              </a:rPr>
              <a:t>دادن را تا زمانی که جسم خارجی بیرون رانده شود ادامه دهید. بعد از دو دقیقه ، اگر هنوز کسی به اورژانس خبر نداده باشد، اورژانس را خبر کنید.</a:t>
            </a:r>
          </a:p>
          <a:p>
            <a:pPr algn="just" rtl="1"/>
            <a:endParaRPr lang="fa-IR" sz="2800" dirty="0"/>
          </a:p>
        </p:txBody>
      </p:sp>
    </p:spTree>
    <p:extLst>
      <p:ext uri="{BB962C8B-B14F-4D97-AF65-F5344CB8AC3E}">
        <p14:creationId xmlns:p14="http://schemas.microsoft.com/office/powerpoint/2010/main" val="330270670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Grp="1" noChangeArrowheads="1"/>
          </p:cNvSpPr>
          <p:nvPr>
            <p:ph type="title"/>
          </p:nvPr>
        </p:nvSpPr>
        <p:spPr>
          <a:xfrm>
            <a:off x="302079" y="82095"/>
            <a:ext cx="7242048" cy="775137"/>
          </a:xfrm>
        </p:spPr>
        <p:txBody>
          <a:bodyPr/>
          <a:lstStyle/>
          <a:p>
            <a:pPr eaLnBrk="1" fontAlgn="auto" hangingPunct="1">
              <a:spcAft>
                <a:spcPts val="0"/>
              </a:spcAft>
              <a:defRPr/>
            </a:pPr>
            <a:r>
              <a:rPr lang="en-US" dirty="0" smtClean="0"/>
              <a:t>FBAO (Choking)</a:t>
            </a:r>
          </a:p>
        </p:txBody>
      </p:sp>
      <p:sp>
        <p:nvSpPr>
          <p:cNvPr id="68611" name="Rectangle 10"/>
          <p:cNvSpPr>
            <a:spLocks noChangeArrowheads="1"/>
          </p:cNvSpPr>
          <p:nvPr/>
        </p:nvSpPr>
        <p:spPr bwMode="auto">
          <a:xfrm>
            <a:off x="357188" y="1214438"/>
            <a:ext cx="4143375"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just">
              <a:lnSpc>
                <a:spcPct val="80000"/>
              </a:lnSpc>
              <a:spcBef>
                <a:spcPct val="20000"/>
              </a:spcBef>
              <a:buClr>
                <a:schemeClr val="bg2"/>
              </a:buClr>
              <a:buSzPct val="75000"/>
            </a:pPr>
            <a:r>
              <a:rPr lang="fa-IR" altLang="fa-IR" sz="2400" b="1" dirty="0">
                <a:solidFill>
                  <a:srgbClr val="FF0000"/>
                </a:solidFill>
                <a:latin typeface="Trebuchet MS" pitchFamily="34" charset="0"/>
                <a:cs typeface="B Nazanin" pitchFamily="2" charset="-78"/>
              </a:rPr>
              <a:t>انسداد شدید دستگاه تنفسی </a:t>
            </a:r>
            <a:endParaRPr lang="en-US" altLang="fa-IR" sz="2400" b="1" dirty="0">
              <a:solidFill>
                <a:srgbClr val="FF0000"/>
              </a:solidFill>
              <a:latin typeface="Trebuchet MS" pitchFamily="34" charset="0"/>
              <a:cs typeface="B Nazanin" pitchFamily="2" charset="-78"/>
            </a:endParaRPr>
          </a:p>
          <a:p>
            <a:pPr marL="742950" lvl="1" indent="-285750" algn="just">
              <a:lnSpc>
                <a:spcPct val="80000"/>
              </a:lnSpc>
              <a:spcBef>
                <a:spcPct val="20000"/>
              </a:spcBef>
              <a:buClr>
                <a:schemeClr val="tx2"/>
              </a:buClr>
              <a:buSzPct val="75000"/>
            </a:pPr>
            <a:r>
              <a:rPr lang="fa-IR" altLang="fa-IR" sz="2400" b="1" dirty="0">
                <a:latin typeface="Trebuchet MS" pitchFamily="34" charset="0"/>
                <a:cs typeface="B Nazanin" pitchFamily="2" charset="-78"/>
              </a:rPr>
              <a:t>مصدوم سرفه </a:t>
            </a:r>
            <a:r>
              <a:rPr lang="fa-IR" altLang="fa-IR" sz="2400" b="1" dirty="0" smtClean="0">
                <a:latin typeface="Trebuchet MS" pitchFamily="34" charset="0"/>
                <a:cs typeface="B Nazanin" pitchFamily="2" charset="-78"/>
              </a:rPr>
              <a:t>کردن </a:t>
            </a:r>
            <a:r>
              <a:rPr lang="fa-IR" altLang="fa-IR" sz="2400" b="1" dirty="0">
                <a:latin typeface="Trebuchet MS" pitchFamily="34" charset="0"/>
                <a:cs typeface="B Nazanin" pitchFamily="2" charset="-78"/>
              </a:rPr>
              <a:t>یا ناله کردن ندارد .</a:t>
            </a:r>
            <a:endParaRPr lang="en-US" altLang="fa-IR" sz="2400" b="1" dirty="0">
              <a:latin typeface="Trebuchet MS" pitchFamily="34" charset="0"/>
              <a:cs typeface="B Nazanin" pitchFamily="2" charset="-78"/>
            </a:endParaRPr>
          </a:p>
        </p:txBody>
      </p:sp>
      <p:sp>
        <p:nvSpPr>
          <p:cNvPr id="68612" name="Rectangle 9"/>
          <p:cNvSpPr>
            <a:spLocks noChangeArrowheads="1"/>
          </p:cNvSpPr>
          <p:nvPr/>
        </p:nvSpPr>
        <p:spPr bwMode="auto">
          <a:xfrm>
            <a:off x="4572000" y="1285875"/>
            <a:ext cx="3673475" cy="103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80000"/>
              </a:lnSpc>
              <a:spcBef>
                <a:spcPct val="20000"/>
              </a:spcBef>
              <a:buClr>
                <a:schemeClr val="bg2"/>
              </a:buClr>
              <a:buSzPct val="75000"/>
            </a:pPr>
            <a:r>
              <a:rPr lang="fa-IR" altLang="fa-IR" sz="2400" b="1">
                <a:solidFill>
                  <a:srgbClr val="FF0000"/>
                </a:solidFill>
                <a:latin typeface="Trebuchet MS" pitchFamily="34" charset="0"/>
                <a:cs typeface="B Nazanin" pitchFamily="2" charset="-78"/>
              </a:rPr>
              <a:t>انسداد نسبی راه هوایی </a:t>
            </a:r>
            <a:endParaRPr lang="en-US" altLang="fa-IR" sz="2400" b="1">
              <a:solidFill>
                <a:srgbClr val="FF0000"/>
              </a:solidFill>
              <a:latin typeface="Trebuchet MS" pitchFamily="34" charset="0"/>
              <a:cs typeface="B Nazanin" pitchFamily="2" charset="-78"/>
            </a:endParaRPr>
          </a:p>
          <a:p>
            <a:pPr marL="742950" lvl="1" indent="-285750">
              <a:lnSpc>
                <a:spcPct val="80000"/>
              </a:lnSpc>
              <a:spcBef>
                <a:spcPct val="20000"/>
              </a:spcBef>
              <a:buClr>
                <a:schemeClr val="tx2"/>
              </a:buClr>
              <a:buSzPct val="75000"/>
            </a:pPr>
            <a:r>
              <a:rPr lang="fa-IR" altLang="fa-IR" sz="2400">
                <a:latin typeface="Trebuchet MS" pitchFamily="34" charset="0"/>
                <a:cs typeface="B Nazanin" pitchFamily="2" charset="-78"/>
              </a:rPr>
              <a:t>مصدوم قادر به سرفه کردن می باشد و می تواند ناله کند . </a:t>
            </a:r>
            <a:endParaRPr lang="en-US" altLang="fa-IR" sz="2400">
              <a:latin typeface="Trebuchet MS" pitchFamily="34" charset="0"/>
              <a:cs typeface="B Nazanin" pitchFamily="2" charset="-78"/>
            </a:endParaRPr>
          </a:p>
        </p:txBody>
      </p:sp>
      <p:sp>
        <p:nvSpPr>
          <p:cNvPr id="9" name="Rectangle 8"/>
          <p:cNvSpPr/>
          <p:nvPr/>
        </p:nvSpPr>
        <p:spPr>
          <a:xfrm>
            <a:off x="5786438" y="2357438"/>
            <a:ext cx="1785937" cy="357187"/>
          </a:xfrm>
          <a:prstGeom prst="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rtl="0" fontAlgn="auto">
              <a:spcBef>
                <a:spcPts val="0"/>
              </a:spcBef>
              <a:spcAft>
                <a:spcPts val="0"/>
              </a:spcAft>
              <a:defRPr/>
            </a:pPr>
            <a:r>
              <a:rPr lang="fa-IR" b="1" dirty="0">
                <a:cs typeface="B Nazanin" pitchFamily="2" charset="-78"/>
              </a:rPr>
              <a:t>سرفه موثر </a:t>
            </a:r>
          </a:p>
        </p:txBody>
      </p:sp>
      <p:sp>
        <p:nvSpPr>
          <p:cNvPr id="10" name="TextBox 9"/>
          <p:cNvSpPr txBox="1"/>
          <p:nvPr/>
        </p:nvSpPr>
        <p:spPr>
          <a:xfrm>
            <a:off x="1000125" y="2314575"/>
            <a:ext cx="2143125" cy="400050"/>
          </a:xfrm>
          <a:prstGeom prst="rect">
            <a:avLst/>
          </a:prstGeom>
          <a:ln/>
        </p:spPr>
        <p:style>
          <a:lnRef idx="1">
            <a:schemeClr val="accent1"/>
          </a:lnRef>
          <a:fillRef idx="2">
            <a:schemeClr val="accent1"/>
          </a:fillRef>
          <a:effectRef idx="1">
            <a:schemeClr val="accent1"/>
          </a:effectRef>
          <a:fontRef idx="minor">
            <a:schemeClr val="dk1"/>
          </a:fontRef>
        </p:style>
        <p:txBody>
          <a:bodyPr rtlCol="1">
            <a:spAutoFit/>
          </a:bodyPr>
          <a:lstStyle/>
          <a:p>
            <a:pPr algn="ctr" rtl="0" fontAlgn="auto">
              <a:spcBef>
                <a:spcPts val="0"/>
              </a:spcBef>
              <a:spcAft>
                <a:spcPts val="0"/>
              </a:spcAft>
              <a:defRPr/>
            </a:pPr>
            <a:r>
              <a:rPr lang="fa-IR" sz="2000" b="1" dirty="0">
                <a:cs typeface="B Nazanin" pitchFamily="2" charset="-78"/>
              </a:rPr>
              <a:t>سرفه غیر موثر </a:t>
            </a:r>
          </a:p>
        </p:txBody>
      </p:sp>
      <p:sp>
        <p:nvSpPr>
          <p:cNvPr id="12" name="TextBox 11"/>
          <p:cNvSpPr txBox="1"/>
          <p:nvPr/>
        </p:nvSpPr>
        <p:spPr>
          <a:xfrm>
            <a:off x="142875" y="3140075"/>
            <a:ext cx="1428750" cy="646113"/>
          </a:xfrm>
          <a:prstGeom prst="rect">
            <a:avLst/>
          </a:prstGeom>
        </p:spPr>
        <p:style>
          <a:lnRef idx="1">
            <a:schemeClr val="accent1"/>
          </a:lnRef>
          <a:fillRef idx="2">
            <a:schemeClr val="accent1"/>
          </a:fillRef>
          <a:effectRef idx="1">
            <a:schemeClr val="accent1"/>
          </a:effectRef>
          <a:fontRef idx="minor">
            <a:schemeClr val="dk1"/>
          </a:fontRef>
        </p:style>
        <p:txBody>
          <a:bodyPr rtlCol="1">
            <a:spAutoFit/>
          </a:bodyPr>
          <a:lstStyle/>
          <a:p>
            <a:pPr algn="ctr" rtl="0" fontAlgn="auto">
              <a:spcBef>
                <a:spcPts val="0"/>
              </a:spcBef>
              <a:spcAft>
                <a:spcPts val="0"/>
              </a:spcAft>
              <a:defRPr/>
            </a:pPr>
            <a:r>
              <a:rPr lang="fa-IR" b="1" dirty="0">
                <a:cs typeface="B Nazanin" pitchFamily="2" charset="-78"/>
              </a:rPr>
              <a:t>مصدوم هوشیار نیست </a:t>
            </a:r>
          </a:p>
        </p:txBody>
      </p:sp>
      <p:sp>
        <p:nvSpPr>
          <p:cNvPr id="13" name="TextBox 12"/>
          <p:cNvSpPr txBox="1"/>
          <p:nvPr/>
        </p:nvSpPr>
        <p:spPr>
          <a:xfrm>
            <a:off x="2571750" y="3143250"/>
            <a:ext cx="1428750" cy="646113"/>
          </a:xfrm>
          <a:prstGeom prst="rect">
            <a:avLst/>
          </a:prstGeom>
        </p:spPr>
        <p:style>
          <a:lnRef idx="1">
            <a:schemeClr val="accent1"/>
          </a:lnRef>
          <a:fillRef idx="2">
            <a:schemeClr val="accent1"/>
          </a:fillRef>
          <a:effectRef idx="1">
            <a:schemeClr val="accent1"/>
          </a:effectRef>
          <a:fontRef idx="minor">
            <a:schemeClr val="dk1"/>
          </a:fontRef>
        </p:style>
        <p:txBody>
          <a:bodyPr rtlCol="1">
            <a:spAutoFit/>
          </a:bodyPr>
          <a:lstStyle/>
          <a:p>
            <a:pPr algn="ctr" rtl="0" fontAlgn="auto">
              <a:spcBef>
                <a:spcPts val="0"/>
              </a:spcBef>
              <a:spcAft>
                <a:spcPts val="0"/>
              </a:spcAft>
              <a:defRPr/>
            </a:pPr>
            <a:r>
              <a:rPr lang="fa-IR" b="1" dirty="0">
                <a:cs typeface="B Nazanin" pitchFamily="2" charset="-78"/>
              </a:rPr>
              <a:t>مصدو</a:t>
            </a:r>
            <a:r>
              <a:rPr lang="fa-IR" b="1" i="1" dirty="0">
                <a:cs typeface="B Nazanin" pitchFamily="2" charset="-78"/>
              </a:rPr>
              <a:t>م</a:t>
            </a:r>
            <a:r>
              <a:rPr lang="fa-IR" b="1" dirty="0">
                <a:cs typeface="B Nazanin" pitchFamily="2" charset="-78"/>
              </a:rPr>
              <a:t> هوشیار است </a:t>
            </a:r>
          </a:p>
        </p:txBody>
      </p:sp>
      <p:sp>
        <p:nvSpPr>
          <p:cNvPr id="14" name="TextBox 13"/>
          <p:cNvSpPr txBox="1"/>
          <p:nvPr/>
        </p:nvSpPr>
        <p:spPr>
          <a:xfrm>
            <a:off x="142875" y="4000500"/>
            <a:ext cx="1428750" cy="369888"/>
          </a:xfrm>
          <a:prstGeom prst="rect">
            <a:avLst/>
          </a:prstGeom>
        </p:spPr>
        <p:style>
          <a:lnRef idx="1">
            <a:schemeClr val="accent1"/>
          </a:lnRef>
          <a:fillRef idx="2">
            <a:schemeClr val="accent1"/>
          </a:fillRef>
          <a:effectRef idx="1">
            <a:schemeClr val="accent1"/>
          </a:effectRef>
          <a:fontRef idx="minor">
            <a:schemeClr val="dk1"/>
          </a:fontRef>
        </p:style>
        <p:txBody>
          <a:bodyPr rtlCol="1">
            <a:spAutoFit/>
          </a:bodyPr>
          <a:lstStyle/>
          <a:p>
            <a:pPr algn="ctr" rtl="0" fontAlgn="auto">
              <a:spcBef>
                <a:spcPts val="0"/>
              </a:spcBef>
              <a:spcAft>
                <a:spcPts val="0"/>
              </a:spcAft>
              <a:defRPr/>
            </a:pPr>
            <a:r>
              <a:rPr lang="fa-IR" b="1" dirty="0">
                <a:cs typeface="B Nazanin" pitchFamily="2" charset="-78"/>
              </a:rPr>
              <a:t>شروع احیاء</a:t>
            </a:r>
          </a:p>
        </p:txBody>
      </p:sp>
      <p:sp>
        <p:nvSpPr>
          <p:cNvPr id="15" name="TextBox 14"/>
          <p:cNvSpPr txBox="1"/>
          <p:nvPr/>
        </p:nvSpPr>
        <p:spPr>
          <a:xfrm>
            <a:off x="2338388" y="4000500"/>
            <a:ext cx="1928812" cy="1754188"/>
          </a:xfrm>
          <a:prstGeom prst="rect">
            <a:avLst/>
          </a:prstGeom>
        </p:spPr>
        <p:style>
          <a:lnRef idx="1">
            <a:schemeClr val="accent1"/>
          </a:lnRef>
          <a:fillRef idx="2">
            <a:schemeClr val="accent1"/>
          </a:fillRef>
          <a:effectRef idx="1">
            <a:schemeClr val="accent1"/>
          </a:effectRef>
          <a:fontRef idx="minor">
            <a:schemeClr val="dk1"/>
          </a:fontRef>
        </p:style>
        <p:txBody>
          <a:bodyPr rtlCol="1">
            <a:spAutoFit/>
          </a:bodyPr>
          <a:lstStyle/>
          <a:p>
            <a:pPr algn="just" fontAlgn="auto">
              <a:spcBef>
                <a:spcPts val="0"/>
              </a:spcBef>
              <a:spcAft>
                <a:spcPts val="0"/>
              </a:spcAft>
              <a:defRPr/>
            </a:pPr>
            <a:r>
              <a:rPr lang="fa-IR" b="1" dirty="0">
                <a:cs typeface="B Nazanin" pitchFamily="2" charset="-78"/>
              </a:rPr>
              <a:t>کودک را خم کرده و 5 بار ضربه به پشت بزنید یا در کودک زیر یکسال کودک را به روی سینه قرار داده و به پشت ضربه بزنید  </a:t>
            </a:r>
          </a:p>
        </p:txBody>
      </p:sp>
      <p:sp>
        <p:nvSpPr>
          <p:cNvPr id="16" name="Rectangle 15"/>
          <p:cNvSpPr/>
          <p:nvPr/>
        </p:nvSpPr>
        <p:spPr>
          <a:xfrm>
            <a:off x="5624513" y="2928938"/>
            <a:ext cx="2071687" cy="1714500"/>
          </a:xfrm>
          <a:prstGeom prst="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fontAlgn="auto">
              <a:spcBef>
                <a:spcPts val="0"/>
              </a:spcBef>
              <a:spcAft>
                <a:spcPts val="0"/>
              </a:spcAft>
              <a:defRPr/>
            </a:pPr>
            <a:r>
              <a:rPr lang="fa-IR" b="1" dirty="0">
                <a:cs typeface="B Nazanin" pitchFamily="2" charset="-78"/>
              </a:rPr>
              <a:t>تشویق به سرفه ،و ارزیابی وضعیت مصدوم از نظر انجام رفلکس سرفه و تلاش برای خروج جسم خارجی </a:t>
            </a:r>
          </a:p>
        </p:txBody>
      </p:sp>
      <p:cxnSp>
        <p:nvCxnSpPr>
          <p:cNvPr id="18" name="Straight Arrow Connector 17"/>
          <p:cNvCxnSpPr/>
          <p:nvPr/>
        </p:nvCxnSpPr>
        <p:spPr>
          <a:xfrm rot="5400000">
            <a:off x="1965325" y="2820988"/>
            <a:ext cx="214313" cy="1587"/>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23" name="Elbow Connector 22"/>
          <p:cNvCxnSpPr>
            <a:endCxn id="12" idx="0"/>
          </p:cNvCxnSpPr>
          <p:nvPr/>
        </p:nvCxnSpPr>
        <p:spPr>
          <a:xfrm rot="10800000" flipV="1">
            <a:off x="857250" y="2928938"/>
            <a:ext cx="2428875" cy="211137"/>
          </a:xfrm>
          <a:prstGeom prst="bentConnector2">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endCxn id="13" idx="0"/>
          </p:cNvCxnSpPr>
          <p:nvPr/>
        </p:nvCxnSpPr>
        <p:spPr>
          <a:xfrm rot="5400000">
            <a:off x="3178176" y="3035300"/>
            <a:ext cx="214312"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12" idx="2"/>
            <a:endCxn id="14" idx="0"/>
          </p:cNvCxnSpPr>
          <p:nvPr/>
        </p:nvCxnSpPr>
        <p:spPr>
          <a:xfrm rot="5400000">
            <a:off x="749300" y="3894138"/>
            <a:ext cx="214313" cy="1587"/>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13" idx="2"/>
            <a:endCxn id="15" idx="0"/>
          </p:cNvCxnSpPr>
          <p:nvPr/>
        </p:nvCxnSpPr>
        <p:spPr>
          <a:xfrm rot="16200000" flipH="1">
            <a:off x="3189288" y="3886200"/>
            <a:ext cx="211137" cy="17463"/>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rot="5400000">
            <a:off x="6537325" y="2820988"/>
            <a:ext cx="214313" cy="1587"/>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28596" y="0"/>
            <a:ext cx="5079508" cy="1143000"/>
          </a:xfrm>
        </p:spPr>
        <p:txBody>
          <a:bodyPr/>
          <a:lstStyle/>
          <a:p>
            <a:pPr eaLnBrk="1" fontAlgn="auto" hangingPunct="1">
              <a:spcAft>
                <a:spcPts val="0"/>
              </a:spcAft>
              <a:defRPr/>
            </a:pPr>
            <a:r>
              <a:rPr lang="en-US" dirty="0" smtClean="0">
                <a:solidFill>
                  <a:schemeClr val="tx1"/>
                </a:solidFill>
              </a:rPr>
              <a:t>Heimlich maneuver </a:t>
            </a:r>
            <a:endParaRPr lang="en-US" sz="4000" dirty="0" smtClean="0">
              <a:solidFill>
                <a:schemeClr val="tx1"/>
              </a:solidFill>
            </a:endParaRPr>
          </a:p>
        </p:txBody>
      </p:sp>
      <p:sp>
        <p:nvSpPr>
          <p:cNvPr id="69635" name="Rectangle 6"/>
          <p:cNvSpPr>
            <a:spLocks noGrp="1" noChangeArrowheads="1"/>
          </p:cNvSpPr>
          <p:nvPr>
            <p:ph sz="half" idx="1"/>
          </p:nvPr>
        </p:nvSpPr>
        <p:spPr>
          <a:xfrm>
            <a:off x="214313" y="2357438"/>
            <a:ext cx="3521075" cy="685800"/>
          </a:xfrm>
        </p:spPr>
        <p:txBody>
          <a:bodyPr/>
          <a:lstStyle/>
          <a:p>
            <a:pPr eaLnBrk="1" hangingPunct="1"/>
            <a:r>
              <a:rPr lang="en-US" altLang="fa-IR" sz="2000" smtClean="0">
                <a:latin typeface="Times New Roman" pitchFamily="18" charset="0"/>
                <a:cs typeface="Times New Roman" pitchFamily="18" charset="0"/>
              </a:rPr>
              <a:t>Conscious Child Standing</a:t>
            </a:r>
          </a:p>
          <a:p>
            <a:pPr eaLnBrk="1" hangingPunct="1">
              <a:buFont typeface="Wingdings 2" pitchFamily="18" charset="2"/>
              <a:buNone/>
            </a:pPr>
            <a:r>
              <a:rPr lang="fa-IR" altLang="fa-IR" sz="2000" smtClean="0">
                <a:latin typeface="Times New Roman" pitchFamily="18" charset="0"/>
                <a:cs typeface="Times New Roman" pitchFamily="18" charset="0"/>
              </a:rPr>
              <a:t> </a:t>
            </a:r>
            <a:endParaRPr lang="en-US" altLang="fa-IR" sz="2000" smtClean="0">
              <a:latin typeface="Times New Roman" pitchFamily="18" charset="0"/>
              <a:cs typeface="Times New Roman" pitchFamily="18" charset="0"/>
            </a:endParaRPr>
          </a:p>
          <a:p>
            <a:pPr eaLnBrk="1" hangingPunct="1"/>
            <a:endParaRPr lang="en-US" altLang="fa-IR" sz="2000" smtClean="0">
              <a:latin typeface="Times New Roman" pitchFamily="18" charset="0"/>
              <a:cs typeface="Times New Roman" pitchFamily="18" charset="0"/>
            </a:endParaRPr>
          </a:p>
        </p:txBody>
      </p:sp>
      <p:sp>
        <p:nvSpPr>
          <p:cNvPr id="69636" name="Rectangle 5"/>
          <p:cNvSpPr>
            <a:spLocks noGrp="1" noChangeArrowheads="1"/>
          </p:cNvSpPr>
          <p:nvPr>
            <p:ph sz="half" idx="2"/>
          </p:nvPr>
        </p:nvSpPr>
        <p:spPr>
          <a:xfrm>
            <a:off x="4214813" y="2286000"/>
            <a:ext cx="3521075" cy="785813"/>
          </a:xfrm>
        </p:spPr>
        <p:txBody>
          <a:bodyPr/>
          <a:lstStyle/>
          <a:p>
            <a:pPr eaLnBrk="1" hangingPunct="1"/>
            <a:r>
              <a:rPr lang="en-US" altLang="fa-IR" sz="2000" smtClean="0">
                <a:latin typeface="Times New Roman" pitchFamily="18" charset="0"/>
                <a:cs typeface="Times New Roman" pitchFamily="18" charset="0"/>
              </a:rPr>
              <a:t>Conscious or Unconscious Child, Lying</a:t>
            </a:r>
          </a:p>
        </p:txBody>
      </p:sp>
      <p:pic>
        <p:nvPicPr>
          <p:cNvPr id="69637" name="Picture 4" descr="Image31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4300" y="3286125"/>
            <a:ext cx="3648075"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8" name="Picture 7" descr="Image31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313" y="3214688"/>
            <a:ext cx="3168650"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9" name="Rectangle 5"/>
          <p:cNvSpPr txBox="1">
            <a:spLocks noChangeArrowheads="1"/>
          </p:cNvSpPr>
          <p:nvPr/>
        </p:nvSpPr>
        <p:spPr bwMode="auto">
          <a:xfrm>
            <a:off x="4295775" y="1509713"/>
            <a:ext cx="352107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marL="273050" indent="-273050">
              <a:spcBef>
                <a:spcPts val="600"/>
              </a:spcBef>
              <a:buClr>
                <a:schemeClr val="tx2"/>
              </a:buClr>
              <a:buSzPct val="73000"/>
              <a:buFont typeface="Wingdings 2" pitchFamily="18" charset="2"/>
              <a:buChar char=""/>
            </a:pPr>
            <a:r>
              <a:rPr lang="fa-IR" altLang="fa-IR" sz="2400" b="1">
                <a:cs typeface="B Nazanin" pitchFamily="2" charset="-78"/>
              </a:rPr>
              <a:t>کودک هوشیار یا غیر هوشیار و درازکشیده </a:t>
            </a:r>
            <a:endParaRPr lang="en-US" altLang="fa-IR" sz="2400" b="1">
              <a:cs typeface="B Nazanin" pitchFamily="2" charset="-78"/>
            </a:endParaRPr>
          </a:p>
        </p:txBody>
      </p:sp>
      <p:sp>
        <p:nvSpPr>
          <p:cNvPr id="69640" name="Rectangle 6"/>
          <p:cNvSpPr txBox="1">
            <a:spLocks noChangeArrowheads="1"/>
          </p:cNvSpPr>
          <p:nvPr/>
        </p:nvSpPr>
        <p:spPr bwMode="auto">
          <a:xfrm>
            <a:off x="142875" y="1500188"/>
            <a:ext cx="35210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marL="273050" indent="-273050">
              <a:spcBef>
                <a:spcPts val="600"/>
              </a:spcBef>
              <a:buClr>
                <a:schemeClr val="tx2"/>
              </a:buClr>
              <a:buSzPct val="73000"/>
              <a:buFont typeface="Wingdings 2" pitchFamily="18" charset="2"/>
              <a:buChar char=""/>
            </a:pPr>
            <a:r>
              <a:rPr lang="fa-IR" altLang="fa-IR" sz="2400" b="1">
                <a:cs typeface="B Nazanin" pitchFamily="2" charset="-78"/>
              </a:rPr>
              <a:t>کودک هوشیار و سرپا </a:t>
            </a:r>
            <a:endParaRPr lang="en-US" altLang="fa-IR" sz="2400" b="1">
              <a:cs typeface="B Nazanin" pitchFamily="2" charset="-78"/>
            </a:endParaRPr>
          </a:p>
          <a:p>
            <a:pPr marL="273050" indent="-273050">
              <a:spcBef>
                <a:spcPts val="600"/>
              </a:spcBef>
              <a:buClr>
                <a:schemeClr val="tx2"/>
              </a:buClr>
              <a:buSzPct val="73000"/>
              <a:buFont typeface="Wingdings 2" pitchFamily="18" charset="2"/>
              <a:buChar char=""/>
            </a:pPr>
            <a:endParaRPr lang="en-US" altLang="fa-IR" sz="2400" b="1">
              <a:cs typeface="B Nazanin" pitchFamily="2" charset="-78"/>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675"/>
            <a:ext cx="7239000" cy="732061"/>
          </a:xfrm>
        </p:spPr>
        <p:txBody>
          <a:bodyPr/>
          <a:lstStyle/>
          <a:p>
            <a:pPr algn="ctr" rtl="1"/>
            <a:r>
              <a:rPr lang="en-US" dirty="0" smtClean="0"/>
              <a:t>ABC </a:t>
            </a:r>
            <a:r>
              <a:rPr lang="fa-IR" dirty="0" smtClean="0"/>
              <a:t> یا </a:t>
            </a:r>
            <a:r>
              <a:rPr lang="en-US" dirty="0" smtClean="0"/>
              <a:t> CAB</a:t>
            </a:r>
            <a:endParaRPr lang="fa-IR" dirty="0"/>
          </a:p>
        </p:txBody>
      </p:sp>
      <p:sp>
        <p:nvSpPr>
          <p:cNvPr id="3" name="Content Placeholder 2"/>
          <p:cNvSpPr>
            <a:spLocks noGrp="1"/>
          </p:cNvSpPr>
          <p:nvPr>
            <p:ph idx="1"/>
          </p:nvPr>
        </p:nvSpPr>
        <p:spPr>
          <a:xfrm>
            <a:off x="251520" y="1340768"/>
            <a:ext cx="7444680" cy="5115595"/>
          </a:xfrm>
        </p:spPr>
        <p:txBody>
          <a:bodyPr/>
          <a:lstStyle/>
          <a:p>
            <a:pPr algn="just" rtl="1"/>
            <a:r>
              <a:rPr lang="fa-IR" b="1" dirty="0">
                <a:latin typeface="Trebuchet MS" pitchFamily="34" charset="0"/>
                <a:cs typeface="B Nazanin" pitchFamily="2" charset="-78"/>
              </a:rPr>
              <a:t>کودک نیازمند احیا در تامین اکسیژن بافت های انتهایی و به ویژه بافت عصبی دچار مشکل </a:t>
            </a:r>
            <a:r>
              <a:rPr lang="fa-IR" b="1" dirty="0" smtClean="0">
                <a:latin typeface="Trebuchet MS" pitchFamily="34" charset="0"/>
                <a:cs typeface="B Nazanin" pitchFamily="2" charset="-78"/>
              </a:rPr>
              <a:t>است.به عبارت دیگر تامین اکسیژن کافی توسط ریه ها و توزیع آن در بدن توسط جریان خون و به کمک ضربان قلب، دچار مشکل شده است. بر همین اساس 3 اصل عمده در احیای پایه کودک اهمیت دارد:</a:t>
            </a:r>
          </a:p>
          <a:p>
            <a:pPr marL="0" indent="0" algn="just" rtl="1">
              <a:buNone/>
            </a:pPr>
            <a:r>
              <a:rPr lang="fa-IR" b="1" dirty="0" smtClean="0">
                <a:latin typeface="Trebuchet MS" pitchFamily="34" charset="0"/>
                <a:cs typeface="B Nazanin" pitchFamily="2" charset="-78"/>
              </a:rPr>
              <a:t>1-دریافت اکسیژن توسط بافت ریه از طریق راه هوایی</a:t>
            </a:r>
            <a:r>
              <a:rPr lang="en-US" b="1" dirty="0" smtClean="0">
                <a:latin typeface="Trebuchet MS" pitchFamily="34" charset="0"/>
                <a:cs typeface="B Nazanin" pitchFamily="2" charset="-78"/>
              </a:rPr>
              <a:t>Airway:</a:t>
            </a:r>
            <a:endParaRPr lang="fa-IR" b="1" dirty="0" smtClean="0">
              <a:latin typeface="Trebuchet MS" pitchFamily="34" charset="0"/>
              <a:cs typeface="B Nazanin" pitchFamily="2" charset="-78"/>
            </a:endParaRPr>
          </a:p>
          <a:p>
            <a:pPr marL="0" indent="0" algn="just" rtl="1">
              <a:buNone/>
            </a:pPr>
            <a:r>
              <a:rPr lang="fa-IR" b="1" dirty="0" smtClean="0">
                <a:latin typeface="Trebuchet MS" pitchFamily="34" charset="0"/>
                <a:cs typeface="B Nazanin" pitchFamily="2" charset="-78"/>
              </a:rPr>
              <a:t>2-تامین اکسیژن از طریق تنفس و تهویه موثر: </a:t>
            </a:r>
            <a:r>
              <a:rPr lang="en-US" b="1" dirty="0" err="1" smtClean="0">
                <a:latin typeface="Trebuchet MS" pitchFamily="34" charset="0"/>
                <a:cs typeface="B Nazanin" pitchFamily="2" charset="-78"/>
              </a:rPr>
              <a:t>Breating</a:t>
            </a:r>
            <a:endParaRPr lang="fa-IR" b="1" dirty="0" smtClean="0">
              <a:latin typeface="Trebuchet MS" pitchFamily="34" charset="0"/>
              <a:cs typeface="B Nazanin" pitchFamily="2" charset="-78"/>
            </a:endParaRPr>
          </a:p>
          <a:p>
            <a:pPr marL="0" indent="0" algn="just" rtl="1">
              <a:buNone/>
            </a:pPr>
            <a:r>
              <a:rPr lang="fa-IR" b="1" dirty="0" smtClean="0">
                <a:latin typeface="Trebuchet MS" pitchFamily="34" charset="0"/>
                <a:cs typeface="B Nazanin" pitchFamily="2" charset="-78"/>
              </a:rPr>
              <a:t>3-توزیع اکسیژن در بدن توسط گردش خون به کمک ضربان موثر قلب و گردش خون:</a:t>
            </a:r>
            <a:r>
              <a:rPr lang="en-US" b="1" dirty="0" smtClean="0">
                <a:latin typeface="Trebuchet MS" pitchFamily="34" charset="0"/>
                <a:cs typeface="B Nazanin" pitchFamily="2" charset="-78"/>
              </a:rPr>
              <a:t>Circulation </a:t>
            </a:r>
            <a:endParaRPr lang="fa-IR" b="1" dirty="0" smtClean="0">
              <a:latin typeface="Trebuchet MS" pitchFamily="34" charset="0"/>
              <a:cs typeface="B Nazanin" pitchFamily="2" charset="-78"/>
            </a:endParaRPr>
          </a:p>
        </p:txBody>
      </p:sp>
    </p:spTree>
    <p:extLst>
      <p:ext uri="{BB962C8B-B14F-4D97-AF65-F5344CB8AC3E}">
        <p14:creationId xmlns:p14="http://schemas.microsoft.com/office/powerpoint/2010/main" val="337455218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normAutofit fontScale="90000"/>
          </a:bodyPr>
          <a:lstStyle/>
          <a:p>
            <a:pPr eaLnBrk="1" fontAlgn="auto" hangingPunct="1">
              <a:spcAft>
                <a:spcPts val="0"/>
              </a:spcAft>
              <a:defRPr/>
            </a:pPr>
            <a:r>
              <a:rPr lang="en-US" sz="4000" dirty="0" smtClean="0"/>
              <a:t>Back Blow &amp; Chest Thrust in an Infant</a:t>
            </a:r>
            <a:br>
              <a:rPr lang="en-US" sz="4000" dirty="0" smtClean="0"/>
            </a:br>
            <a:r>
              <a:rPr lang="fa-IR" sz="4000" dirty="0" smtClean="0"/>
              <a:t> </a:t>
            </a:r>
            <a:endParaRPr lang="en-US" sz="4000" dirty="0" smtClean="0"/>
          </a:p>
        </p:txBody>
      </p:sp>
      <p:pic>
        <p:nvPicPr>
          <p:cNvPr id="71683" name="Picture 3" descr="Image32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2455863"/>
            <a:ext cx="4826000" cy="435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4" name="Picture 4" descr="Image32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538" y="2560638"/>
            <a:ext cx="5184775" cy="429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699793" y="785813"/>
            <a:ext cx="3372396" cy="571500"/>
          </a:xfrm>
          <a:prstGeom prst="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rtl="0" fontAlgn="auto">
              <a:spcBef>
                <a:spcPts val="0"/>
              </a:spcBef>
              <a:spcAft>
                <a:spcPts val="0"/>
              </a:spcAft>
              <a:defRPr/>
            </a:pPr>
            <a:endParaRPr lang="fa-IR"/>
          </a:p>
        </p:txBody>
      </p:sp>
      <p:sp>
        <p:nvSpPr>
          <p:cNvPr id="74755" name="TextBox 6"/>
          <p:cNvSpPr txBox="1">
            <a:spLocks noChangeArrowheads="1"/>
          </p:cNvSpPr>
          <p:nvPr/>
        </p:nvSpPr>
        <p:spPr bwMode="auto">
          <a:xfrm>
            <a:off x="2214563" y="857250"/>
            <a:ext cx="43576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rebuchet MS" pitchFamily="34" charset="0"/>
              </a:defRPr>
            </a:lvl1pPr>
            <a:lvl2pPr marL="742950" indent="-285750">
              <a:defRPr sz="2300">
                <a:solidFill>
                  <a:srgbClr val="6C6C6C"/>
                </a:solidFill>
                <a:latin typeface="Trebuchet MS" pitchFamily="34" charset="0"/>
              </a:defRPr>
            </a:lvl2pPr>
            <a:lvl3pPr marL="1143000">
              <a:defRPr sz="2000">
                <a:solidFill>
                  <a:schemeClr val="tx1"/>
                </a:solidFill>
                <a:latin typeface="Trebuchet MS" pitchFamily="34" charset="0"/>
              </a:defRPr>
            </a:lvl3pPr>
            <a:lvl4pPr marL="1600200">
              <a:defRPr sz="2000">
                <a:solidFill>
                  <a:srgbClr val="6C6C6C"/>
                </a:solidFill>
                <a:latin typeface="Trebuchet MS" pitchFamily="34" charset="0"/>
              </a:defRPr>
            </a:lvl4pPr>
            <a:lvl5pPr marL="2057400">
              <a:defRPr sz="2000">
                <a:solidFill>
                  <a:schemeClr val="tx1"/>
                </a:solidFill>
                <a:latin typeface="Trebuchet MS" pitchFamily="34" charset="0"/>
              </a:defRPr>
            </a:lvl5pPr>
            <a:lvl6pPr marL="2514600" indent="-228600" eaLnBrk="0" fontAlgn="base" hangingPunct="0">
              <a:spcAft>
                <a:spcPct val="0"/>
              </a:spcAft>
              <a:buClr>
                <a:srgbClr val="F9B639"/>
              </a:buClr>
              <a:buSzPct val="70000"/>
              <a:buFont typeface="Wingdings" pitchFamily="2" charset="2"/>
              <a:buChar char=""/>
              <a:defRPr sz="2000">
                <a:solidFill>
                  <a:schemeClr val="tx1"/>
                </a:solidFill>
                <a:latin typeface="Trebuchet MS" pitchFamily="34" charset="0"/>
              </a:defRPr>
            </a:lvl6pPr>
            <a:lvl7pPr marL="29718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7pPr>
            <a:lvl8pPr marL="34290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8pPr>
            <a:lvl9pPr marL="3886200" indent="-228600" eaLnBrk="0" fontAlgn="base" hangingPunct="0">
              <a:spcBef>
                <a:spcPts val="400"/>
              </a:spcBef>
              <a:spcAft>
                <a:spcPct val="0"/>
              </a:spcAft>
              <a:buClr>
                <a:srgbClr val="F9B639"/>
              </a:buClr>
              <a:buSzPct val="70000"/>
              <a:buFont typeface="Wingdings" pitchFamily="2" charset="2"/>
              <a:buChar char=""/>
              <a:defRPr sz="2000">
                <a:solidFill>
                  <a:schemeClr val="tx1"/>
                </a:solidFill>
                <a:latin typeface="Trebuchet MS" pitchFamily="34" charset="0"/>
              </a:defRPr>
            </a:lvl9pPr>
          </a:lstStyle>
          <a:p>
            <a:pPr algn="ctr" rtl="0"/>
            <a:r>
              <a:rPr lang="fa-IR" altLang="fa-IR" sz="2000" b="1">
                <a:cs typeface="B Nazanin" pitchFamily="2" charset="-78"/>
              </a:rPr>
              <a:t>عدم پاسخ به تحریکات ، نداشتن تنفس</a:t>
            </a:r>
          </a:p>
        </p:txBody>
      </p:sp>
      <p:sp>
        <p:nvSpPr>
          <p:cNvPr id="4" name="TextBox 3"/>
          <p:cNvSpPr txBox="1"/>
          <p:nvPr/>
        </p:nvSpPr>
        <p:spPr>
          <a:xfrm>
            <a:off x="6286500" y="1257300"/>
            <a:ext cx="2428875" cy="1200150"/>
          </a:xfrm>
          <a:prstGeom prst="rect">
            <a:avLst/>
          </a:prstGeom>
        </p:spPr>
        <p:style>
          <a:lnRef idx="1">
            <a:schemeClr val="accent2"/>
          </a:lnRef>
          <a:fillRef idx="2">
            <a:schemeClr val="accent2"/>
          </a:fillRef>
          <a:effectRef idx="1">
            <a:schemeClr val="accent2"/>
          </a:effectRef>
          <a:fontRef idx="minor">
            <a:schemeClr val="dk1"/>
          </a:fontRef>
        </p:style>
        <p:txBody>
          <a:bodyPr rtlCol="1">
            <a:spAutoFit/>
          </a:bodyPr>
          <a:lstStyle/>
          <a:p>
            <a:pPr algn="just" fontAlgn="auto">
              <a:spcBef>
                <a:spcPts val="0"/>
              </a:spcBef>
              <a:spcAft>
                <a:spcPts val="0"/>
              </a:spcAft>
              <a:defRPr/>
            </a:pPr>
            <a:r>
              <a:rPr lang="fa-IR" b="1" dirty="0">
                <a:cs typeface="B Nazanin" pitchFamily="2" charset="-78"/>
              </a:rPr>
              <a:t>امداگر یک نفر است ، و مصدوم دچار کلاپس ناگهانی شده در این صورت به اورژانس اطلاع دهید </a:t>
            </a:r>
          </a:p>
        </p:txBody>
      </p:sp>
      <p:sp>
        <p:nvSpPr>
          <p:cNvPr id="5" name="TextBox 4"/>
          <p:cNvSpPr txBox="1"/>
          <p:nvPr/>
        </p:nvSpPr>
        <p:spPr>
          <a:xfrm>
            <a:off x="2571750" y="2500313"/>
            <a:ext cx="3786188" cy="369887"/>
          </a:xfrm>
          <a:prstGeom prst="rect">
            <a:avLst/>
          </a:prstGeom>
        </p:spPr>
        <p:style>
          <a:lnRef idx="1">
            <a:schemeClr val="accent1"/>
          </a:lnRef>
          <a:fillRef idx="2">
            <a:schemeClr val="accent1"/>
          </a:fillRef>
          <a:effectRef idx="1">
            <a:schemeClr val="accent1"/>
          </a:effectRef>
          <a:fontRef idx="minor">
            <a:schemeClr val="dk1"/>
          </a:fontRef>
        </p:style>
        <p:txBody>
          <a:bodyPr rtlCol="1">
            <a:spAutoFit/>
          </a:bodyPr>
          <a:lstStyle/>
          <a:p>
            <a:pPr algn="just" fontAlgn="auto">
              <a:spcBef>
                <a:spcPts val="0"/>
              </a:spcBef>
              <a:spcAft>
                <a:spcPts val="0"/>
              </a:spcAft>
              <a:defRPr/>
            </a:pPr>
            <a:r>
              <a:rPr lang="fa-IR" b="1" dirty="0">
                <a:cs typeface="B Nazanin" pitchFamily="2" charset="-78"/>
              </a:rPr>
              <a:t>نبض را چک کنید 10( ثانیه زمان بگذارید) </a:t>
            </a:r>
          </a:p>
        </p:txBody>
      </p:sp>
      <p:sp>
        <p:nvSpPr>
          <p:cNvPr id="6" name="TextBox 5"/>
          <p:cNvSpPr txBox="1"/>
          <p:nvPr/>
        </p:nvSpPr>
        <p:spPr>
          <a:xfrm>
            <a:off x="2565400" y="3143250"/>
            <a:ext cx="3786188" cy="1200150"/>
          </a:xfrm>
          <a:prstGeom prst="rect">
            <a:avLst/>
          </a:prstGeom>
        </p:spPr>
        <p:style>
          <a:lnRef idx="1">
            <a:schemeClr val="accent1"/>
          </a:lnRef>
          <a:fillRef idx="2">
            <a:schemeClr val="accent1"/>
          </a:fillRef>
          <a:effectRef idx="1">
            <a:schemeClr val="accent1"/>
          </a:effectRef>
          <a:fontRef idx="minor">
            <a:schemeClr val="dk1"/>
          </a:fontRef>
        </p:style>
        <p:txBody>
          <a:bodyPr rtlCol="1">
            <a:spAutoFit/>
          </a:bodyPr>
          <a:lstStyle/>
          <a:p>
            <a:pPr fontAlgn="auto">
              <a:spcBef>
                <a:spcPts val="0"/>
              </a:spcBef>
              <a:spcAft>
                <a:spcPts val="0"/>
              </a:spcAft>
              <a:defRPr/>
            </a:pPr>
            <a:r>
              <a:rPr lang="fa-IR" b="1" dirty="0">
                <a:cs typeface="B Nazanin" pitchFamily="2" charset="-78"/>
              </a:rPr>
              <a:t>وجود یک امداد گر :  30 تا ماساژ قلبی و 2 تا تنفس </a:t>
            </a:r>
          </a:p>
          <a:p>
            <a:pPr fontAlgn="auto">
              <a:spcBef>
                <a:spcPts val="0"/>
              </a:spcBef>
              <a:spcAft>
                <a:spcPts val="0"/>
              </a:spcAft>
              <a:defRPr/>
            </a:pPr>
            <a:r>
              <a:rPr lang="fa-IR" b="1" dirty="0">
                <a:cs typeface="B Nazanin" pitchFamily="2" charset="-78"/>
              </a:rPr>
              <a:t>وجود دو امداد گر : 15 تا ماساژ قلبی و 2 تا تنفس </a:t>
            </a:r>
          </a:p>
        </p:txBody>
      </p:sp>
      <p:sp>
        <p:nvSpPr>
          <p:cNvPr id="8" name="TextBox 7"/>
          <p:cNvSpPr txBox="1"/>
          <p:nvPr/>
        </p:nvSpPr>
        <p:spPr>
          <a:xfrm>
            <a:off x="2568575" y="4568825"/>
            <a:ext cx="3786188" cy="646113"/>
          </a:xfrm>
          <a:prstGeom prst="rect">
            <a:avLst/>
          </a:prstGeom>
        </p:spPr>
        <p:style>
          <a:lnRef idx="1">
            <a:schemeClr val="accent1"/>
          </a:lnRef>
          <a:fillRef idx="2">
            <a:schemeClr val="accent1"/>
          </a:fillRef>
          <a:effectRef idx="1">
            <a:schemeClr val="accent1"/>
          </a:effectRef>
          <a:fontRef idx="minor">
            <a:schemeClr val="dk1"/>
          </a:fontRef>
        </p:style>
        <p:txBody>
          <a:bodyPr rtlCol="1">
            <a:spAutoFit/>
          </a:bodyPr>
          <a:lstStyle/>
          <a:p>
            <a:pPr fontAlgn="auto">
              <a:spcBef>
                <a:spcPts val="0"/>
              </a:spcBef>
              <a:spcAft>
                <a:spcPts val="0"/>
              </a:spcAft>
              <a:defRPr/>
            </a:pPr>
            <a:r>
              <a:rPr lang="fa-IR" b="1" dirty="0">
                <a:cs typeface="B Nazanin" pitchFamily="2" charset="-78"/>
              </a:rPr>
              <a:t>بعدا از 2 دقیقه به اورژانس اطلاع داد ه و </a:t>
            </a:r>
            <a:r>
              <a:rPr lang="en-US" b="1" dirty="0">
                <a:cs typeface="B Nazanin" pitchFamily="2" charset="-78"/>
              </a:rPr>
              <a:t>AED </a:t>
            </a:r>
            <a:r>
              <a:rPr lang="fa-IR" b="1" dirty="0">
                <a:cs typeface="B Nazanin" pitchFamily="2" charset="-78"/>
              </a:rPr>
              <a:t> را همراه با  فیلتراسیون شروع کنید</a:t>
            </a:r>
          </a:p>
        </p:txBody>
      </p:sp>
      <p:sp>
        <p:nvSpPr>
          <p:cNvPr id="9" name="TextBox 8"/>
          <p:cNvSpPr txBox="1"/>
          <p:nvPr/>
        </p:nvSpPr>
        <p:spPr>
          <a:xfrm>
            <a:off x="6572250" y="2857500"/>
            <a:ext cx="2571750" cy="2586038"/>
          </a:xfrm>
          <a:prstGeom prst="rect">
            <a:avLst/>
          </a:prstGeom>
        </p:spPr>
        <p:style>
          <a:lnRef idx="1">
            <a:schemeClr val="accent2"/>
          </a:lnRef>
          <a:fillRef idx="2">
            <a:schemeClr val="accent2"/>
          </a:fillRef>
          <a:effectRef idx="1">
            <a:schemeClr val="accent2"/>
          </a:effectRef>
          <a:fontRef idx="minor">
            <a:schemeClr val="dk1"/>
          </a:fontRef>
        </p:style>
        <p:txBody>
          <a:bodyPr rtlCol="1">
            <a:spAutoFit/>
          </a:bodyPr>
          <a:lstStyle/>
          <a:p>
            <a:pPr algn="just" fontAlgn="auto">
              <a:spcBef>
                <a:spcPts val="0"/>
              </a:spcBef>
              <a:spcAft>
                <a:spcPts val="0"/>
              </a:spcAft>
              <a:defRPr/>
            </a:pPr>
            <a:r>
              <a:rPr lang="fa-IR" b="1" dirty="0">
                <a:cs typeface="B Nazanin" pitchFamily="2" charset="-78"/>
              </a:rPr>
              <a:t>تنفس را هر 3 ثانیه یکبار چک کنید </a:t>
            </a:r>
          </a:p>
          <a:p>
            <a:pPr algn="just" fontAlgn="auto">
              <a:spcBef>
                <a:spcPts val="0"/>
              </a:spcBef>
              <a:spcAft>
                <a:spcPts val="0"/>
              </a:spcAft>
              <a:defRPr/>
            </a:pPr>
            <a:r>
              <a:rPr lang="fa-IR" b="1" dirty="0">
                <a:cs typeface="B Nazanin" pitchFamily="2" charset="-78"/>
              </a:rPr>
              <a:t>اگر نبض کمتر از 60 بار در دقیقه همراه با پرفیوژن ضعیف با وجود فشار اکسیژن کافی و تهویه مناسب، ماساژ قلبی را شروع کنید</a:t>
            </a:r>
          </a:p>
          <a:p>
            <a:pPr algn="just" fontAlgn="auto">
              <a:spcBef>
                <a:spcPts val="0"/>
              </a:spcBef>
              <a:spcAft>
                <a:spcPts val="0"/>
              </a:spcAft>
              <a:defRPr/>
            </a:pPr>
            <a:r>
              <a:rPr lang="fa-IR" b="1" dirty="0">
                <a:cs typeface="B Nazanin" pitchFamily="2" charset="-78"/>
              </a:rPr>
              <a:t> هر 2 دقیقه یکبار نبض را چک کنید.  ) </a:t>
            </a:r>
          </a:p>
        </p:txBody>
      </p:sp>
      <p:sp>
        <p:nvSpPr>
          <p:cNvPr id="10" name="TextBox 9"/>
          <p:cNvSpPr txBox="1"/>
          <p:nvPr/>
        </p:nvSpPr>
        <p:spPr>
          <a:xfrm>
            <a:off x="2503488" y="5416550"/>
            <a:ext cx="3929062" cy="369888"/>
          </a:xfrm>
          <a:prstGeom prst="rect">
            <a:avLst/>
          </a:prstGeom>
        </p:spPr>
        <p:style>
          <a:lnRef idx="1">
            <a:schemeClr val="accent1"/>
          </a:lnRef>
          <a:fillRef idx="2">
            <a:schemeClr val="accent1"/>
          </a:fillRef>
          <a:effectRef idx="1">
            <a:schemeClr val="accent1"/>
          </a:effectRef>
          <a:fontRef idx="minor">
            <a:schemeClr val="dk1"/>
          </a:fontRef>
        </p:style>
        <p:txBody>
          <a:bodyPr rtlCol="1">
            <a:spAutoFit/>
          </a:bodyPr>
          <a:lstStyle/>
          <a:p>
            <a:pPr fontAlgn="auto">
              <a:spcBef>
                <a:spcPts val="0"/>
              </a:spcBef>
              <a:spcAft>
                <a:spcPts val="0"/>
              </a:spcAft>
              <a:defRPr/>
            </a:pPr>
            <a:r>
              <a:rPr lang="fa-IR" b="1" dirty="0">
                <a:cs typeface="B Nazanin" pitchFamily="2" charset="-78"/>
              </a:rPr>
              <a:t>وضعیت شوک را در مصدوم چک کنید </a:t>
            </a:r>
          </a:p>
        </p:txBody>
      </p:sp>
      <p:sp>
        <p:nvSpPr>
          <p:cNvPr id="11" name="TextBox 10"/>
          <p:cNvSpPr txBox="1"/>
          <p:nvPr/>
        </p:nvSpPr>
        <p:spPr>
          <a:xfrm>
            <a:off x="0" y="6211888"/>
            <a:ext cx="4214813" cy="646112"/>
          </a:xfrm>
          <a:prstGeom prst="rect">
            <a:avLst/>
          </a:prstGeom>
        </p:spPr>
        <p:style>
          <a:lnRef idx="1">
            <a:schemeClr val="accent1"/>
          </a:lnRef>
          <a:fillRef idx="2">
            <a:schemeClr val="accent1"/>
          </a:fillRef>
          <a:effectRef idx="1">
            <a:schemeClr val="accent1"/>
          </a:effectRef>
          <a:fontRef idx="minor">
            <a:schemeClr val="dk1"/>
          </a:fontRef>
        </p:style>
        <p:txBody>
          <a:bodyPr rtlCol="1">
            <a:spAutoFit/>
          </a:bodyPr>
          <a:lstStyle/>
          <a:p>
            <a:pPr algn="just" fontAlgn="auto">
              <a:spcBef>
                <a:spcPts val="0"/>
              </a:spcBef>
              <a:spcAft>
                <a:spcPts val="0"/>
              </a:spcAft>
              <a:defRPr/>
            </a:pPr>
            <a:r>
              <a:rPr lang="fa-IR" b="1" dirty="0">
                <a:cs typeface="B Nazanin" pitchFamily="2" charset="-78"/>
              </a:rPr>
              <a:t>در صورت بروز شوک در اسر وقت احیاء را برای 2 دقیقه شروع کنید </a:t>
            </a:r>
          </a:p>
        </p:txBody>
      </p:sp>
      <p:sp>
        <p:nvSpPr>
          <p:cNvPr id="12" name="TextBox 11"/>
          <p:cNvSpPr txBox="1"/>
          <p:nvPr/>
        </p:nvSpPr>
        <p:spPr>
          <a:xfrm>
            <a:off x="4357688" y="5929313"/>
            <a:ext cx="4214812" cy="923925"/>
          </a:xfrm>
          <a:prstGeom prst="rect">
            <a:avLst/>
          </a:prstGeom>
        </p:spPr>
        <p:style>
          <a:lnRef idx="1">
            <a:schemeClr val="accent1"/>
          </a:lnRef>
          <a:fillRef idx="2">
            <a:schemeClr val="accent1"/>
          </a:fillRef>
          <a:effectRef idx="1">
            <a:schemeClr val="accent1"/>
          </a:effectRef>
          <a:fontRef idx="minor">
            <a:schemeClr val="dk1"/>
          </a:fontRef>
        </p:style>
        <p:txBody>
          <a:bodyPr rtlCol="1">
            <a:spAutoFit/>
          </a:bodyPr>
          <a:lstStyle/>
          <a:p>
            <a:pPr algn="just" fontAlgn="auto">
              <a:spcBef>
                <a:spcPts val="0"/>
              </a:spcBef>
              <a:spcAft>
                <a:spcPts val="0"/>
              </a:spcAft>
              <a:defRPr/>
            </a:pPr>
            <a:r>
              <a:rPr lang="fa-IR" b="1" dirty="0">
                <a:cs typeface="B Nazanin" pitchFamily="2" charset="-78"/>
              </a:rPr>
              <a:t>در صورت عدم وجود شوک مجددا احیاء را شروع کنید و برای 2 دقیقه ادامه دهید </a:t>
            </a:r>
          </a:p>
          <a:p>
            <a:pPr algn="just" fontAlgn="auto">
              <a:spcBef>
                <a:spcPts val="0"/>
              </a:spcBef>
              <a:spcAft>
                <a:spcPts val="0"/>
              </a:spcAft>
              <a:defRPr/>
            </a:pPr>
            <a:r>
              <a:rPr lang="fa-IR" b="1" dirty="0">
                <a:cs typeface="B Nazanin" pitchFamily="2" charset="-78"/>
              </a:rPr>
              <a:t>در حین ان ریتم قلب را چک کرده و در صورت </a:t>
            </a:r>
          </a:p>
        </p:txBody>
      </p:sp>
      <p:cxnSp>
        <p:nvCxnSpPr>
          <p:cNvPr id="15" name="Straight Arrow Connector 14"/>
          <p:cNvCxnSpPr/>
          <p:nvPr/>
        </p:nvCxnSpPr>
        <p:spPr>
          <a:xfrm rot="5400000">
            <a:off x="3786981" y="1856582"/>
            <a:ext cx="1285875" cy="1588"/>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5" idx="2"/>
            <a:endCxn id="6" idx="0"/>
          </p:cNvCxnSpPr>
          <p:nvPr/>
        </p:nvCxnSpPr>
        <p:spPr>
          <a:xfrm rot="5400000">
            <a:off x="4324350" y="3003550"/>
            <a:ext cx="273050" cy="635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6" idx="2"/>
            <a:endCxn id="8" idx="0"/>
          </p:cNvCxnSpPr>
          <p:nvPr/>
        </p:nvCxnSpPr>
        <p:spPr>
          <a:xfrm rot="16200000" flipH="1">
            <a:off x="4347369" y="4453731"/>
            <a:ext cx="225425" cy="4763"/>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8" idx="2"/>
            <a:endCxn id="10" idx="0"/>
          </p:cNvCxnSpPr>
          <p:nvPr/>
        </p:nvCxnSpPr>
        <p:spPr>
          <a:xfrm rot="16200000" flipH="1">
            <a:off x="4364038" y="5313363"/>
            <a:ext cx="201612" cy="4762"/>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4429125" y="1643063"/>
            <a:ext cx="1857375" cy="1587"/>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4" idx="1"/>
          </p:cNvCxnSpPr>
          <p:nvPr/>
        </p:nvCxnSpPr>
        <p:spPr>
          <a:xfrm rot="10800000">
            <a:off x="4429125" y="1857375"/>
            <a:ext cx="1857375" cy="1588"/>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10" idx="2"/>
            <a:endCxn id="12" idx="0"/>
          </p:cNvCxnSpPr>
          <p:nvPr/>
        </p:nvCxnSpPr>
        <p:spPr>
          <a:xfrm rot="16200000" flipH="1">
            <a:off x="5395119" y="4858544"/>
            <a:ext cx="142875" cy="1998663"/>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10" idx="2"/>
            <a:endCxn id="11" idx="0"/>
          </p:cNvCxnSpPr>
          <p:nvPr/>
        </p:nvCxnSpPr>
        <p:spPr>
          <a:xfrm rot="5400000">
            <a:off x="3074988" y="4819650"/>
            <a:ext cx="425450" cy="2359025"/>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46" name="Rectangle 5"/>
          <p:cNvSpPr>
            <a:spLocks noGrp="1" noChangeArrowheads="1"/>
          </p:cNvSpPr>
          <p:nvPr>
            <p:ph type="title"/>
          </p:nvPr>
        </p:nvSpPr>
        <p:spPr>
          <a:xfrm>
            <a:off x="642910" y="214294"/>
            <a:ext cx="7242175" cy="571500"/>
          </a:xfrm>
        </p:spPr>
        <p:txBody>
          <a:bodyPr>
            <a:normAutofit fontScale="90000"/>
          </a:bodyPr>
          <a:lstStyle/>
          <a:p>
            <a:pPr algn="ctr" eaLnBrk="1" fontAlgn="auto" hangingPunct="1">
              <a:spcAft>
                <a:spcPts val="0"/>
              </a:spcAft>
              <a:defRPr/>
            </a:pPr>
            <a:r>
              <a:rPr lang="fa-IR" sz="2800" dirty="0" smtClean="0">
                <a:solidFill>
                  <a:schemeClr val="tx1"/>
                </a:solidFill>
                <a:cs typeface="B Nazanin" pitchFamily="2" charset="-78"/>
              </a:rPr>
              <a:t>مراقبت های بهداشتی در کودک حادثه دیده و فلوچارت مراحل اجرای  احیاء کودکان پایه</a:t>
            </a:r>
            <a:endParaRPr lang="en-US" sz="2800" dirty="0" smtClean="0">
              <a:solidFill>
                <a:schemeClr val="tx1"/>
              </a:solidFill>
              <a:cs typeface="B Nazanin" pitchFamily="2" charset="-78"/>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normAutofit fontScale="90000"/>
          </a:bodyPr>
          <a:lstStyle/>
          <a:p>
            <a:pPr eaLnBrk="1" fontAlgn="auto" hangingPunct="1">
              <a:spcAft>
                <a:spcPts val="0"/>
              </a:spcAft>
              <a:defRPr/>
            </a:pPr>
            <a:r>
              <a:rPr lang="en-US" sz="4000" dirty="0" smtClean="0"/>
              <a:t>Finger Sweep Maneuver Administered to an Unconscious Victim of FBAO</a:t>
            </a:r>
          </a:p>
        </p:txBody>
      </p:sp>
      <p:pic>
        <p:nvPicPr>
          <p:cNvPr id="79875" name="Picture 3" descr="Image25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4650" y="1700213"/>
            <a:ext cx="5807075" cy="500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56792"/>
            <a:ext cx="7239000" cy="4899571"/>
          </a:xfrm>
        </p:spPr>
        <p:txBody>
          <a:bodyPr/>
          <a:lstStyle/>
          <a:p>
            <a:pPr algn="just" rtl="1"/>
            <a:r>
              <a:rPr lang="fa-IR" sz="3200" b="1" dirty="0">
                <a:latin typeface="Trebuchet MS" pitchFamily="34" charset="0"/>
                <a:cs typeface="B Nazanin" pitchFamily="2" charset="-78"/>
              </a:rPr>
              <a:t>برای کودکان و شیرخواران شروع احیا همچون بالغین با توالی </a:t>
            </a:r>
            <a:r>
              <a:rPr lang="en-US" sz="3200" b="1" dirty="0" smtClean="0">
                <a:latin typeface="Trebuchet MS" pitchFamily="34" charset="0"/>
                <a:cs typeface="B Nazanin" pitchFamily="2" charset="-78"/>
              </a:rPr>
              <a:t>CAB</a:t>
            </a:r>
            <a:r>
              <a:rPr lang="fa-IR" sz="3200" b="1" dirty="0" smtClean="0">
                <a:latin typeface="Trebuchet MS" pitchFamily="34" charset="0"/>
                <a:cs typeface="B Nazanin" pitchFamily="2" charset="-78"/>
              </a:rPr>
              <a:t> توصیه می شود.</a:t>
            </a:r>
          </a:p>
          <a:p>
            <a:pPr marL="0" indent="0" algn="just" rtl="1">
              <a:buNone/>
            </a:pPr>
            <a:endParaRPr lang="fa-IR" b="1" dirty="0">
              <a:latin typeface="Trebuchet MS" pitchFamily="34" charset="0"/>
              <a:cs typeface="B Nazanin" pitchFamily="2" charset="-78"/>
            </a:endParaRPr>
          </a:p>
          <a:p>
            <a:pPr marL="0" indent="0" algn="just" rtl="1">
              <a:buNone/>
            </a:pPr>
            <a:endParaRPr lang="fa-IR" b="1" dirty="0" smtClean="0">
              <a:latin typeface="Trebuchet MS" pitchFamily="34" charset="0"/>
              <a:cs typeface="B Nazanin" pitchFamily="2" charset="-78"/>
            </a:endParaRPr>
          </a:p>
          <a:p>
            <a:pPr marL="0" indent="0" algn="just" rtl="1">
              <a:buNone/>
            </a:pPr>
            <a:endParaRPr lang="fa-IR" b="1" dirty="0" smtClean="0">
              <a:latin typeface="Trebuchet MS" pitchFamily="34" charset="0"/>
              <a:cs typeface="B Nazanin" pitchFamily="2" charset="-78"/>
            </a:endParaRPr>
          </a:p>
          <a:p>
            <a:pPr marL="0" indent="0" algn="just" rtl="1">
              <a:buNone/>
            </a:pPr>
            <a:r>
              <a:rPr lang="fa-IR" b="1" dirty="0" smtClean="0">
                <a:latin typeface="Trebuchet MS" pitchFamily="34" charset="0"/>
                <a:cs typeface="B Nazanin" pitchFamily="2" charset="-78"/>
              </a:rPr>
              <a:t>قابل ذکر است که ایست های قلبی در بچه ها و شیرخواران عمدتا ناشی از مشکلات اولیه تنفسی هستند تا بیماری اولیه قلبی کودک و لذا برقراری تهویه در احیای کودکان بسیار مهم است.</a:t>
            </a:r>
            <a:endParaRPr lang="fa-IR" b="1" dirty="0">
              <a:latin typeface="Trebuchet MS" pitchFamily="34" charset="0"/>
              <a:cs typeface="B Nazanin" pitchFamily="2" charset="-78"/>
            </a:endParaRPr>
          </a:p>
        </p:txBody>
      </p:sp>
    </p:spTree>
    <p:extLst>
      <p:ext uri="{BB962C8B-B14F-4D97-AF65-F5344CB8AC3E}">
        <p14:creationId xmlns:p14="http://schemas.microsoft.com/office/powerpoint/2010/main" val="871485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7239000" cy="804069"/>
          </a:xfrm>
        </p:spPr>
        <p:txBody>
          <a:bodyPr>
            <a:normAutofit/>
          </a:bodyPr>
          <a:lstStyle/>
          <a:p>
            <a:pPr algn="r" rtl="1"/>
            <a:r>
              <a:rPr lang="fa-IR" sz="2800" dirty="0" smtClean="0"/>
              <a:t>ترتیب احیای پایه برای احیاگر غیر حرفه ای</a:t>
            </a:r>
            <a:endParaRPr lang="fa-IR" sz="2800" dirty="0"/>
          </a:p>
        </p:txBody>
      </p:sp>
      <p:sp>
        <p:nvSpPr>
          <p:cNvPr id="3" name="Content Placeholder 2"/>
          <p:cNvSpPr>
            <a:spLocks noGrp="1"/>
          </p:cNvSpPr>
          <p:nvPr>
            <p:ph idx="1"/>
          </p:nvPr>
        </p:nvSpPr>
        <p:spPr>
          <a:xfrm>
            <a:off x="467544" y="1628800"/>
            <a:ext cx="7239000" cy="4104456"/>
          </a:xfrm>
        </p:spPr>
        <p:txBody>
          <a:bodyPr/>
          <a:lstStyle/>
          <a:p>
            <a:pPr marL="0" indent="0" algn="r" rtl="1">
              <a:buNone/>
            </a:pPr>
            <a:r>
              <a:rPr lang="fa-IR" b="1" dirty="0">
                <a:latin typeface="Trebuchet MS" pitchFamily="34" charset="0"/>
                <a:cs typeface="B Nazanin" pitchFamily="2" charset="-78"/>
              </a:rPr>
              <a:t>1- ارزیابی </a:t>
            </a:r>
            <a:r>
              <a:rPr lang="fa-IR" b="1" dirty="0" smtClean="0">
                <a:latin typeface="Trebuchet MS" pitchFamily="34" charset="0"/>
                <a:cs typeface="B Nazanin" pitchFamily="2" charset="-78"/>
              </a:rPr>
              <a:t>ایمنی </a:t>
            </a:r>
            <a:r>
              <a:rPr lang="fa-IR" b="1" dirty="0">
                <a:latin typeface="Trebuchet MS" pitchFamily="34" charset="0"/>
                <a:cs typeface="B Nazanin" pitchFamily="2" charset="-78"/>
              </a:rPr>
              <a:t>فرد احیا کننده و کودک </a:t>
            </a:r>
            <a:r>
              <a:rPr lang="fa-IR" b="1" dirty="0" smtClean="0">
                <a:latin typeface="Trebuchet MS" pitchFamily="34" charset="0"/>
                <a:cs typeface="B Nazanin" pitchFamily="2" charset="-78"/>
              </a:rPr>
              <a:t>مصدوم</a:t>
            </a:r>
          </a:p>
          <a:p>
            <a:pPr marL="0" indent="0" algn="r" rtl="1">
              <a:buNone/>
            </a:pPr>
            <a:r>
              <a:rPr lang="fa-IR" b="1" dirty="0" smtClean="0">
                <a:latin typeface="Trebuchet MS" pitchFamily="34" charset="0"/>
                <a:cs typeface="B Nazanin" pitchFamily="2" charset="-78"/>
              </a:rPr>
              <a:t>2-ارزیابی نیازمندی کودک به احیا با بررسی پاسخ دهی مصدوم</a:t>
            </a:r>
          </a:p>
          <a:p>
            <a:pPr marL="0" indent="0" algn="r" rtl="1">
              <a:buNone/>
            </a:pPr>
            <a:r>
              <a:rPr lang="fa-IR" b="1" dirty="0" smtClean="0">
                <a:latin typeface="Trebuchet MS" pitchFamily="34" charset="0"/>
                <a:cs typeface="B Nazanin" pitchFamily="2" charset="-78"/>
              </a:rPr>
              <a:t>3-ارزیابی نبض مرکزی و تنفس کودک</a:t>
            </a:r>
          </a:p>
          <a:p>
            <a:pPr marL="0" indent="0" algn="r" rtl="1">
              <a:buNone/>
            </a:pPr>
            <a:r>
              <a:rPr lang="fa-IR" b="1" dirty="0" smtClean="0">
                <a:latin typeface="Trebuchet MS" pitchFamily="34" charset="0"/>
                <a:cs typeface="B Nazanin" pitchFamily="2" charset="-78"/>
              </a:rPr>
              <a:t>4-شروع فشردن قفسه سینه (ماساژ قلبی)</a:t>
            </a:r>
          </a:p>
          <a:p>
            <a:pPr marL="0" indent="0" algn="r" rtl="1">
              <a:buNone/>
            </a:pPr>
            <a:r>
              <a:rPr lang="fa-IR" b="1" dirty="0" smtClean="0">
                <a:latin typeface="Trebuchet MS" pitchFamily="34" charset="0"/>
                <a:cs typeface="B Nazanin" pitchFamily="2" charset="-78"/>
              </a:rPr>
              <a:t>5-باز کردن راه هوایی و تهویه دادن</a:t>
            </a:r>
          </a:p>
          <a:p>
            <a:pPr marL="0" indent="0" algn="r" rtl="1">
              <a:buNone/>
            </a:pPr>
            <a:r>
              <a:rPr lang="fa-IR" b="1" dirty="0" smtClean="0">
                <a:latin typeface="Trebuchet MS" pitchFamily="34" charset="0"/>
                <a:cs typeface="B Nazanin" pitchFamily="2" charset="-78"/>
              </a:rPr>
              <a:t>6-هماهنگی بین فشردن قفسه سینه و تنفس</a:t>
            </a:r>
          </a:p>
          <a:p>
            <a:pPr marL="0" indent="0" algn="r" rtl="1">
              <a:buNone/>
            </a:pPr>
            <a:r>
              <a:rPr lang="fa-IR" b="1" dirty="0" smtClean="0">
                <a:latin typeface="Trebuchet MS" pitchFamily="34" charset="0"/>
                <a:cs typeface="B Nazanin" pitchFamily="2" charset="-78"/>
              </a:rPr>
              <a:t>7-اطلاع رسانی به سیستم اورژانس</a:t>
            </a:r>
            <a:endParaRPr lang="fa-IR" b="1" dirty="0">
              <a:latin typeface="Trebuchet MS" pitchFamily="34" charset="0"/>
              <a:cs typeface="B Nazanin" pitchFamily="2" charset="-78"/>
            </a:endParaRPr>
          </a:p>
        </p:txBody>
      </p:sp>
    </p:spTree>
    <p:extLst>
      <p:ext uri="{BB962C8B-B14F-4D97-AF65-F5344CB8AC3E}">
        <p14:creationId xmlns:p14="http://schemas.microsoft.com/office/powerpoint/2010/main" val="2485597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3071802" y="428604"/>
            <a:ext cx="4670433" cy="663561"/>
          </a:xfrm>
        </p:spPr>
        <p:txBody>
          <a:bodyPr/>
          <a:lstStyle/>
          <a:p>
            <a:pPr algn="r" eaLnBrk="1" fontAlgn="auto" hangingPunct="1">
              <a:spcAft>
                <a:spcPts val="0"/>
              </a:spcAft>
              <a:defRPr/>
            </a:pPr>
            <a:r>
              <a:rPr lang="fa-IR" sz="4000" dirty="0" smtClean="0">
                <a:solidFill>
                  <a:schemeClr val="tx1"/>
                </a:solidFill>
                <a:cs typeface="B Titr" pitchFamily="2" charset="-78"/>
              </a:rPr>
              <a:t>ایمنی </a:t>
            </a:r>
            <a:r>
              <a:rPr lang="en-US" sz="4000" dirty="0" smtClean="0">
                <a:solidFill>
                  <a:schemeClr val="tx1"/>
                </a:solidFill>
                <a:cs typeface="B Titr" pitchFamily="2" charset="-78"/>
              </a:rPr>
              <a:t> </a:t>
            </a:r>
          </a:p>
        </p:txBody>
      </p:sp>
      <p:sp>
        <p:nvSpPr>
          <p:cNvPr id="4" name="Rectangle 6"/>
          <p:cNvSpPr txBox="1">
            <a:spLocks noChangeArrowheads="1"/>
          </p:cNvSpPr>
          <p:nvPr/>
        </p:nvSpPr>
        <p:spPr>
          <a:xfrm>
            <a:off x="571500" y="1643063"/>
            <a:ext cx="7215188" cy="2357437"/>
          </a:xfrm>
          <a:prstGeom prst="rect">
            <a:avLst/>
          </a:prstGeom>
        </p:spPr>
        <p:txBody>
          <a:bodyPr/>
          <a:lstStyle>
            <a:lvl1pPr marL="342900" indent="-342900" algn="r" rtl="1" eaLnBrk="0" fontAlgn="base" hangingPunct="0">
              <a:spcBef>
                <a:spcPct val="20000"/>
              </a:spcBef>
              <a:spcAft>
                <a:spcPct val="0"/>
              </a:spcAft>
              <a:buClr>
                <a:schemeClr val="bg2"/>
              </a:buClr>
              <a:buSzPct val="75000"/>
              <a:buFont typeface="Wingdings" pitchFamily="2" charset="2"/>
              <a:buChar char="p"/>
              <a:defRPr sz="2800">
                <a:solidFill>
                  <a:schemeClr val="tx1"/>
                </a:solidFill>
                <a:latin typeface="+mn-lt"/>
                <a:ea typeface="+mn-ea"/>
                <a:cs typeface="+mn-cs"/>
              </a:defRPr>
            </a:lvl1pPr>
            <a:lvl2pPr marL="742950" indent="-285750" algn="r" rtl="1" eaLnBrk="0" fontAlgn="base" hangingPunct="0">
              <a:spcBef>
                <a:spcPct val="20000"/>
              </a:spcBef>
              <a:spcAft>
                <a:spcPct val="0"/>
              </a:spcAft>
              <a:buClr>
                <a:schemeClr val="tx2"/>
              </a:buClr>
              <a:buSzPct val="75000"/>
              <a:buFont typeface="Wingdings" pitchFamily="2" charset="2"/>
              <a:buChar char="n"/>
              <a:defRPr sz="2400">
                <a:solidFill>
                  <a:schemeClr val="tx1"/>
                </a:solidFill>
                <a:latin typeface="+mn-lt"/>
                <a:cs typeface="+mn-cs"/>
              </a:defRPr>
            </a:lvl2pPr>
            <a:lvl3pPr marL="1143000" indent="-228600" algn="r" rtl="1" eaLnBrk="0" fontAlgn="base" hangingPunct="0">
              <a:spcBef>
                <a:spcPct val="20000"/>
              </a:spcBef>
              <a:spcAft>
                <a:spcPct val="0"/>
              </a:spcAft>
              <a:buClr>
                <a:schemeClr val="accent1"/>
              </a:buClr>
              <a:buSzPct val="65000"/>
              <a:buFont typeface="Wingdings" pitchFamily="2" charset="2"/>
              <a:buChar char="p"/>
              <a:defRPr sz="2000">
                <a:solidFill>
                  <a:schemeClr val="tx1"/>
                </a:solidFill>
                <a:latin typeface="+mn-lt"/>
                <a:cs typeface="+mn-cs"/>
              </a:defRPr>
            </a:lvl3pPr>
            <a:lvl4pPr marL="1600200" indent="-228600" algn="r" rtl="1" eaLnBrk="0" fontAlgn="base" hangingPunct="0">
              <a:spcBef>
                <a:spcPct val="20000"/>
              </a:spcBef>
              <a:spcAft>
                <a:spcPct val="0"/>
              </a:spcAft>
              <a:buClr>
                <a:schemeClr val="bg2"/>
              </a:buClr>
              <a:buFont typeface="Wingdings" pitchFamily="2" charset="2"/>
              <a:buChar char="§"/>
              <a:defRPr sz="2000">
                <a:solidFill>
                  <a:schemeClr val="tx1"/>
                </a:solidFill>
                <a:latin typeface="+mn-lt"/>
                <a:cs typeface="+mn-cs"/>
              </a:defRPr>
            </a:lvl4pPr>
            <a:lvl5pPr marL="2057400" indent="-228600" algn="r" rtl="1" eaLnBrk="0" fontAlgn="base" hangingPunct="0">
              <a:spcBef>
                <a:spcPct val="20000"/>
              </a:spcBef>
              <a:spcAft>
                <a:spcPct val="0"/>
              </a:spcAft>
              <a:buClr>
                <a:schemeClr val="tx2"/>
              </a:buClr>
              <a:buSzPct val="80000"/>
              <a:buFont typeface="Wingdings" pitchFamily="2" charset="2"/>
              <a:buChar char="§"/>
              <a:defRPr sz="2000">
                <a:solidFill>
                  <a:schemeClr val="tx1"/>
                </a:solidFill>
                <a:latin typeface="+mn-lt"/>
                <a:cs typeface="+mn-cs"/>
              </a:defRPr>
            </a:lvl5pPr>
            <a:lvl6pPr marL="2514600" indent="-228600" algn="r" rtl="1"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6pPr>
            <a:lvl7pPr marL="2971800" indent="-228600" algn="r" rtl="1"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7pPr>
            <a:lvl8pPr marL="3429000" indent="-228600" algn="r" rtl="1"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8pPr>
            <a:lvl9pPr marL="3886200" indent="-228600" algn="r" rtl="1"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9pPr>
          </a:lstStyle>
          <a:p>
            <a:pPr algn="just" eaLnBrk="1" hangingPunct="1">
              <a:buFont typeface="Wingdings" pitchFamily="2" charset="2"/>
              <a:buNone/>
              <a:defRPr/>
            </a:pPr>
            <a:r>
              <a:rPr lang="fa-IR" sz="2400" b="1" dirty="0" smtClean="0">
                <a:solidFill>
                  <a:srgbClr val="FF0000"/>
                </a:solidFill>
                <a:effectLst>
                  <a:outerShdw blurRad="38100" dist="38100" dir="2700000" algn="tl">
                    <a:srgbClr val="C0C0C0"/>
                  </a:outerShdw>
                </a:effectLst>
                <a:cs typeface="B Nazanin" pitchFamily="2" charset="-78"/>
              </a:rPr>
              <a:t> حفظ ایمنی و سلامتی امدادگر و مصدوم </a:t>
            </a:r>
            <a:endParaRPr lang="en-US" sz="2400" b="1" dirty="0" smtClean="0">
              <a:solidFill>
                <a:srgbClr val="FF0000"/>
              </a:solidFill>
              <a:effectLst>
                <a:outerShdw blurRad="38100" dist="38100" dir="2700000" algn="tl">
                  <a:srgbClr val="C0C0C0"/>
                </a:outerShdw>
              </a:effectLst>
              <a:cs typeface="B Nazanin" pitchFamily="2" charset="-78"/>
            </a:endParaRPr>
          </a:p>
          <a:p>
            <a:pPr algn="just" eaLnBrk="1" hangingPunct="1">
              <a:defRPr/>
            </a:pPr>
            <a:r>
              <a:rPr lang="fa-IR" b="1" dirty="0" smtClean="0">
                <a:cs typeface="B Nazanin" pitchFamily="2" charset="-78"/>
              </a:rPr>
              <a:t>امدادگر بایستی اولا از ایمن بودن منطقه که در آن حادثه اتفاق افتاده</a:t>
            </a:r>
            <a:r>
              <a:rPr lang="en-US" b="1" dirty="0" smtClean="0">
                <a:cs typeface="B Nazanin" pitchFamily="2" charset="-78"/>
              </a:rPr>
              <a:t> </a:t>
            </a:r>
            <a:r>
              <a:rPr lang="fa-IR" b="1" dirty="0" smtClean="0">
                <a:cs typeface="B Nazanin" pitchFamily="2" charset="-78"/>
              </a:rPr>
              <a:t>برای خود و فرد حادثه دیده اطمینان داشته باشد.</a:t>
            </a:r>
          </a:p>
          <a:p>
            <a:pPr algn="just" eaLnBrk="1" hangingPunct="1">
              <a:defRPr/>
            </a:pPr>
            <a:r>
              <a:rPr lang="fa-IR" b="1" dirty="0" smtClean="0">
                <a:cs typeface="B Nazanin" pitchFamily="2" charset="-78"/>
              </a:rPr>
              <a:t>امداگر بایستی  وقتی اقدام به حرکت دادن مصدوم کند که از ایمنی محل مصدوم مطمئن نباشد .</a:t>
            </a:r>
            <a:endParaRPr lang="en-US" b="1" dirty="0" smtClean="0">
              <a:cs typeface="B Nazanin" pitchFamily="2" charset="-78"/>
            </a:endParaRPr>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docProps/app.xml><?xml version="1.0" encoding="utf-8"?>
<Properties xmlns="http://schemas.openxmlformats.org/officeDocument/2006/extended-properties" xmlns:vt="http://schemas.openxmlformats.org/officeDocument/2006/docPropsVTypes">
  <TotalTime>2988</TotalTime>
  <Words>3697</Words>
  <Application>Microsoft Office PowerPoint</Application>
  <PresentationFormat>On-screen Show (4:3)</PresentationFormat>
  <Paragraphs>313</Paragraphs>
  <Slides>62</Slides>
  <Notes>48</Notes>
  <HiddenSlides>0</HiddenSlides>
  <MMClips>1</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Opulent</vt:lpstr>
      <vt:lpstr>احیاء پایه کودکان</vt:lpstr>
      <vt:lpstr>Pediatric Chain of Survival  زنجیره بقای  کودکان </vt:lpstr>
      <vt:lpstr>PowerPoint Presentation</vt:lpstr>
      <vt:lpstr>امداد گر </vt:lpstr>
      <vt:lpstr> گروه هدف </vt:lpstr>
      <vt:lpstr>ABC  یا  CAB</vt:lpstr>
      <vt:lpstr>PowerPoint Presentation</vt:lpstr>
      <vt:lpstr>ترتیب احیای پایه برای احیاگر غیر حرفه ای</vt:lpstr>
      <vt:lpstr>ایمنی  </vt:lpstr>
      <vt:lpstr>  ارزیابی مصدوم از نظر  واکنش به تحریکات </vt:lpstr>
      <vt:lpstr>  پاسخ کودک </vt:lpstr>
      <vt:lpstr>  عدم واکنش  </vt:lpstr>
      <vt:lpstr>PowerPoint Presentation</vt:lpstr>
      <vt:lpstr>Recovery Position وضعیت بهبودی </vt:lpstr>
      <vt:lpstr>Recovery Position وضعیت قرار دادن مصدوم در شرایطی که رو به بهبودی است  </vt:lpstr>
      <vt:lpstr>عدم پاسخ به تحریکات   </vt:lpstr>
      <vt:lpstr>Unresponsive child عدم پاسخ به تحریکات </vt:lpstr>
      <vt:lpstr>carrying a small child to the telephone</vt:lpstr>
      <vt:lpstr>وضعیت قرار گیری مصدوم </vt:lpstr>
      <vt:lpstr>Chest Compressions</vt:lpstr>
      <vt:lpstr>Chest Compressions</vt:lpstr>
      <vt:lpstr>2-finger Chest Compression Technique in Infant</vt:lpstr>
      <vt:lpstr>One-hand chest compression technique in child (1-8) Yr </vt:lpstr>
      <vt:lpstr>PowerPoint Presentation</vt:lpstr>
      <vt:lpstr>PowerPoint Presentation</vt:lpstr>
      <vt:lpstr>Opening the Airway</vt:lpstr>
      <vt:lpstr>Airway Management </vt:lpstr>
      <vt:lpstr>PowerPoint Presentation</vt:lpstr>
      <vt:lpstr>Jaw-thrust Maneuver</vt:lpstr>
      <vt:lpstr>Comments on Technique</vt:lpstr>
      <vt:lpstr>Cervical Spinal Precautions نکات ضروری در حفظ ستون فقرات گردن</vt:lpstr>
      <vt:lpstr>Rescue Breathing</vt:lpstr>
      <vt:lpstr>Barrier Devices</vt:lpstr>
      <vt:lpstr>Barrier Devices</vt:lpstr>
      <vt:lpstr>PowerPoint Presentation</vt:lpstr>
      <vt:lpstr>PowerPoint Presentation</vt:lpstr>
      <vt:lpstr>هماهنگی بین فشردن قفسه سینه و تنفس</vt:lpstr>
      <vt:lpstr>PowerPoint Presentation</vt:lpstr>
      <vt:lpstr>احیای پایه برای احیا کننده ماهر یا هر کسی که آموزش احیای دو نفره دیده است</vt:lpstr>
      <vt:lpstr>بررسی نیاز کودک به احیا</vt:lpstr>
      <vt:lpstr>تنفس و نبض را چک کنید</vt:lpstr>
      <vt:lpstr>No pulse</vt:lpstr>
      <vt:lpstr>When check pulse again</vt:lpstr>
      <vt:lpstr>BRACHIAL PULSE CHECK  بررسی نبض براکیال </vt:lpstr>
      <vt:lpstr>تنفس ناکافی همراه با وجود نبض</vt:lpstr>
      <vt:lpstr>برادیکاردی با پرفیوژن ناچیز</vt:lpstr>
      <vt:lpstr>ماساژ قلبی</vt:lpstr>
      <vt:lpstr>HAND Position for Chest Encirclement</vt:lpstr>
      <vt:lpstr>2 Thumb–encircling Hands Chest Compression in Infant (2 Rescuers)</vt:lpstr>
      <vt:lpstr>Defibrillation</vt:lpstr>
      <vt:lpstr>Foreign Body Airway Obstruction   chocking</vt:lpstr>
      <vt:lpstr>شناسایی و اپیدمیولوژی (همه گیر شناسی ) </vt:lpstr>
      <vt:lpstr>PowerPoint Presentation</vt:lpstr>
      <vt:lpstr>PowerPoint Presentation</vt:lpstr>
      <vt:lpstr>رفع انسداد راه هوایی</vt:lpstr>
      <vt:lpstr>PowerPoint Presentation</vt:lpstr>
      <vt:lpstr>PowerPoint Presentation</vt:lpstr>
      <vt:lpstr>FBAO (Choking)</vt:lpstr>
      <vt:lpstr>Heimlich maneuver </vt:lpstr>
      <vt:lpstr>Back Blow &amp; Chest Thrust in an Infant  </vt:lpstr>
      <vt:lpstr>مراقبت های بهداشتی در کودک حادثه دیده و فلوچارت مراحل اجرای  احیاء کودکان پایه</vt:lpstr>
      <vt:lpstr>Finger Sweep Maneuver Administered to an Unconscious Victim of FBAO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Pediatric Basic Life Support</dc:title>
  <dc:creator>toghyani</dc:creator>
  <cp:lastModifiedBy>Tabashiri</cp:lastModifiedBy>
  <cp:revision>247</cp:revision>
  <dcterms:created xsi:type="dcterms:W3CDTF">2006-08-16T00:00:00Z</dcterms:created>
  <dcterms:modified xsi:type="dcterms:W3CDTF">2019-01-31T08:30:07Z</dcterms:modified>
</cp:coreProperties>
</file>