
<file path=[Content_Types].xml><?xml version="1.0" encoding="utf-8"?>
<Types xmlns="http://schemas.openxmlformats.org/package/2006/content-types">
  <Default Extension="png" ContentType="image/png"/>
  <Default Extension="bin" ContentType="application/vnd.openxmlformats-officedocument.oleObject"/>
  <Default Extension="jfif" ContentType="image/jpeg"/>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heme/themeOverride1.xml" ContentType="application/vnd.openxmlformats-officedocument.themeOverr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 id="2147483715" r:id="rId3"/>
    <p:sldMasterId id="2147483732" r:id="rId4"/>
  </p:sldMasterIdLst>
  <p:notesMasterIdLst>
    <p:notesMasterId r:id="rId78"/>
  </p:notesMasterIdLst>
  <p:sldIdLst>
    <p:sldId id="530" r:id="rId5"/>
    <p:sldId id="256" r:id="rId6"/>
    <p:sldId id="580" r:id="rId7"/>
    <p:sldId id="480" r:id="rId8"/>
    <p:sldId id="497" r:id="rId9"/>
    <p:sldId id="496" r:id="rId10"/>
    <p:sldId id="495" r:id="rId11"/>
    <p:sldId id="500" r:id="rId12"/>
    <p:sldId id="587" r:id="rId13"/>
    <p:sldId id="589" r:id="rId14"/>
    <p:sldId id="563" r:id="rId15"/>
    <p:sldId id="507" r:id="rId16"/>
    <p:sldId id="506" r:id="rId17"/>
    <p:sldId id="569" r:id="rId18"/>
    <p:sldId id="559" r:id="rId19"/>
    <p:sldId id="489" r:id="rId20"/>
    <p:sldId id="586" r:id="rId21"/>
    <p:sldId id="571" r:id="rId22"/>
    <p:sldId id="558" r:id="rId23"/>
    <p:sldId id="520" r:id="rId24"/>
    <p:sldId id="498" r:id="rId25"/>
    <p:sldId id="509" r:id="rId26"/>
    <p:sldId id="560" r:id="rId27"/>
    <p:sldId id="561" r:id="rId28"/>
    <p:sldId id="568" r:id="rId29"/>
    <p:sldId id="570" r:id="rId30"/>
    <p:sldId id="567" r:id="rId31"/>
    <p:sldId id="514" r:id="rId32"/>
    <p:sldId id="524" r:id="rId33"/>
    <p:sldId id="565" r:id="rId34"/>
    <p:sldId id="566" r:id="rId35"/>
    <p:sldId id="508" r:id="rId36"/>
    <p:sldId id="512" r:id="rId37"/>
    <p:sldId id="513" r:id="rId38"/>
    <p:sldId id="515" r:id="rId39"/>
    <p:sldId id="574" r:id="rId40"/>
    <p:sldId id="573" r:id="rId41"/>
    <p:sldId id="575" r:id="rId42"/>
    <p:sldId id="525" r:id="rId43"/>
    <p:sldId id="576" r:id="rId44"/>
    <p:sldId id="577" r:id="rId45"/>
    <p:sldId id="503" r:id="rId46"/>
    <p:sldId id="516" r:id="rId47"/>
    <p:sldId id="517" r:id="rId48"/>
    <p:sldId id="519" r:id="rId49"/>
    <p:sldId id="494" r:id="rId50"/>
    <p:sldId id="485" r:id="rId51"/>
    <p:sldId id="526" r:id="rId52"/>
    <p:sldId id="521" r:id="rId53"/>
    <p:sldId id="579" r:id="rId54"/>
    <p:sldId id="523" r:id="rId55"/>
    <p:sldId id="486" r:id="rId56"/>
    <p:sldId id="490" r:id="rId57"/>
    <p:sldId id="488" r:id="rId58"/>
    <p:sldId id="499" r:id="rId59"/>
    <p:sldId id="493" r:id="rId60"/>
    <p:sldId id="562" r:id="rId61"/>
    <p:sldId id="465" r:id="rId62"/>
    <p:sldId id="416" r:id="rId63"/>
    <p:sldId id="527" r:id="rId64"/>
    <p:sldId id="522" r:id="rId65"/>
    <p:sldId id="564" r:id="rId66"/>
    <p:sldId id="578" r:id="rId67"/>
    <p:sldId id="582" r:id="rId68"/>
    <p:sldId id="581" r:id="rId69"/>
    <p:sldId id="585" r:id="rId70"/>
    <p:sldId id="584" r:id="rId71"/>
    <p:sldId id="455" r:id="rId72"/>
    <p:sldId id="590" r:id="rId73"/>
    <p:sldId id="591" r:id="rId74"/>
    <p:sldId id="548" r:id="rId75"/>
    <p:sldId id="547" r:id="rId76"/>
    <p:sldId id="426" r:id="rId77"/>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3300"/>
    <a:srgbClr val="60A250"/>
    <a:srgbClr val="660066"/>
    <a:srgbClr val="9900CC"/>
    <a:srgbClr val="F3C5FB"/>
    <a:srgbClr val="F6D4FC"/>
    <a:srgbClr val="CC99FF"/>
    <a:srgbClr val="FF99FF"/>
    <a:srgbClr val="5EEC3C"/>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49" autoAdjust="0"/>
    <p:restoredTop sz="83865" autoAdjust="0"/>
  </p:normalViewPr>
  <p:slideViewPr>
    <p:cSldViewPr>
      <p:cViewPr varScale="1">
        <p:scale>
          <a:sx n="97" d="100"/>
          <a:sy n="97" d="100"/>
        </p:scale>
        <p:origin x="-1066" y="-77"/>
      </p:cViewPr>
      <p:guideLst>
        <p:guide orient="horz" pos="1620"/>
        <p:guide pos="2880"/>
      </p:guideLst>
    </p:cSldViewPr>
  </p:slideViewPr>
  <p:notesTextViewPr>
    <p:cViewPr>
      <p:scale>
        <a:sx n="1" d="1"/>
        <a:sy n="1" d="1"/>
      </p:scale>
      <p:origin x="0" y="0"/>
    </p:cViewPr>
  </p:notesTextViewPr>
  <p:sorterViewPr>
    <p:cViewPr varScale="1">
      <p:scale>
        <a:sx n="100" d="100"/>
        <a:sy n="100" d="100"/>
      </p:scale>
      <p:origin x="0" y="0"/>
    </p:cViewPr>
  </p:sorterViewPr>
  <p:gridSpacing cx="152705" cy="152705"/>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notesMaster" Target="notesMasters/notesMaster1.xml"/><Relationship Id="rId8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B8C55A2A-81CF-42A1-BF2A-7F98DBEC1B0A}" type="datetimeFigureOut">
              <a:rPr lang="fa-IR" smtClean="0"/>
              <a:t>23/07/1447</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8CD33EC3-B7DC-4712-B9D1-763C7AB92E96}" type="slidenum">
              <a:rPr lang="fa-IR" smtClean="0"/>
              <a:t>‹#›</a:t>
            </a:fld>
            <a:endParaRPr lang="fa-IR"/>
          </a:p>
        </p:txBody>
      </p:sp>
    </p:spTree>
    <p:extLst>
      <p:ext uri="{BB962C8B-B14F-4D97-AF65-F5344CB8AC3E}">
        <p14:creationId xmlns:p14="http://schemas.microsoft.com/office/powerpoint/2010/main" val="3091634796"/>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8</a:t>
            </a:fld>
            <a:endParaRPr lang="fa-IR"/>
          </a:p>
        </p:txBody>
      </p:sp>
    </p:spTree>
    <p:extLst>
      <p:ext uri="{BB962C8B-B14F-4D97-AF65-F5344CB8AC3E}">
        <p14:creationId xmlns:p14="http://schemas.microsoft.com/office/powerpoint/2010/main" val="2877588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24</a:t>
            </a:fld>
            <a:endParaRPr lang="fa-IR"/>
          </a:p>
        </p:txBody>
      </p:sp>
    </p:spTree>
    <p:extLst>
      <p:ext uri="{BB962C8B-B14F-4D97-AF65-F5344CB8AC3E}">
        <p14:creationId xmlns:p14="http://schemas.microsoft.com/office/powerpoint/2010/main" val="30016348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25</a:t>
            </a:fld>
            <a:endParaRPr lang="fa-IR"/>
          </a:p>
        </p:txBody>
      </p:sp>
    </p:spTree>
    <p:extLst>
      <p:ext uri="{BB962C8B-B14F-4D97-AF65-F5344CB8AC3E}">
        <p14:creationId xmlns:p14="http://schemas.microsoft.com/office/powerpoint/2010/main" val="29164403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26</a:t>
            </a:fld>
            <a:endParaRPr lang="fa-IR"/>
          </a:p>
        </p:txBody>
      </p:sp>
    </p:spTree>
    <p:extLst>
      <p:ext uri="{BB962C8B-B14F-4D97-AF65-F5344CB8AC3E}">
        <p14:creationId xmlns:p14="http://schemas.microsoft.com/office/powerpoint/2010/main" val="11543996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27</a:t>
            </a:fld>
            <a:endParaRPr lang="fa-IR"/>
          </a:p>
        </p:txBody>
      </p:sp>
    </p:spTree>
    <p:extLst>
      <p:ext uri="{BB962C8B-B14F-4D97-AF65-F5344CB8AC3E}">
        <p14:creationId xmlns:p14="http://schemas.microsoft.com/office/powerpoint/2010/main" val="30446444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49</a:t>
            </a:fld>
            <a:endParaRPr lang="fa-IR"/>
          </a:p>
        </p:txBody>
      </p:sp>
    </p:spTree>
    <p:extLst>
      <p:ext uri="{BB962C8B-B14F-4D97-AF65-F5344CB8AC3E}">
        <p14:creationId xmlns:p14="http://schemas.microsoft.com/office/powerpoint/2010/main" val="22211080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50</a:t>
            </a:fld>
            <a:endParaRPr lang="fa-IR"/>
          </a:p>
        </p:txBody>
      </p:sp>
    </p:spTree>
    <p:extLst>
      <p:ext uri="{BB962C8B-B14F-4D97-AF65-F5344CB8AC3E}">
        <p14:creationId xmlns:p14="http://schemas.microsoft.com/office/powerpoint/2010/main" val="1322386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51</a:t>
            </a:fld>
            <a:endParaRPr lang="fa-IR"/>
          </a:p>
        </p:txBody>
      </p:sp>
    </p:spTree>
    <p:extLst>
      <p:ext uri="{BB962C8B-B14F-4D97-AF65-F5344CB8AC3E}">
        <p14:creationId xmlns:p14="http://schemas.microsoft.com/office/powerpoint/2010/main" val="15797027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57</a:t>
            </a:fld>
            <a:endParaRPr lang="fa-IR"/>
          </a:p>
        </p:txBody>
      </p:sp>
    </p:spTree>
    <p:extLst>
      <p:ext uri="{BB962C8B-B14F-4D97-AF65-F5344CB8AC3E}">
        <p14:creationId xmlns:p14="http://schemas.microsoft.com/office/powerpoint/2010/main" val="4554159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60</a:t>
            </a:fld>
            <a:endParaRPr lang="fa-IR"/>
          </a:p>
        </p:txBody>
      </p:sp>
    </p:spTree>
    <p:extLst>
      <p:ext uri="{BB962C8B-B14F-4D97-AF65-F5344CB8AC3E}">
        <p14:creationId xmlns:p14="http://schemas.microsoft.com/office/powerpoint/2010/main" val="1322368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61</a:t>
            </a:fld>
            <a:endParaRPr lang="fa-IR"/>
          </a:p>
        </p:txBody>
      </p:sp>
    </p:spTree>
    <p:extLst>
      <p:ext uri="{BB962C8B-B14F-4D97-AF65-F5344CB8AC3E}">
        <p14:creationId xmlns:p14="http://schemas.microsoft.com/office/powerpoint/2010/main" val="12063388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9</a:t>
            </a:fld>
            <a:endParaRPr lang="fa-IR"/>
          </a:p>
        </p:txBody>
      </p:sp>
    </p:spTree>
    <p:extLst>
      <p:ext uri="{BB962C8B-B14F-4D97-AF65-F5344CB8AC3E}">
        <p14:creationId xmlns:p14="http://schemas.microsoft.com/office/powerpoint/2010/main" val="37961119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62</a:t>
            </a:fld>
            <a:endParaRPr lang="fa-IR"/>
          </a:p>
        </p:txBody>
      </p:sp>
    </p:spTree>
    <p:extLst>
      <p:ext uri="{BB962C8B-B14F-4D97-AF65-F5344CB8AC3E}">
        <p14:creationId xmlns:p14="http://schemas.microsoft.com/office/powerpoint/2010/main" val="29320549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63</a:t>
            </a:fld>
            <a:endParaRPr lang="fa-IR"/>
          </a:p>
        </p:txBody>
      </p:sp>
    </p:spTree>
    <p:extLst>
      <p:ext uri="{BB962C8B-B14F-4D97-AF65-F5344CB8AC3E}">
        <p14:creationId xmlns:p14="http://schemas.microsoft.com/office/powerpoint/2010/main" val="28307027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64</a:t>
            </a:fld>
            <a:endParaRPr lang="fa-IR"/>
          </a:p>
        </p:txBody>
      </p:sp>
    </p:spTree>
    <p:extLst>
      <p:ext uri="{BB962C8B-B14F-4D97-AF65-F5344CB8AC3E}">
        <p14:creationId xmlns:p14="http://schemas.microsoft.com/office/powerpoint/2010/main" val="20944650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65</a:t>
            </a:fld>
            <a:endParaRPr lang="fa-IR"/>
          </a:p>
        </p:txBody>
      </p:sp>
    </p:spTree>
    <p:extLst>
      <p:ext uri="{BB962C8B-B14F-4D97-AF65-F5344CB8AC3E}">
        <p14:creationId xmlns:p14="http://schemas.microsoft.com/office/powerpoint/2010/main" val="16158272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66</a:t>
            </a:fld>
            <a:endParaRPr lang="fa-IR"/>
          </a:p>
        </p:txBody>
      </p:sp>
    </p:spTree>
    <p:extLst>
      <p:ext uri="{BB962C8B-B14F-4D97-AF65-F5344CB8AC3E}">
        <p14:creationId xmlns:p14="http://schemas.microsoft.com/office/powerpoint/2010/main" val="34883071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67</a:t>
            </a:fld>
            <a:endParaRPr lang="fa-IR"/>
          </a:p>
        </p:txBody>
      </p:sp>
    </p:spTree>
    <p:extLst>
      <p:ext uri="{BB962C8B-B14F-4D97-AF65-F5344CB8AC3E}">
        <p14:creationId xmlns:p14="http://schemas.microsoft.com/office/powerpoint/2010/main" val="21610950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69</a:t>
            </a:fld>
            <a:endParaRPr lang="fa-IR"/>
          </a:p>
        </p:txBody>
      </p:sp>
    </p:spTree>
    <p:extLst>
      <p:ext uri="{BB962C8B-B14F-4D97-AF65-F5344CB8AC3E}">
        <p14:creationId xmlns:p14="http://schemas.microsoft.com/office/powerpoint/2010/main" val="12485037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70</a:t>
            </a:fld>
            <a:endParaRPr lang="fa-IR"/>
          </a:p>
        </p:txBody>
      </p:sp>
    </p:spTree>
    <p:extLst>
      <p:ext uri="{BB962C8B-B14F-4D97-AF65-F5344CB8AC3E}">
        <p14:creationId xmlns:p14="http://schemas.microsoft.com/office/powerpoint/2010/main" val="39059824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11</a:t>
            </a:fld>
            <a:endParaRPr lang="fa-IR"/>
          </a:p>
        </p:txBody>
      </p:sp>
    </p:spTree>
    <p:extLst>
      <p:ext uri="{BB962C8B-B14F-4D97-AF65-F5344CB8AC3E}">
        <p14:creationId xmlns:p14="http://schemas.microsoft.com/office/powerpoint/2010/main" val="33134773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12</a:t>
            </a:fld>
            <a:endParaRPr lang="fa-IR"/>
          </a:p>
        </p:txBody>
      </p:sp>
    </p:spTree>
    <p:extLst>
      <p:ext uri="{BB962C8B-B14F-4D97-AF65-F5344CB8AC3E}">
        <p14:creationId xmlns:p14="http://schemas.microsoft.com/office/powerpoint/2010/main" val="28540821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13</a:t>
            </a:fld>
            <a:endParaRPr lang="fa-IR"/>
          </a:p>
        </p:txBody>
      </p:sp>
    </p:spTree>
    <p:extLst>
      <p:ext uri="{BB962C8B-B14F-4D97-AF65-F5344CB8AC3E}">
        <p14:creationId xmlns:p14="http://schemas.microsoft.com/office/powerpoint/2010/main" val="17560522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14</a:t>
            </a:fld>
            <a:endParaRPr lang="fa-IR"/>
          </a:p>
        </p:txBody>
      </p:sp>
    </p:spTree>
    <p:extLst>
      <p:ext uri="{BB962C8B-B14F-4D97-AF65-F5344CB8AC3E}">
        <p14:creationId xmlns:p14="http://schemas.microsoft.com/office/powerpoint/2010/main" val="5696410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15</a:t>
            </a:fld>
            <a:endParaRPr lang="fa-IR"/>
          </a:p>
        </p:txBody>
      </p:sp>
    </p:spTree>
    <p:extLst>
      <p:ext uri="{BB962C8B-B14F-4D97-AF65-F5344CB8AC3E}">
        <p14:creationId xmlns:p14="http://schemas.microsoft.com/office/powerpoint/2010/main" val="12847138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20</a:t>
            </a:fld>
            <a:endParaRPr lang="fa-IR"/>
          </a:p>
        </p:txBody>
      </p:sp>
    </p:spTree>
    <p:extLst>
      <p:ext uri="{BB962C8B-B14F-4D97-AF65-F5344CB8AC3E}">
        <p14:creationId xmlns:p14="http://schemas.microsoft.com/office/powerpoint/2010/main" val="8727538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D33EC3-B7DC-4712-B9D1-763C7AB92E96}" type="slidenum">
              <a:rPr lang="fa-IR" smtClean="0"/>
              <a:t>23</a:t>
            </a:fld>
            <a:endParaRPr lang="fa-IR"/>
          </a:p>
        </p:txBody>
      </p:sp>
    </p:spTree>
    <p:extLst>
      <p:ext uri="{BB962C8B-B14F-4D97-AF65-F5344CB8AC3E}">
        <p14:creationId xmlns:p14="http://schemas.microsoft.com/office/powerpoint/2010/main" val="9316825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01670" y="1350110"/>
            <a:ext cx="6719020" cy="1383823"/>
          </a:xfrm>
          <a:noFill/>
          <a:effectLst>
            <a:outerShdw blurRad="50800" dist="38100" dir="2700000" algn="tl" rotWithShape="0">
              <a:prstClr val="black">
                <a:alpha val="40000"/>
              </a:prstClr>
            </a:outerShdw>
          </a:effectLst>
        </p:spPr>
        <p:txBody>
          <a:bodyPr>
            <a:normAutofit/>
          </a:bodyPr>
          <a:lstStyle>
            <a:lvl1pPr algn="l">
              <a:defRPr sz="3600">
                <a:solidFill>
                  <a:schemeClr val="bg1"/>
                </a:solidFill>
              </a:defRPr>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601670" y="3182569"/>
            <a:ext cx="8093365" cy="1374345"/>
          </a:xfrm>
          <a:noFill/>
        </p:spPr>
        <p:txBody>
          <a:bodyPr>
            <a:normAutofit/>
          </a:bodyPr>
          <a:lstStyle>
            <a:lvl1pPr marL="0" indent="0" algn="l">
              <a:buNone/>
              <a:defRPr sz="2800" b="0" i="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a:t>
            </a:r>
          </a:p>
          <a:p>
            <a:r>
              <a:rPr lang="en-US" dirty="0"/>
              <a:t>Master subtitle style</a:t>
            </a:r>
          </a:p>
        </p:txBody>
      </p:sp>
      <p:sp>
        <p:nvSpPr>
          <p:cNvPr id="4" name="Date Placeholder 3"/>
          <p:cNvSpPr>
            <a:spLocks noGrp="1"/>
          </p:cNvSpPr>
          <p:nvPr>
            <p:ph type="dt" sz="half" idx="10"/>
          </p:nvPr>
        </p:nvSpPr>
        <p:spPr/>
        <p:txBody>
          <a:bodyPr/>
          <a:lstStyle/>
          <a:p>
            <a:fld id="{53074F12-AA26-4AC8-9962-C36BB8F32554}" type="datetimeFigureOut">
              <a:rPr lang="en-US" smtClean="0"/>
              <a:pPr/>
              <a:t>1/11/2026</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253875174"/>
      </p:ext>
    </p:extLst>
  </p:cSld>
  <p:clrMapOvr>
    <a:masterClrMapping/>
  </p:clrMapOvr>
  <p:transition spd="slow">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1/11/2026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77607843"/>
      </p:ext>
    </p:extLst>
  </p:cSld>
  <p:clrMapOvr>
    <a:masterClrMapping/>
  </p:clrMapOvr>
  <p:transition spd="slow">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1/11/2026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428665726"/>
      </p:ext>
    </p:extLst>
  </p:cSld>
  <p:clrMapOvr>
    <a:masterClrMapping/>
  </p:clrMapOvr>
  <p:transition spd="slow">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1/11/2026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pic>
        <p:nvPicPr>
          <p:cNvPr id="7" name="Picture 6" descr="E:\websites\free-power-point-templates\2012\logos.png"/>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3655770" y="3946095"/>
            <a:ext cx="1294032" cy="465853"/>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3609949"/>
      </p:ext>
    </p:extLst>
  </p:cSld>
  <p:clrMapOvr>
    <a:masterClrMapping/>
  </p:clrMapOvr>
  <p:transition spd="slow">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fa-IR"/>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fa-IR"/>
          </a:p>
        </p:txBody>
      </p:sp>
      <p:sp>
        <p:nvSpPr>
          <p:cNvPr id="4" name="Date Placeholder 3"/>
          <p:cNvSpPr>
            <a:spLocks noGrp="1"/>
          </p:cNvSpPr>
          <p:nvPr>
            <p:ph type="dt" sz="half" idx="10"/>
          </p:nvPr>
        </p:nvSpPr>
        <p:spPr/>
        <p:txBody>
          <a:bodyPr/>
          <a:lstStyle/>
          <a:p>
            <a:fld id="{CAC758AE-8D40-4C0E-BCC9-C66379837F49}" type="datetimeFigureOut">
              <a:rPr lang="fa-IR" smtClean="0">
                <a:solidFill>
                  <a:prstClr val="black">
                    <a:tint val="75000"/>
                  </a:prstClr>
                </a:solidFill>
              </a:rPr>
              <a:pPr/>
              <a:t>23/07/1447</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A58D352-5858-4A36-8D93-26E2FBC5381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864005381"/>
      </p:ext>
    </p:extLst>
  </p:cSld>
  <p:clrMapOvr>
    <a:masterClrMapping/>
  </p:clrMapOvr>
  <p:transition spd="slow">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p>
            <a:fld id="{CAC758AE-8D40-4C0E-BCC9-C66379837F49}" type="datetimeFigureOut">
              <a:rPr lang="fa-IR" smtClean="0">
                <a:solidFill>
                  <a:prstClr val="black">
                    <a:tint val="75000"/>
                  </a:prstClr>
                </a:solidFill>
              </a:rPr>
              <a:pPr/>
              <a:t>23/07/1447</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A58D352-5858-4A36-8D93-26E2FBC5381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591057891"/>
      </p:ext>
    </p:extLst>
  </p:cSld>
  <p:clrMapOvr>
    <a:masterClrMapping/>
  </p:clrMapOvr>
  <p:transition spd="slow">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fa-IR"/>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AC758AE-8D40-4C0E-BCC9-C66379837F49}" type="datetimeFigureOut">
              <a:rPr lang="fa-IR" smtClean="0">
                <a:solidFill>
                  <a:prstClr val="black">
                    <a:tint val="75000"/>
                  </a:prstClr>
                </a:solidFill>
              </a:rPr>
              <a:pPr/>
              <a:t>23/07/1447</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A58D352-5858-4A36-8D93-26E2FBC5381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185430168"/>
      </p:ext>
    </p:extLst>
  </p:cSld>
  <p:clrMapOvr>
    <a:masterClrMapping/>
  </p:clrMapOvr>
  <p:transition spd="slow">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Date Placeholder 4"/>
          <p:cNvSpPr>
            <a:spLocks noGrp="1"/>
          </p:cNvSpPr>
          <p:nvPr>
            <p:ph type="dt" sz="half" idx="10"/>
          </p:nvPr>
        </p:nvSpPr>
        <p:spPr/>
        <p:txBody>
          <a:bodyPr/>
          <a:lstStyle/>
          <a:p>
            <a:fld id="{CAC758AE-8D40-4C0E-BCC9-C66379837F49}" type="datetimeFigureOut">
              <a:rPr lang="fa-IR" smtClean="0">
                <a:solidFill>
                  <a:prstClr val="black">
                    <a:tint val="75000"/>
                  </a:prstClr>
                </a:solidFill>
              </a:rPr>
              <a:pPr/>
              <a:t>23/07/1447</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A58D352-5858-4A36-8D93-26E2FBC5381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87895566"/>
      </p:ext>
    </p:extLst>
  </p:cSld>
  <p:clrMapOvr>
    <a:masterClrMapping/>
  </p:clrMapOvr>
  <p:transition spd="slow">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fa-IR"/>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7" name="Date Placeholder 6"/>
          <p:cNvSpPr>
            <a:spLocks noGrp="1"/>
          </p:cNvSpPr>
          <p:nvPr>
            <p:ph type="dt" sz="half" idx="10"/>
          </p:nvPr>
        </p:nvSpPr>
        <p:spPr/>
        <p:txBody>
          <a:bodyPr/>
          <a:lstStyle/>
          <a:p>
            <a:fld id="{CAC758AE-8D40-4C0E-BCC9-C66379837F49}" type="datetimeFigureOut">
              <a:rPr lang="fa-IR" smtClean="0">
                <a:solidFill>
                  <a:prstClr val="black">
                    <a:tint val="75000"/>
                  </a:prstClr>
                </a:solidFill>
              </a:rPr>
              <a:pPr/>
              <a:t>23/07/1447</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5A58D352-5858-4A36-8D93-26E2FBC5381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517259223"/>
      </p:ext>
    </p:extLst>
  </p:cSld>
  <p:clrMapOvr>
    <a:masterClrMapping/>
  </p:clrMapOvr>
  <p:transition spd="slow">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Date Placeholder 2"/>
          <p:cNvSpPr>
            <a:spLocks noGrp="1"/>
          </p:cNvSpPr>
          <p:nvPr>
            <p:ph type="dt" sz="half" idx="10"/>
          </p:nvPr>
        </p:nvSpPr>
        <p:spPr/>
        <p:txBody>
          <a:bodyPr/>
          <a:lstStyle/>
          <a:p>
            <a:fld id="{CAC758AE-8D40-4C0E-BCC9-C66379837F49}" type="datetimeFigureOut">
              <a:rPr lang="fa-IR" smtClean="0">
                <a:solidFill>
                  <a:prstClr val="black">
                    <a:tint val="75000"/>
                  </a:prstClr>
                </a:solidFill>
              </a:rPr>
              <a:pPr/>
              <a:t>23/07/1447</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5A58D352-5858-4A36-8D93-26E2FBC5381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185073399"/>
      </p:ext>
    </p:extLst>
  </p:cSld>
  <p:clrMapOvr>
    <a:masterClrMapping/>
  </p:clrMapOvr>
  <p:transition spd="slow">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C758AE-8D40-4C0E-BCC9-C66379837F49}" type="datetimeFigureOut">
              <a:rPr lang="fa-IR" smtClean="0">
                <a:solidFill>
                  <a:prstClr val="black">
                    <a:tint val="75000"/>
                  </a:prstClr>
                </a:solidFill>
              </a:rPr>
              <a:pPr/>
              <a:t>23/07/1447</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5A58D352-5858-4A36-8D93-26E2FBC5381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902559339"/>
      </p:ext>
    </p:extLst>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8965" y="128470"/>
            <a:ext cx="8246070" cy="891995"/>
          </a:xfrm>
        </p:spPr>
        <p:txBody>
          <a:bodyPr>
            <a:normAutofit/>
          </a:bodyPr>
          <a:lstStyle>
            <a:lvl1pPr algn="l">
              <a:defRPr sz="3600" baseline="0">
                <a:solidFill>
                  <a:srgbClr val="9900CC"/>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448966" y="1350110"/>
            <a:ext cx="8246070" cy="3359506"/>
          </a:xfrm>
        </p:spPr>
        <p:txBody>
          <a:bodyPr/>
          <a:lstStyle>
            <a:lvl1pPr algn="l">
              <a:defRPr sz="2800">
                <a:solidFill>
                  <a:schemeClr val="bg1"/>
                </a:solidFill>
              </a:defRPr>
            </a:lvl1pPr>
            <a:lvl2pPr algn="l">
              <a:defRPr>
                <a:solidFill>
                  <a:schemeClr val="bg1"/>
                </a:solidFill>
              </a:defRPr>
            </a:lvl2pPr>
            <a:lvl3pPr algn="l">
              <a:defRPr>
                <a:solidFill>
                  <a:schemeClr val="bg1"/>
                </a:solidFill>
              </a:defRPr>
            </a:lvl3pPr>
            <a:lvl4pPr algn="l">
              <a:defRPr>
                <a:solidFill>
                  <a:schemeClr val="bg1"/>
                </a:solidFill>
              </a:defRPr>
            </a:lvl4pPr>
            <a:lvl5pPr algn="l">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1/11/2026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64471362"/>
      </p:ext>
    </p:extLst>
  </p:cSld>
  <p:clrMapOvr>
    <a:masterClrMapping/>
  </p:clrMapOvr>
  <p:transition spd="slow">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fa-IR"/>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CAC758AE-8D40-4C0E-BCC9-C66379837F49}" type="datetimeFigureOut">
              <a:rPr lang="fa-IR" smtClean="0">
                <a:solidFill>
                  <a:prstClr val="black">
                    <a:tint val="75000"/>
                  </a:prstClr>
                </a:solidFill>
              </a:rPr>
              <a:pPr/>
              <a:t>23/07/1447</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A58D352-5858-4A36-8D93-26E2FBC5381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59504131"/>
      </p:ext>
    </p:extLst>
  </p:cSld>
  <p:clrMapOvr>
    <a:masterClrMapping/>
  </p:clrMapOvr>
  <p:transition spd="slow">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fa-IR"/>
          </a:p>
        </p:txBody>
      </p:sp>
      <p:sp>
        <p:nvSpPr>
          <p:cNvPr id="3" name="Picture Placeholder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fa-IR"/>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CAC758AE-8D40-4C0E-BCC9-C66379837F49}" type="datetimeFigureOut">
              <a:rPr lang="fa-IR" smtClean="0">
                <a:solidFill>
                  <a:prstClr val="black">
                    <a:tint val="75000"/>
                  </a:prstClr>
                </a:solidFill>
              </a:rPr>
              <a:pPr/>
              <a:t>23/07/1447</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A58D352-5858-4A36-8D93-26E2FBC5381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546793265"/>
      </p:ext>
    </p:extLst>
  </p:cSld>
  <p:clrMapOvr>
    <a:masterClrMapping/>
  </p:clrMapOvr>
  <p:transition spd="slow">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p>
            <a:fld id="{CAC758AE-8D40-4C0E-BCC9-C66379837F49}" type="datetimeFigureOut">
              <a:rPr lang="fa-IR" smtClean="0">
                <a:solidFill>
                  <a:prstClr val="black">
                    <a:tint val="75000"/>
                  </a:prstClr>
                </a:solidFill>
              </a:rPr>
              <a:pPr/>
              <a:t>23/07/1447</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A58D352-5858-4A36-8D93-26E2FBC5381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025697371"/>
      </p:ext>
    </p:extLst>
  </p:cSld>
  <p:clrMapOvr>
    <a:masterClrMapping/>
  </p:clrMapOvr>
  <p:transition spd="slow">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fa-IR"/>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p>
            <a:fld id="{CAC758AE-8D40-4C0E-BCC9-C66379837F49}" type="datetimeFigureOut">
              <a:rPr lang="fa-IR" smtClean="0">
                <a:solidFill>
                  <a:prstClr val="black">
                    <a:tint val="75000"/>
                  </a:prstClr>
                </a:solidFill>
              </a:rPr>
              <a:pPr/>
              <a:t>23/07/1447</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A58D352-5858-4A36-8D93-26E2FBC5381E}"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921659018"/>
      </p:ext>
    </p:extLst>
  </p:cSld>
  <p:clrMapOvr>
    <a:masterClrMapping/>
  </p:clrMapOvr>
  <p:transition spd="slow">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41910" y="1885950"/>
            <a:ext cx="6686549" cy="1697086"/>
          </a:xfrm>
        </p:spPr>
        <p:txBody>
          <a:bodyPr anchor="b">
            <a:normAutofit/>
          </a:bodyPr>
          <a:lstStyle>
            <a:lvl1pPr>
              <a:defRPr sz="4050"/>
            </a:lvl1pPr>
          </a:lstStyle>
          <a:p>
            <a:r>
              <a:rPr lang="en-US" smtClean="0"/>
              <a:t>Click to edit Master title style</a:t>
            </a:r>
            <a:endParaRPr lang="en-US" dirty="0"/>
          </a:p>
        </p:txBody>
      </p:sp>
      <p:sp>
        <p:nvSpPr>
          <p:cNvPr id="3" name="Subtitle 2"/>
          <p:cNvSpPr>
            <a:spLocks noGrp="1"/>
          </p:cNvSpPr>
          <p:nvPr>
            <p:ph type="subTitle" idx="1"/>
          </p:nvPr>
        </p:nvSpPr>
        <p:spPr>
          <a:xfrm>
            <a:off x="1941910" y="3583035"/>
            <a:ext cx="6686549" cy="844712"/>
          </a:xfrm>
        </p:spPr>
        <p:txBody>
          <a:bodyPr anchor="t"/>
          <a:lstStyle>
            <a:lvl1pPr marL="0" indent="0" algn="l">
              <a:buNone/>
              <a:defRPr>
                <a:solidFill>
                  <a:schemeClr val="tx1">
                    <a:lumMod val="65000"/>
                    <a:lumOff val="3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defTabSz="685800"/>
            <a:fld id="{72C6E955-2D6D-4469-AF66-5C4452721B99}" type="datetime1">
              <a:rPr lang="en-US" smtClean="0">
                <a:solidFill>
                  <a:prstClr val="black">
                    <a:tint val="75000"/>
                  </a:prstClr>
                </a:solidFill>
              </a:rPr>
              <a:pPr defTabSz="685800"/>
              <a:t>1/11/2026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7" name="Freeform 6"/>
          <p:cNvSpPr/>
          <p:nvPr/>
        </p:nvSpPr>
        <p:spPr bwMode="auto">
          <a:xfrm>
            <a:off x="0" y="3242858"/>
            <a:ext cx="1308489" cy="583942"/>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398860" y="339715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7458103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44694" y="468082"/>
            <a:ext cx="6683765" cy="960668"/>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1941909" y="1600200"/>
            <a:ext cx="6686550" cy="283321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501DDBF5-5371-42D0-A448-AC3440AF602F}" type="datetime1">
              <a:rPr lang="en-US" smtClean="0">
                <a:solidFill>
                  <a:prstClr val="black">
                    <a:tint val="75000"/>
                  </a:prstClr>
                </a:solidFill>
              </a:rPr>
              <a:pPr defTabSz="685800"/>
              <a:t>1/11/2026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48446526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41910" y="1544063"/>
            <a:ext cx="6686549" cy="1101600"/>
          </a:xfrm>
        </p:spPr>
        <p:txBody>
          <a:bodyPr anchor="b"/>
          <a:lstStyle>
            <a:lvl1pPr algn="l">
              <a:defRPr sz="3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1910" y="2647597"/>
            <a:ext cx="6686549" cy="645300"/>
          </a:xfrm>
        </p:spPr>
        <p:txBody>
          <a:bodyPr anchor="t"/>
          <a:lstStyle>
            <a:lvl1pPr marL="0" indent="0" algn="l">
              <a:buNone/>
              <a:defRPr sz="150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F135AE93-8DFE-406E-98CF-DE877153905D}" type="datetime1">
              <a:rPr lang="en-US" smtClean="0">
                <a:solidFill>
                  <a:prstClr val="black">
                    <a:tint val="75000"/>
                  </a:prstClr>
                </a:solidFill>
              </a:rPr>
              <a:pPr defTabSz="685800"/>
              <a:t>1/11/2026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91592957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941909" y="1600200"/>
            <a:ext cx="3235398" cy="28332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393060" y="1594666"/>
            <a:ext cx="3235398" cy="28332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defTabSz="685800"/>
            <a:fld id="{5C4397CD-51C3-4DEF-B7D8-8581682AAF86}" type="datetime1">
              <a:rPr lang="en-US" smtClean="0">
                <a:solidFill>
                  <a:prstClr val="black">
                    <a:tint val="75000"/>
                  </a:prstClr>
                </a:solidFill>
              </a:rPr>
              <a:pPr defTabSz="685800"/>
              <a:t>1/11/2026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12"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398860" y="590837"/>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35566780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204530" y="1479527"/>
            <a:ext cx="2994549"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1941909" y="1911725"/>
            <a:ext cx="3257170" cy="251554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29972" y="1477106"/>
            <a:ext cx="2999251"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5375218" y="1909304"/>
            <a:ext cx="3254006" cy="251554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defTabSz="685800"/>
            <a:fld id="{1E393879-D584-4B07-A8D3-F15FD6F03ABC}" type="datetime1">
              <a:rPr lang="en-US" smtClean="0">
                <a:solidFill>
                  <a:prstClr val="black">
                    <a:tint val="75000"/>
                  </a:prstClr>
                </a:solidFill>
              </a:rPr>
              <a:pPr defTabSz="685800"/>
              <a:t>1/11/2026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685800"/>
            <a:endParaRPr lang="en-US">
              <a:solidFill>
                <a:prstClr val="black">
                  <a:tint val="75000"/>
                </a:prstClr>
              </a:solidFill>
            </a:endParaRPr>
          </a:p>
        </p:txBody>
      </p:sp>
      <p:sp>
        <p:nvSpPr>
          <p:cNvPr id="12"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398860" y="590837"/>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401786158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defTabSz="685800"/>
            <a:fld id="{415B0879-87D3-49E6-BC05-0D7ECF640148}" type="datetime1">
              <a:rPr lang="en-US" smtClean="0">
                <a:solidFill>
                  <a:prstClr val="black">
                    <a:tint val="75000"/>
                  </a:prstClr>
                </a:solidFill>
              </a:rPr>
              <a:pPr defTabSz="685800"/>
              <a:t>1/11/2026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685800"/>
            <a:endParaRPr lang="en-US">
              <a:solidFill>
                <a:prstClr val="black">
                  <a:tint val="75000"/>
                </a:prstClr>
              </a:solidFill>
            </a:endParaRPr>
          </a:p>
        </p:txBody>
      </p:sp>
      <p:sp>
        <p:nvSpPr>
          <p:cNvPr id="7"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8570957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48966" y="433880"/>
            <a:ext cx="7329840" cy="572644"/>
          </a:xfrm>
        </p:spPr>
        <p:txBody>
          <a:bodyPr>
            <a:normAutofit/>
          </a:bodyPr>
          <a:lstStyle>
            <a:lvl1pPr algn="l">
              <a:defRPr sz="3600">
                <a:solidFill>
                  <a:srgbClr val="9900CC"/>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448966" y="1198559"/>
            <a:ext cx="7329840" cy="3511061"/>
          </a:xfrm>
        </p:spPr>
        <p:txBody>
          <a:bodyPr/>
          <a:lstStyle>
            <a:lvl1pPr>
              <a:defRPr sz="28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1/11/2026</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29391393"/>
      </p:ext>
    </p:extLst>
  </p:cSld>
  <p:clrMapOvr>
    <a:masterClrMapping/>
  </p:clrMapOvr>
  <p:transition spd="slow">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fld id="{121516BC-8D95-4640-BA03-1828BC155B13}" type="datetime1">
              <a:rPr lang="en-US" smtClean="0">
                <a:solidFill>
                  <a:prstClr val="black">
                    <a:tint val="75000"/>
                  </a:prstClr>
                </a:solidFill>
              </a:rPr>
              <a:pPr defTabSz="685800"/>
              <a:t>1/11/2026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685800"/>
            <a:endParaRPr lang="en-US">
              <a:solidFill>
                <a:prstClr val="black">
                  <a:tint val="75000"/>
                </a:prstClr>
              </a:solidFill>
            </a:endParaRPr>
          </a:p>
        </p:txBody>
      </p:sp>
      <p:sp>
        <p:nvSpPr>
          <p:cNvPr id="6"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94206975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334566"/>
            <a:ext cx="2628899" cy="732234"/>
          </a:xfrm>
        </p:spPr>
        <p:txBody>
          <a:bodyPr anchor="b"/>
          <a:lstStyle>
            <a:lvl1pPr algn="l">
              <a:defRPr sz="1500" b="0"/>
            </a:lvl1pPr>
          </a:lstStyle>
          <a:p>
            <a:r>
              <a:rPr lang="en-US" smtClean="0"/>
              <a:t>Click to edit Master title style</a:t>
            </a:r>
            <a:endParaRPr lang="en-US" dirty="0"/>
          </a:p>
        </p:txBody>
      </p:sp>
      <p:sp>
        <p:nvSpPr>
          <p:cNvPr id="3" name="Content Placeholder 2"/>
          <p:cNvSpPr>
            <a:spLocks noGrp="1"/>
          </p:cNvSpPr>
          <p:nvPr>
            <p:ph idx="1"/>
          </p:nvPr>
        </p:nvSpPr>
        <p:spPr>
          <a:xfrm>
            <a:off x="4742259" y="334567"/>
            <a:ext cx="3886200" cy="4061222"/>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941910" y="1198960"/>
            <a:ext cx="2628899" cy="319682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pPr defTabSz="685800"/>
            <a:fld id="{E88DFC11-7F8B-4DD1-8E57-8808EC9A635A}" type="datetime1">
              <a:rPr lang="en-US" smtClean="0">
                <a:solidFill>
                  <a:prstClr val="black">
                    <a:tint val="75000"/>
                  </a:prstClr>
                </a:solidFill>
              </a:rPr>
              <a:pPr defTabSz="685800"/>
              <a:t>1/11/2026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9383382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3600450"/>
            <a:ext cx="6686550" cy="425054"/>
          </a:xfrm>
        </p:spPr>
        <p:txBody>
          <a:bodyPr anchor="b">
            <a:normAutofit/>
          </a:bodyPr>
          <a:lstStyle>
            <a:lvl1pPr algn="l">
              <a:defRPr sz="18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941909" y="476224"/>
            <a:ext cx="6686550" cy="2891228"/>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Click icon to add picture</a:t>
            </a:r>
            <a:endParaRPr lang="en-US" dirty="0"/>
          </a:p>
        </p:txBody>
      </p:sp>
      <p:sp>
        <p:nvSpPr>
          <p:cNvPr id="4" name="Text Placeholder 3"/>
          <p:cNvSpPr>
            <a:spLocks noGrp="1"/>
          </p:cNvSpPr>
          <p:nvPr>
            <p:ph type="body" sz="half" idx="2"/>
          </p:nvPr>
        </p:nvSpPr>
        <p:spPr>
          <a:xfrm>
            <a:off x="1941910" y="4025504"/>
            <a:ext cx="6686550" cy="370284"/>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pPr defTabSz="685800"/>
            <a:fld id="{5CECEE9A-F888-4EF4-ABB0-D5586D696123}" type="datetime1">
              <a:rPr lang="en-US" smtClean="0">
                <a:solidFill>
                  <a:prstClr val="black">
                    <a:tint val="75000"/>
                  </a:prstClr>
                </a:solidFill>
              </a:rPr>
              <a:pPr defTabSz="685800"/>
              <a:t>1/11/2026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38658590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457200"/>
            <a:ext cx="6686549" cy="2337780"/>
          </a:xfrm>
        </p:spPr>
        <p:txBody>
          <a:bodyPr anchor="ctr">
            <a:normAutofit/>
          </a:bodyPr>
          <a:lstStyle>
            <a:lvl1pPr algn="l">
              <a:defRPr sz="36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1910" y="3265535"/>
            <a:ext cx="6686549" cy="1166898"/>
          </a:xfrm>
        </p:spPr>
        <p:txBody>
          <a:bodyPr anchor="ctr">
            <a:normAutofit/>
          </a:bodyPr>
          <a:lstStyle>
            <a:lvl1pPr marL="0" indent="0" algn="l">
              <a:buNone/>
              <a:defRPr sz="135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90810CFA-B849-4FEA-A465-10C729FC1F13}" type="datetime1">
              <a:rPr lang="en-US" smtClean="0">
                <a:solidFill>
                  <a:prstClr val="black">
                    <a:tint val="75000"/>
                  </a:prstClr>
                </a:solidFill>
              </a:rPr>
              <a:pPr defTabSz="685800"/>
              <a:t>1/11/2026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61544771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37462" y="457200"/>
            <a:ext cx="6295445" cy="2171700"/>
          </a:xfrm>
        </p:spPr>
        <p:txBody>
          <a:bodyPr anchor="ctr">
            <a:normAutofit/>
          </a:bodyPr>
          <a:lstStyle>
            <a:lvl1pPr algn="l">
              <a:defRPr sz="36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2456259" y="2628900"/>
            <a:ext cx="5652416"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941910" y="3265535"/>
            <a:ext cx="6686549" cy="1166898"/>
          </a:xfrm>
        </p:spPr>
        <p:txBody>
          <a:bodyPr anchor="ctr">
            <a:normAutofit/>
          </a:bodyPr>
          <a:lstStyle>
            <a:lvl1pPr marL="0" indent="0" algn="l">
              <a:buNone/>
              <a:defRPr sz="135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68B19765-0675-46B6-9F91-567CEF6D9640}" type="datetime1">
              <a:rPr lang="en-US" smtClean="0">
                <a:solidFill>
                  <a:prstClr val="black">
                    <a:tint val="75000"/>
                  </a:prstClr>
                </a:solidFill>
              </a:rPr>
              <a:pPr defTabSz="685800"/>
              <a:t>1/11/2026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11"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
        <p:nvSpPr>
          <p:cNvPr id="14" name="TextBox 13"/>
          <p:cNvSpPr txBox="1"/>
          <p:nvPr/>
        </p:nvSpPr>
        <p:spPr>
          <a:xfrm>
            <a:off x="1850739" y="486004"/>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
        <p:nvSpPr>
          <p:cNvPr id="15" name="TextBox 14"/>
          <p:cNvSpPr txBox="1"/>
          <p:nvPr/>
        </p:nvSpPr>
        <p:spPr>
          <a:xfrm>
            <a:off x="8336139" y="2178980"/>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Tree>
    <p:extLst>
      <p:ext uri="{BB962C8B-B14F-4D97-AF65-F5344CB8AC3E}">
        <p14:creationId xmlns:p14="http://schemas.microsoft.com/office/powerpoint/2010/main" val="331294444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941910" y="1828800"/>
            <a:ext cx="6686550" cy="2043634"/>
          </a:xfrm>
        </p:spPr>
        <p:txBody>
          <a:bodyPr anchor="b">
            <a:normAutofit/>
          </a:bodyPr>
          <a:lstStyle>
            <a:lvl1pPr algn="l">
              <a:defRPr sz="36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A0A30756-8E70-4103-A380-62E19DFCB784}" type="datetime1">
              <a:rPr lang="en-US" smtClean="0">
                <a:solidFill>
                  <a:prstClr val="black">
                    <a:tint val="75000"/>
                  </a:prstClr>
                </a:solidFill>
              </a:rPr>
              <a:pPr defTabSz="685800"/>
              <a:t>1/11/2026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5695907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137462" y="457200"/>
            <a:ext cx="6295445" cy="2171700"/>
          </a:xfrm>
        </p:spPr>
        <p:txBody>
          <a:bodyPr anchor="ctr">
            <a:normAutofit/>
          </a:bodyPr>
          <a:lstStyle>
            <a:lvl1pPr algn="l">
              <a:defRPr sz="36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1909" y="3257550"/>
            <a:ext cx="6686550" cy="628650"/>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FA040494-6926-41B8-B815-665BE68F94F0}" type="datetime1">
              <a:rPr lang="en-US" smtClean="0">
                <a:solidFill>
                  <a:prstClr val="black">
                    <a:tint val="75000"/>
                  </a:prstClr>
                </a:solidFill>
              </a:rPr>
              <a:pPr defTabSz="685800"/>
              <a:t>1/11/2026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11"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
        <p:nvSpPr>
          <p:cNvPr id="17" name="TextBox 16"/>
          <p:cNvSpPr txBox="1"/>
          <p:nvPr/>
        </p:nvSpPr>
        <p:spPr>
          <a:xfrm>
            <a:off x="1850739" y="486004"/>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
        <p:nvSpPr>
          <p:cNvPr id="18" name="TextBox 17"/>
          <p:cNvSpPr txBox="1"/>
          <p:nvPr/>
        </p:nvSpPr>
        <p:spPr>
          <a:xfrm>
            <a:off x="8336139" y="2178980"/>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Tree>
    <p:extLst>
      <p:ext uri="{BB962C8B-B14F-4D97-AF65-F5344CB8AC3E}">
        <p14:creationId xmlns:p14="http://schemas.microsoft.com/office/powerpoint/2010/main" val="168657422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941910" y="470555"/>
            <a:ext cx="6686549" cy="2160015"/>
          </a:xfrm>
        </p:spPr>
        <p:txBody>
          <a:bodyPr anchor="ctr">
            <a:normAutofit/>
          </a:bodyPr>
          <a:lstStyle>
            <a:lvl1pPr algn="l">
              <a:defRPr sz="36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1909" y="3257550"/>
            <a:ext cx="6686550" cy="628650"/>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C363DB72-8501-4838-BF27-725D698FE879}" type="datetime1">
              <a:rPr lang="en-US" smtClean="0">
                <a:solidFill>
                  <a:prstClr val="black">
                    <a:tint val="75000"/>
                  </a:prstClr>
                </a:solidFill>
              </a:rPr>
              <a:pPr defTabSz="685800"/>
              <a:t>1/11/2026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2091026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49F3FCD0-F8BB-4A12-882B-52844E1E89C4}" type="datetime1">
              <a:rPr lang="en-US" smtClean="0">
                <a:solidFill>
                  <a:prstClr val="black">
                    <a:tint val="75000"/>
                  </a:prstClr>
                </a:solidFill>
              </a:rPr>
              <a:pPr defTabSz="685800"/>
              <a:t>1/11/2026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95451011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71109" y="470554"/>
            <a:ext cx="1655701" cy="3962863"/>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941909" y="470554"/>
            <a:ext cx="4857750" cy="39628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83594713-71D6-49A1-B45B-F8D2F748648F}" type="datetime1">
              <a:rPr lang="en-US" smtClean="0">
                <a:solidFill>
                  <a:prstClr val="black">
                    <a:tint val="75000"/>
                  </a:prstClr>
                </a:solidFill>
              </a:rPr>
              <a:pPr defTabSz="685800"/>
              <a:t>1/11/2026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5377508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3074F12-AA26-4AC8-9962-C36BB8F32554}" type="datetimeFigureOut">
              <a:rPr lang="en-US" smtClean="0"/>
              <a:pPr/>
              <a:t>1/11/2026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863441575"/>
      </p:ext>
    </p:extLst>
  </p:cSld>
  <p:clrMapOvr>
    <a:masterClrMapping/>
  </p:clrMapOvr>
  <p:transition spd="slow">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941910" y="1885950"/>
            <a:ext cx="6686549" cy="1697086"/>
          </a:xfrm>
        </p:spPr>
        <p:txBody>
          <a:bodyPr anchor="b">
            <a:normAutofit/>
          </a:bodyPr>
          <a:lstStyle>
            <a:lvl1pPr>
              <a:defRPr sz="4050"/>
            </a:lvl1pPr>
          </a:lstStyle>
          <a:p>
            <a:r>
              <a:rPr lang="en-US" smtClean="0"/>
              <a:t>Click to edit Master title style</a:t>
            </a:r>
            <a:endParaRPr lang="en-US" dirty="0"/>
          </a:p>
        </p:txBody>
      </p:sp>
      <p:sp>
        <p:nvSpPr>
          <p:cNvPr id="3" name="Subtitle 2"/>
          <p:cNvSpPr>
            <a:spLocks noGrp="1"/>
          </p:cNvSpPr>
          <p:nvPr>
            <p:ph type="subTitle" idx="1"/>
          </p:nvPr>
        </p:nvSpPr>
        <p:spPr>
          <a:xfrm>
            <a:off x="1941910" y="3583035"/>
            <a:ext cx="6686549" cy="844712"/>
          </a:xfrm>
        </p:spPr>
        <p:txBody>
          <a:bodyPr anchor="t"/>
          <a:lstStyle>
            <a:lvl1pPr marL="0" indent="0" algn="l">
              <a:buNone/>
              <a:defRPr>
                <a:solidFill>
                  <a:schemeClr val="tx1">
                    <a:lumMod val="65000"/>
                    <a:lumOff val="3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defTabSz="685800"/>
            <a:fld id="{72C6E955-2D6D-4469-AF66-5C4452721B99}" type="datetime1">
              <a:rPr lang="en-US" smtClean="0">
                <a:solidFill>
                  <a:prstClr val="black">
                    <a:tint val="75000"/>
                  </a:prstClr>
                </a:solidFill>
              </a:rPr>
              <a:pPr defTabSz="685800"/>
              <a:t>1/11/2026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7" name="Freeform 6"/>
          <p:cNvSpPr/>
          <p:nvPr/>
        </p:nvSpPr>
        <p:spPr bwMode="auto">
          <a:xfrm>
            <a:off x="0" y="3242858"/>
            <a:ext cx="1308489" cy="583942"/>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398860" y="339715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0569145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944694" y="468082"/>
            <a:ext cx="6683765" cy="960668"/>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1941909" y="1600200"/>
            <a:ext cx="6686550" cy="283321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501DDBF5-5371-42D0-A448-AC3440AF602F}" type="datetime1">
              <a:rPr lang="en-US" smtClean="0">
                <a:solidFill>
                  <a:prstClr val="black">
                    <a:tint val="75000"/>
                  </a:prstClr>
                </a:solidFill>
              </a:rPr>
              <a:pPr defTabSz="685800"/>
              <a:t>1/11/2026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45389436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41910" y="1544063"/>
            <a:ext cx="6686549" cy="1101600"/>
          </a:xfrm>
        </p:spPr>
        <p:txBody>
          <a:bodyPr anchor="b"/>
          <a:lstStyle>
            <a:lvl1pPr algn="l">
              <a:defRPr sz="3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1910" y="2647597"/>
            <a:ext cx="6686549" cy="645300"/>
          </a:xfrm>
        </p:spPr>
        <p:txBody>
          <a:bodyPr anchor="t"/>
          <a:lstStyle>
            <a:lvl1pPr marL="0" indent="0" algn="l">
              <a:buNone/>
              <a:defRPr sz="150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F135AE93-8DFE-406E-98CF-DE877153905D}" type="datetime1">
              <a:rPr lang="en-US" smtClean="0">
                <a:solidFill>
                  <a:prstClr val="black">
                    <a:tint val="75000"/>
                  </a:prstClr>
                </a:solidFill>
              </a:rPr>
              <a:pPr defTabSz="685800"/>
              <a:t>1/11/2026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89394311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941909" y="1600200"/>
            <a:ext cx="3235398" cy="28332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393060" y="1594666"/>
            <a:ext cx="3235398" cy="28332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pPr defTabSz="685800"/>
            <a:fld id="{5C4397CD-51C3-4DEF-B7D8-8581682AAF86}" type="datetime1">
              <a:rPr lang="en-US" smtClean="0">
                <a:solidFill>
                  <a:prstClr val="black">
                    <a:tint val="75000"/>
                  </a:prstClr>
                </a:solidFill>
              </a:rPr>
              <a:pPr defTabSz="685800"/>
              <a:t>1/11/2026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12"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398860" y="590837"/>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99435110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204530" y="1479527"/>
            <a:ext cx="2994549"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1941909" y="1911725"/>
            <a:ext cx="3257170" cy="251554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29972" y="1477106"/>
            <a:ext cx="2999251"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5375218" y="1909304"/>
            <a:ext cx="3254006" cy="2515545"/>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pPr defTabSz="685800"/>
            <a:fld id="{1E393879-D584-4B07-A8D3-F15FD6F03ABC}" type="datetime1">
              <a:rPr lang="en-US" smtClean="0">
                <a:solidFill>
                  <a:prstClr val="black">
                    <a:tint val="75000"/>
                  </a:prstClr>
                </a:solidFill>
              </a:rPr>
              <a:pPr defTabSz="685800"/>
              <a:t>1/11/2026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685800"/>
            <a:endParaRPr lang="en-US">
              <a:solidFill>
                <a:prstClr val="black">
                  <a:tint val="75000"/>
                </a:prstClr>
              </a:solidFill>
            </a:endParaRPr>
          </a:p>
        </p:txBody>
      </p:sp>
      <p:sp>
        <p:nvSpPr>
          <p:cNvPr id="12"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398860" y="590837"/>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76697756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pPr defTabSz="685800"/>
            <a:fld id="{415B0879-87D3-49E6-BC05-0D7ECF640148}" type="datetime1">
              <a:rPr lang="en-US" smtClean="0">
                <a:solidFill>
                  <a:prstClr val="black">
                    <a:tint val="75000"/>
                  </a:prstClr>
                </a:solidFill>
              </a:rPr>
              <a:pPr defTabSz="685800"/>
              <a:t>1/11/2026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685800"/>
            <a:endParaRPr lang="en-US">
              <a:solidFill>
                <a:prstClr val="black">
                  <a:tint val="75000"/>
                </a:prstClr>
              </a:solidFill>
            </a:endParaRPr>
          </a:p>
        </p:txBody>
      </p:sp>
      <p:sp>
        <p:nvSpPr>
          <p:cNvPr id="7"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68193174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a:fld id="{121516BC-8D95-4640-BA03-1828BC155B13}" type="datetime1">
              <a:rPr lang="en-US" smtClean="0">
                <a:solidFill>
                  <a:prstClr val="black">
                    <a:tint val="75000"/>
                  </a:prstClr>
                </a:solidFill>
              </a:rPr>
              <a:pPr defTabSz="685800"/>
              <a:t>1/11/2026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685800"/>
            <a:endParaRPr lang="en-US">
              <a:solidFill>
                <a:prstClr val="black">
                  <a:tint val="75000"/>
                </a:prstClr>
              </a:solidFill>
            </a:endParaRPr>
          </a:p>
        </p:txBody>
      </p:sp>
      <p:sp>
        <p:nvSpPr>
          <p:cNvPr id="6"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210963697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334566"/>
            <a:ext cx="2628899" cy="732234"/>
          </a:xfrm>
        </p:spPr>
        <p:txBody>
          <a:bodyPr anchor="b"/>
          <a:lstStyle>
            <a:lvl1pPr algn="l">
              <a:defRPr sz="1500" b="0"/>
            </a:lvl1pPr>
          </a:lstStyle>
          <a:p>
            <a:r>
              <a:rPr lang="en-US" smtClean="0"/>
              <a:t>Click to edit Master title style</a:t>
            </a:r>
            <a:endParaRPr lang="en-US" dirty="0"/>
          </a:p>
        </p:txBody>
      </p:sp>
      <p:sp>
        <p:nvSpPr>
          <p:cNvPr id="3" name="Content Placeholder 2"/>
          <p:cNvSpPr>
            <a:spLocks noGrp="1"/>
          </p:cNvSpPr>
          <p:nvPr>
            <p:ph idx="1"/>
          </p:nvPr>
        </p:nvSpPr>
        <p:spPr>
          <a:xfrm>
            <a:off x="4742259" y="334567"/>
            <a:ext cx="3886200" cy="4061222"/>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941910" y="1198960"/>
            <a:ext cx="2628899" cy="319682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pPr defTabSz="685800"/>
            <a:fld id="{E88DFC11-7F8B-4DD1-8E57-8808EC9A635A}" type="datetime1">
              <a:rPr lang="en-US" smtClean="0">
                <a:solidFill>
                  <a:prstClr val="black">
                    <a:tint val="75000"/>
                  </a:prstClr>
                </a:solidFill>
              </a:rPr>
              <a:pPr defTabSz="685800"/>
              <a:t>1/11/2026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72643845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3600450"/>
            <a:ext cx="6686550" cy="425054"/>
          </a:xfrm>
        </p:spPr>
        <p:txBody>
          <a:bodyPr anchor="b">
            <a:normAutofit/>
          </a:bodyPr>
          <a:lstStyle>
            <a:lvl1pPr algn="l">
              <a:defRPr sz="18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941909" y="476224"/>
            <a:ext cx="6686550" cy="2891228"/>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Click icon to add picture</a:t>
            </a:r>
            <a:endParaRPr lang="en-US" dirty="0"/>
          </a:p>
        </p:txBody>
      </p:sp>
      <p:sp>
        <p:nvSpPr>
          <p:cNvPr id="4" name="Text Placeholder 3"/>
          <p:cNvSpPr>
            <a:spLocks noGrp="1"/>
          </p:cNvSpPr>
          <p:nvPr>
            <p:ph type="body" sz="half" idx="2"/>
          </p:nvPr>
        </p:nvSpPr>
        <p:spPr>
          <a:xfrm>
            <a:off x="1941910" y="4025504"/>
            <a:ext cx="6686550" cy="370284"/>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pPr defTabSz="685800"/>
            <a:fld id="{5CECEE9A-F888-4EF4-ABB0-D5586D696123}" type="datetime1">
              <a:rPr lang="en-US" smtClean="0">
                <a:solidFill>
                  <a:prstClr val="black">
                    <a:tint val="75000"/>
                  </a:prstClr>
                </a:solidFill>
              </a:rPr>
              <a:pPr defTabSz="685800"/>
              <a:t>1/11/2026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61533484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910" y="457200"/>
            <a:ext cx="6686549" cy="2337780"/>
          </a:xfrm>
        </p:spPr>
        <p:txBody>
          <a:bodyPr anchor="ctr">
            <a:normAutofit/>
          </a:bodyPr>
          <a:lstStyle>
            <a:lvl1pPr algn="l">
              <a:defRPr sz="36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1910" y="3265535"/>
            <a:ext cx="6686549" cy="1166898"/>
          </a:xfrm>
        </p:spPr>
        <p:txBody>
          <a:bodyPr anchor="ctr">
            <a:normAutofit/>
          </a:bodyPr>
          <a:lstStyle>
            <a:lvl1pPr marL="0" indent="0" algn="l">
              <a:buNone/>
              <a:defRPr sz="135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90810CFA-B849-4FEA-A465-10C729FC1F13}" type="datetime1">
              <a:rPr lang="en-US" smtClean="0">
                <a:solidFill>
                  <a:prstClr val="black">
                    <a:tint val="75000"/>
                  </a:prstClr>
                </a:solidFill>
              </a:rPr>
              <a:pPr defTabSz="685800"/>
              <a:t>1/11/2026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9818548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3074F12-AA26-4AC8-9962-C36BB8F32554}" type="datetimeFigureOut">
              <a:rPr lang="en-US" smtClean="0"/>
              <a:pPr/>
              <a:t>1/11/2026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556791830"/>
      </p:ext>
    </p:extLst>
  </p:cSld>
  <p:clrMapOvr>
    <a:masterClrMapping/>
  </p:clrMapOvr>
  <p:transition spd="slow">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37462" y="457200"/>
            <a:ext cx="6295445" cy="2171700"/>
          </a:xfrm>
        </p:spPr>
        <p:txBody>
          <a:bodyPr anchor="ctr">
            <a:normAutofit/>
          </a:bodyPr>
          <a:lstStyle>
            <a:lvl1pPr algn="l">
              <a:defRPr sz="36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2456259" y="2628900"/>
            <a:ext cx="5652416"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941910" y="3265535"/>
            <a:ext cx="6686549" cy="1166898"/>
          </a:xfrm>
        </p:spPr>
        <p:txBody>
          <a:bodyPr anchor="ctr">
            <a:normAutofit/>
          </a:bodyPr>
          <a:lstStyle>
            <a:lvl1pPr marL="0" indent="0" algn="l">
              <a:buNone/>
              <a:defRPr sz="1350">
                <a:solidFill>
                  <a:schemeClr val="tx1">
                    <a:lumMod val="65000"/>
                    <a:lumOff val="3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defTabSz="685800"/>
            <a:fld id="{68B19765-0675-46B6-9F91-567CEF6D9640}" type="datetime1">
              <a:rPr lang="en-US" smtClean="0">
                <a:solidFill>
                  <a:prstClr val="black">
                    <a:tint val="75000"/>
                  </a:prstClr>
                </a:solidFill>
              </a:rPr>
              <a:pPr defTabSz="685800"/>
              <a:t>1/11/2026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11" name="Freeform 11"/>
          <p:cNvSpPr/>
          <p:nvPr/>
        </p:nvSpPr>
        <p:spPr bwMode="auto">
          <a:xfrm flipV="1">
            <a:off x="-3141" y="238363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398860" y="2433105"/>
            <a:ext cx="584825" cy="273844"/>
          </a:xfrm>
        </p:spPr>
        <p:txBody>
          <a:bodyPr/>
          <a:lstStyle/>
          <a:p>
            <a:pPr defTabSz="685800"/>
            <a:fld id="{717A88B7-8734-463F-9A05-BCE8CE8932CE}" type="slidenum">
              <a:rPr lang="en-US" smtClean="0"/>
              <a:pPr defTabSz="685800"/>
              <a:t>‹#›</a:t>
            </a:fld>
            <a:endParaRPr lang="en-US"/>
          </a:p>
        </p:txBody>
      </p:sp>
      <p:sp>
        <p:nvSpPr>
          <p:cNvPr id="14" name="TextBox 13"/>
          <p:cNvSpPr txBox="1"/>
          <p:nvPr/>
        </p:nvSpPr>
        <p:spPr>
          <a:xfrm>
            <a:off x="1850739" y="486004"/>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
        <p:nvSpPr>
          <p:cNvPr id="15" name="TextBox 14"/>
          <p:cNvSpPr txBox="1"/>
          <p:nvPr/>
        </p:nvSpPr>
        <p:spPr>
          <a:xfrm>
            <a:off x="8336139" y="2178980"/>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Tree>
    <p:extLst>
      <p:ext uri="{BB962C8B-B14F-4D97-AF65-F5344CB8AC3E}">
        <p14:creationId xmlns:p14="http://schemas.microsoft.com/office/powerpoint/2010/main" val="75433216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941910" y="1828800"/>
            <a:ext cx="6686550" cy="2043634"/>
          </a:xfrm>
        </p:spPr>
        <p:txBody>
          <a:bodyPr anchor="b">
            <a:normAutofit/>
          </a:bodyPr>
          <a:lstStyle>
            <a:lvl1pPr algn="l">
              <a:defRPr sz="36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A0A30756-8E70-4103-A380-62E19DFCB784}" type="datetime1">
              <a:rPr lang="en-US" smtClean="0">
                <a:solidFill>
                  <a:prstClr val="black">
                    <a:tint val="75000"/>
                  </a:prstClr>
                </a:solidFill>
              </a:rPr>
              <a:pPr defTabSz="685800"/>
              <a:t>1/11/2026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29350327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137462" y="457200"/>
            <a:ext cx="6295445" cy="2171700"/>
          </a:xfrm>
        </p:spPr>
        <p:txBody>
          <a:bodyPr anchor="ctr">
            <a:normAutofit/>
          </a:bodyPr>
          <a:lstStyle>
            <a:lvl1pPr algn="l">
              <a:defRPr sz="36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1909" y="3257550"/>
            <a:ext cx="6686550" cy="628650"/>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FA040494-6926-41B8-B815-665BE68F94F0}" type="datetime1">
              <a:rPr lang="en-US" smtClean="0">
                <a:solidFill>
                  <a:prstClr val="black">
                    <a:tint val="75000"/>
                  </a:prstClr>
                </a:solidFill>
              </a:rPr>
              <a:pPr defTabSz="685800"/>
              <a:t>1/11/2026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11"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
        <p:nvSpPr>
          <p:cNvPr id="17" name="TextBox 16"/>
          <p:cNvSpPr txBox="1"/>
          <p:nvPr/>
        </p:nvSpPr>
        <p:spPr>
          <a:xfrm>
            <a:off x="1850739" y="486004"/>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
        <p:nvSpPr>
          <p:cNvPr id="18" name="TextBox 17"/>
          <p:cNvSpPr txBox="1"/>
          <p:nvPr/>
        </p:nvSpPr>
        <p:spPr>
          <a:xfrm>
            <a:off x="8336139" y="2178980"/>
            <a:ext cx="457200" cy="438582"/>
          </a:xfrm>
          <a:prstGeom prst="rect">
            <a:avLst/>
          </a:prstGeom>
        </p:spPr>
        <p:txBody>
          <a:bodyPr vert="horz" lIns="68580" tIns="34290" rIns="68580" bIns="34290" rtlCol="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3175" cmpd="sng">
                  <a:noFill/>
                </a:ln>
                <a:solidFill>
                  <a:srgbClr val="E84C22"/>
                </a:solidFill>
                <a:effectLst/>
                <a:uLnTx/>
                <a:uFillTx/>
                <a:latin typeface="Arial"/>
                <a:ea typeface="+mn-ea"/>
                <a:cs typeface="+mn-cs"/>
              </a:rPr>
              <a:t>”</a:t>
            </a:r>
          </a:p>
        </p:txBody>
      </p:sp>
    </p:spTree>
    <p:extLst>
      <p:ext uri="{BB962C8B-B14F-4D97-AF65-F5344CB8AC3E}">
        <p14:creationId xmlns:p14="http://schemas.microsoft.com/office/powerpoint/2010/main" val="120979855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941910" y="470555"/>
            <a:ext cx="6686549" cy="2160015"/>
          </a:xfrm>
        </p:spPr>
        <p:txBody>
          <a:bodyPr anchor="ctr">
            <a:normAutofit/>
          </a:bodyPr>
          <a:lstStyle>
            <a:lvl1pPr algn="l">
              <a:defRPr sz="36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1909" y="3257550"/>
            <a:ext cx="6686550" cy="628650"/>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1910" y="3886200"/>
            <a:ext cx="6686550" cy="547217"/>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pPr defTabSz="685800"/>
            <a:fld id="{C363DB72-8501-4838-BF27-725D698FE879}" type="datetime1">
              <a:rPr lang="en-US" smtClean="0">
                <a:solidFill>
                  <a:prstClr val="black">
                    <a:tint val="75000"/>
                  </a:prstClr>
                </a:solidFill>
              </a:rPr>
              <a:pPr defTabSz="685800"/>
              <a:t>1/11/2026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685800"/>
            <a:endParaRPr lang="en-US">
              <a:solidFill>
                <a:prstClr val="black">
                  <a:tint val="75000"/>
                </a:prstClr>
              </a:solidFill>
            </a:endParaRPr>
          </a:p>
        </p:txBody>
      </p:sp>
      <p:sp>
        <p:nvSpPr>
          <p:cNvPr id="9" name="Freeform 11"/>
          <p:cNvSpPr/>
          <p:nvPr/>
        </p:nvSpPr>
        <p:spPr bwMode="auto">
          <a:xfrm flipV="1">
            <a:off x="-3141" y="3683794"/>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398860" y="3737316"/>
            <a:ext cx="584825" cy="273844"/>
          </a:xfrm>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349024438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49F3FCD0-F8BB-4A12-882B-52844E1E89C4}" type="datetime1">
              <a:rPr lang="en-US" smtClean="0">
                <a:solidFill>
                  <a:prstClr val="black">
                    <a:tint val="75000"/>
                  </a:prstClr>
                </a:solidFill>
              </a:rPr>
              <a:pPr defTabSz="685800"/>
              <a:t>1/11/2026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78641207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71109" y="470554"/>
            <a:ext cx="1655701" cy="3962863"/>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941909" y="470554"/>
            <a:ext cx="4857750" cy="39628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pPr defTabSz="685800"/>
            <a:fld id="{83594713-71D6-49A1-B45B-F8D2F748648F}" type="datetime1">
              <a:rPr lang="en-US" smtClean="0">
                <a:solidFill>
                  <a:prstClr val="black">
                    <a:tint val="75000"/>
                  </a:prstClr>
                </a:solidFill>
              </a:rPr>
              <a:pPr defTabSz="685800"/>
              <a:t>1/11/2026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685800"/>
            <a:endParaRPr lang="en-US">
              <a:solidFill>
                <a:prstClr val="black">
                  <a:tint val="75000"/>
                </a:prstClr>
              </a:solidFill>
            </a:endParaRPr>
          </a:p>
        </p:txBody>
      </p:sp>
      <p:sp>
        <p:nvSpPr>
          <p:cNvPr id="8" name="Freeform 11"/>
          <p:cNvSpPr/>
          <p:nvPr/>
        </p:nvSpPr>
        <p:spPr bwMode="auto">
          <a:xfrm flipV="1">
            <a:off x="-3141" y="535782"/>
            <a:ext cx="1191395" cy="380473"/>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pPr defTabSz="685800"/>
            <a:fld id="{717A88B7-8734-463F-9A05-BCE8CE8932CE}" type="slidenum">
              <a:rPr lang="en-US" smtClean="0"/>
              <a:pPr defTabSz="685800"/>
              <a:t>‹#›</a:t>
            </a:fld>
            <a:endParaRPr lang="en-US"/>
          </a:p>
        </p:txBody>
      </p:sp>
    </p:spTree>
    <p:extLst>
      <p:ext uri="{BB962C8B-B14F-4D97-AF65-F5344CB8AC3E}">
        <p14:creationId xmlns:p14="http://schemas.microsoft.com/office/powerpoint/2010/main" val="12369115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48964" y="281175"/>
            <a:ext cx="8246071" cy="763525"/>
          </a:xfrm>
        </p:spPr>
        <p:txBody>
          <a:bodyPr>
            <a:normAutofit/>
          </a:bodyPr>
          <a:lstStyle>
            <a:lvl1pPr algn="l">
              <a:defRPr sz="3600" baseline="0">
                <a:solidFill>
                  <a:srgbClr val="9900CC"/>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Text Placeholder 2"/>
          <p:cNvSpPr>
            <a:spLocks noGrp="1"/>
          </p:cNvSpPr>
          <p:nvPr>
            <p:ph type="body" idx="1"/>
          </p:nvPr>
        </p:nvSpPr>
        <p:spPr>
          <a:xfrm>
            <a:off x="536879" y="1682115"/>
            <a:ext cx="4040188" cy="479822"/>
          </a:xfrm>
        </p:spPr>
        <p:txBody>
          <a:bodyPr anchor="b"/>
          <a:lstStyle>
            <a:lvl1pPr marL="0" indent="0" algn="ctr">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536879" y="2113635"/>
            <a:ext cx="4040188" cy="2137871"/>
          </a:xfrm>
        </p:spPr>
        <p:txBody>
          <a:bodyPr/>
          <a:lstStyle>
            <a:lvl1pPr algn="ctr">
              <a:defRPr sz="2400">
                <a:solidFill>
                  <a:schemeClr val="bg1"/>
                </a:solidFill>
              </a:defRPr>
            </a:lvl1pPr>
            <a:lvl2pPr algn="ctr">
              <a:defRPr sz="2000">
                <a:solidFill>
                  <a:schemeClr val="bg1"/>
                </a:solidFill>
              </a:defRPr>
            </a:lvl2pPr>
            <a:lvl3pPr algn="ctr">
              <a:defRPr sz="1800">
                <a:solidFill>
                  <a:schemeClr val="bg1"/>
                </a:solidFill>
              </a:defRPr>
            </a:lvl3pPr>
            <a:lvl4pPr algn="ctr">
              <a:defRPr sz="1600">
                <a:solidFill>
                  <a:schemeClr val="bg1"/>
                </a:solidFill>
              </a:defRPr>
            </a:lvl4pPr>
            <a:lvl5pPr algn="ctr">
              <a:defRPr sz="1600">
                <a:solidFill>
                  <a:schemeClr val="bg1"/>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572000" y="1682115"/>
            <a:ext cx="4041775" cy="479822"/>
          </a:xfrm>
        </p:spPr>
        <p:txBody>
          <a:bodyPr anchor="b"/>
          <a:lstStyle>
            <a:lvl1pPr marL="0" indent="0" algn="ctr">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572000" y="2113635"/>
            <a:ext cx="4041775" cy="2137871"/>
          </a:xfrm>
        </p:spPr>
        <p:txBody>
          <a:bodyPr/>
          <a:lstStyle>
            <a:lvl1pPr algn="ctr">
              <a:defRPr sz="2400">
                <a:solidFill>
                  <a:schemeClr val="bg1"/>
                </a:solidFill>
              </a:defRPr>
            </a:lvl1pPr>
            <a:lvl2pPr algn="ctr">
              <a:defRPr sz="2000">
                <a:solidFill>
                  <a:schemeClr val="bg1"/>
                </a:solidFill>
              </a:defRPr>
            </a:lvl2pPr>
            <a:lvl3pPr algn="ctr">
              <a:defRPr sz="1800">
                <a:solidFill>
                  <a:schemeClr val="bg1"/>
                </a:solidFill>
              </a:defRPr>
            </a:lvl3pPr>
            <a:lvl4pPr algn="ctr">
              <a:defRPr sz="1600">
                <a:solidFill>
                  <a:schemeClr val="bg1"/>
                </a:solidFill>
              </a:defRPr>
            </a:lvl4pPr>
            <a:lvl5pPr algn="ctr">
              <a:defRPr sz="1600">
                <a:solidFill>
                  <a:schemeClr val="bg1"/>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53074F12-AA26-4AC8-9962-C36BB8F32554}" type="datetimeFigureOut">
              <a:rPr lang="en-US" smtClean="0"/>
              <a:pPr/>
              <a:t>1/11/2026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122911988"/>
      </p:ext>
    </p:extLst>
  </p:cSld>
  <p:clrMapOvr>
    <a:masterClrMapping/>
  </p:clrMapOvr>
  <p:transition spd="slow">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3074F12-AA26-4AC8-9962-C36BB8F32554}" type="datetimeFigureOut">
              <a:rPr lang="en-US" smtClean="0"/>
              <a:pPr/>
              <a:t>1/11/2026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029773110"/>
      </p:ext>
    </p:extLst>
  </p:cSld>
  <p:clrMapOvr>
    <a:masterClrMapping/>
  </p:clrMapOvr>
  <p:transition spd="slow">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74F12-AA26-4AC8-9962-C36BB8F32554}" type="datetimeFigureOut">
              <a:rPr lang="en-US" smtClean="0"/>
              <a:pPr/>
              <a:t>1/11/2026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251864075"/>
      </p:ext>
    </p:extLst>
  </p:cSld>
  <p:clrMapOvr>
    <a:masterClrMapping/>
  </p:clrMapOvr>
  <p:transition spd="slow">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1/11/2026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174452648"/>
      </p:ext>
    </p:extLst>
  </p:cSld>
  <p:clrMapOvr>
    <a:masterClrMapping/>
  </p:clrMapOvr>
  <p:transition spd="slow">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theme" Target="../theme/theme3.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slideLayout" Target="../slideLayouts/slideLayout52.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17" Type="http://schemas.openxmlformats.org/officeDocument/2006/relationships/theme" Target="../theme/theme4.xml"/><Relationship Id="rId2" Type="http://schemas.openxmlformats.org/officeDocument/2006/relationships/slideLayout" Target="../slideLayouts/slideLayout41.xml"/><Relationship Id="rId16" Type="http://schemas.openxmlformats.org/officeDocument/2006/relationships/slideLayout" Target="../slideLayouts/slideLayout55.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5" Type="http://schemas.openxmlformats.org/officeDocument/2006/relationships/slideLayout" Target="../slideLayouts/slideLayout5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74F12-AA26-4AC8-9962-C36BB8F32554}" type="datetimeFigureOut">
              <a:rPr lang="en-US" smtClean="0"/>
              <a:pPr/>
              <a:t>1/11/2026</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82CCC60-E8CD-4174-8B1A-7DF615B22EEF}" type="slidenum">
              <a:rPr lang="en-US" smtClean="0"/>
              <a:pPr/>
              <a:t>‹#›</a:t>
            </a:fld>
            <a:endParaRPr lang="en-US"/>
          </a:p>
        </p:txBody>
      </p:sp>
    </p:spTree>
    <p:extLst>
      <p:ext uri="{BB962C8B-B14F-4D97-AF65-F5344CB8AC3E}">
        <p14:creationId xmlns:p14="http://schemas.microsoft.com/office/powerpoint/2010/main" val="19440393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ransition spd="slow">
    <p:fad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1" anchor="ctr">
            <a:normAutofit/>
          </a:bodyPr>
          <a:lstStyle/>
          <a:p>
            <a:r>
              <a:rPr lang="en-US"/>
              <a:t>Click to edit Master title style</a:t>
            </a:r>
            <a:endParaRPr lang="fa-IR"/>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2"/>
          </p:nvPr>
        </p:nvSpPr>
        <p:spPr>
          <a:xfrm>
            <a:off x="6457950" y="4767263"/>
            <a:ext cx="2057400" cy="273844"/>
          </a:xfrm>
          <a:prstGeom prst="rect">
            <a:avLst/>
          </a:prstGeom>
        </p:spPr>
        <p:txBody>
          <a:bodyPr vert="horz" lIns="91440" tIns="45720" rIns="91440" bIns="45720" rtlCol="1" anchor="ctr"/>
          <a:lstStyle>
            <a:lvl1pPr algn="r">
              <a:defRPr sz="900">
                <a:solidFill>
                  <a:schemeClr val="tx1">
                    <a:tint val="75000"/>
                  </a:schemeClr>
                </a:solidFill>
              </a:defRPr>
            </a:lvl1pPr>
          </a:lstStyle>
          <a:p>
            <a:pPr rtl="1"/>
            <a:fld id="{CAC758AE-8D40-4C0E-BCC9-C66379837F49}" type="datetimeFigureOut">
              <a:rPr lang="fa-IR" smtClean="0">
                <a:solidFill>
                  <a:prstClr val="black">
                    <a:tint val="75000"/>
                  </a:prstClr>
                </a:solidFill>
              </a:rPr>
              <a:pPr rtl="1"/>
              <a:t>23/07/1447</a:t>
            </a:fld>
            <a:endParaRPr lang="fa-IR">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1" anchor="ctr"/>
          <a:lstStyle>
            <a:lvl1pPr algn="ctr">
              <a:defRPr sz="900">
                <a:solidFill>
                  <a:schemeClr val="tx1">
                    <a:tint val="75000"/>
                  </a:schemeClr>
                </a:solidFill>
              </a:defRPr>
            </a:lvl1pPr>
          </a:lstStyle>
          <a:p>
            <a:pPr rtl="1"/>
            <a:endParaRPr lang="fa-IR">
              <a:solidFill>
                <a:prstClr val="black">
                  <a:tint val="75000"/>
                </a:prstClr>
              </a:solidFill>
            </a:endParaRPr>
          </a:p>
        </p:txBody>
      </p:sp>
      <p:sp>
        <p:nvSpPr>
          <p:cNvPr id="6" name="Slide Number Placeholder 5"/>
          <p:cNvSpPr>
            <a:spLocks noGrp="1"/>
          </p:cNvSpPr>
          <p:nvPr>
            <p:ph type="sldNum" sz="quarter" idx="4"/>
          </p:nvPr>
        </p:nvSpPr>
        <p:spPr>
          <a:xfrm>
            <a:off x="628650" y="4767263"/>
            <a:ext cx="2057400" cy="273844"/>
          </a:xfrm>
          <a:prstGeom prst="rect">
            <a:avLst/>
          </a:prstGeom>
        </p:spPr>
        <p:txBody>
          <a:bodyPr vert="horz" lIns="91440" tIns="45720" rIns="91440" bIns="45720" rtlCol="1" anchor="ctr"/>
          <a:lstStyle>
            <a:lvl1pPr algn="l">
              <a:defRPr sz="900">
                <a:solidFill>
                  <a:schemeClr val="tx1">
                    <a:tint val="75000"/>
                  </a:schemeClr>
                </a:solidFill>
              </a:defRPr>
            </a:lvl1pPr>
          </a:lstStyle>
          <a:p>
            <a:pPr rtl="1"/>
            <a:fld id="{5A58D352-5858-4A36-8D93-26E2FBC5381E}" type="slidenum">
              <a:rPr lang="fa-IR" smtClean="0">
                <a:solidFill>
                  <a:prstClr val="black">
                    <a:tint val="75000"/>
                  </a:prstClr>
                </a:solidFill>
              </a:rPr>
              <a:pPr rtl="1"/>
              <a:t>‹#›</a:t>
            </a:fld>
            <a:endParaRPr lang="fa-IR">
              <a:solidFill>
                <a:prstClr val="black">
                  <a:tint val="75000"/>
                </a:prstClr>
              </a:solidFill>
            </a:endParaRPr>
          </a:p>
        </p:txBody>
      </p:sp>
    </p:spTree>
    <p:extLst>
      <p:ext uri="{BB962C8B-B14F-4D97-AF65-F5344CB8AC3E}">
        <p14:creationId xmlns:p14="http://schemas.microsoft.com/office/powerpoint/2010/main" val="2731311612"/>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ransition spd="slow">
    <p:fade/>
  </p:transition>
  <p:txStyles>
    <p:titleStyle>
      <a:lvl1pPr algn="r" defTabSz="685800" rtl="1"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r" defTabSz="685800" rtl="1"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r" defTabSz="685800" rtl="1"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r" defTabSz="685800" rtl="1"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r" defTabSz="685800" rtl="1"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a-IR"/>
      </a:defPPr>
      <a:lvl1pPr marL="0" algn="r" defTabSz="685800" rtl="1" eaLnBrk="1" latinLnBrk="0" hangingPunct="1">
        <a:defRPr sz="1350" kern="1200">
          <a:solidFill>
            <a:schemeClr val="tx1"/>
          </a:solidFill>
          <a:latin typeface="+mn-lt"/>
          <a:ea typeface="+mn-ea"/>
          <a:cs typeface="+mn-cs"/>
        </a:defRPr>
      </a:lvl1pPr>
      <a:lvl2pPr marL="342900" algn="r" defTabSz="685800" rtl="1" eaLnBrk="1" latinLnBrk="0" hangingPunct="1">
        <a:defRPr sz="1350" kern="1200">
          <a:solidFill>
            <a:schemeClr val="tx1"/>
          </a:solidFill>
          <a:latin typeface="+mn-lt"/>
          <a:ea typeface="+mn-ea"/>
          <a:cs typeface="+mn-cs"/>
        </a:defRPr>
      </a:lvl2pPr>
      <a:lvl3pPr marL="685800" algn="r" defTabSz="685800" rtl="1" eaLnBrk="1" latinLnBrk="0" hangingPunct="1">
        <a:defRPr sz="1350" kern="1200">
          <a:solidFill>
            <a:schemeClr val="tx1"/>
          </a:solidFill>
          <a:latin typeface="+mn-lt"/>
          <a:ea typeface="+mn-ea"/>
          <a:cs typeface="+mn-cs"/>
        </a:defRPr>
      </a:lvl3pPr>
      <a:lvl4pPr marL="1028700" algn="r" defTabSz="685800" rtl="1" eaLnBrk="1" latinLnBrk="0" hangingPunct="1">
        <a:defRPr sz="1350" kern="1200">
          <a:solidFill>
            <a:schemeClr val="tx1"/>
          </a:solidFill>
          <a:latin typeface="+mn-lt"/>
          <a:ea typeface="+mn-ea"/>
          <a:cs typeface="+mn-cs"/>
        </a:defRPr>
      </a:lvl4pPr>
      <a:lvl5pPr marL="1371600" algn="r" defTabSz="685800" rtl="1" eaLnBrk="1" latinLnBrk="0" hangingPunct="1">
        <a:defRPr sz="1350" kern="1200">
          <a:solidFill>
            <a:schemeClr val="tx1"/>
          </a:solidFill>
          <a:latin typeface="+mn-lt"/>
          <a:ea typeface="+mn-ea"/>
          <a:cs typeface="+mn-cs"/>
        </a:defRPr>
      </a:lvl5pPr>
      <a:lvl6pPr marL="1714500" algn="r" defTabSz="685800" rtl="1" eaLnBrk="1" latinLnBrk="0" hangingPunct="1">
        <a:defRPr sz="1350" kern="1200">
          <a:solidFill>
            <a:schemeClr val="tx1"/>
          </a:solidFill>
          <a:latin typeface="+mn-lt"/>
          <a:ea typeface="+mn-ea"/>
          <a:cs typeface="+mn-cs"/>
        </a:defRPr>
      </a:lvl6pPr>
      <a:lvl7pPr marL="2057400" algn="r" defTabSz="685800" rtl="1" eaLnBrk="1" latinLnBrk="0" hangingPunct="1">
        <a:defRPr sz="1350" kern="1200">
          <a:solidFill>
            <a:schemeClr val="tx1"/>
          </a:solidFill>
          <a:latin typeface="+mn-lt"/>
          <a:ea typeface="+mn-ea"/>
          <a:cs typeface="+mn-cs"/>
        </a:defRPr>
      </a:lvl7pPr>
      <a:lvl8pPr marL="2400300" algn="r" defTabSz="685800" rtl="1" eaLnBrk="1" latinLnBrk="0" hangingPunct="1">
        <a:defRPr sz="1350" kern="1200">
          <a:solidFill>
            <a:schemeClr val="tx1"/>
          </a:solidFill>
          <a:latin typeface="+mn-lt"/>
          <a:ea typeface="+mn-ea"/>
          <a:cs typeface="+mn-cs"/>
        </a:defRPr>
      </a:lvl8pPr>
      <a:lvl9pPr marL="2743200" algn="r" defTabSz="685800" rtl="1"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23" name="Group 22"/>
          <p:cNvGrpSpPr/>
          <p:nvPr/>
        </p:nvGrpSpPr>
        <p:grpSpPr>
          <a:xfrm>
            <a:off x="1" y="171450"/>
            <a:ext cx="2138637" cy="4978971"/>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0416" y="118"/>
            <a:ext cx="1767506" cy="5139822"/>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37160" cy="51435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4694" y="468082"/>
            <a:ext cx="6683765" cy="960668"/>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941909" y="1600200"/>
            <a:ext cx="6686550" cy="291465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771210" y="4597828"/>
            <a:ext cx="859712" cy="277797"/>
          </a:xfrm>
          <a:prstGeom prst="rect">
            <a:avLst/>
          </a:prstGeom>
        </p:spPr>
        <p:txBody>
          <a:bodyPr vert="horz" lIns="91440" tIns="45720" rIns="91440" bIns="45720" rtlCol="0" anchor="ctr"/>
          <a:lstStyle>
            <a:lvl1pPr algn="r">
              <a:defRPr sz="675">
                <a:solidFill>
                  <a:schemeClr val="tx1">
                    <a:tint val="75000"/>
                  </a:schemeClr>
                </a:solidFill>
              </a:defRPr>
            </a:lvl1pPr>
          </a:lstStyle>
          <a:p>
            <a:pPr defTabSz="685800"/>
            <a:fld id="{3DC28B76-83A0-435D-AF10-FC05E5E458AF}" type="datetime1">
              <a:rPr lang="en-US" smtClean="0">
                <a:solidFill>
                  <a:prstClr val="black">
                    <a:tint val="75000"/>
                  </a:prstClr>
                </a:solidFill>
              </a:rPr>
              <a:pPr defTabSz="685800"/>
              <a:t>1/11/2026</a:t>
            </a:fld>
            <a:endParaRPr lang="fa-IR">
              <a:solidFill>
                <a:prstClr val="black">
                  <a:tint val="75000"/>
                </a:prstClr>
              </a:solidFill>
            </a:endParaRPr>
          </a:p>
        </p:txBody>
      </p:sp>
      <p:sp>
        <p:nvSpPr>
          <p:cNvPr id="5" name="Footer Placeholder 4"/>
          <p:cNvSpPr>
            <a:spLocks noGrp="1"/>
          </p:cNvSpPr>
          <p:nvPr>
            <p:ph type="ftr" sz="quarter" idx="3"/>
          </p:nvPr>
        </p:nvSpPr>
        <p:spPr>
          <a:xfrm>
            <a:off x="1941910" y="4601856"/>
            <a:ext cx="5714999" cy="273844"/>
          </a:xfrm>
          <a:prstGeom prst="rect">
            <a:avLst/>
          </a:prstGeom>
        </p:spPr>
        <p:txBody>
          <a:bodyPr vert="horz" lIns="91440" tIns="45720" rIns="91440" bIns="45720" rtlCol="0" anchor="ctr"/>
          <a:lstStyle>
            <a:lvl1pPr algn="l">
              <a:defRPr sz="675">
                <a:solidFill>
                  <a:schemeClr val="tx1">
                    <a:tint val="75000"/>
                  </a:schemeClr>
                </a:solidFill>
              </a:defRPr>
            </a:lvl1pPr>
          </a:lstStyle>
          <a:p>
            <a:pPr defTabSz="685800"/>
            <a:endParaRPr lang="fa-IR">
              <a:solidFill>
                <a:prstClr val="black">
                  <a:tint val="75000"/>
                </a:prstClr>
              </a:solidFill>
            </a:endParaRPr>
          </a:p>
        </p:txBody>
      </p:sp>
      <p:sp>
        <p:nvSpPr>
          <p:cNvPr id="6" name="Slide Number Placeholder 5"/>
          <p:cNvSpPr>
            <a:spLocks noGrp="1"/>
          </p:cNvSpPr>
          <p:nvPr>
            <p:ph type="sldNum" sz="quarter" idx="4"/>
          </p:nvPr>
        </p:nvSpPr>
        <p:spPr bwMode="gray">
          <a:xfrm>
            <a:off x="398860" y="590837"/>
            <a:ext cx="584825" cy="273844"/>
          </a:xfrm>
          <a:prstGeom prst="rect">
            <a:avLst/>
          </a:prstGeom>
        </p:spPr>
        <p:txBody>
          <a:bodyPr vert="horz" lIns="91440" tIns="45720" rIns="91440" bIns="45720" rtlCol="0" anchor="ctr"/>
          <a:lstStyle>
            <a:lvl1pPr algn="r">
              <a:defRPr sz="1500">
                <a:solidFill>
                  <a:srgbClr val="FEFFFF"/>
                </a:solidFill>
              </a:defRPr>
            </a:lvl1pPr>
          </a:lstStyle>
          <a:p>
            <a:pPr defTabSz="685800"/>
            <a:fld id="{69F915D1-D356-4FD0-A7E2-C523973F98C3}" type="slidenum">
              <a:rPr lang="fa-IR" smtClean="0"/>
              <a:pPr defTabSz="685800"/>
              <a:t>‹#›</a:t>
            </a:fld>
            <a:endParaRPr lang="fa-IR"/>
          </a:p>
        </p:txBody>
      </p:sp>
    </p:spTree>
    <p:extLst>
      <p:ext uri="{BB962C8B-B14F-4D97-AF65-F5344CB8AC3E}">
        <p14:creationId xmlns:p14="http://schemas.microsoft.com/office/powerpoint/2010/main" val="612486410"/>
      </p:ext>
    </p:extLst>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 id="2147483723" r:id="rId8"/>
    <p:sldLayoutId id="2147483724" r:id="rId9"/>
    <p:sldLayoutId id="2147483725" r:id="rId10"/>
    <p:sldLayoutId id="2147483726" r:id="rId11"/>
    <p:sldLayoutId id="2147483727" r:id="rId12"/>
    <p:sldLayoutId id="2147483728" r:id="rId13"/>
    <p:sldLayoutId id="2147483729" r:id="rId14"/>
    <p:sldLayoutId id="2147483730" r:id="rId15"/>
    <p:sldLayoutId id="2147483731" r:id="rId16"/>
  </p:sldLayoutIdLst>
  <p:hf sldNum="0" hdr="0" ftr="0" dt="0"/>
  <p:txStyles>
    <p:titleStyle>
      <a:lvl1pPr algn="l" defTabSz="342900" rtl="0" eaLnBrk="1" latinLnBrk="0" hangingPunct="1">
        <a:spcBef>
          <a:spcPct val="0"/>
        </a:spcBef>
        <a:buNone/>
        <a:defRPr sz="27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accent1"/>
        </a:buClr>
        <a:buFont typeface="Wingdings 3" charset="2"/>
        <a:buChar char=""/>
        <a:defRPr sz="1350" kern="1200">
          <a:solidFill>
            <a:schemeClr val="tx1">
              <a:lumMod val="75000"/>
              <a:lumOff val="25000"/>
            </a:schemeClr>
          </a:solidFill>
          <a:latin typeface="+mn-lt"/>
          <a:ea typeface="+mn-ea"/>
          <a:cs typeface="+mn-cs"/>
        </a:defRPr>
      </a:lvl1pPr>
      <a:lvl2pPr marL="557213" indent="-214313" algn="l" defTabSz="342900" rtl="0" eaLnBrk="1" latinLnBrk="0" hangingPunct="1">
        <a:spcBef>
          <a:spcPts val="75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2pPr>
      <a:lvl3pPr marL="857250" indent="-171450" algn="l" defTabSz="342900" rtl="0" eaLnBrk="1" latinLnBrk="0" hangingPunct="1">
        <a:spcBef>
          <a:spcPts val="750"/>
        </a:spcBef>
        <a:spcAft>
          <a:spcPts val="0"/>
        </a:spcAft>
        <a:buClr>
          <a:schemeClr val="accent1"/>
        </a:buClr>
        <a:buFont typeface="Wingdings 3" charset="2"/>
        <a:buChar char=""/>
        <a:defRPr sz="1050" kern="1200">
          <a:solidFill>
            <a:schemeClr val="tx1">
              <a:lumMod val="75000"/>
              <a:lumOff val="25000"/>
            </a:schemeClr>
          </a:solidFill>
          <a:latin typeface="+mn-lt"/>
          <a:ea typeface="+mn-ea"/>
          <a:cs typeface="+mn-cs"/>
        </a:defRPr>
      </a:lvl3pPr>
      <a:lvl4pPr marL="12001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4pPr>
      <a:lvl5pPr marL="15430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5pPr>
      <a:lvl6pPr marL="18859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23" name="Group 22"/>
          <p:cNvGrpSpPr/>
          <p:nvPr/>
        </p:nvGrpSpPr>
        <p:grpSpPr>
          <a:xfrm>
            <a:off x="1" y="171450"/>
            <a:ext cx="2138637" cy="4978971"/>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0416" y="118"/>
            <a:ext cx="1767506" cy="5139822"/>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37160" cy="51435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4694" y="468082"/>
            <a:ext cx="6683765" cy="960668"/>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941909" y="1600200"/>
            <a:ext cx="6686550" cy="291465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771210" y="4597828"/>
            <a:ext cx="859712" cy="277797"/>
          </a:xfrm>
          <a:prstGeom prst="rect">
            <a:avLst/>
          </a:prstGeom>
        </p:spPr>
        <p:txBody>
          <a:bodyPr vert="horz" lIns="91440" tIns="45720" rIns="91440" bIns="45720" rtlCol="0" anchor="ctr"/>
          <a:lstStyle>
            <a:lvl1pPr algn="r">
              <a:defRPr sz="675">
                <a:solidFill>
                  <a:schemeClr val="tx1">
                    <a:tint val="75000"/>
                  </a:schemeClr>
                </a:solidFill>
              </a:defRPr>
            </a:lvl1pPr>
          </a:lstStyle>
          <a:p>
            <a:pPr defTabSz="685800"/>
            <a:fld id="{3DC28B76-83A0-435D-AF10-FC05E5E458AF}" type="datetime1">
              <a:rPr lang="en-US" smtClean="0">
                <a:solidFill>
                  <a:prstClr val="black">
                    <a:tint val="75000"/>
                  </a:prstClr>
                </a:solidFill>
              </a:rPr>
              <a:pPr defTabSz="685800"/>
              <a:t>1/11/2026</a:t>
            </a:fld>
            <a:endParaRPr lang="fa-IR">
              <a:solidFill>
                <a:prstClr val="black">
                  <a:tint val="75000"/>
                </a:prstClr>
              </a:solidFill>
            </a:endParaRPr>
          </a:p>
        </p:txBody>
      </p:sp>
      <p:sp>
        <p:nvSpPr>
          <p:cNvPr id="5" name="Footer Placeholder 4"/>
          <p:cNvSpPr>
            <a:spLocks noGrp="1"/>
          </p:cNvSpPr>
          <p:nvPr>
            <p:ph type="ftr" sz="quarter" idx="3"/>
          </p:nvPr>
        </p:nvSpPr>
        <p:spPr>
          <a:xfrm>
            <a:off x="1941910" y="4601856"/>
            <a:ext cx="5714999" cy="273844"/>
          </a:xfrm>
          <a:prstGeom prst="rect">
            <a:avLst/>
          </a:prstGeom>
        </p:spPr>
        <p:txBody>
          <a:bodyPr vert="horz" lIns="91440" tIns="45720" rIns="91440" bIns="45720" rtlCol="0" anchor="ctr"/>
          <a:lstStyle>
            <a:lvl1pPr algn="l">
              <a:defRPr sz="675">
                <a:solidFill>
                  <a:schemeClr val="tx1">
                    <a:tint val="75000"/>
                  </a:schemeClr>
                </a:solidFill>
              </a:defRPr>
            </a:lvl1pPr>
          </a:lstStyle>
          <a:p>
            <a:pPr defTabSz="685800"/>
            <a:endParaRPr lang="fa-IR">
              <a:solidFill>
                <a:prstClr val="black">
                  <a:tint val="75000"/>
                </a:prstClr>
              </a:solidFill>
            </a:endParaRPr>
          </a:p>
        </p:txBody>
      </p:sp>
      <p:sp>
        <p:nvSpPr>
          <p:cNvPr id="6" name="Slide Number Placeholder 5"/>
          <p:cNvSpPr>
            <a:spLocks noGrp="1"/>
          </p:cNvSpPr>
          <p:nvPr>
            <p:ph type="sldNum" sz="quarter" idx="4"/>
          </p:nvPr>
        </p:nvSpPr>
        <p:spPr bwMode="gray">
          <a:xfrm>
            <a:off x="398860" y="590837"/>
            <a:ext cx="584825" cy="273844"/>
          </a:xfrm>
          <a:prstGeom prst="rect">
            <a:avLst/>
          </a:prstGeom>
        </p:spPr>
        <p:txBody>
          <a:bodyPr vert="horz" lIns="91440" tIns="45720" rIns="91440" bIns="45720" rtlCol="0" anchor="ctr"/>
          <a:lstStyle>
            <a:lvl1pPr algn="r">
              <a:defRPr sz="1500">
                <a:solidFill>
                  <a:srgbClr val="FEFFFF"/>
                </a:solidFill>
              </a:defRPr>
            </a:lvl1pPr>
          </a:lstStyle>
          <a:p>
            <a:pPr defTabSz="685800"/>
            <a:fld id="{69F915D1-D356-4FD0-A7E2-C523973F98C3}" type="slidenum">
              <a:rPr lang="fa-IR" smtClean="0"/>
              <a:pPr defTabSz="685800"/>
              <a:t>‹#›</a:t>
            </a:fld>
            <a:endParaRPr lang="fa-IR"/>
          </a:p>
        </p:txBody>
      </p:sp>
    </p:spTree>
    <p:extLst>
      <p:ext uri="{BB962C8B-B14F-4D97-AF65-F5344CB8AC3E}">
        <p14:creationId xmlns:p14="http://schemas.microsoft.com/office/powerpoint/2010/main" val="229655207"/>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Lst>
  <p:hf sldNum="0" hdr="0" ftr="0" dt="0"/>
  <p:txStyles>
    <p:titleStyle>
      <a:lvl1pPr algn="l" defTabSz="342900" rtl="0" eaLnBrk="1" latinLnBrk="0" hangingPunct="1">
        <a:spcBef>
          <a:spcPct val="0"/>
        </a:spcBef>
        <a:buNone/>
        <a:defRPr sz="27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accent1"/>
        </a:buClr>
        <a:buFont typeface="Wingdings 3" charset="2"/>
        <a:buChar char=""/>
        <a:defRPr sz="1350" kern="1200">
          <a:solidFill>
            <a:schemeClr val="tx1">
              <a:lumMod val="75000"/>
              <a:lumOff val="25000"/>
            </a:schemeClr>
          </a:solidFill>
          <a:latin typeface="+mn-lt"/>
          <a:ea typeface="+mn-ea"/>
          <a:cs typeface="+mn-cs"/>
        </a:defRPr>
      </a:lvl1pPr>
      <a:lvl2pPr marL="557213" indent="-214313" algn="l" defTabSz="342900" rtl="0" eaLnBrk="1" latinLnBrk="0" hangingPunct="1">
        <a:spcBef>
          <a:spcPts val="75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2pPr>
      <a:lvl3pPr marL="857250" indent="-171450" algn="l" defTabSz="342900" rtl="0" eaLnBrk="1" latinLnBrk="0" hangingPunct="1">
        <a:spcBef>
          <a:spcPts val="750"/>
        </a:spcBef>
        <a:spcAft>
          <a:spcPts val="0"/>
        </a:spcAft>
        <a:buClr>
          <a:schemeClr val="accent1"/>
        </a:buClr>
        <a:buFont typeface="Wingdings 3" charset="2"/>
        <a:buChar char=""/>
        <a:defRPr sz="1050" kern="1200">
          <a:solidFill>
            <a:schemeClr val="tx1">
              <a:lumMod val="75000"/>
              <a:lumOff val="25000"/>
            </a:schemeClr>
          </a:solidFill>
          <a:latin typeface="+mn-lt"/>
          <a:ea typeface="+mn-ea"/>
          <a:cs typeface="+mn-cs"/>
        </a:defRPr>
      </a:lvl3pPr>
      <a:lvl4pPr marL="12001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4pPr>
      <a:lvl5pPr marL="15430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5pPr>
      <a:lvl6pPr marL="18859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8.xml"/><Relationship Id="rId1" Type="http://schemas.openxmlformats.org/officeDocument/2006/relationships/themeOverride" Target="../theme/themeOverrid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17.emf"/><Relationship Id="rId4" Type="http://schemas.openxmlformats.org/officeDocument/2006/relationships/oleObject" Target="../embeddings/oleObject1.bin"/></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1.xml"/></Relationships>
</file>

<file path=ppt/slides/_rels/slide72.xml.rels><?xml version="1.0" encoding="UTF-8" standalone="yes"?>
<Relationships xmlns="http://schemas.openxmlformats.org/package/2006/relationships"><Relationship Id="rId3" Type="http://schemas.openxmlformats.org/officeDocument/2006/relationships/image" Target="../media/image20.jfif"/><Relationship Id="rId2" Type="http://schemas.openxmlformats.org/officeDocument/2006/relationships/image" Target="../media/image19.jfif"/><Relationship Id="rId1" Type="http://schemas.openxmlformats.org/officeDocument/2006/relationships/slideLayout" Target="../slideLayouts/slideLayout41.xml"/></Relationships>
</file>

<file path=ppt/slides/_rels/slide7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9.xml"/><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6260" y="128470"/>
            <a:ext cx="8551480" cy="4886560"/>
          </a:xfrm>
        </p:spPr>
      </p:pic>
    </p:spTree>
    <p:extLst>
      <p:ext uri="{BB962C8B-B14F-4D97-AF65-F5344CB8AC3E}">
        <p14:creationId xmlns:p14="http://schemas.microsoft.com/office/powerpoint/2010/main" val="380032380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754375" y="281175"/>
            <a:ext cx="7177135" cy="458115"/>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a-IR" sz="2800" b="0" i="0" u="none" strike="noStrike" kern="1200" cap="none" spc="0" normalizeH="0" baseline="0" noProof="0" dirty="0" smtClean="0">
                <a:ln>
                  <a:noFill/>
                </a:ln>
                <a:solidFill>
                  <a:srgbClr val="C00000"/>
                </a:solidFill>
                <a:effectLst/>
                <a:uLnTx/>
                <a:uFillTx/>
                <a:latin typeface="Calibri"/>
                <a:ea typeface="+mj-ea"/>
                <a:cs typeface="B Titr" panose="00000700000000000000" pitchFamily="2" charset="-78"/>
              </a:rPr>
              <a:t>میزان بروز بیماری در استان اصفهان </a:t>
            </a:r>
            <a:endParaRPr kumimoji="0" lang="en-US" sz="2800" b="0" i="0" u="none" strike="noStrike" kern="1200" cap="none" spc="0" normalizeH="0" baseline="0" noProof="0" dirty="0">
              <a:ln>
                <a:noFill/>
              </a:ln>
              <a:solidFill>
                <a:srgbClr val="C00000"/>
              </a:solidFill>
              <a:effectLst/>
              <a:uLnTx/>
              <a:uFillTx/>
              <a:latin typeface="Calibri"/>
              <a:ea typeface="+mj-ea"/>
              <a:cs typeface="B Titr" panose="00000700000000000000" pitchFamily="2" charset="-78"/>
            </a:endParaRPr>
          </a:p>
        </p:txBody>
      </p:sp>
      <p:graphicFrame>
        <p:nvGraphicFramePr>
          <p:cNvPr id="3" name="Table 2"/>
          <p:cNvGraphicFramePr>
            <a:graphicFrameLocks noGrp="1"/>
          </p:cNvGraphicFramePr>
          <p:nvPr>
            <p:extLst>
              <p:ext uri="{D42A27DB-BD31-4B8C-83A1-F6EECF244321}">
                <p14:modId xmlns:p14="http://schemas.microsoft.com/office/powerpoint/2010/main" val="2481894726"/>
              </p:ext>
            </p:extLst>
          </p:nvPr>
        </p:nvGraphicFramePr>
        <p:xfrm>
          <a:off x="143557" y="1502816"/>
          <a:ext cx="8704187" cy="2748690"/>
        </p:xfrm>
        <a:graphic>
          <a:graphicData uri="http://schemas.openxmlformats.org/drawingml/2006/table">
            <a:tbl>
              <a:tblPr firstRow="1" bandRow="1">
                <a:tableStyleId>{5C22544A-7EE6-4342-B048-85BDC9FD1C3A}</a:tableStyleId>
              </a:tblPr>
              <a:tblGrid>
                <a:gridCol w="621729">
                  <a:extLst>
                    <a:ext uri="{9D8B030D-6E8A-4147-A177-3AD203B41FA5}">
                      <a16:colId xmlns:a16="http://schemas.microsoft.com/office/drawing/2014/main" xmlns="" val="20000"/>
                    </a:ext>
                  </a:extLst>
                </a:gridCol>
                <a:gridCol w="777159">
                  <a:extLst>
                    <a:ext uri="{9D8B030D-6E8A-4147-A177-3AD203B41FA5}">
                      <a16:colId xmlns:a16="http://schemas.microsoft.com/office/drawing/2014/main" xmlns="" val="522096346"/>
                    </a:ext>
                  </a:extLst>
                </a:gridCol>
                <a:gridCol w="777159">
                  <a:extLst>
                    <a:ext uri="{9D8B030D-6E8A-4147-A177-3AD203B41FA5}">
                      <a16:colId xmlns:a16="http://schemas.microsoft.com/office/drawing/2014/main" xmlns="" val="1814455636"/>
                    </a:ext>
                  </a:extLst>
                </a:gridCol>
                <a:gridCol w="777159">
                  <a:extLst>
                    <a:ext uri="{9D8B030D-6E8A-4147-A177-3AD203B41FA5}">
                      <a16:colId xmlns:a16="http://schemas.microsoft.com/office/drawing/2014/main" xmlns="" val="456849656"/>
                    </a:ext>
                  </a:extLst>
                </a:gridCol>
                <a:gridCol w="777159">
                  <a:extLst>
                    <a:ext uri="{9D8B030D-6E8A-4147-A177-3AD203B41FA5}">
                      <a16:colId xmlns:a16="http://schemas.microsoft.com/office/drawing/2014/main" xmlns="" val="20001"/>
                    </a:ext>
                  </a:extLst>
                </a:gridCol>
                <a:gridCol w="777159">
                  <a:extLst>
                    <a:ext uri="{9D8B030D-6E8A-4147-A177-3AD203B41FA5}">
                      <a16:colId xmlns:a16="http://schemas.microsoft.com/office/drawing/2014/main" xmlns="" val="20002"/>
                    </a:ext>
                  </a:extLst>
                </a:gridCol>
                <a:gridCol w="621727">
                  <a:extLst>
                    <a:ext uri="{9D8B030D-6E8A-4147-A177-3AD203B41FA5}">
                      <a16:colId xmlns:a16="http://schemas.microsoft.com/office/drawing/2014/main" xmlns="" val="20003"/>
                    </a:ext>
                  </a:extLst>
                </a:gridCol>
                <a:gridCol w="777159">
                  <a:extLst>
                    <a:ext uri="{9D8B030D-6E8A-4147-A177-3AD203B41FA5}">
                      <a16:colId xmlns:a16="http://schemas.microsoft.com/office/drawing/2014/main" xmlns="" val="20004"/>
                    </a:ext>
                  </a:extLst>
                </a:gridCol>
                <a:gridCol w="621727">
                  <a:extLst>
                    <a:ext uri="{9D8B030D-6E8A-4147-A177-3AD203B41FA5}">
                      <a16:colId xmlns:a16="http://schemas.microsoft.com/office/drawing/2014/main" xmlns="" val="20005"/>
                    </a:ext>
                  </a:extLst>
                </a:gridCol>
                <a:gridCol w="678295">
                  <a:extLst>
                    <a:ext uri="{9D8B030D-6E8A-4147-A177-3AD203B41FA5}">
                      <a16:colId xmlns:a16="http://schemas.microsoft.com/office/drawing/2014/main" xmlns="" val="20006"/>
                    </a:ext>
                  </a:extLst>
                </a:gridCol>
                <a:gridCol w="1497755">
                  <a:extLst>
                    <a:ext uri="{9D8B030D-6E8A-4147-A177-3AD203B41FA5}">
                      <a16:colId xmlns:a16="http://schemas.microsoft.com/office/drawing/2014/main" xmlns="" val="20007"/>
                    </a:ext>
                  </a:extLst>
                </a:gridCol>
              </a:tblGrid>
              <a:tr h="916230">
                <a:tc>
                  <a:txBody>
                    <a:bodyPr/>
                    <a:lstStyle/>
                    <a:p>
                      <a:pPr algn="ctr"/>
                      <a:r>
                        <a:rPr lang="fa-IR" dirty="0" smtClean="0">
                          <a:solidFill>
                            <a:srgbClr val="002060"/>
                          </a:solidFill>
                          <a:cs typeface="B Nazanin" panose="00000400000000000000" pitchFamily="2" charset="-78"/>
                        </a:rPr>
                        <a:t>1403</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1402</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1401</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1400</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99</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98</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97</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96</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95</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94</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سال</a:t>
                      </a:r>
                      <a:endParaRPr lang="en-US" dirty="0">
                        <a:solidFill>
                          <a:srgbClr val="002060"/>
                        </a:solidFill>
                        <a:cs typeface="B Nazanin" panose="00000400000000000000" pitchFamily="2" charset="-78"/>
                      </a:endParaRPr>
                    </a:p>
                  </a:txBody>
                  <a:tcPr/>
                </a:tc>
                <a:extLst>
                  <a:ext uri="{0D108BD9-81ED-4DB2-BD59-A6C34878D82A}">
                    <a16:rowId xmlns:a16="http://schemas.microsoft.com/office/drawing/2014/main" xmlns="" val="10000"/>
                  </a:ext>
                </a:extLst>
              </a:tr>
              <a:tr h="916230">
                <a:tc>
                  <a:txBody>
                    <a:bodyPr/>
                    <a:lstStyle/>
                    <a:p>
                      <a:pPr algn="ctr"/>
                      <a:r>
                        <a:rPr lang="fa-IR" dirty="0" smtClean="0">
                          <a:solidFill>
                            <a:srgbClr val="002060"/>
                          </a:solidFill>
                          <a:cs typeface="B Nazanin" panose="00000400000000000000" pitchFamily="2" charset="-78"/>
                        </a:rPr>
                        <a:t>18</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12</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14</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25</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19</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17</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19</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21</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18</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20</a:t>
                      </a:r>
                      <a:endParaRPr lang="en-US" dirty="0">
                        <a:solidFill>
                          <a:srgbClr val="002060"/>
                        </a:solidFill>
                        <a:cs typeface="B Nazanin" panose="00000400000000000000" pitchFamily="2" charset="-78"/>
                      </a:endParaRPr>
                    </a:p>
                  </a:txBody>
                  <a:tcPr/>
                </a:tc>
                <a:tc>
                  <a:txBody>
                    <a:bodyPr/>
                    <a:lstStyle/>
                    <a:p>
                      <a:pPr algn="ctr"/>
                      <a:r>
                        <a:rPr lang="fa-IR" b="1" dirty="0" smtClean="0">
                          <a:solidFill>
                            <a:srgbClr val="C00000"/>
                          </a:solidFill>
                          <a:cs typeface="B Nazanin" panose="00000400000000000000" pitchFamily="2" charset="-78"/>
                        </a:rPr>
                        <a:t>تعدادموارد بیماری</a:t>
                      </a:r>
                      <a:endParaRPr lang="en-US" b="1" dirty="0">
                        <a:solidFill>
                          <a:srgbClr val="C00000"/>
                        </a:solidFill>
                        <a:cs typeface="B Nazanin" panose="00000400000000000000" pitchFamily="2" charset="-78"/>
                      </a:endParaRPr>
                    </a:p>
                  </a:txBody>
                  <a:tcPr/>
                </a:tc>
                <a:extLst>
                  <a:ext uri="{0D108BD9-81ED-4DB2-BD59-A6C34878D82A}">
                    <a16:rowId xmlns:a16="http://schemas.microsoft.com/office/drawing/2014/main" xmlns="" val="10001"/>
                  </a:ext>
                </a:extLst>
              </a:tr>
              <a:tr h="916230">
                <a:tc>
                  <a:txBody>
                    <a:bodyPr/>
                    <a:lstStyle/>
                    <a:p>
                      <a:pPr algn="ctr"/>
                      <a:r>
                        <a:rPr lang="fa-IR" dirty="0" smtClean="0">
                          <a:solidFill>
                            <a:srgbClr val="002060"/>
                          </a:solidFill>
                          <a:cs typeface="B Nazanin" panose="00000400000000000000" pitchFamily="2" charset="-78"/>
                        </a:rPr>
                        <a:t>3/4</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2/1</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2/6</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4/4</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3.4</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2.8</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2.7</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2.8</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2.3</a:t>
                      </a:r>
                      <a:endParaRPr lang="en-US" dirty="0">
                        <a:solidFill>
                          <a:srgbClr val="002060"/>
                        </a:solidFill>
                        <a:cs typeface="B Nazanin" panose="00000400000000000000" pitchFamily="2" charset="-78"/>
                      </a:endParaRPr>
                    </a:p>
                  </a:txBody>
                  <a:tcPr/>
                </a:tc>
                <a:tc>
                  <a:txBody>
                    <a:bodyPr/>
                    <a:lstStyle/>
                    <a:p>
                      <a:pPr algn="ctr"/>
                      <a:r>
                        <a:rPr lang="fa-IR" dirty="0" smtClean="0">
                          <a:solidFill>
                            <a:srgbClr val="002060"/>
                          </a:solidFill>
                          <a:cs typeface="B Nazanin" panose="00000400000000000000" pitchFamily="2" charset="-78"/>
                        </a:rPr>
                        <a:t>2.5</a:t>
                      </a:r>
                      <a:endParaRPr lang="en-US" dirty="0">
                        <a:solidFill>
                          <a:srgbClr val="002060"/>
                        </a:solidFill>
                        <a:cs typeface="B Nazanin" panose="00000400000000000000" pitchFamily="2" charset="-78"/>
                      </a:endParaRPr>
                    </a:p>
                  </a:txBody>
                  <a:tcPr/>
                </a:tc>
                <a:tc>
                  <a:txBody>
                    <a:bodyPr/>
                    <a:lstStyle/>
                    <a:p>
                      <a:pPr algn="ctr"/>
                      <a:r>
                        <a:rPr lang="fa-IR" b="1" dirty="0" smtClean="0">
                          <a:solidFill>
                            <a:srgbClr val="C00000"/>
                          </a:solidFill>
                          <a:cs typeface="B Nazanin" panose="00000400000000000000" pitchFamily="2" charset="-78"/>
                        </a:rPr>
                        <a:t>میزان بروزبیماری</a:t>
                      </a:r>
                      <a:r>
                        <a:rPr lang="fa-IR" b="1" baseline="0" dirty="0" smtClean="0">
                          <a:solidFill>
                            <a:srgbClr val="C00000"/>
                          </a:solidFill>
                          <a:cs typeface="B Nazanin" panose="00000400000000000000" pitchFamily="2" charset="-78"/>
                        </a:rPr>
                        <a:t> در10000</a:t>
                      </a:r>
                      <a:endParaRPr lang="en-US" b="1" dirty="0">
                        <a:solidFill>
                          <a:srgbClr val="C00000"/>
                        </a:solidFill>
                        <a:cs typeface="B Nazanin" panose="00000400000000000000" pitchFamily="2" charset="-78"/>
                      </a:endParaRPr>
                    </a:p>
                  </a:txBody>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2474570934"/>
      </p:ext>
    </p:extLst>
  </p:cSld>
  <p:clrMapOvr>
    <a:masterClrMapping/>
  </p:clrMapOvr>
  <p:transition spd="slow">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idx="1"/>
          </p:nvPr>
        </p:nvSpPr>
        <p:spPr>
          <a:xfrm>
            <a:off x="449263" y="280988"/>
            <a:ext cx="7940362" cy="4429125"/>
          </a:xfrm>
        </p:spPr>
        <p:txBody>
          <a:bodyPr>
            <a:normAutofit fontScale="97500"/>
          </a:bodyPr>
          <a:lstStyle/>
          <a:p>
            <a:pPr marL="0" indent="0" algn="r" rtl="1">
              <a:buNone/>
              <a:defRPr/>
            </a:pPr>
            <a:r>
              <a:rPr lang="fa-IR" sz="2400" i="1" dirty="0" smtClean="0">
                <a:solidFill>
                  <a:srgbClr val="CC3300"/>
                </a:solidFill>
              </a:rPr>
              <a:t>:</a:t>
            </a:r>
            <a:r>
              <a:rPr sz="2400" dirty="0" smtClean="0">
                <a:solidFill>
                  <a:srgbClr val="CC3300"/>
                </a:solidFill>
              </a:rPr>
              <a:t/>
            </a:r>
            <a:br>
              <a:rPr sz="2400" dirty="0" smtClean="0">
                <a:solidFill>
                  <a:srgbClr val="CC3300"/>
                </a:solidFill>
              </a:rPr>
            </a:br>
            <a:endParaRPr lang="en-US" sz="2400" dirty="0">
              <a:solidFill>
                <a:srgbClr val="CC3300"/>
              </a:solidFill>
            </a:endParaRPr>
          </a:p>
        </p:txBody>
      </p:sp>
      <p:sp>
        <p:nvSpPr>
          <p:cNvPr id="4" name="Content Placeholder 1"/>
          <p:cNvSpPr txBox="1">
            <a:spLocks/>
          </p:cNvSpPr>
          <p:nvPr/>
        </p:nvSpPr>
        <p:spPr>
          <a:xfrm>
            <a:off x="754375" y="1253218"/>
            <a:ext cx="7787955" cy="3512215"/>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rtl="1">
              <a:buFont typeface="Wingdings" panose="05000000000000000000" pitchFamily="2" charset="2"/>
              <a:buChar char="Ø"/>
              <a:defRPr/>
            </a:pPr>
            <a:r>
              <a:rPr lang="fa-IR" b="1" dirty="0" smtClean="0">
                <a:solidFill>
                  <a:srgbClr val="002060"/>
                </a:solidFill>
                <a:cs typeface="B Nazanin" pitchFamily="2" charset="-78"/>
              </a:rPr>
              <a:t>در اصفهان میانگین بروز فنیل کتونوری بیشتر از سایر استانها می باشد.</a:t>
            </a:r>
          </a:p>
          <a:p>
            <a:pPr algn="just" rtl="1">
              <a:buFont typeface="Wingdings" panose="05000000000000000000" pitchFamily="2" charset="2"/>
              <a:buChar char="Ø"/>
              <a:defRPr/>
            </a:pPr>
            <a:endParaRPr lang="fa-IR" b="1" dirty="0">
              <a:solidFill>
                <a:srgbClr val="002060"/>
              </a:solidFill>
              <a:cs typeface="B Nazanin" pitchFamily="2" charset="-78"/>
            </a:endParaRPr>
          </a:p>
          <a:p>
            <a:pPr algn="just" rtl="1">
              <a:buFont typeface="Wingdings" panose="05000000000000000000" pitchFamily="2" charset="2"/>
              <a:buChar char="Ø"/>
              <a:defRPr/>
            </a:pPr>
            <a:r>
              <a:rPr lang="fa-IR" b="1" dirty="0" smtClean="0">
                <a:solidFill>
                  <a:srgbClr val="002060"/>
                </a:solidFill>
                <a:cs typeface="B Nazanin" pitchFamily="2" charset="-78"/>
              </a:rPr>
              <a:t>93 درصد موارد بروز جهش جدید بدون سابقه خانوادگی می باشد</a:t>
            </a:r>
            <a:r>
              <a:rPr lang="fa-IR" b="1" dirty="0" smtClean="0">
                <a:cs typeface="B Nazanin" pitchFamily="2" charset="-78"/>
              </a:rPr>
              <a:t>.</a:t>
            </a:r>
          </a:p>
        </p:txBody>
      </p:sp>
    </p:spTree>
    <p:extLst>
      <p:ext uri="{BB962C8B-B14F-4D97-AF65-F5344CB8AC3E}">
        <p14:creationId xmlns:p14="http://schemas.microsoft.com/office/powerpoint/2010/main" val="183694294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fade">
                                      <p:cBhvr>
                                        <p:cTn id="13" dur="2000"/>
                                        <p:tgtEl>
                                          <p:spTgt spid="4">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xEl>
                                              <p:pRg st="2" end="2"/>
                                            </p:txEl>
                                          </p:spTgt>
                                        </p:tgtEl>
                                        <p:attrNameLst>
                                          <p:attrName>style.visibility</p:attrName>
                                        </p:attrNameLst>
                                      </p:cBhvr>
                                      <p:to>
                                        <p:strVal val="visible"/>
                                      </p:to>
                                    </p:set>
                                    <p:animEffect transition="in" filter="fade">
                                      <p:cBhvr>
                                        <p:cTn id="16" dur="2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stretch>
            <a:fillRect/>
          </a:stretch>
        </p:blipFill>
        <p:spPr>
          <a:xfrm>
            <a:off x="504821" y="1197405"/>
            <a:ext cx="7329487" cy="3206805"/>
          </a:xfrm>
          <a:prstGeom prst="rect">
            <a:avLst/>
          </a:prstGeom>
        </p:spPr>
      </p:pic>
      <p:sp>
        <p:nvSpPr>
          <p:cNvPr id="7" name="Rectangle 6"/>
          <p:cNvSpPr/>
          <p:nvPr/>
        </p:nvSpPr>
        <p:spPr>
          <a:xfrm>
            <a:off x="2286000" y="2217807"/>
            <a:ext cx="4572000" cy="707886"/>
          </a:xfrm>
          <a:prstGeom prst="rect">
            <a:avLst/>
          </a:prstGeom>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fa-IR" sz="2000" b="0" i="0" u="none" strike="noStrike" kern="0" cap="none" spc="0" normalizeH="0" baseline="0" noProof="0" dirty="0" smtClean="0">
                <a:ln>
                  <a:noFill/>
                </a:ln>
                <a:solidFill>
                  <a:prstClr val="white"/>
                </a:solidFill>
                <a:effectLst/>
                <a:uLnTx/>
                <a:uFillTx/>
                <a:latin typeface="Impact"/>
                <a:ea typeface="+mj-ea"/>
                <a:cs typeface="B Titr" pitchFamily="2" charset="-78"/>
              </a:rPr>
              <a:t>مطالعه دکتر نسرین حسین پور و همکاران بر روی 81 خانواده دارای فرزند مبتلا:</a:t>
            </a:r>
            <a:endParaRPr kumimoji="0" lang="en-US" sz="1800" b="0" i="0" u="none" strike="noStrike" kern="0" cap="none" spc="0" normalizeH="0" baseline="0" noProof="0" dirty="0" smtClean="0">
              <a:ln>
                <a:noFill/>
              </a:ln>
              <a:solidFill>
                <a:sysClr val="windowText" lastClr="000000"/>
              </a:solidFill>
              <a:effectLst/>
              <a:uLnTx/>
              <a:uFillTx/>
            </a:endParaRPr>
          </a:p>
        </p:txBody>
      </p:sp>
      <p:pic>
        <p:nvPicPr>
          <p:cNvPr id="8" name="Picture 7"/>
          <p:cNvPicPr>
            <a:picLocks noChangeAspect="1"/>
          </p:cNvPicPr>
          <p:nvPr/>
        </p:nvPicPr>
        <p:blipFill>
          <a:blip r:embed="rId4"/>
          <a:stretch>
            <a:fillRect/>
          </a:stretch>
        </p:blipFill>
        <p:spPr>
          <a:xfrm>
            <a:off x="143555" y="202796"/>
            <a:ext cx="7358510" cy="536494"/>
          </a:xfrm>
          <a:prstGeom prst="rect">
            <a:avLst/>
          </a:prstGeom>
        </p:spPr>
      </p:pic>
      <p:sp>
        <p:nvSpPr>
          <p:cNvPr id="9" name="Rectangle 8"/>
          <p:cNvSpPr/>
          <p:nvPr/>
        </p:nvSpPr>
        <p:spPr>
          <a:xfrm>
            <a:off x="601669" y="416124"/>
            <a:ext cx="7600343" cy="400110"/>
          </a:xfrm>
          <a:prstGeom prst="rect">
            <a:avLst/>
          </a:prstGeom>
        </p:spPr>
        <p:txBody>
          <a:bodyPr wrap="square">
            <a:spAutoFit/>
          </a:bodyPr>
          <a:lstStyle/>
          <a:p>
            <a:r>
              <a:rPr lang="fa-IR" sz="2000" b="1" dirty="0">
                <a:solidFill>
                  <a:srgbClr val="CC3300"/>
                </a:solidFill>
                <a:cs typeface="B Nazanin" panose="00000400000000000000" pitchFamily="2" charset="-78"/>
              </a:rPr>
              <a:t>مطالعه دکتر نسرین حسین پور و همکاران بر روی 81 خانواده دارای فرزند مبتلا</a:t>
            </a:r>
            <a:r>
              <a:rPr lang="fa-IR" sz="1600" dirty="0"/>
              <a:t>:</a:t>
            </a:r>
            <a:endParaRPr lang="en-US" sz="1600" dirty="0"/>
          </a:p>
        </p:txBody>
      </p:sp>
      <p:sp>
        <p:nvSpPr>
          <p:cNvPr id="10" name="Subtitle 2"/>
          <p:cNvSpPr txBox="1">
            <a:spLocks/>
          </p:cNvSpPr>
          <p:nvPr/>
        </p:nvSpPr>
        <p:spPr>
          <a:xfrm>
            <a:off x="504821" y="1389457"/>
            <a:ext cx="6997244" cy="3167458"/>
          </a:xfrm>
          <a:prstGeom prst="rect">
            <a:avLst/>
          </a:prstGeom>
          <a:gradFill rotWithShape="1">
            <a:gsLst>
              <a:gs pos="0">
                <a:srgbClr val="726056">
                  <a:tint val="37000"/>
                  <a:hueMod val="100000"/>
                  <a:satMod val="200000"/>
                  <a:lumMod val="88000"/>
                </a:srgbClr>
              </a:gs>
              <a:gs pos="100000">
                <a:srgbClr val="726056">
                  <a:tint val="53000"/>
                  <a:shade val="100000"/>
                  <a:hueMod val="100000"/>
                  <a:satMod val="350000"/>
                  <a:lumMod val="79000"/>
                </a:srgbClr>
              </a:gs>
            </a:gsLst>
            <a:lin ang="5400000" scaled="1"/>
          </a:gradFill>
          <a:ln w="15875" cap="flat" cmpd="sng" algn="ctr">
            <a:solidFill>
              <a:srgbClr val="726056"/>
            </a:solidFill>
            <a:prstDash val="solid"/>
          </a:ln>
          <a:effectLst>
            <a:outerShdw blurRad="50800" dist="12700" dir="5280000" rotWithShape="0">
              <a:srgbClr val="000000">
                <a:alpha val="40000"/>
              </a:srgbClr>
            </a:outerShdw>
          </a:effectLst>
        </p:spPr>
        <p:txBody>
          <a:bodyPr vert="horz" lIns="91440" tIns="45720" rIns="91440" bIns="45720" rtlCol="0" anchor="t" anchorCtr="0">
            <a:normAutofit/>
          </a:bodyPr>
          <a:lstStyle>
            <a:lvl1pPr marL="0" indent="0" algn="l" defTabSz="914400" rtl="1" eaLnBrk="1" latinLnBrk="0" hangingPunct="1">
              <a:spcBef>
                <a:spcPct val="20000"/>
              </a:spcBef>
              <a:buClr>
                <a:schemeClr val="accent1"/>
              </a:buClr>
              <a:buFont typeface="Arial" pitchFamily="34" charset="0"/>
              <a:buNone/>
              <a:defRPr sz="2800" kern="1200">
                <a:solidFill>
                  <a:schemeClr val="tx2"/>
                </a:solidFill>
                <a:latin typeface="+mn-lt"/>
                <a:ea typeface="+mn-ea"/>
                <a:cs typeface="+mn-cs"/>
              </a:defRPr>
            </a:lvl1pPr>
            <a:lvl2pPr marL="457200" indent="0" algn="ctr" defTabSz="914400" rtl="1" eaLnBrk="1" latinLnBrk="0" hangingPunct="1">
              <a:spcBef>
                <a:spcPct val="20000"/>
              </a:spcBef>
              <a:buClr>
                <a:schemeClr val="accent1"/>
              </a:buClr>
              <a:buFont typeface="Arial" pitchFamily="34" charset="0"/>
              <a:buNone/>
              <a:defRPr sz="2200" kern="1200">
                <a:solidFill>
                  <a:schemeClr val="tx1">
                    <a:tint val="75000"/>
                  </a:schemeClr>
                </a:solidFill>
                <a:latin typeface="+mn-lt"/>
                <a:ea typeface="+mn-ea"/>
                <a:cs typeface="+mn-cs"/>
              </a:defRPr>
            </a:lvl2pPr>
            <a:lvl3pPr marL="914400" indent="0" algn="ctr" defTabSz="914400" rtl="1" eaLnBrk="1" latinLnBrk="0" hangingPunct="1">
              <a:spcBef>
                <a:spcPct val="20000"/>
              </a:spcBef>
              <a:buClr>
                <a:schemeClr val="accent1"/>
              </a:buClr>
              <a:buFont typeface="Arial" pitchFamily="34" charset="0"/>
              <a:buNone/>
              <a:defRPr sz="2000" kern="1200">
                <a:solidFill>
                  <a:schemeClr val="tx1">
                    <a:tint val="75000"/>
                  </a:schemeClr>
                </a:solidFill>
                <a:latin typeface="+mn-lt"/>
                <a:ea typeface="+mn-ea"/>
                <a:cs typeface="+mn-cs"/>
              </a:defRPr>
            </a:lvl3pPr>
            <a:lvl4pPr marL="1371600" indent="0" algn="ctr" defTabSz="914400" rtl="1" eaLnBrk="1" latinLnBrk="0" hangingPunct="1">
              <a:spcBef>
                <a:spcPct val="20000"/>
              </a:spcBef>
              <a:buClr>
                <a:schemeClr val="accent1"/>
              </a:buClr>
              <a:buFont typeface="Arial" pitchFamily="34" charset="0"/>
              <a:buNone/>
              <a:defRPr sz="1800" kern="1200">
                <a:solidFill>
                  <a:schemeClr val="tx1">
                    <a:tint val="75000"/>
                  </a:schemeClr>
                </a:solidFill>
                <a:latin typeface="+mn-lt"/>
                <a:ea typeface="+mn-ea"/>
                <a:cs typeface="+mn-cs"/>
              </a:defRPr>
            </a:lvl4pPr>
            <a:lvl5pPr marL="1828800" indent="0" algn="ctr" defTabSz="914400" rtl="1" eaLnBrk="1" latinLnBrk="0" hangingPunct="1">
              <a:spcBef>
                <a:spcPct val="20000"/>
              </a:spcBef>
              <a:buClr>
                <a:schemeClr val="accent1"/>
              </a:buClr>
              <a:buFont typeface="Arial" pitchFamily="34" charset="0"/>
              <a:buNone/>
              <a:defRPr sz="1800" kern="1200" baseline="0">
                <a:solidFill>
                  <a:schemeClr val="tx1">
                    <a:tint val="75000"/>
                  </a:schemeClr>
                </a:solidFill>
                <a:latin typeface="+mn-lt"/>
                <a:ea typeface="+mn-ea"/>
                <a:cs typeface="+mn-cs"/>
              </a:defRPr>
            </a:lvl5pPr>
            <a:lvl6pPr marL="2286000" indent="0" algn="ctr" defTabSz="914400" rtl="1" eaLnBrk="1" latinLnBrk="0" hangingPunct="1">
              <a:spcBef>
                <a:spcPct val="20000"/>
              </a:spcBef>
              <a:buClr>
                <a:schemeClr val="accent1"/>
              </a:buClr>
              <a:buFont typeface="Arial" pitchFamily="34" charset="0"/>
              <a:buNone/>
              <a:defRPr sz="1600" kern="1200">
                <a:solidFill>
                  <a:schemeClr val="tx1">
                    <a:tint val="75000"/>
                  </a:schemeClr>
                </a:solidFill>
                <a:latin typeface="+mn-lt"/>
                <a:ea typeface="+mn-ea"/>
                <a:cs typeface="+mn-cs"/>
              </a:defRPr>
            </a:lvl6pPr>
            <a:lvl7pPr marL="2743200" indent="0" algn="ctr" defTabSz="914400" rtl="1" eaLnBrk="1" latinLnBrk="0" hangingPunct="1">
              <a:spcBef>
                <a:spcPct val="20000"/>
              </a:spcBef>
              <a:buClr>
                <a:schemeClr val="accent1"/>
              </a:buClr>
              <a:buFont typeface="Arial" pitchFamily="34" charset="0"/>
              <a:buNone/>
              <a:defRPr sz="1600" kern="1200">
                <a:solidFill>
                  <a:schemeClr val="tx1">
                    <a:tint val="75000"/>
                  </a:schemeClr>
                </a:solidFill>
                <a:latin typeface="+mn-lt"/>
                <a:ea typeface="+mn-ea"/>
                <a:cs typeface="+mn-cs"/>
              </a:defRPr>
            </a:lvl7pPr>
            <a:lvl8pPr marL="3200400" indent="0" algn="ctr" defTabSz="914400" rtl="1" eaLnBrk="1" latinLnBrk="0" hangingPunct="1">
              <a:spcBef>
                <a:spcPct val="20000"/>
              </a:spcBef>
              <a:buClr>
                <a:schemeClr val="accent1"/>
              </a:buClr>
              <a:buFont typeface="Arial" pitchFamily="34" charset="0"/>
              <a:buNone/>
              <a:defRPr sz="1600" kern="1200">
                <a:solidFill>
                  <a:schemeClr val="tx1">
                    <a:tint val="75000"/>
                  </a:schemeClr>
                </a:solidFill>
                <a:latin typeface="+mn-lt"/>
                <a:ea typeface="+mn-ea"/>
                <a:cs typeface="+mn-cs"/>
              </a:defRPr>
            </a:lvl8pPr>
            <a:lvl9pPr marL="3657600" indent="0" algn="ctr" defTabSz="914400" rtl="1" eaLnBrk="1" latinLnBrk="0" hangingPunct="1">
              <a:spcBef>
                <a:spcPct val="20000"/>
              </a:spcBef>
              <a:buClr>
                <a:schemeClr val="accent1"/>
              </a:buClr>
              <a:buFont typeface="Arial" pitchFamily="34" charset="0"/>
              <a:buNone/>
              <a:defRPr sz="1600" kern="1200">
                <a:solidFill>
                  <a:schemeClr val="tx1">
                    <a:tint val="75000"/>
                  </a:schemeClr>
                </a:solidFill>
                <a:latin typeface="+mn-lt"/>
                <a:ea typeface="+mn-ea"/>
                <a:cs typeface="+mn-cs"/>
              </a:defRPr>
            </a:lvl9pPr>
          </a:lstStyle>
          <a:p>
            <a:pPr marL="0" marR="0" lvl="0" indent="0" algn="ctr" defTabSz="914400" rtl="1" eaLnBrk="1" fontAlgn="auto" latinLnBrk="0" hangingPunct="1">
              <a:lnSpc>
                <a:spcPct val="100000"/>
              </a:lnSpc>
              <a:spcBef>
                <a:spcPct val="20000"/>
              </a:spcBef>
              <a:spcAft>
                <a:spcPts val="0"/>
              </a:spcAft>
              <a:buClr>
                <a:srgbClr val="AD0101"/>
              </a:buClr>
              <a:buSzTx/>
              <a:buFont typeface="Arial" pitchFamily="34" charset="0"/>
              <a:buNone/>
              <a:tabLst/>
              <a:defRPr/>
            </a:pPr>
            <a:endParaRPr kumimoji="0" lang="fa-IR" sz="2000" b="0" i="0" u="none" strike="noStrike" kern="1200" cap="none" spc="0" normalizeH="0" baseline="0" noProof="0" dirty="0" smtClean="0">
              <a:ln>
                <a:noFill/>
              </a:ln>
              <a:solidFill>
                <a:srgbClr val="303030"/>
              </a:solidFill>
              <a:effectLst/>
              <a:uLnTx/>
              <a:uFillTx/>
              <a:latin typeface="Times New Roman"/>
              <a:ea typeface="+mn-ea"/>
              <a:cs typeface="B Titr" pitchFamily="2" charset="-78"/>
            </a:endParaRPr>
          </a:p>
          <a:p>
            <a:pPr marL="0" marR="0" lvl="0" indent="0" algn="ctr" defTabSz="914400" rtl="1" eaLnBrk="1" fontAlgn="auto" latinLnBrk="0" hangingPunct="1">
              <a:lnSpc>
                <a:spcPct val="100000"/>
              </a:lnSpc>
              <a:spcBef>
                <a:spcPct val="20000"/>
              </a:spcBef>
              <a:spcAft>
                <a:spcPts val="0"/>
              </a:spcAft>
              <a:buClr>
                <a:srgbClr val="AD0101"/>
              </a:buClr>
              <a:buSzTx/>
              <a:buFont typeface="Arial" pitchFamily="34" charset="0"/>
              <a:buNone/>
              <a:tabLst/>
              <a:defRPr/>
            </a:pPr>
            <a:r>
              <a:rPr kumimoji="0" lang="fa-IR" sz="2000" b="0" i="0" u="none" strike="noStrike" kern="1200" cap="none" spc="0" normalizeH="0" baseline="0" noProof="0" dirty="0" smtClean="0">
                <a:ln>
                  <a:noFill/>
                </a:ln>
                <a:solidFill>
                  <a:sysClr val="windowText" lastClr="000000"/>
                </a:solidFill>
                <a:effectLst/>
                <a:uLnTx/>
                <a:uFillTx/>
                <a:latin typeface="Times New Roman"/>
                <a:ea typeface="+mn-ea"/>
                <a:cs typeface="B Titr" pitchFamily="2" charset="-78"/>
              </a:rPr>
              <a:t>متوسط سن تشخیص:20/7ماه</a:t>
            </a:r>
          </a:p>
          <a:p>
            <a:pPr marL="0" marR="0" lvl="0" indent="0" algn="ctr" defTabSz="914400" rtl="1" eaLnBrk="1" fontAlgn="auto" latinLnBrk="0" hangingPunct="1">
              <a:lnSpc>
                <a:spcPct val="100000"/>
              </a:lnSpc>
              <a:spcBef>
                <a:spcPct val="20000"/>
              </a:spcBef>
              <a:spcAft>
                <a:spcPts val="0"/>
              </a:spcAft>
              <a:buClr>
                <a:srgbClr val="AD0101"/>
              </a:buClr>
              <a:buSzTx/>
              <a:buFont typeface="Arial" pitchFamily="34" charset="0"/>
              <a:buNone/>
              <a:tabLst/>
              <a:defRPr/>
            </a:pPr>
            <a:r>
              <a:rPr kumimoji="0" lang="fa-IR" sz="2000" b="0" i="0" u="none" strike="noStrike" kern="1200" cap="none" spc="0" normalizeH="0" baseline="0" noProof="0" dirty="0" smtClean="0">
                <a:ln>
                  <a:noFill/>
                </a:ln>
                <a:solidFill>
                  <a:sysClr val="windowText" lastClr="000000"/>
                </a:solidFill>
                <a:effectLst/>
                <a:uLnTx/>
                <a:uFillTx/>
                <a:latin typeface="Times New Roman"/>
                <a:ea typeface="+mn-ea"/>
                <a:cs typeface="B Titr" pitchFamily="2" charset="-78"/>
              </a:rPr>
              <a:t>82 درصد</a:t>
            </a:r>
            <a:r>
              <a:rPr kumimoji="0" lang="en-US" sz="2000" b="0" i="0" u="none" strike="noStrike" kern="1200" cap="none" spc="0" normalizeH="0" baseline="0" noProof="0" dirty="0" smtClean="0">
                <a:ln>
                  <a:noFill/>
                </a:ln>
                <a:solidFill>
                  <a:sysClr val="windowText" lastClr="000000"/>
                </a:solidFill>
                <a:effectLst/>
                <a:uLnTx/>
                <a:uFillTx/>
                <a:latin typeface="Times New Roman"/>
                <a:ea typeface="+mn-ea"/>
                <a:cs typeface="B Titr" pitchFamily="2" charset="-78"/>
              </a:rPr>
              <a:t> </a:t>
            </a:r>
            <a:r>
              <a:rPr kumimoji="0" lang="fa-IR" sz="2000" b="0" i="0" u="none" strike="noStrike" kern="1200" cap="none" spc="0" normalizeH="0" baseline="0" noProof="0" dirty="0" smtClean="0">
                <a:ln>
                  <a:noFill/>
                </a:ln>
                <a:solidFill>
                  <a:sysClr val="windowText" lastClr="000000"/>
                </a:solidFill>
                <a:effectLst/>
                <a:uLnTx/>
                <a:uFillTx/>
                <a:latin typeface="Times New Roman"/>
                <a:ea typeface="+mn-ea"/>
                <a:cs typeface="B Titr" pitchFamily="2" charset="-78"/>
              </a:rPr>
              <a:t> بیماران حاصل ازدواج خویشاوندی بوده اند</a:t>
            </a:r>
          </a:p>
          <a:p>
            <a:pPr marL="0" marR="0" lvl="0" indent="0" algn="ctr" defTabSz="914400" rtl="1" eaLnBrk="1" fontAlgn="auto" latinLnBrk="0" hangingPunct="1">
              <a:lnSpc>
                <a:spcPct val="100000"/>
              </a:lnSpc>
              <a:spcBef>
                <a:spcPct val="20000"/>
              </a:spcBef>
              <a:spcAft>
                <a:spcPts val="0"/>
              </a:spcAft>
              <a:buClr>
                <a:srgbClr val="AD0101"/>
              </a:buClr>
              <a:buSzTx/>
              <a:buFont typeface="Arial" pitchFamily="34" charset="0"/>
              <a:buNone/>
              <a:tabLst/>
              <a:defRPr/>
            </a:pPr>
            <a:r>
              <a:rPr kumimoji="0" lang="fa-IR" sz="2000" b="0" i="0" u="none" strike="noStrike" kern="1200" cap="none" spc="0" normalizeH="0" baseline="0" noProof="0" dirty="0" smtClean="0">
                <a:ln>
                  <a:noFill/>
                </a:ln>
                <a:solidFill>
                  <a:sysClr val="windowText" lastClr="000000"/>
                </a:solidFill>
                <a:effectLst/>
                <a:uLnTx/>
                <a:uFillTx/>
                <a:latin typeface="Times New Roman"/>
                <a:ea typeface="+mn-ea"/>
                <a:cs typeface="B Titr" pitchFamily="2" charset="-78"/>
              </a:rPr>
              <a:t>16 درصد 2 فرزند و 9/8درصد 3 فرزند مبتلا داشته اند</a:t>
            </a:r>
          </a:p>
        </p:txBody>
      </p:sp>
    </p:spTree>
    <p:extLst>
      <p:ext uri="{BB962C8B-B14F-4D97-AF65-F5344CB8AC3E}">
        <p14:creationId xmlns:p14="http://schemas.microsoft.com/office/powerpoint/2010/main" val="1434944970"/>
      </p:ext>
    </p:extLst>
  </p:cSld>
  <p:clrMapOvr>
    <a:masterClrMapping/>
  </p:clrMapOvr>
  <p:transition spd="slow">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754375" y="128470"/>
            <a:ext cx="7177136" cy="792088"/>
          </a:xfrm>
          <a:prstGeom prst="rect">
            <a:avLst/>
          </a:prstGeom>
        </p:spPr>
        <p:txBody>
          <a:bodyPr vert="horz" lIns="91440" tIns="45720" rIns="91440" bIns="45720" rtlCol="0" anchor="b" anchorCtr="0">
            <a:noAutofit/>
          </a:bodyPr>
          <a:lstStyle>
            <a:lvl1pPr algn="l" defTabSz="914400" rtl="1" eaLnBrk="1" latinLnBrk="0" hangingPunct="1">
              <a:spcBef>
                <a:spcPct val="0"/>
              </a:spcBef>
              <a:buNone/>
              <a:defRPr sz="54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rtl="0"/>
            <a:r>
              <a:rPr lang="fa-IR" sz="2800" dirty="0" smtClean="0">
                <a:solidFill>
                  <a:srgbClr val="CC3300"/>
                </a:solidFill>
                <a:cs typeface="B Titr" pitchFamily="2" charset="-78"/>
              </a:rPr>
              <a:t>انواع هیپرفنیل آلانیمی:</a:t>
            </a:r>
            <a:endParaRPr lang="en-US" sz="1600" dirty="0">
              <a:solidFill>
                <a:srgbClr val="CC3300"/>
              </a:solidFill>
              <a:cs typeface="B Titr" pitchFamily="2" charset="-78"/>
            </a:endParaRPr>
          </a:p>
        </p:txBody>
      </p:sp>
      <p:sp>
        <p:nvSpPr>
          <p:cNvPr id="6" name="Content Placeholder 2"/>
          <p:cNvSpPr>
            <a:spLocks noGrp="1"/>
          </p:cNvSpPr>
          <p:nvPr>
            <p:ph idx="1"/>
          </p:nvPr>
        </p:nvSpPr>
        <p:spPr>
          <a:xfrm>
            <a:off x="448965" y="1197405"/>
            <a:ext cx="7177135" cy="3817625"/>
          </a:xfrm>
        </p:spPr>
        <p:txBody>
          <a:bodyPr>
            <a:noAutofit/>
          </a:bodyPr>
          <a:lstStyle/>
          <a:p>
            <a:pPr algn="r" rtl="1">
              <a:buNone/>
            </a:pPr>
            <a:r>
              <a:rPr lang="fa-IR" sz="2400" b="1" u="sng" dirty="0" smtClean="0">
                <a:solidFill>
                  <a:schemeClr val="accent2">
                    <a:lumMod val="50000"/>
                  </a:schemeClr>
                </a:solidFill>
                <a:cs typeface="B Mitra" pitchFamily="2" charset="-78"/>
              </a:rPr>
              <a:t>1- کلاسیک </a:t>
            </a:r>
          </a:p>
          <a:p>
            <a:pPr algn="just" rtl="1">
              <a:buNone/>
            </a:pPr>
            <a:r>
              <a:rPr lang="fa-IR" sz="2000" b="1" dirty="0" smtClean="0">
                <a:solidFill>
                  <a:srgbClr val="002060"/>
                </a:solidFill>
                <a:cs typeface="B Mitra" pitchFamily="2" charset="-78"/>
              </a:rPr>
              <a:t>کمبود کامل آنزیم فنیل آلانین هیدروکسیلاز منجربه افزایش غلظت فنیل آلانین خون (مساوی یا بیشتراز 20میلی گرم در دسی لیتر)می شود .</a:t>
            </a:r>
          </a:p>
          <a:p>
            <a:pPr algn="just" rtl="1">
              <a:buNone/>
            </a:pPr>
            <a:r>
              <a:rPr lang="fa-IR" sz="2000" b="1" dirty="0" smtClean="0">
                <a:solidFill>
                  <a:srgbClr val="002060"/>
                </a:solidFill>
                <a:cs typeface="B Mitra" pitchFamily="2" charset="-78"/>
              </a:rPr>
              <a:t>درفنیل کتونوری اولین ماده ای که تجمع پیدا می کندفنیل است که به دنبال آن سطح فنیل پیروات خون بالا می رود واضافه آن تبدیل به فنیل لاکتیک اسید وفنیل استیک اسید می شود و دربیمار مبتلا به فنیل کتونوری این متابولیت ها به طور غیرطبیعی افزایش می یابد وسطح سروتونین ،اپی نفرین ، دوپامین و..مغز کاهش می یابد.</a:t>
            </a:r>
            <a:endParaRPr lang="fa-IR" sz="2000" b="1" dirty="0">
              <a:solidFill>
                <a:srgbClr val="002060"/>
              </a:solidFill>
              <a:cs typeface="B Mitra" pitchFamily="2" charset="-78"/>
            </a:endParaRPr>
          </a:p>
          <a:p>
            <a:pPr algn="just" rtl="1">
              <a:buNone/>
            </a:pPr>
            <a:r>
              <a:rPr lang="fa-IR" sz="2000" b="1" dirty="0" smtClean="0">
                <a:solidFill>
                  <a:srgbClr val="002060"/>
                </a:solidFill>
                <a:cs typeface="B Mitra" pitchFamily="2" charset="-78"/>
              </a:rPr>
              <a:t>درصورتی که </a:t>
            </a:r>
            <a:r>
              <a:rPr lang="fa-IR" sz="2000" b="1" dirty="0" smtClean="0">
                <a:solidFill>
                  <a:srgbClr val="C00000"/>
                </a:solidFill>
                <a:cs typeface="B Mitra" pitchFamily="2" charset="-78"/>
              </a:rPr>
              <a:t>فنیل الانین بیش از 20میلی گرم </a:t>
            </a:r>
            <a:r>
              <a:rPr lang="fa-IR" sz="2000" b="1" dirty="0" smtClean="0">
                <a:solidFill>
                  <a:srgbClr val="002060"/>
                </a:solidFill>
                <a:cs typeface="B Mitra" pitchFamily="2" charset="-78"/>
              </a:rPr>
              <a:t>باشد و متابولیت های فنیل آلانین در ادرار افزایش یافته باشد تشخیص نوع کلاسیک می باشد.</a:t>
            </a:r>
          </a:p>
          <a:p>
            <a:pPr algn="r" rtl="1">
              <a:buNone/>
            </a:pPr>
            <a:endParaRPr lang="fa-IR" sz="1600" b="1" dirty="0">
              <a:solidFill>
                <a:srgbClr val="002060"/>
              </a:solidFill>
              <a:cs typeface="B Mitra" pitchFamily="2" charset="-78"/>
            </a:endParaRPr>
          </a:p>
          <a:p>
            <a:pPr algn="r" rtl="1">
              <a:buNone/>
            </a:pPr>
            <a:endParaRPr lang="fa-IR" sz="1600" b="1" dirty="0">
              <a:solidFill>
                <a:srgbClr val="002060"/>
              </a:solidFill>
              <a:cs typeface="B Mitra" pitchFamily="2" charset="-78"/>
            </a:endParaRPr>
          </a:p>
        </p:txBody>
      </p:sp>
    </p:spTree>
    <p:extLst>
      <p:ext uri="{BB962C8B-B14F-4D97-AF65-F5344CB8AC3E}">
        <p14:creationId xmlns:p14="http://schemas.microsoft.com/office/powerpoint/2010/main" val="3504648032"/>
      </p:ext>
    </p:extLst>
  </p:cSld>
  <p:clrMapOvr>
    <a:masterClrMapping/>
  </p:clrMapOvr>
  <p:transition spd="slow">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754375" y="0"/>
            <a:ext cx="7177136" cy="792088"/>
          </a:xfrm>
          <a:prstGeom prst="rect">
            <a:avLst/>
          </a:prstGeom>
        </p:spPr>
        <p:txBody>
          <a:bodyPr vert="horz" lIns="91440" tIns="45720" rIns="91440" bIns="45720" rtlCol="0" anchor="b" anchorCtr="0">
            <a:noAutofit/>
          </a:bodyPr>
          <a:lstStyle>
            <a:lvl1pPr algn="l" defTabSz="914400" rtl="1" eaLnBrk="1" latinLnBrk="0" hangingPunct="1">
              <a:spcBef>
                <a:spcPct val="0"/>
              </a:spcBef>
              <a:buNone/>
              <a:defRPr sz="54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rtl="0"/>
            <a:r>
              <a:rPr lang="fa-IR" sz="2800" dirty="0" smtClean="0">
                <a:solidFill>
                  <a:srgbClr val="CC3300"/>
                </a:solidFill>
                <a:cs typeface="B Titr" pitchFamily="2" charset="-78"/>
              </a:rPr>
              <a:t>انواع هیپرفنیل آلانیمی:</a:t>
            </a:r>
            <a:endParaRPr lang="en-US" sz="1600" dirty="0">
              <a:solidFill>
                <a:srgbClr val="CC3300"/>
              </a:solidFill>
              <a:cs typeface="B Titr" pitchFamily="2" charset="-78"/>
            </a:endParaRPr>
          </a:p>
        </p:txBody>
      </p:sp>
      <p:sp>
        <p:nvSpPr>
          <p:cNvPr id="6" name="Content Placeholder 2"/>
          <p:cNvSpPr>
            <a:spLocks noGrp="1"/>
          </p:cNvSpPr>
          <p:nvPr>
            <p:ph idx="1"/>
          </p:nvPr>
        </p:nvSpPr>
        <p:spPr>
          <a:xfrm>
            <a:off x="448965" y="792088"/>
            <a:ext cx="7787955" cy="4070237"/>
          </a:xfrm>
        </p:spPr>
        <p:txBody>
          <a:bodyPr>
            <a:noAutofit/>
          </a:bodyPr>
          <a:lstStyle/>
          <a:p>
            <a:pPr algn="r" rtl="1">
              <a:buNone/>
            </a:pPr>
            <a:r>
              <a:rPr lang="fa-IR" sz="2000" b="1" dirty="0" smtClean="0">
                <a:solidFill>
                  <a:schemeClr val="accent2">
                    <a:lumMod val="50000"/>
                  </a:schemeClr>
                </a:solidFill>
                <a:cs typeface="B Mitra" pitchFamily="2" charset="-78"/>
              </a:rPr>
              <a:t>2</a:t>
            </a:r>
            <a:r>
              <a:rPr lang="fa-IR" sz="2000" b="1" u="sng" dirty="0" smtClean="0">
                <a:solidFill>
                  <a:schemeClr val="accent2">
                    <a:lumMod val="50000"/>
                  </a:schemeClr>
                </a:solidFill>
                <a:cs typeface="B Mitra" pitchFamily="2" charset="-78"/>
              </a:rPr>
              <a:t>-غیرکلاسیک یا بدخیم</a:t>
            </a:r>
          </a:p>
          <a:p>
            <a:pPr algn="just" rtl="1">
              <a:buNone/>
            </a:pPr>
            <a:r>
              <a:rPr lang="fa-IR" sz="1600" b="1" dirty="0" smtClean="0">
                <a:solidFill>
                  <a:srgbClr val="002060"/>
                </a:solidFill>
                <a:cs typeface="B Mitra" pitchFamily="2" charset="-78"/>
              </a:rPr>
              <a:t>نقص ناشی از </a:t>
            </a:r>
            <a:r>
              <a:rPr lang="fa-IR" sz="1600" b="1" dirty="0" smtClean="0">
                <a:solidFill>
                  <a:srgbClr val="C00000"/>
                </a:solidFill>
                <a:cs typeface="B Mitra" pitchFamily="2" charset="-78"/>
              </a:rPr>
              <a:t>کمبود کوفاکتورانزیم فنیل آلانین هیدروکسیلاز یا تترا هیدروبیوپترین </a:t>
            </a:r>
            <a:r>
              <a:rPr lang="en-US" sz="1600" b="1" dirty="0" smtClean="0">
                <a:solidFill>
                  <a:srgbClr val="C00000"/>
                </a:solidFill>
                <a:cs typeface="B Mitra" pitchFamily="2" charset="-78"/>
              </a:rPr>
              <a:t>BH4</a:t>
            </a:r>
            <a:r>
              <a:rPr lang="fa-IR" sz="1600" b="1" dirty="0" smtClean="0">
                <a:solidFill>
                  <a:srgbClr val="C00000"/>
                </a:solidFill>
                <a:cs typeface="B Mitra" pitchFamily="2" charset="-78"/>
              </a:rPr>
              <a:t> </a:t>
            </a:r>
            <a:r>
              <a:rPr lang="fa-IR" sz="1600" b="1" dirty="0" smtClean="0">
                <a:solidFill>
                  <a:srgbClr val="002060"/>
                </a:solidFill>
                <a:cs typeface="B Mitra" pitchFamily="2" charset="-78"/>
              </a:rPr>
              <a:t>می باشد.این آنزیم موجب تبدیل فنیل آلانین به تیروزین می شود وکمبود آن موجب افزایش فنیل آلانین می گردد.همچنین تتراهیدروبیوپترین کوفاکتور تیروزین وتریپتوفان می باشد که برای ساخت انتقال دهنده های عصبی دوپامین و سروتونین ضروری می باشند.</a:t>
            </a:r>
          </a:p>
          <a:p>
            <a:pPr algn="just" rtl="1">
              <a:buNone/>
            </a:pPr>
            <a:r>
              <a:rPr lang="fa-IR" sz="1600" b="1" dirty="0" smtClean="0">
                <a:solidFill>
                  <a:srgbClr val="002060"/>
                </a:solidFill>
                <a:cs typeface="B Mitra" pitchFamily="2" charset="-78"/>
              </a:rPr>
              <a:t>اختلال مربوط به </a:t>
            </a:r>
            <a:r>
              <a:rPr lang="fa-IR" sz="1600" b="1" dirty="0" smtClean="0">
                <a:solidFill>
                  <a:srgbClr val="C00000"/>
                </a:solidFill>
                <a:cs typeface="B Mitra" pitchFamily="2" charset="-78"/>
              </a:rPr>
              <a:t>کمبود آنزیم 6-پیروویل تتراهیدروپترین سنتاز اصلی ترین علت کمبود این کوفاکتور </a:t>
            </a:r>
            <a:r>
              <a:rPr lang="fa-IR" sz="1600" b="1" dirty="0" smtClean="0">
                <a:solidFill>
                  <a:srgbClr val="002060"/>
                </a:solidFill>
                <a:cs typeface="B Mitra" pitchFamily="2" charset="-78"/>
              </a:rPr>
              <a:t>می باشد.</a:t>
            </a:r>
          </a:p>
          <a:p>
            <a:pPr algn="just" rtl="1">
              <a:buNone/>
            </a:pPr>
            <a:r>
              <a:rPr lang="fa-IR" sz="1600" b="1" dirty="0" smtClean="0">
                <a:solidFill>
                  <a:srgbClr val="002060"/>
                </a:solidFill>
                <a:cs typeface="B Mitra" pitchFamily="2" charset="-78"/>
              </a:rPr>
              <a:t>فنیل کتونوری ناشی از کمبود تترا هیدروبیوپترین غیرکلاسیک یا بدخیم نامیده می شود.</a:t>
            </a:r>
          </a:p>
          <a:p>
            <a:pPr algn="just" rtl="1">
              <a:buNone/>
            </a:pPr>
            <a:r>
              <a:rPr lang="fa-IR" sz="1600" b="1" dirty="0" smtClean="0">
                <a:solidFill>
                  <a:srgbClr val="002060"/>
                </a:solidFill>
                <a:cs typeface="B Mitra" pitchFamily="2" charset="-78"/>
              </a:rPr>
              <a:t>این بیماران </a:t>
            </a:r>
            <a:r>
              <a:rPr lang="fa-IR" sz="1600" b="1" dirty="0" smtClean="0">
                <a:solidFill>
                  <a:srgbClr val="C00000"/>
                </a:solidFill>
                <a:cs typeface="B Mitra" pitchFamily="2" charset="-78"/>
              </a:rPr>
              <a:t>باید رژیم غذایی و دارو</a:t>
            </a:r>
            <a:r>
              <a:rPr lang="fa-IR" sz="1600" b="1" dirty="0" smtClean="0">
                <a:solidFill>
                  <a:srgbClr val="002060"/>
                </a:solidFill>
                <a:cs typeface="B Mitra" pitchFamily="2" charset="-78"/>
              </a:rPr>
              <a:t> دریافت کنند.</a:t>
            </a:r>
          </a:p>
          <a:p>
            <a:pPr algn="just" rtl="1">
              <a:buNone/>
            </a:pPr>
            <a:r>
              <a:rPr lang="fa-IR" sz="1600" b="1" dirty="0" smtClean="0">
                <a:solidFill>
                  <a:srgbClr val="002060"/>
                </a:solidFill>
                <a:cs typeface="B Mitra" pitchFamily="2" charset="-78"/>
              </a:rPr>
              <a:t>دراین بیماران ممکن است سطح فنیل آلانین زیر10باشد ولی علایم بیماری وجودداشته باشد.</a:t>
            </a:r>
          </a:p>
          <a:p>
            <a:pPr algn="just" rtl="1">
              <a:buNone/>
            </a:pPr>
            <a:r>
              <a:rPr lang="fa-IR" sz="1600" b="1" dirty="0" smtClean="0">
                <a:solidFill>
                  <a:srgbClr val="002060"/>
                </a:solidFill>
                <a:cs typeface="B Mitra" pitchFamily="2" charset="-78"/>
              </a:rPr>
              <a:t>40درصد این موارد درکودکی بدون علامت هستند(اختلال در مکیدن-شلی اندام ها گزارش شده است) و با افزایش سن علایم ظاهر می شود.علایم شامل تشنج ، ناتوانی ذهنی،افزایش ترشح بزاق و..می باشد.عدم تشخیص به موقع موجب می شود این بیماران با وجود اعمال رژیم درمانی وطبیعی شدن فنیل دچار مشکلات مغزی شدید شوند. </a:t>
            </a:r>
          </a:p>
          <a:p>
            <a:pPr algn="just" rtl="1">
              <a:buNone/>
            </a:pPr>
            <a:r>
              <a:rPr lang="fa-IR" sz="1600" b="1" dirty="0" smtClean="0">
                <a:solidFill>
                  <a:srgbClr val="002060"/>
                </a:solidFill>
                <a:cs typeface="B Mitra" pitchFamily="2" charset="-78"/>
              </a:rPr>
              <a:t> برای تشخیص باید نئوپترین وبیوپترین ادرار اندازه گیری شود.</a:t>
            </a:r>
            <a:endParaRPr lang="fa-IR" sz="1600" b="1" dirty="0">
              <a:solidFill>
                <a:srgbClr val="002060"/>
              </a:solidFill>
              <a:cs typeface="B Mitra" pitchFamily="2" charset="-78"/>
            </a:endParaRPr>
          </a:p>
        </p:txBody>
      </p:sp>
    </p:spTree>
    <p:extLst>
      <p:ext uri="{BB962C8B-B14F-4D97-AF65-F5344CB8AC3E}">
        <p14:creationId xmlns:p14="http://schemas.microsoft.com/office/powerpoint/2010/main" val="1101432898"/>
      </p:ext>
    </p:extLst>
  </p:cSld>
  <p:clrMapOvr>
    <a:masterClrMapping/>
  </p:clrMapOvr>
  <p:transition spd="slow">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754375" y="0"/>
            <a:ext cx="7177136" cy="792088"/>
          </a:xfrm>
          <a:prstGeom prst="rect">
            <a:avLst/>
          </a:prstGeom>
        </p:spPr>
        <p:txBody>
          <a:bodyPr vert="horz" lIns="91440" tIns="45720" rIns="91440" bIns="45720" rtlCol="0" anchor="b" anchorCtr="0">
            <a:noAutofit/>
          </a:bodyPr>
          <a:lstStyle>
            <a:lvl1pPr algn="l" defTabSz="914400" rtl="1" eaLnBrk="1" latinLnBrk="0" hangingPunct="1">
              <a:spcBef>
                <a:spcPct val="0"/>
              </a:spcBef>
              <a:buNone/>
              <a:defRPr sz="54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rtl="0"/>
            <a:r>
              <a:rPr lang="fa-IR" sz="2800" dirty="0" smtClean="0">
                <a:solidFill>
                  <a:srgbClr val="CC3300"/>
                </a:solidFill>
                <a:cs typeface="B Titr" pitchFamily="2" charset="-78"/>
              </a:rPr>
              <a:t>انواع هیپرفنیل آلانیمی:</a:t>
            </a:r>
            <a:endParaRPr lang="en-US" sz="1600" dirty="0">
              <a:solidFill>
                <a:srgbClr val="CC3300"/>
              </a:solidFill>
              <a:cs typeface="B Titr" pitchFamily="2" charset="-78"/>
            </a:endParaRPr>
          </a:p>
        </p:txBody>
      </p:sp>
      <p:sp>
        <p:nvSpPr>
          <p:cNvPr id="6" name="Content Placeholder 2"/>
          <p:cNvSpPr>
            <a:spLocks noGrp="1"/>
          </p:cNvSpPr>
          <p:nvPr>
            <p:ph idx="1"/>
          </p:nvPr>
        </p:nvSpPr>
        <p:spPr>
          <a:xfrm>
            <a:off x="448965" y="739290"/>
            <a:ext cx="7635250" cy="4351411"/>
          </a:xfrm>
        </p:spPr>
        <p:txBody>
          <a:bodyPr>
            <a:noAutofit/>
          </a:bodyPr>
          <a:lstStyle/>
          <a:p>
            <a:pPr algn="r" rtl="1">
              <a:buNone/>
            </a:pPr>
            <a:endParaRPr lang="fa-IR" sz="2400" b="1" u="sng" dirty="0" smtClean="0">
              <a:solidFill>
                <a:schemeClr val="accent3">
                  <a:lumMod val="50000"/>
                </a:schemeClr>
              </a:solidFill>
              <a:cs typeface="B Mitra" pitchFamily="2" charset="-78"/>
            </a:endParaRPr>
          </a:p>
          <a:p>
            <a:pPr lvl="0" algn="just" rtl="1">
              <a:buNone/>
            </a:pPr>
            <a:r>
              <a:rPr lang="fa-IR" sz="2000" b="1" u="sng" dirty="0">
                <a:solidFill>
                  <a:schemeClr val="accent2">
                    <a:lumMod val="50000"/>
                  </a:schemeClr>
                </a:solidFill>
                <a:cs typeface="B Mitra" pitchFamily="2" charset="-78"/>
              </a:rPr>
              <a:t>3-هیپر فنیل آلانیمی گذرا:</a:t>
            </a:r>
          </a:p>
          <a:p>
            <a:pPr lvl="0" algn="just" rtl="1">
              <a:buNone/>
            </a:pPr>
            <a:r>
              <a:rPr lang="fa-IR" sz="2000" b="1" dirty="0">
                <a:solidFill>
                  <a:srgbClr val="002060"/>
                </a:solidFill>
                <a:cs typeface="B Mitra" pitchFamily="2" charset="-78"/>
              </a:rPr>
              <a:t>ممکن است دراثر افزایش تیروزین یا بالابودن محتوای پروتئین شیرمصرفی فنیل آلانین به طور موقت افزایش یابد وحتی به 30 هم برسد ولی بعد با رفع مشکل به حدطبیعی </a:t>
            </a:r>
            <a:r>
              <a:rPr lang="fa-IR" sz="2000" b="1" dirty="0" smtClean="0">
                <a:solidFill>
                  <a:srgbClr val="002060"/>
                </a:solidFill>
                <a:cs typeface="B Mitra" pitchFamily="2" charset="-78"/>
              </a:rPr>
              <a:t>برگردد.فعالیت آنزیم فنیل آلانین هیدروکسیلاز دراین بیماران بیشتر از 5 درصد است.درصورتیکه سطح فنیل آلانین به بیش از 6 برسد رژیم محدودیت فنیل و پیگیری مکرر توصیه می شود.</a:t>
            </a:r>
            <a:endParaRPr lang="fa-IR" sz="2000" b="1" dirty="0">
              <a:solidFill>
                <a:srgbClr val="002060"/>
              </a:solidFill>
              <a:cs typeface="B Mitra" pitchFamily="2" charset="-78"/>
            </a:endParaRPr>
          </a:p>
          <a:p>
            <a:pPr algn="just" rtl="1">
              <a:buNone/>
            </a:pPr>
            <a:endParaRPr lang="fa-IR" sz="2000" b="1" u="sng" dirty="0">
              <a:solidFill>
                <a:schemeClr val="accent3">
                  <a:lumMod val="50000"/>
                </a:schemeClr>
              </a:solidFill>
              <a:cs typeface="B Mitra" pitchFamily="2" charset="-78"/>
            </a:endParaRPr>
          </a:p>
          <a:p>
            <a:pPr algn="just" rtl="1">
              <a:buNone/>
            </a:pPr>
            <a:r>
              <a:rPr lang="fa-IR" sz="2000" b="1" u="sng" dirty="0" smtClean="0">
                <a:solidFill>
                  <a:schemeClr val="accent2">
                    <a:lumMod val="50000"/>
                  </a:schemeClr>
                </a:solidFill>
                <a:cs typeface="B Mitra" pitchFamily="2" charset="-78"/>
              </a:rPr>
              <a:t>4-هیپرفنیل آلانینمی </a:t>
            </a:r>
            <a:r>
              <a:rPr lang="x-none" sz="2000" b="1" u="sng" dirty="0" smtClean="0">
                <a:solidFill>
                  <a:schemeClr val="accent2">
                    <a:lumMod val="50000"/>
                  </a:schemeClr>
                </a:solidFill>
                <a:cs typeface="B Mitra" pitchFamily="2" charset="-78"/>
              </a:rPr>
              <a:t>HPA</a:t>
            </a:r>
            <a:r>
              <a:rPr lang="fa-IR" sz="2000" b="1" u="sng" dirty="0" smtClean="0">
                <a:solidFill>
                  <a:schemeClr val="accent2">
                    <a:lumMod val="50000"/>
                  </a:schemeClr>
                </a:solidFill>
                <a:cs typeface="B Mitra" pitchFamily="2" charset="-78"/>
              </a:rPr>
              <a:t>:</a:t>
            </a:r>
          </a:p>
          <a:p>
            <a:pPr algn="just" rtl="1">
              <a:buNone/>
            </a:pPr>
            <a:r>
              <a:rPr lang="fa-IR" sz="2000" b="1" dirty="0" smtClean="0">
                <a:solidFill>
                  <a:schemeClr val="tx2">
                    <a:lumMod val="75000"/>
                  </a:schemeClr>
                </a:solidFill>
                <a:cs typeface="B Mitra" pitchFamily="2" charset="-78"/>
              </a:rPr>
              <a:t>درصورتی که قسمتی از فعالیت فنیل آلانین هیدروکسیلاز (3-1 درصد)باقی مانده باشد ،سطح فنیل آلانین خون  بین 10-4 میلی گرم در دسی لیتر خواهد بود .درصورت وجود علایم بالینی نیاز به مداخله درمانی وجود دارد.</a:t>
            </a:r>
          </a:p>
        </p:txBody>
      </p:sp>
    </p:spTree>
    <p:extLst>
      <p:ext uri="{BB962C8B-B14F-4D97-AF65-F5344CB8AC3E}">
        <p14:creationId xmlns:p14="http://schemas.microsoft.com/office/powerpoint/2010/main" val="3666748499"/>
      </p:ext>
    </p:extLst>
  </p:cSld>
  <p:clrMapOvr>
    <a:masterClrMapping/>
  </p:clrMapOvr>
  <p:transition spd="slow">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48966" y="586585"/>
            <a:ext cx="7329840" cy="4123035"/>
          </a:xfrm>
        </p:spPr>
        <p:txBody>
          <a:bodyPr/>
          <a:lstStyle/>
          <a:p>
            <a:pPr algn="r" rtl="1"/>
            <a:r>
              <a:rPr lang="fa-IR" dirty="0" smtClean="0"/>
              <a:t>* </a:t>
            </a:r>
            <a:r>
              <a:rPr lang="fa-IR" b="1" dirty="0" smtClean="0">
                <a:solidFill>
                  <a:srgbClr val="C00000"/>
                </a:solidFill>
                <a:cs typeface="B Nazanin" panose="00000400000000000000" pitchFamily="2" charset="-78"/>
              </a:rPr>
              <a:t>مقادیرمختلف فنیل آلانین:</a:t>
            </a:r>
            <a:endParaRPr lang="en-US" b="1" dirty="0">
              <a:solidFill>
                <a:srgbClr val="C00000"/>
              </a:solidFill>
              <a:cs typeface="B Nazanin" panose="00000400000000000000" pitchFamily="2" charset="-78"/>
            </a:endParaRPr>
          </a:p>
        </p:txBody>
      </p:sp>
      <p:sp>
        <p:nvSpPr>
          <p:cNvPr id="7" name="Subtitle 1"/>
          <p:cNvSpPr txBox="1">
            <a:spLocks/>
          </p:cNvSpPr>
          <p:nvPr/>
        </p:nvSpPr>
        <p:spPr>
          <a:xfrm>
            <a:off x="971600" y="1196753"/>
            <a:ext cx="7112615" cy="3207458"/>
          </a:xfrm>
          <a:prstGeom prst="rect">
            <a:avLst/>
          </a:prstGeom>
        </p:spPr>
        <p:txBody>
          <a:bodyPr vert="horz" lIns="91440" tIns="45720" rIns="91440" bIns="45720" rtlCol="0">
            <a:normAutofit fontScale="92500" lnSpcReduction="20000"/>
          </a:bodyPr>
          <a:lstStyle>
            <a:lvl1pPr marL="0" indent="0" algn="l" defTabSz="914400" rtl="1" eaLnBrk="1" latinLnBrk="0" hangingPunct="1">
              <a:spcBef>
                <a:spcPct val="20000"/>
              </a:spcBef>
              <a:spcAft>
                <a:spcPts val="300"/>
              </a:spcAft>
              <a:buClr>
                <a:schemeClr val="accent6">
                  <a:lumMod val="75000"/>
                </a:schemeClr>
              </a:buClr>
              <a:buSzPct val="130000"/>
              <a:buFont typeface="Georgia" pitchFamily="18" charset="0"/>
              <a:buNone/>
              <a:defRPr sz="2200" kern="1200">
                <a:solidFill>
                  <a:schemeClr val="tx2"/>
                </a:solidFill>
                <a:latin typeface="+mn-lt"/>
                <a:ea typeface="+mn-ea"/>
                <a:cs typeface="+mn-cs"/>
              </a:defRPr>
            </a:lvl1pPr>
            <a:lvl2pPr marL="457200" indent="0" algn="ctr" defTabSz="914400" rtl="1" eaLnBrk="1" latinLnBrk="0" hangingPunct="1">
              <a:spcBef>
                <a:spcPct val="20000"/>
              </a:spcBef>
              <a:spcAft>
                <a:spcPts val="300"/>
              </a:spcAft>
              <a:buClr>
                <a:schemeClr val="accent6">
                  <a:lumMod val="75000"/>
                </a:schemeClr>
              </a:buClr>
              <a:buSzPct val="130000"/>
              <a:buFont typeface="Georgia" pitchFamily="18" charset="0"/>
              <a:buNone/>
              <a:defRPr sz="2000" kern="1200">
                <a:solidFill>
                  <a:schemeClr val="tx1">
                    <a:tint val="75000"/>
                  </a:schemeClr>
                </a:solidFill>
                <a:latin typeface="+mn-lt"/>
                <a:ea typeface="+mn-ea"/>
                <a:cs typeface="+mn-cs"/>
              </a:defRPr>
            </a:lvl2pPr>
            <a:lvl3pPr marL="914400" indent="0" algn="ctr" defTabSz="914400" rtl="1" eaLnBrk="1" latinLnBrk="0" hangingPunct="1">
              <a:spcBef>
                <a:spcPct val="20000"/>
              </a:spcBef>
              <a:spcAft>
                <a:spcPts val="300"/>
              </a:spcAft>
              <a:buClr>
                <a:schemeClr val="accent6">
                  <a:lumMod val="75000"/>
                </a:schemeClr>
              </a:buClr>
              <a:buSzPct val="130000"/>
              <a:buFont typeface="Georgia" pitchFamily="18" charset="0"/>
              <a:buNone/>
              <a:defRPr sz="1800" kern="1200">
                <a:solidFill>
                  <a:schemeClr val="tx1">
                    <a:tint val="75000"/>
                  </a:schemeClr>
                </a:solidFill>
                <a:latin typeface="+mn-lt"/>
                <a:ea typeface="+mn-ea"/>
                <a:cs typeface="+mn-cs"/>
              </a:defRPr>
            </a:lvl3pPr>
            <a:lvl4pPr marL="1371600" indent="0" algn="ctr" defTabSz="914400" rtl="1" eaLnBrk="1" latinLnBrk="0" hangingPunct="1">
              <a:spcBef>
                <a:spcPct val="20000"/>
              </a:spcBef>
              <a:spcAft>
                <a:spcPts val="300"/>
              </a:spcAft>
              <a:buClr>
                <a:schemeClr val="accent6">
                  <a:lumMod val="75000"/>
                </a:schemeClr>
              </a:buClr>
              <a:buSzPct val="130000"/>
              <a:buFont typeface="Georgia" pitchFamily="18" charset="0"/>
              <a:buNone/>
              <a:defRPr sz="1600" kern="1200">
                <a:solidFill>
                  <a:schemeClr val="tx1">
                    <a:tint val="75000"/>
                  </a:schemeClr>
                </a:solidFill>
                <a:latin typeface="+mn-lt"/>
                <a:ea typeface="+mn-ea"/>
                <a:cs typeface="+mn-cs"/>
              </a:defRPr>
            </a:lvl4pPr>
            <a:lvl5pPr marL="1828800" indent="0" algn="ctr" defTabSz="914400" rtl="1"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5pPr>
            <a:lvl6pPr marL="2286000" indent="0" algn="ctr" defTabSz="914400" rtl="1"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6pPr>
            <a:lvl7pPr marL="2743200" indent="0" algn="ctr" defTabSz="914400" rtl="1"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7pPr>
            <a:lvl8pPr marL="3200400" indent="0" algn="ctr" defTabSz="914400" rtl="1"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8pPr>
            <a:lvl9pPr marL="3657600" indent="0" algn="ctr" defTabSz="914400" rtl="1"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9pPr>
          </a:lstStyle>
          <a:p>
            <a:pPr marL="365760" marR="0" lvl="0" indent="-256032" algn="r" defTabSz="914400" rtl="1" eaLnBrk="1" fontAlgn="auto" latinLnBrk="0" hangingPunct="1">
              <a:lnSpc>
                <a:spcPct val="100000"/>
              </a:lnSpc>
              <a:spcBef>
                <a:spcPts val="400"/>
              </a:spcBef>
              <a:spcAft>
                <a:spcPts val="0"/>
              </a:spcAft>
              <a:buClr>
                <a:srgbClr val="0F6FC6"/>
              </a:buClr>
              <a:buSzPct val="68000"/>
              <a:buFont typeface="Wingdings 3"/>
              <a:buChar char=""/>
              <a:tabLst/>
              <a:defRPr/>
            </a:pPr>
            <a:r>
              <a:rPr kumimoji="0" lang="fa-IR" sz="2000" b="1" i="0" u="none" strike="noStrike" kern="1200" cap="none" spc="0" normalizeH="0" baseline="0" noProof="0" dirty="0" smtClean="0">
                <a:ln>
                  <a:noFill/>
                </a:ln>
                <a:solidFill>
                  <a:prstClr val="black"/>
                </a:solidFill>
                <a:effectLst/>
                <a:uLnTx/>
                <a:uFillTx/>
                <a:latin typeface="Constantia"/>
                <a:cs typeface="B Mitra" panose="00000400000000000000" pitchFamily="2" charset="-78"/>
              </a:rPr>
              <a:t>- </a:t>
            </a:r>
            <a:r>
              <a:rPr kumimoji="0" lang="fa-IR"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سطح طبيعي </a:t>
            </a:r>
            <a:r>
              <a:rPr kumimoji="0" lang="en-US" sz="2400" b="1" i="0" u="none" strike="noStrike" kern="1200" cap="none" spc="0" normalizeH="0" baseline="0" noProof="0" dirty="0" err="1" smtClean="0">
                <a:ln>
                  <a:noFill/>
                </a:ln>
                <a:solidFill>
                  <a:srgbClr val="002060"/>
                </a:solidFill>
                <a:effectLst/>
                <a:uLnTx/>
                <a:uFillTx/>
                <a:latin typeface="Constantia"/>
                <a:cs typeface="B Mitra" panose="00000400000000000000" pitchFamily="2" charset="-78"/>
              </a:rPr>
              <a:t>Phe</a:t>
            </a:r>
            <a:r>
              <a:rPr kumimoji="0" lang="fa-IR"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 در پلاسما كمتر از 2</a:t>
            </a:r>
            <a:r>
              <a:rPr kumimoji="0" lang="en-US"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mg/dl</a:t>
            </a:r>
            <a:r>
              <a:rPr kumimoji="0" lang="fa-IR"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 است</a:t>
            </a:r>
          </a:p>
          <a:p>
            <a:pPr marL="365760" marR="0" lvl="0" indent="-256032" algn="r" defTabSz="914400" rtl="1" eaLnBrk="1" fontAlgn="auto" latinLnBrk="0" hangingPunct="1">
              <a:lnSpc>
                <a:spcPct val="100000"/>
              </a:lnSpc>
              <a:spcBef>
                <a:spcPts val="400"/>
              </a:spcBef>
              <a:spcAft>
                <a:spcPts val="0"/>
              </a:spcAft>
              <a:buClr>
                <a:srgbClr val="0F6FC6"/>
              </a:buClr>
              <a:buSzPct val="68000"/>
              <a:buFont typeface="Georgia" pitchFamily="18" charset="0"/>
              <a:buNone/>
              <a:tabLst/>
              <a:defRPr/>
            </a:pPr>
            <a:endParaRPr kumimoji="0" lang="fa-IR"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endParaRPr>
          </a:p>
          <a:p>
            <a:pPr marL="365760" marR="0" lvl="0" indent="-256032" algn="r" defTabSz="914400" rtl="1" eaLnBrk="1" fontAlgn="auto" latinLnBrk="0" hangingPunct="1">
              <a:lnSpc>
                <a:spcPct val="100000"/>
              </a:lnSpc>
              <a:spcBef>
                <a:spcPts val="400"/>
              </a:spcBef>
              <a:spcAft>
                <a:spcPts val="0"/>
              </a:spcAft>
              <a:buClr>
                <a:srgbClr val="0F6FC6"/>
              </a:buClr>
              <a:buSzPct val="68000"/>
              <a:buFont typeface="Wingdings 3"/>
              <a:buChar char=""/>
              <a:tabLst/>
              <a:defRPr/>
            </a:pPr>
            <a:r>
              <a:rPr kumimoji="0" lang="en-US" sz="2400" b="1" i="0" u="none" strike="noStrike" kern="1200" cap="none" spc="0" normalizeH="0" baseline="0" noProof="0" dirty="0" err="1" smtClean="0">
                <a:ln>
                  <a:noFill/>
                </a:ln>
                <a:solidFill>
                  <a:srgbClr val="002060"/>
                </a:solidFill>
                <a:effectLst/>
                <a:uLnTx/>
                <a:uFillTx/>
                <a:latin typeface="Constantia"/>
                <a:cs typeface="B Mitra" panose="00000400000000000000" pitchFamily="2" charset="-78"/>
              </a:rPr>
              <a:t>Phe</a:t>
            </a:r>
            <a:r>
              <a:rPr kumimoji="0" lang="en-US"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&gt;=20-</a:t>
            </a:r>
            <a:r>
              <a:rPr kumimoji="0" lang="fa-IR"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  ، </a:t>
            </a:r>
            <a:r>
              <a:rPr kumimoji="0" lang="en-US"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 PKU</a:t>
            </a:r>
            <a:r>
              <a:rPr kumimoji="0" lang="fa-IR"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 كلاسيك (كمبود كامل آنزيم فنيل آلانين هيدروكسيلاز) </a:t>
            </a:r>
          </a:p>
          <a:p>
            <a:pPr marL="365760" marR="0" lvl="0" indent="-256032" algn="r" defTabSz="914400" rtl="1" eaLnBrk="1" fontAlgn="auto" latinLnBrk="0" hangingPunct="1">
              <a:lnSpc>
                <a:spcPct val="100000"/>
              </a:lnSpc>
              <a:spcBef>
                <a:spcPts val="400"/>
              </a:spcBef>
              <a:spcAft>
                <a:spcPts val="0"/>
              </a:spcAft>
              <a:buClr>
                <a:srgbClr val="0F6FC6"/>
              </a:buClr>
              <a:buSzPct val="68000"/>
              <a:buFont typeface="Georgia" pitchFamily="18" charset="0"/>
              <a:buNone/>
              <a:tabLst/>
              <a:defRPr/>
            </a:pPr>
            <a:endParaRPr kumimoji="0" lang="fa-IR"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endParaRPr>
          </a:p>
          <a:p>
            <a:pPr marL="365760" marR="0" lvl="0" indent="-256032" algn="r" defTabSz="914400" rtl="1" eaLnBrk="1" fontAlgn="auto" latinLnBrk="0" hangingPunct="1">
              <a:lnSpc>
                <a:spcPct val="100000"/>
              </a:lnSpc>
              <a:spcBef>
                <a:spcPts val="400"/>
              </a:spcBef>
              <a:spcAft>
                <a:spcPts val="0"/>
              </a:spcAft>
              <a:buClr>
                <a:srgbClr val="0F6FC6"/>
              </a:buClr>
              <a:buSzPct val="68000"/>
              <a:buFont typeface="Wingdings 3"/>
              <a:buChar char=""/>
              <a:tabLst/>
              <a:defRPr/>
            </a:pPr>
            <a:r>
              <a:rPr kumimoji="0" lang="en-US"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 </a:t>
            </a:r>
            <a:r>
              <a:rPr kumimoji="0" lang="fa-IR"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 </a:t>
            </a:r>
            <a:r>
              <a:rPr kumimoji="0" lang="en-US"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 10&lt;=</a:t>
            </a:r>
            <a:r>
              <a:rPr kumimoji="0" lang="en-US" sz="2400" b="1" i="0" u="none" strike="noStrike" kern="1200" cap="none" spc="0" normalizeH="0" baseline="0" noProof="0" dirty="0" err="1" smtClean="0">
                <a:ln>
                  <a:noFill/>
                </a:ln>
                <a:solidFill>
                  <a:srgbClr val="002060"/>
                </a:solidFill>
                <a:effectLst/>
                <a:uLnTx/>
                <a:uFillTx/>
                <a:latin typeface="Constantia"/>
                <a:cs typeface="B Mitra" panose="00000400000000000000" pitchFamily="2" charset="-78"/>
              </a:rPr>
              <a:t>Phe</a:t>
            </a:r>
            <a:r>
              <a:rPr kumimoji="0" lang="en-US"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&lt;=20</a:t>
            </a:r>
            <a:r>
              <a:rPr kumimoji="0" lang="fa-IR"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 </a:t>
            </a:r>
            <a:r>
              <a:rPr kumimoji="0" lang="en-US"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mild PKU</a:t>
            </a:r>
            <a:r>
              <a:rPr kumimoji="0" lang="fa-IR"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 قسمتي از فعاليت آنزيم باقي مانده است</a:t>
            </a:r>
          </a:p>
          <a:p>
            <a:pPr marL="365760" marR="0" lvl="0" indent="-256032" algn="r" defTabSz="914400" rtl="1" eaLnBrk="1" fontAlgn="auto" latinLnBrk="0" hangingPunct="1">
              <a:lnSpc>
                <a:spcPct val="100000"/>
              </a:lnSpc>
              <a:spcBef>
                <a:spcPts val="400"/>
              </a:spcBef>
              <a:spcAft>
                <a:spcPts val="0"/>
              </a:spcAft>
              <a:buClr>
                <a:srgbClr val="0F6FC6"/>
              </a:buClr>
              <a:buSzPct val="68000"/>
              <a:buFont typeface="Georgia" pitchFamily="18" charset="0"/>
              <a:buNone/>
              <a:tabLst/>
              <a:defRPr/>
            </a:pPr>
            <a:endParaRPr kumimoji="0" lang="fa-IR"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endParaRPr>
          </a:p>
          <a:p>
            <a:pPr marL="365760" marR="0" lvl="0" indent="-256032" algn="r" defTabSz="914400" rtl="1" eaLnBrk="1" fontAlgn="auto" latinLnBrk="0" hangingPunct="1">
              <a:lnSpc>
                <a:spcPct val="100000"/>
              </a:lnSpc>
              <a:spcBef>
                <a:spcPts val="400"/>
              </a:spcBef>
              <a:spcAft>
                <a:spcPts val="0"/>
              </a:spcAft>
              <a:buClr>
                <a:srgbClr val="0F6FC6"/>
              </a:buClr>
              <a:buSzPct val="68000"/>
              <a:buFont typeface="Wingdings 3"/>
              <a:buChar char=""/>
              <a:tabLst/>
              <a:defRPr/>
            </a:pPr>
            <a:r>
              <a:rPr kumimoji="0" lang="fa-IR"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 </a:t>
            </a:r>
            <a:r>
              <a:rPr kumimoji="0" lang="en-US"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4&lt;=</a:t>
            </a:r>
            <a:r>
              <a:rPr kumimoji="0" lang="en-US" sz="2400" b="1" i="0" u="none" strike="noStrike" kern="1200" cap="none" spc="0" normalizeH="0" baseline="0" noProof="0" dirty="0" err="1" smtClean="0">
                <a:ln>
                  <a:noFill/>
                </a:ln>
                <a:solidFill>
                  <a:srgbClr val="002060"/>
                </a:solidFill>
                <a:effectLst/>
                <a:uLnTx/>
                <a:uFillTx/>
                <a:latin typeface="Constantia"/>
                <a:cs typeface="B Mitra" panose="00000400000000000000" pitchFamily="2" charset="-78"/>
              </a:rPr>
              <a:t>Phe</a:t>
            </a:r>
            <a:r>
              <a:rPr kumimoji="0" lang="en-US"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&lt;10</a:t>
            </a:r>
            <a:r>
              <a:rPr kumimoji="0" lang="fa-IR"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 ، </a:t>
            </a:r>
            <a:r>
              <a:rPr kumimoji="0" lang="en-US"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HPA</a:t>
            </a:r>
            <a:r>
              <a:rPr kumimoji="0" lang="fa-IR"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 (هيپرفنيل آلانينميا)</a:t>
            </a:r>
          </a:p>
          <a:p>
            <a:pPr marL="365760" marR="0" lvl="0" indent="-256032" algn="r" defTabSz="914400" rtl="1" eaLnBrk="1" fontAlgn="auto" latinLnBrk="0" hangingPunct="1">
              <a:lnSpc>
                <a:spcPct val="100000"/>
              </a:lnSpc>
              <a:spcBef>
                <a:spcPts val="400"/>
              </a:spcBef>
              <a:spcAft>
                <a:spcPts val="0"/>
              </a:spcAft>
              <a:buClr>
                <a:srgbClr val="0F6FC6"/>
              </a:buClr>
              <a:buSzPct val="68000"/>
              <a:buFont typeface="Georgia" pitchFamily="18" charset="0"/>
              <a:buNone/>
              <a:tabLst/>
              <a:defRPr/>
            </a:pPr>
            <a:endParaRPr kumimoji="0" lang="fa-IR"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endParaRPr>
          </a:p>
          <a:p>
            <a:pPr marL="365760" marR="0" lvl="0" indent="-256032" algn="r" defTabSz="914400" rtl="1" eaLnBrk="1" fontAlgn="auto" latinLnBrk="0" hangingPunct="1">
              <a:lnSpc>
                <a:spcPct val="100000"/>
              </a:lnSpc>
              <a:spcBef>
                <a:spcPts val="400"/>
              </a:spcBef>
              <a:spcAft>
                <a:spcPts val="0"/>
              </a:spcAft>
              <a:buClr>
                <a:srgbClr val="0F6FC6"/>
              </a:buClr>
              <a:buSzPct val="68000"/>
              <a:buFont typeface="Wingdings 3"/>
              <a:buChar char=""/>
              <a:tabLst/>
              <a:defRPr/>
            </a:pPr>
            <a:r>
              <a:rPr kumimoji="0" lang="en-US"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BH4 deficient </a:t>
            </a:r>
            <a:r>
              <a:rPr kumimoji="0" lang="fa-IR"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 يا كمبود </a:t>
            </a:r>
            <a:r>
              <a:rPr kumimoji="0" lang="en-US"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BH4</a:t>
            </a:r>
            <a:r>
              <a:rPr kumimoji="0" lang="fa-IR"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 2% از </a:t>
            </a:r>
            <a:r>
              <a:rPr kumimoji="0" lang="en-US" sz="2400" b="1" i="0" u="none" strike="noStrike" kern="1200" cap="none" spc="0" normalizeH="0" baseline="0" noProof="0" dirty="0" err="1" smtClean="0">
                <a:ln>
                  <a:noFill/>
                </a:ln>
                <a:solidFill>
                  <a:srgbClr val="002060"/>
                </a:solidFill>
                <a:effectLst/>
                <a:uLnTx/>
                <a:uFillTx/>
                <a:latin typeface="Constantia"/>
                <a:cs typeface="B Mitra" panose="00000400000000000000" pitchFamily="2" charset="-78"/>
              </a:rPr>
              <a:t>Phe</a:t>
            </a:r>
            <a:r>
              <a:rPr kumimoji="0" lang="fa-IR"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 بالا به خاطر نقص در متابوليسم تتراهيدروبيوتپرين مي باشد.</a:t>
            </a:r>
          </a:p>
          <a:p>
            <a:pPr marL="365760" marR="0" lvl="0" indent="-256032" algn="r" defTabSz="914400" rtl="1" eaLnBrk="1" fontAlgn="auto" latinLnBrk="0" hangingPunct="1">
              <a:lnSpc>
                <a:spcPct val="100000"/>
              </a:lnSpc>
              <a:spcBef>
                <a:spcPts val="400"/>
              </a:spcBef>
              <a:spcAft>
                <a:spcPts val="0"/>
              </a:spcAft>
              <a:buClr>
                <a:srgbClr val="0F6FC6"/>
              </a:buClr>
              <a:buSzPct val="68000"/>
              <a:buFont typeface="Wingdings 3"/>
              <a:buChar char=""/>
              <a:tabLst/>
              <a:defRPr/>
            </a:pPr>
            <a:endParaRPr kumimoji="0" lang="fa-IR" sz="2000" b="0" i="0" u="none" strike="noStrike" kern="1200" cap="none" spc="0" normalizeH="0" baseline="0" noProof="0" dirty="0" smtClean="0">
              <a:ln>
                <a:noFill/>
              </a:ln>
              <a:solidFill>
                <a:prstClr val="black"/>
              </a:solidFill>
              <a:effectLst/>
              <a:uLnTx/>
              <a:uFillTx/>
              <a:latin typeface="Constantia"/>
              <a:ea typeface="+mn-ea"/>
              <a:cs typeface="Tahoma" panose="020B0604030504040204" pitchFamily="34" charset="0"/>
            </a:endParaRPr>
          </a:p>
          <a:p>
            <a:pPr marL="0" marR="0" lvl="0" indent="0" algn="l" defTabSz="914400" rtl="1" eaLnBrk="1" fontAlgn="auto" latinLnBrk="0" hangingPunct="1">
              <a:lnSpc>
                <a:spcPct val="100000"/>
              </a:lnSpc>
              <a:spcBef>
                <a:spcPct val="20000"/>
              </a:spcBef>
              <a:spcAft>
                <a:spcPts val="300"/>
              </a:spcAft>
              <a:buClr>
                <a:srgbClr val="FEA022">
                  <a:lumMod val="75000"/>
                </a:srgbClr>
              </a:buClr>
              <a:buSzPct val="130000"/>
              <a:buFont typeface="Georgia" pitchFamily="18" charset="0"/>
              <a:buNone/>
              <a:tabLst/>
              <a:defRPr/>
            </a:pPr>
            <a:endParaRPr kumimoji="0" lang="fa-IR" sz="2200" b="0" i="0" u="none" strike="noStrike" kern="1200" cap="none" spc="0" normalizeH="0" baseline="0" noProof="0" dirty="0">
              <a:ln>
                <a:noFill/>
              </a:ln>
              <a:solidFill>
                <a:srgbClr val="3E3D2D"/>
              </a:solidFill>
              <a:effectLst/>
              <a:uLnTx/>
              <a:uFillTx/>
              <a:latin typeface="Trebuchet MS"/>
              <a:ea typeface="+mn-ea"/>
              <a:cs typeface="Tahoma" panose="020B0604030504040204" pitchFamily="34" charset="0"/>
            </a:endParaRPr>
          </a:p>
        </p:txBody>
      </p:sp>
    </p:spTree>
    <p:extLst>
      <p:ext uri="{BB962C8B-B14F-4D97-AF65-F5344CB8AC3E}">
        <p14:creationId xmlns:p14="http://schemas.microsoft.com/office/powerpoint/2010/main" val="668985340"/>
      </p:ext>
    </p:extLst>
  </p:cSld>
  <p:clrMapOvr>
    <a:masterClrMapping/>
  </p:clrMapOvr>
  <p:transition spd="slow">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48966" y="586585"/>
            <a:ext cx="7329840" cy="4123035"/>
          </a:xfrm>
        </p:spPr>
        <p:txBody>
          <a:bodyPr/>
          <a:lstStyle/>
          <a:p>
            <a:pPr algn="r" rtl="1"/>
            <a:r>
              <a:rPr lang="fa-IR" b="1" dirty="0" smtClean="0">
                <a:solidFill>
                  <a:srgbClr val="C00000"/>
                </a:solidFill>
                <a:cs typeface="B Nazanin" panose="00000400000000000000" pitchFamily="2" charset="-78"/>
              </a:rPr>
              <a:t>نتایج کشوری :</a:t>
            </a:r>
            <a:endParaRPr lang="en-US" b="1" dirty="0">
              <a:solidFill>
                <a:srgbClr val="C00000"/>
              </a:solidFill>
              <a:cs typeface="B Nazanin" panose="00000400000000000000" pitchFamily="2" charset="-78"/>
            </a:endParaRPr>
          </a:p>
        </p:txBody>
      </p:sp>
      <p:sp>
        <p:nvSpPr>
          <p:cNvPr id="7" name="Subtitle 1"/>
          <p:cNvSpPr txBox="1">
            <a:spLocks/>
          </p:cNvSpPr>
          <p:nvPr/>
        </p:nvSpPr>
        <p:spPr>
          <a:xfrm>
            <a:off x="448966" y="1196753"/>
            <a:ext cx="7635249" cy="3207458"/>
          </a:xfrm>
          <a:prstGeom prst="rect">
            <a:avLst/>
          </a:prstGeom>
        </p:spPr>
        <p:txBody>
          <a:bodyPr vert="horz" lIns="91440" tIns="45720" rIns="91440" bIns="45720" rtlCol="0">
            <a:normAutofit fontScale="85000" lnSpcReduction="20000"/>
          </a:bodyPr>
          <a:lstStyle>
            <a:lvl1pPr marL="0" indent="0" algn="l" defTabSz="914400" rtl="1" eaLnBrk="1" latinLnBrk="0" hangingPunct="1">
              <a:spcBef>
                <a:spcPct val="20000"/>
              </a:spcBef>
              <a:spcAft>
                <a:spcPts val="300"/>
              </a:spcAft>
              <a:buClr>
                <a:schemeClr val="accent6">
                  <a:lumMod val="75000"/>
                </a:schemeClr>
              </a:buClr>
              <a:buSzPct val="130000"/>
              <a:buFont typeface="Georgia" pitchFamily="18" charset="0"/>
              <a:buNone/>
              <a:defRPr sz="2200" kern="1200">
                <a:solidFill>
                  <a:schemeClr val="tx2"/>
                </a:solidFill>
                <a:latin typeface="+mn-lt"/>
                <a:ea typeface="+mn-ea"/>
                <a:cs typeface="+mn-cs"/>
              </a:defRPr>
            </a:lvl1pPr>
            <a:lvl2pPr marL="457200" indent="0" algn="ctr" defTabSz="914400" rtl="1" eaLnBrk="1" latinLnBrk="0" hangingPunct="1">
              <a:spcBef>
                <a:spcPct val="20000"/>
              </a:spcBef>
              <a:spcAft>
                <a:spcPts val="300"/>
              </a:spcAft>
              <a:buClr>
                <a:schemeClr val="accent6">
                  <a:lumMod val="75000"/>
                </a:schemeClr>
              </a:buClr>
              <a:buSzPct val="130000"/>
              <a:buFont typeface="Georgia" pitchFamily="18" charset="0"/>
              <a:buNone/>
              <a:defRPr sz="2000" kern="1200">
                <a:solidFill>
                  <a:schemeClr val="tx1">
                    <a:tint val="75000"/>
                  </a:schemeClr>
                </a:solidFill>
                <a:latin typeface="+mn-lt"/>
                <a:ea typeface="+mn-ea"/>
                <a:cs typeface="+mn-cs"/>
              </a:defRPr>
            </a:lvl2pPr>
            <a:lvl3pPr marL="914400" indent="0" algn="ctr" defTabSz="914400" rtl="1" eaLnBrk="1" latinLnBrk="0" hangingPunct="1">
              <a:spcBef>
                <a:spcPct val="20000"/>
              </a:spcBef>
              <a:spcAft>
                <a:spcPts val="300"/>
              </a:spcAft>
              <a:buClr>
                <a:schemeClr val="accent6">
                  <a:lumMod val="75000"/>
                </a:schemeClr>
              </a:buClr>
              <a:buSzPct val="130000"/>
              <a:buFont typeface="Georgia" pitchFamily="18" charset="0"/>
              <a:buNone/>
              <a:defRPr sz="1800" kern="1200">
                <a:solidFill>
                  <a:schemeClr val="tx1">
                    <a:tint val="75000"/>
                  </a:schemeClr>
                </a:solidFill>
                <a:latin typeface="+mn-lt"/>
                <a:ea typeface="+mn-ea"/>
                <a:cs typeface="+mn-cs"/>
              </a:defRPr>
            </a:lvl3pPr>
            <a:lvl4pPr marL="1371600" indent="0" algn="ctr" defTabSz="914400" rtl="1" eaLnBrk="1" latinLnBrk="0" hangingPunct="1">
              <a:spcBef>
                <a:spcPct val="20000"/>
              </a:spcBef>
              <a:spcAft>
                <a:spcPts val="300"/>
              </a:spcAft>
              <a:buClr>
                <a:schemeClr val="accent6">
                  <a:lumMod val="75000"/>
                </a:schemeClr>
              </a:buClr>
              <a:buSzPct val="130000"/>
              <a:buFont typeface="Georgia" pitchFamily="18" charset="0"/>
              <a:buNone/>
              <a:defRPr sz="1600" kern="1200">
                <a:solidFill>
                  <a:schemeClr val="tx1">
                    <a:tint val="75000"/>
                  </a:schemeClr>
                </a:solidFill>
                <a:latin typeface="+mn-lt"/>
                <a:ea typeface="+mn-ea"/>
                <a:cs typeface="+mn-cs"/>
              </a:defRPr>
            </a:lvl4pPr>
            <a:lvl5pPr marL="1828800" indent="0" algn="ctr" defTabSz="914400" rtl="1"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5pPr>
            <a:lvl6pPr marL="2286000" indent="0" algn="ctr" defTabSz="914400" rtl="1"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6pPr>
            <a:lvl7pPr marL="2743200" indent="0" algn="ctr" defTabSz="914400" rtl="1"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7pPr>
            <a:lvl8pPr marL="3200400" indent="0" algn="ctr" defTabSz="914400" rtl="1"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8pPr>
            <a:lvl9pPr marL="3657600" indent="0" algn="ctr" defTabSz="914400" rtl="1"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9pPr>
          </a:lstStyle>
          <a:p>
            <a:pPr marL="365760" marR="0" lvl="0" indent="-256032" algn="r" defTabSz="914400" rtl="1" eaLnBrk="1" fontAlgn="auto" latinLnBrk="0" hangingPunct="1">
              <a:lnSpc>
                <a:spcPct val="100000"/>
              </a:lnSpc>
              <a:spcBef>
                <a:spcPts val="400"/>
              </a:spcBef>
              <a:spcAft>
                <a:spcPts val="0"/>
              </a:spcAft>
              <a:buClr>
                <a:srgbClr val="0F6FC6"/>
              </a:buClr>
              <a:buSzPct val="68000"/>
              <a:buFont typeface="Wingdings 3"/>
              <a:buChar char=""/>
              <a:tabLst/>
              <a:defRPr/>
            </a:pPr>
            <a:r>
              <a:rPr kumimoji="0" lang="fa-IR" sz="2600" b="1" i="0" u="none" strike="noStrike" kern="1200" cap="none" spc="0" normalizeH="0" baseline="0" noProof="0" dirty="0" smtClean="0">
                <a:ln>
                  <a:noFill/>
                </a:ln>
                <a:solidFill>
                  <a:prstClr val="black"/>
                </a:solidFill>
                <a:effectLst/>
                <a:uLnTx/>
                <a:uFillTx/>
                <a:latin typeface="Constantia"/>
                <a:cs typeface="B Mitra" panose="00000400000000000000" pitchFamily="2" charset="-78"/>
              </a:rPr>
              <a:t>نوع کلاسیک 53 درصد که بار اصلی معلولیت ها در صورت عدم تشخیص به موقع مربوط به این گروه می باشد.</a:t>
            </a:r>
            <a:endParaRPr kumimoji="0" lang="en-US" sz="2600" b="1" i="0" u="none" strike="noStrike" kern="1200" cap="none" spc="0" normalizeH="0" baseline="0" noProof="0" dirty="0" smtClean="0">
              <a:ln>
                <a:noFill/>
              </a:ln>
              <a:solidFill>
                <a:prstClr val="black"/>
              </a:solidFill>
              <a:effectLst/>
              <a:uLnTx/>
              <a:uFillTx/>
              <a:latin typeface="Constantia"/>
              <a:cs typeface="B Mitra" panose="00000400000000000000" pitchFamily="2" charset="-78"/>
            </a:endParaRPr>
          </a:p>
          <a:p>
            <a:pPr marL="365760" marR="0" lvl="0" indent="-256032" algn="r" defTabSz="914400" rtl="1" eaLnBrk="1" fontAlgn="auto" latinLnBrk="0" hangingPunct="1">
              <a:lnSpc>
                <a:spcPct val="100000"/>
              </a:lnSpc>
              <a:spcBef>
                <a:spcPts val="400"/>
              </a:spcBef>
              <a:spcAft>
                <a:spcPts val="0"/>
              </a:spcAft>
              <a:buClr>
                <a:srgbClr val="0F6FC6"/>
              </a:buClr>
              <a:buSzPct val="68000"/>
              <a:buFont typeface="Wingdings 3"/>
              <a:buChar char=""/>
              <a:tabLst/>
              <a:defRPr/>
            </a:pPr>
            <a:endParaRPr lang="en-US" sz="2600" b="1" dirty="0">
              <a:solidFill>
                <a:prstClr val="black"/>
              </a:solidFill>
              <a:latin typeface="Constantia"/>
              <a:cs typeface="B Mitra" panose="00000400000000000000" pitchFamily="2" charset="-78"/>
            </a:endParaRPr>
          </a:p>
          <a:p>
            <a:pPr marL="365760" marR="0" lvl="0" indent="-256032" algn="r" defTabSz="914400" rtl="1" eaLnBrk="1" fontAlgn="auto" latinLnBrk="0" hangingPunct="1">
              <a:lnSpc>
                <a:spcPct val="100000"/>
              </a:lnSpc>
              <a:spcBef>
                <a:spcPts val="400"/>
              </a:spcBef>
              <a:spcAft>
                <a:spcPts val="0"/>
              </a:spcAft>
              <a:buClr>
                <a:srgbClr val="0F6FC6"/>
              </a:buClr>
              <a:buSzPct val="68000"/>
              <a:buFont typeface="Wingdings 3"/>
              <a:buChar char=""/>
              <a:tabLst/>
              <a:defRPr/>
            </a:pPr>
            <a:endParaRPr kumimoji="0" lang="en-US" sz="2600" b="1" i="0" u="none" strike="noStrike" kern="1200" cap="none" spc="0" normalizeH="0" baseline="0" noProof="0" dirty="0" smtClean="0">
              <a:ln>
                <a:noFill/>
              </a:ln>
              <a:solidFill>
                <a:prstClr val="black"/>
              </a:solidFill>
              <a:effectLst/>
              <a:uLnTx/>
              <a:uFillTx/>
              <a:latin typeface="Constantia"/>
              <a:cs typeface="B Mitra" panose="00000400000000000000" pitchFamily="2" charset="-78"/>
            </a:endParaRPr>
          </a:p>
          <a:p>
            <a:pPr marL="365760" marR="0" lvl="0" indent="-256032" algn="r" defTabSz="914400" rtl="1" eaLnBrk="1" fontAlgn="auto" latinLnBrk="0" hangingPunct="1">
              <a:lnSpc>
                <a:spcPct val="100000"/>
              </a:lnSpc>
              <a:spcBef>
                <a:spcPts val="400"/>
              </a:spcBef>
              <a:spcAft>
                <a:spcPts val="0"/>
              </a:spcAft>
              <a:buClr>
                <a:srgbClr val="0F6FC6"/>
              </a:buClr>
              <a:buSzPct val="68000"/>
              <a:buFont typeface="Wingdings 3"/>
              <a:buChar char=""/>
              <a:tabLst/>
              <a:defRPr/>
            </a:pPr>
            <a:r>
              <a:rPr lang="en-US" sz="2600" b="1" dirty="0" smtClean="0">
                <a:solidFill>
                  <a:prstClr val="black"/>
                </a:solidFill>
                <a:latin typeface="Constantia"/>
                <a:cs typeface="B Mitra" panose="00000400000000000000" pitchFamily="2" charset="-78"/>
              </a:rPr>
              <a:t>MILD –MODERATE  </a:t>
            </a:r>
            <a:r>
              <a:rPr lang="fa-IR" sz="2600" b="1" dirty="0" smtClean="0">
                <a:solidFill>
                  <a:prstClr val="black"/>
                </a:solidFill>
                <a:latin typeface="Constantia"/>
                <a:cs typeface="B Mitra" panose="00000400000000000000" pitchFamily="2" charset="-78"/>
              </a:rPr>
              <a:t>  13 تا 15 درصد </a:t>
            </a:r>
            <a:endParaRPr kumimoji="0" lang="fa-IR" sz="30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endParaRPr>
          </a:p>
          <a:p>
            <a:pPr marL="365760" marR="0" lvl="0" indent="-256032" algn="r" defTabSz="914400" rtl="1" eaLnBrk="1" fontAlgn="auto" latinLnBrk="0" hangingPunct="1">
              <a:lnSpc>
                <a:spcPct val="100000"/>
              </a:lnSpc>
              <a:spcBef>
                <a:spcPts val="400"/>
              </a:spcBef>
              <a:spcAft>
                <a:spcPts val="0"/>
              </a:spcAft>
              <a:buClr>
                <a:srgbClr val="0F6FC6"/>
              </a:buClr>
              <a:buSzPct val="68000"/>
              <a:buFont typeface="Georgia" pitchFamily="18" charset="0"/>
              <a:buNone/>
              <a:tabLst/>
              <a:defRPr/>
            </a:pPr>
            <a:endParaRPr kumimoji="0" lang="fa-IR" sz="30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endParaRPr>
          </a:p>
          <a:p>
            <a:pPr marL="365760" marR="0" lvl="0" indent="-256032" algn="r" defTabSz="914400" rtl="1" eaLnBrk="1" fontAlgn="auto" latinLnBrk="0" hangingPunct="1">
              <a:lnSpc>
                <a:spcPct val="100000"/>
              </a:lnSpc>
              <a:spcBef>
                <a:spcPts val="400"/>
              </a:spcBef>
              <a:spcAft>
                <a:spcPts val="0"/>
              </a:spcAft>
              <a:buClr>
                <a:srgbClr val="0F6FC6"/>
              </a:buClr>
              <a:buSzPct val="68000"/>
              <a:buFont typeface="Georgia" pitchFamily="18" charset="0"/>
              <a:buNone/>
              <a:tabLst/>
              <a:defRPr/>
            </a:pPr>
            <a:endParaRPr kumimoji="0" lang="fa-IR" sz="30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endParaRPr>
          </a:p>
          <a:p>
            <a:pPr marL="365760" marR="0" lvl="0" indent="-256032" algn="r" defTabSz="914400" rtl="1" eaLnBrk="1" fontAlgn="auto" latinLnBrk="0" hangingPunct="1">
              <a:lnSpc>
                <a:spcPct val="100000"/>
              </a:lnSpc>
              <a:spcBef>
                <a:spcPts val="400"/>
              </a:spcBef>
              <a:spcAft>
                <a:spcPts val="0"/>
              </a:spcAft>
              <a:buClr>
                <a:srgbClr val="0F6FC6"/>
              </a:buClr>
              <a:buSzPct val="68000"/>
              <a:buFont typeface="Wingdings 3"/>
              <a:buChar char=""/>
              <a:tabLst/>
              <a:defRPr/>
            </a:pPr>
            <a:r>
              <a:rPr lang="fa-IR" sz="3000" b="1" dirty="0" smtClean="0">
                <a:solidFill>
                  <a:srgbClr val="002060"/>
                </a:solidFill>
                <a:latin typeface="Constantia"/>
                <a:cs typeface="B Mitra" panose="00000400000000000000" pitchFamily="2" charset="-78"/>
              </a:rPr>
              <a:t>غیرکلاسیک 6 درصد </a:t>
            </a:r>
          </a:p>
          <a:p>
            <a:pPr marL="109728" marR="0" lvl="0" algn="r" defTabSz="914400" rtl="1" eaLnBrk="1" fontAlgn="auto" latinLnBrk="0" hangingPunct="1">
              <a:lnSpc>
                <a:spcPct val="100000"/>
              </a:lnSpc>
              <a:spcBef>
                <a:spcPts val="400"/>
              </a:spcBef>
              <a:spcAft>
                <a:spcPts val="0"/>
              </a:spcAft>
              <a:buClr>
                <a:srgbClr val="0F6FC6"/>
              </a:buClr>
              <a:buSzPct val="68000"/>
              <a:tabLst/>
              <a:defRPr/>
            </a:pPr>
            <a:endParaRPr kumimoji="0" lang="fa-IR" sz="30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endParaRPr>
          </a:p>
          <a:p>
            <a:pPr marL="365760" marR="0" lvl="0" indent="-256032" algn="r" defTabSz="914400" rtl="1" eaLnBrk="1" fontAlgn="auto" latinLnBrk="0" hangingPunct="1">
              <a:lnSpc>
                <a:spcPct val="100000"/>
              </a:lnSpc>
              <a:spcBef>
                <a:spcPts val="400"/>
              </a:spcBef>
              <a:spcAft>
                <a:spcPts val="0"/>
              </a:spcAft>
              <a:buClr>
                <a:srgbClr val="0F6FC6"/>
              </a:buClr>
              <a:buSzPct val="68000"/>
              <a:buFont typeface="Wingdings 3"/>
              <a:buChar char=""/>
              <a:tabLst/>
              <a:defRPr/>
            </a:pPr>
            <a:r>
              <a:rPr kumimoji="0" lang="fa-IR" sz="30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 </a:t>
            </a:r>
            <a:r>
              <a:rPr kumimoji="0" lang="en-US" sz="30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4&lt;=</a:t>
            </a:r>
            <a:r>
              <a:rPr kumimoji="0" lang="en-US" sz="3000" b="1" i="0" u="none" strike="noStrike" kern="1200" cap="none" spc="0" normalizeH="0" baseline="0" noProof="0" dirty="0" err="1" smtClean="0">
                <a:ln>
                  <a:noFill/>
                </a:ln>
                <a:solidFill>
                  <a:srgbClr val="002060"/>
                </a:solidFill>
                <a:effectLst/>
                <a:uLnTx/>
                <a:uFillTx/>
                <a:latin typeface="Constantia"/>
                <a:cs typeface="B Mitra" panose="00000400000000000000" pitchFamily="2" charset="-78"/>
              </a:rPr>
              <a:t>Phe</a:t>
            </a:r>
            <a:r>
              <a:rPr kumimoji="0" lang="en-US" sz="30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&lt;10</a:t>
            </a:r>
            <a:r>
              <a:rPr kumimoji="0" lang="fa-IR" sz="30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 ، </a:t>
            </a:r>
            <a:r>
              <a:rPr kumimoji="0" lang="en-US" sz="30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HPA</a:t>
            </a:r>
            <a:r>
              <a:rPr kumimoji="0" lang="fa-IR" sz="30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rPr>
              <a:t> (هيپرفنيل آلانينميا) 30-20 درصد</a:t>
            </a:r>
          </a:p>
          <a:p>
            <a:pPr marL="365760" marR="0" lvl="0" indent="-256032" algn="r" defTabSz="914400" rtl="1" eaLnBrk="1" fontAlgn="auto" latinLnBrk="0" hangingPunct="1">
              <a:lnSpc>
                <a:spcPct val="100000"/>
              </a:lnSpc>
              <a:spcBef>
                <a:spcPts val="400"/>
              </a:spcBef>
              <a:spcAft>
                <a:spcPts val="0"/>
              </a:spcAft>
              <a:buClr>
                <a:srgbClr val="0F6FC6"/>
              </a:buClr>
              <a:buSzPct val="68000"/>
              <a:buFont typeface="Georgia" pitchFamily="18" charset="0"/>
              <a:buNone/>
              <a:tabLst/>
              <a:defRPr/>
            </a:pPr>
            <a:endParaRPr kumimoji="0" lang="fa-IR" sz="2400" b="1" i="0" u="none" strike="noStrike" kern="1200" cap="none" spc="0" normalizeH="0" baseline="0" noProof="0" dirty="0" smtClean="0">
              <a:ln>
                <a:noFill/>
              </a:ln>
              <a:solidFill>
                <a:srgbClr val="002060"/>
              </a:solidFill>
              <a:effectLst/>
              <a:uLnTx/>
              <a:uFillTx/>
              <a:latin typeface="Constantia"/>
              <a:cs typeface="B Mitra" panose="00000400000000000000" pitchFamily="2" charset="-78"/>
            </a:endParaRPr>
          </a:p>
          <a:p>
            <a:pPr marL="109728" marR="0" lvl="0" algn="r" defTabSz="914400" rtl="1" eaLnBrk="1" fontAlgn="auto" latinLnBrk="0" hangingPunct="1">
              <a:lnSpc>
                <a:spcPct val="100000"/>
              </a:lnSpc>
              <a:spcBef>
                <a:spcPts val="400"/>
              </a:spcBef>
              <a:spcAft>
                <a:spcPts val="0"/>
              </a:spcAft>
              <a:buClr>
                <a:srgbClr val="0F6FC6"/>
              </a:buClr>
              <a:buSzPct val="68000"/>
              <a:tabLst/>
              <a:defRPr/>
            </a:pPr>
            <a:endParaRPr kumimoji="0" lang="fa-IR" sz="2200" b="0" i="0" u="none" strike="noStrike" kern="1200" cap="none" spc="0" normalizeH="0" baseline="0" noProof="0" dirty="0">
              <a:ln>
                <a:noFill/>
              </a:ln>
              <a:solidFill>
                <a:srgbClr val="3E3D2D"/>
              </a:solidFill>
              <a:effectLst/>
              <a:uLnTx/>
              <a:uFillTx/>
              <a:latin typeface="Trebuchet MS"/>
              <a:ea typeface="+mn-ea"/>
              <a:cs typeface="Tahoma" panose="020B0604030504040204" pitchFamily="34" charset="0"/>
            </a:endParaRPr>
          </a:p>
        </p:txBody>
      </p:sp>
    </p:spTree>
    <p:extLst>
      <p:ext uri="{BB962C8B-B14F-4D97-AF65-F5344CB8AC3E}">
        <p14:creationId xmlns:p14="http://schemas.microsoft.com/office/powerpoint/2010/main" val="2286358135"/>
      </p:ext>
    </p:extLst>
  </p:cSld>
  <p:clrMapOvr>
    <a:masterClrMapping/>
  </p:clrMapOvr>
  <p:transition spd="slow">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48966" y="586585"/>
            <a:ext cx="7329840" cy="4123035"/>
          </a:xfrm>
        </p:spPr>
        <p:txBody>
          <a:bodyPr>
            <a:normAutofit/>
          </a:bodyPr>
          <a:lstStyle/>
          <a:p>
            <a:pPr algn="r" rtl="1"/>
            <a:r>
              <a:rPr lang="fa-IR" sz="3600" dirty="0" smtClean="0">
                <a:solidFill>
                  <a:srgbClr val="C00000"/>
                </a:solidFill>
                <a:cs typeface="B Mitra" panose="00000400000000000000" pitchFamily="2" charset="-78"/>
              </a:rPr>
              <a:t>توجه</a:t>
            </a:r>
            <a:r>
              <a:rPr lang="fa-IR" sz="3600" b="1" dirty="0" smtClean="0">
                <a:solidFill>
                  <a:srgbClr val="C00000"/>
                </a:solidFill>
                <a:cs typeface="B Mitra" panose="00000400000000000000" pitchFamily="2" charset="-78"/>
              </a:rPr>
              <a:t>:</a:t>
            </a:r>
          </a:p>
          <a:p>
            <a:pPr algn="r" rtl="1"/>
            <a:endParaRPr lang="fa-IR" sz="3600" b="1" dirty="0" smtClean="0">
              <a:solidFill>
                <a:srgbClr val="C00000"/>
              </a:solidFill>
              <a:cs typeface="B Mitra" panose="00000400000000000000" pitchFamily="2" charset="-78"/>
            </a:endParaRPr>
          </a:p>
          <a:p>
            <a:pPr algn="r" rtl="1"/>
            <a:endParaRPr lang="fa-IR" sz="3600" b="1" dirty="0">
              <a:solidFill>
                <a:srgbClr val="C00000"/>
              </a:solidFill>
              <a:cs typeface="B Mitra" panose="00000400000000000000" pitchFamily="2" charset="-78"/>
            </a:endParaRPr>
          </a:p>
          <a:p>
            <a:pPr algn="r" rtl="1"/>
            <a:endParaRPr lang="en-US" sz="3600" b="1" dirty="0">
              <a:solidFill>
                <a:srgbClr val="C00000"/>
              </a:solidFill>
              <a:cs typeface="B Mitra" panose="00000400000000000000" pitchFamily="2" charset="-78"/>
            </a:endParaRPr>
          </a:p>
        </p:txBody>
      </p:sp>
      <p:sp>
        <p:nvSpPr>
          <p:cNvPr id="7" name="Subtitle 1"/>
          <p:cNvSpPr txBox="1">
            <a:spLocks/>
          </p:cNvSpPr>
          <p:nvPr/>
        </p:nvSpPr>
        <p:spPr>
          <a:xfrm>
            <a:off x="557579" y="1197405"/>
            <a:ext cx="7068522" cy="3054426"/>
          </a:xfrm>
          <a:prstGeom prst="rect">
            <a:avLst/>
          </a:prstGeom>
        </p:spPr>
        <p:txBody>
          <a:bodyPr vert="horz" lIns="91440" tIns="45720" rIns="91440" bIns="45720" rtlCol="0">
            <a:normAutofit/>
          </a:bodyPr>
          <a:lstStyle>
            <a:lvl1pPr marL="0" indent="0" algn="l" defTabSz="914400" rtl="1" eaLnBrk="1" latinLnBrk="0" hangingPunct="1">
              <a:spcBef>
                <a:spcPct val="20000"/>
              </a:spcBef>
              <a:spcAft>
                <a:spcPts val="300"/>
              </a:spcAft>
              <a:buClr>
                <a:schemeClr val="accent6">
                  <a:lumMod val="75000"/>
                </a:schemeClr>
              </a:buClr>
              <a:buSzPct val="130000"/>
              <a:buFont typeface="Georgia" pitchFamily="18" charset="0"/>
              <a:buNone/>
              <a:defRPr sz="2200" kern="1200">
                <a:solidFill>
                  <a:schemeClr val="tx2"/>
                </a:solidFill>
                <a:latin typeface="+mn-lt"/>
                <a:ea typeface="+mn-ea"/>
                <a:cs typeface="+mn-cs"/>
              </a:defRPr>
            </a:lvl1pPr>
            <a:lvl2pPr marL="457200" indent="0" algn="ctr" defTabSz="914400" rtl="1" eaLnBrk="1" latinLnBrk="0" hangingPunct="1">
              <a:spcBef>
                <a:spcPct val="20000"/>
              </a:spcBef>
              <a:spcAft>
                <a:spcPts val="300"/>
              </a:spcAft>
              <a:buClr>
                <a:schemeClr val="accent6">
                  <a:lumMod val="75000"/>
                </a:schemeClr>
              </a:buClr>
              <a:buSzPct val="130000"/>
              <a:buFont typeface="Georgia" pitchFamily="18" charset="0"/>
              <a:buNone/>
              <a:defRPr sz="2000" kern="1200">
                <a:solidFill>
                  <a:schemeClr val="tx1">
                    <a:tint val="75000"/>
                  </a:schemeClr>
                </a:solidFill>
                <a:latin typeface="+mn-lt"/>
                <a:ea typeface="+mn-ea"/>
                <a:cs typeface="+mn-cs"/>
              </a:defRPr>
            </a:lvl2pPr>
            <a:lvl3pPr marL="914400" indent="0" algn="ctr" defTabSz="914400" rtl="1" eaLnBrk="1" latinLnBrk="0" hangingPunct="1">
              <a:spcBef>
                <a:spcPct val="20000"/>
              </a:spcBef>
              <a:spcAft>
                <a:spcPts val="300"/>
              </a:spcAft>
              <a:buClr>
                <a:schemeClr val="accent6">
                  <a:lumMod val="75000"/>
                </a:schemeClr>
              </a:buClr>
              <a:buSzPct val="130000"/>
              <a:buFont typeface="Georgia" pitchFamily="18" charset="0"/>
              <a:buNone/>
              <a:defRPr sz="1800" kern="1200">
                <a:solidFill>
                  <a:schemeClr val="tx1">
                    <a:tint val="75000"/>
                  </a:schemeClr>
                </a:solidFill>
                <a:latin typeface="+mn-lt"/>
                <a:ea typeface="+mn-ea"/>
                <a:cs typeface="+mn-cs"/>
              </a:defRPr>
            </a:lvl3pPr>
            <a:lvl4pPr marL="1371600" indent="0" algn="ctr" defTabSz="914400" rtl="1" eaLnBrk="1" latinLnBrk="0" hangingPunct="1">
              <a:spcBef>
                <a:spcPct val="20000"/>
              </a:spcBef>
              <a:spcAft>
                <a:spcPts val="300"/>
              </a:spcAft>
              <a:buClr>
                <a:schemeClr val="accent6">
                  <a:lumMod val="75000"/>
                </a:schemeClr>
              </a:buClr>
              <a:buSzPct val="130000"/>
              <a:buFont typeface="Georgia" pitchFamily="18" charset="0"/>
              <a:buNone/>
              <a:defRPr sz="1600" kern="1200">
                <a:solidFill>
                  <a:schemeClr val="tx1">
                    <a:tint val="75000"/>
                  </a:schemeClr>
                </a:solidFill>
                <a:latin typeface="+mn-lt"/>
                <a:ea typeface="+mn-ea"/>
                <a:cs typeface="+mn-cs"/>
              </a:defRPr>
            </a:lvl4pPr>
            <a:lvl5pPr marL="1828800" indent="0" algn="ctr" defTabSz="914400" rtl="1"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5pPr>
            <a:lvl6pPr marL="2286000" indent="0" algn="ctr" defTabSz="914400" rtl="1"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6pPr>
            <a:lvl7pPr marL="2743200" indent="0" algn="ctr" defTabSz="914400" rtl="1"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7pPr>
            <a:lvl8pPr marL="3200400" indent="0" algn="ctr" defTabSz="914400" rtl="1"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8pPr>
            <a:lvl9pPr marL="3657600" indent="0" algn="ctr" defTabSz="914400" rtl="1" eaLnBrk="1" latinLnBrk="0" hangingPunct="1">
              <a:spcBef>
                <a:spcPct val="20000"/>
              </a:spcBef>
              <a:spcAft>
                <a:spcPts val="300"/>
              </a:spcAft>
              <a:buClr>
                <a:schemeClr val="accent6">
                  <a:lumMod val="75000"/>
                </a:schemeClr>
              </a:buClr>
              <a:buSzPct val="130000"/>
              <a:buFont typeface="Georgia" pitchFamily="18" charset="0"/>
              <a:buNone/>
              <a:defRPr sz="1400" kern="1200">
                <a:solidFill>
                  <a:schemeClr val="tx1">
                    <a:tint val="75000"/>
                  </a:schemeClr>
                </a:solidFill>
                <a:latin typeface="+mn-lt"/>
                <a:ea typeface="+mn-ea"/>
                <a:cs typeface="+mn-cs"/>
              </a:defRPr>
            </a:lvl9pPr>
          </a:lstStyle>
          <a:p>
            <a:pPr marL="365760" marR="0" lvl="0" indent="-256032" algn="r" defTabSz="914400" rtl="1" eaLnBrk="1" fontAlgn="auto" latinLnBrk="0" hangingPunct="1">
              <a:lnSpc>
                <a:spcPct val="100000"/>
              </a:lnSpc>
              <a:spcBef>
                <a:spcPts val="400"/>
              </a:spcBef>
              <a:spcAft>
                <a:spcPts val="0"/>
              </a:spcAft>
              <a:buClr>
                <a:srgbClr val="0F6FC6"/>
              </a:buClr>
              <a:buSzPct val="68000"/>
              <a:buFont typeface="Wingdings 3"/>
              <a:buChar char=""/>
              <a:tabLst/>
              <a:defRPr/>
            </a:pPr>
            <a:endParaRPr lang="fa-IR" sz="2800" b="1" dirty="0" smtClean="0">
              <a:solidFill>
                <a:schemeClr val="tx2">
                  <a:lumMod val="75000"/>
                </a:schemeClr>
              </a:solidFill>
              <a:latin typeface="Constantia"/>
              <a:cs typeface="B Mitra" panose="00000400000000000000" pitchFamily="2" charset="-78"/>
            </a:endParaRPr>
          </a:p>
          <a:p>
            <a:pPr marL="365760" marR="0" lvl="0" indent="-256032" algn="r" defTabSz="914400" rtl="1" eaLnBrk="1" fontAlgn="auto" latinLnBrk="0" hangingPunct="1">
              <a:lnSpc>
                <a:spcPct val="100000"/>
              </a:lnSpc>
              <a:spcBef>
                <a:spcPts val="400"/>
              </a:spcBef>
              <a:spcAft>
                <a:spcPts val="0"/>
              </a:spcAft>
              <a:buClr>
                <a:srgbClr val="0F6FC6"/>
              </a:buClr>
              <a:buSzPct val="68000"/>
              <a:buFont typeface="Wingdings 3"/>
              <a:buChar char=""/>
              <a:tabLst/>
              <a:defRPr/>
            </a:pPr>
            <a:r>
              <a:rPr lang="fa-IR" sz="2800" b="1" dirty="0" smtClean="0">
                <a:solidFill>
                  <a:schemeClr val="tx2">
                    <a:lumMod val="75000"/>
                  </a:schemeClr>
                </a:solidFill>
                <a:latin typeface="Constantia"/>
                <a:cs typeface="B Mitra" panose="00000400000000000000" pitchFamily="2" charset="-78"/>
              </a:rPr>
              <a:t>اگر واحد اندازه گیری فنیل آلانین مول بر لیتر بود باید بر عدد 60.6 تقسیم شود تا بر حسب میلی گرم بر دسی لیتر شود.</a:t>
            </a:r>
            <a:endParaRPr kumimoji="0" lang="fa-IR" sz="2800" b="1" i="0" u="none" strike="noStrike" kern="1200" cap="none" spc="0" normalizeH="0" baseline="0" noProof="0" dirty="0">
              <a:ln>
                <a:noFill/>
              </a:ln>
              <a:solidFill>
                <a:schemeClr val="tx2">
                  <a:lumMod val="75000"/>
                </a:schemeClr>
              </a:solidFill>
              <a:effectLst/>
              <a:uLnTx/>
              <a:uFillTx/>
              <a:latin typeface="Trebuchet MS"/>
              <a:cs typeface="B Mitra" panose="00000400000000000000" pitchFamily="2" charset="-78"/>
            </a:endParaRPr>
          </a:p>
        </p:txBody>
      </p:sp>
    </p:spTree>
    <p:extLst>
      <p:ext uri="{BB962C8B-B14F-4D97-AF65-F5344CB8AC3E}">
        <p14:creationId xmlns:p14="http://schemas.microsoft.com/office/powerpoint/2010/main" val="3290047650"/>
      </p:ext>
    </p:extLst>
  </p:cSld>
  <p:clrMapOvr>
    <a:masterClrMapping/>
  </p:clrMapOvr>
  <p:transition spd="slow">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775682244"/>
              </p:ext>
            </p:extLst>
          </p:nvPr>
        </p:nvGraphicFramePr>
        <p:xfrm>
          <a:off x="143555" y="0"/>
          <a:ext cx="8704184" cy="3845560"/>
        </p:xfrm>
        <a:graphic>
          <a:graphicData uri="http://schemas.openxmlformats.org/drawingml/2006/table">
            <a:tbl>
              <a:tblPr firstRow="1" bandRow="1">
                <a:tableStyleId>{5C22544A-7EE6-4342-B048-85BDC9FD1C3A}</a:tableStyleId>
              </a:tblPr>
              <a:tblGrid>
                <a:gridCol w="4581149">
                  <a:extLst>
                    <a:ext uri="{9D8B030D-6E8A-4147-A177-3AD203B41FA5}">
                      <a16:colId xmlns:a16="http://schemas.microsoft.com/office/drawing/2014/main" xmlns="" val="2029358469"/>
                    </a:ext>
                  </a:extLst>
                </a:gridCol>
                <a:gridCol w="1527050">
                  <a:extLst>
                    <a:ext uri="{9D8B030D-6E8A-4147-A177-3AD203B41FA5}">
                      <a16:colId xmlns:a16="http://schemas.microsoft.com/office/drawing/2014/main" xmlns="" val="3756528892"/>
                    </a:ext>
                  </a:extLst>
                </a:gridCol>
                <a:gridCol w="2595985">
                  <a:extLst>
                    <a:ext uri="{9D8B030D-6E8A-4147-A177-3AD203B41FA5}">
                      <a16:colId xmlns:a16="http://schemas.microsoft.com/office/drawing/2014/main" xmlns="" val="1555346960"/>
                    </a:ext>
                  </a:extLst>
                </a:gridCol>
              </a:tblGrid>
              <a:tr h="370840">
                <a:tc>
                  <a:txBody>
                    <a:bodyPr/>
                    <a:lstStyle/>
                    <a:p>
                      <a:pPr algn="ctr"/>
                      <a:r>
                        <a:rPr lang="fa-IR" b="1" dirty="0" smtClean="0">
                          <a:cs typeface="B Mitra" panose="00000400000000000000" pitchFamily="2" charset="-78"/>
                        </a:rPr>
                        <a:t>مراقبت </a:t>
                      </a:r>
                      <a:endParaRPr lang="en-US" b="1" dirty="0">
                        <a:cs typeface="B Mitra" panose="00000400000000000000" pitchFamily="2" charset="-78"/>
                      </a:endParaRPr>
                    </a:p>
                  </a:txBody>
                  <a:tcPr/>
                </a:tc>
                <a:tc>
                  <a:txBody>
                    <a:bodyPr/>
                    <a:lstStyle/>
                    <a:p>
                      <a:pPr algn="ctr"/>
                      <a:r>
                        <a:rPr lang="fa-IR" b="1" dirty="0" smtClean="0">
                          <a:cs typeface="B Mitra" panose="00000400000000000000" pitchFamily="2" charset="-78"/>
                        </a:rPr>
                        <a:t>نوع بیماری</a:t>
                      </a:r>
                      <a:endParaRPr lang="en-US" b="1" dirty="0">
                        <a:cs typeface="B Mitra" panose="00000400000000000000" pitchFamily="2" charset="-78"/>
                      </a:endParaRPr>
                    </a:p>
                  </a:txBody>
                  <a:tcPr/>
                </a:tc>
                <a:tc>
                  <a:txBody>
                    <a:bodyPr/>
                    <a:lstStyle/>
                    <a:p>
                      <a:pPr algn="ctr"/>
                      <a:r>
                        <a:rPr lang="fa-IR" b="1" dirty="0" smtClean="0">
                          <a:cs typeface="B Mitra" panose="00000400000000000000" pitchFamily="2" charset="-78"/>
                        </a:rPr>
                        <a:t> سطح</a:t>
                      </a:r>
                      <a:r>
                        <a:rPr lang="fa-IR" b="1" baseline="0" dirty="0" smtClean="0">
                          <a:cs typeface="B Mitra" panose="00000400000000000000" pitchFamily="2" charset="-78"/>
                        </a:rPr>
                        <a:t> فنیل</a:t>
                      </a:r>
                      <a:endParaRPr lang="en-US" b="1" dirty="0">
                        <a:cs typeface="B Mitra" panose="00000400000000000000" pitchFamily="2" charset="-78"/>
                      </a:endParaRPr>
                    </a:p>
                  </a:txBody>
                  <a:tcPr/>
                </a:tc>
                <a:extLst>
                  <a:ext uri="{0D108BD9-81ED-4DB2-BD59-A6C34878D82A}">
                    <a16:rowId xmlns:a16="http://schemas.microsoft.com/office/drawing/2014/main" xmlns="" val="2702445512"/>
                  </a:ext>
                </a:extLst>
              </a:tr>
              <a:tr h="370840">
                <a:tc>
                  <a:txBody>
                    <a:bodyPr/>
                    <a:lstStyle/>
                    <a:p>
                      <a:pPr algn="ctr"/>
                      <a:r>
                        <a:rPr lang="fa-IR" sz="1600" b="1" dirty="0" smtClean="0">
                          <a:solidFill>
                            <a:srgbClr val="002060"/>
                          </a:solidFill>
                          <a:cs typeface="B Mitra" panose="00000400000000000000" pitchFamily="2" charset="-78"/>
                        </a:rPr>
                        <a:t>بیمارتا 3سالگی تحت نظر –آموزش</a:t>
                      </a:r>
                      <a:r>
                        <a:rPr lang="fa-IR" sz="1600" b="1" baseline="0" dirty="0" smtClean="0">
                          <a:solidFill>
                            <a:srgbClr val="002060"/>
                          </a:solidFill>
                          <a:cs typeface="B Mitra" panose="00000400000000000000" pitchFamily="2" charset="-78"/>
                        </a:rPr>
                        <a:t> –فراخوان هنگام بارداری-هرهفته تا یک ماه سطح فنیل چک شود وسپس هردو هفته تا سه ماه </a:t>
                      </a:r>
                      <a:endParaRPr lang="en-US" sz="1600" b="1" dirty="0">
                        <a:solidFill>
                          <a:srgbClr val="002060"/>
                        </a:solidFill>
                        <a:cs typeface="B Mitra" panose="00000400000000000000" pitchFamily="2" charset="-78"/>
                      </a:endParaRPr>
                    </a:p>
                  </a:txBody>
                  <a:tcPr/>
                </a:tc>
                <a:tc>
                  <a:txBody>
                    <a:bodyPr/>
                    <a:lstStyle/>
                    <a:p>
                      <a:pPr algn="ctr"/>
                      <a:r>
                        <a:rPr lang="fa-IR" b="1" dirty="0" smtClean="0">
                          <a:solidFill>
                            <a:schemeClr val="accent2">
                              <a:lumMod val="50000"/>
                            </a:schemeClr>
                          </a:solidFill>
                          <a:cs typeface="B Mitra" panose="00000400000000000000" pitchFamily="2" charset="-78"/>
                        </a:rPr>
                        <a:t>هایپرفنیل آلانیمیا</a:t>
                      </a:r>
                      <a:endParaRPr lang="en-US" b="1" dirty="0">
                        <a:solidFill>
                          <a:schemeClr val="accent2">
                            <a:lumMod val="50000"/>
                          </a:schemeClr>
                        </a:solidFill>
                        <a:cs typeface="B Mitra" panose="00000400000000000000" pitchFamily="2" charset="-78"/>
                      </a:endParaRPr>
                    </a:p>
                  </a:txBody>
                  <a:tcPr/>
                </a:tc>
                <a:tc>
                  <a:txBody>
                    <a:bodyPr/>
                    <a:lstStyle/>
                    <a:p>
                      <a:pPr algn="ctr"/>
                      <a:r>
                        <a:rPr lang="fa-IR" b="1" dirty="0" smtClean="0">
                          <a:solidFill>
                            <a:srgbClr val="C00000"/>
                          </a:solidFill>
                          <a:cs typeface="B Mitra" panose="00000400000000000000" pitchFamily="2" charset="-78"/>
                        </a:rPr>
                        <a:t>6-4میلی گرم در دسی لیتر</a:t>
                      </a:r>
                      <a:endParaRPr lang="en-US" b="1" dirty="0">
                        <a:solidFill>
                          <a:srgbClr val="C00000"/>
                        </a:solidFill>
                        <a:cs typeface="B Mitra" panose="00000400000000000000" pitchFamily="2" charset="-78"/>
                      </a:endParaRPr>
                    </a:p>
                  </a:txBody>
                  <a:tcPr/>
                </a:tc>
                <a:extLst>
                  <a:ext uri="{0D108BD9-81ED-4DB2-BD59-A6C34878D82A}">
                    <a16:rowId xmlns:a16="http://schemas.microsoft.com/office/drawing/2014/main" xmlns="" val="1426236029"/>
                  </a:ext>
                </a:extLst>
              </a:tr>
              <a:tr h="370840">
                <a:tc>
                  <a:txBody>
                    <a:bodyPr/>
                    <a:lstStyle/>
                    <a:p>
                      <a:pPr algn="ctr"/>
                      <a:r>
                        <a:rPr lang="fa-IR" sz="1600" b="1" dirty="0" smtClean="0">
                          <a:solidFill>
                            <a:srgbClr val="002060"/>
                          </a:solidFill>
                          <a:cs typeface="B Mitra" panose="00000400000000000000" pitchFamily="2" charset="-78"/>
                        </a:rPr>
                        <a:t> مراقبت بیمارستانی-تکرار آزمایش یک هفته بعد بدون رژیم درمانی ودرصورت مثبت شدن مجدد آزمایش محدودیت دررژیم غذایی</a:t>
                      </a:r>
                      <a:endParaRPr lang="en-US" sz="1600" b="1" dirty="0">
                        <a:solidFill>
                          <a:srgbClr val="002060"/>
                        </a:solidFill>
                        <a:cs typeface="B Mitra" panose="00000400000000000000" pitchFamily="2" charset="-78"/>
                      </a:endParaRPr>
                    </a:p>
                  </a:txBody>
                  <a:tcPr/>
                </a:tc>
                <a:tc>
                  <a:txBody>
                    <a:bodyPr/>
                    <a:lstStyle/>
                    <a:p>
                      <a:pPr algn="ctr"/>
                      <a:r>
                        <a:rPr lang="fa-IR" b="1" dirty="0" smtClean="0">
                          <a:solidFill>
                            <a:schemeClr val="accent2">
                              <a:lumMod val="50000"/>
                            </a:schemeClr>
                          </a:solidFill>
                          <a:cs typeface="B Mitra" panose="00000400000000000000" pitchFamily="2" charset="-78"/>
                        </a:rPr>
                        <a:t>هایپرفنیل آلانیمیا</a:t>
                      </a:r>
                      <a:endParaRPr lang="en-US" b="1" dirty="0">
                        <a:solidFill>
                          <a:schemeClr val="accent2">
                            <a:lumMod val="50000"/>
                          </a:schemeClr>
                        </a:solidFill>
                        <a:cs typeface="B Mitra" panose="00000400000000000000" pitchFamily="2" charset="-78"/>
                      </a:endParaRPr>
                    </a:p>
                  </a:txBody>
                  <a:tcPr/>
                </a:tc>
                <a:tc>
                  <a:txBody>
                    <a:bodyPr/>
                    <a:lstStyle/>
                    <a:p>
                      <a:pPr algn="ctr"/>
                      <a:r>
                        <a:rPr lang="fa-IR" b="1" dirty="0" smtClean="0">
                          <a:solidFill>
                            <a:srgbClr val="C00000"/>
                          </a:solidFill>
                          <a:cs typeface="B Mitra" panose="00000400000000000000" pitchFamily="2" charset="-78"/>
                        </a:rPr>
                        <a:t>9/99-6میلی گرم در دسی لیتر</a:t>
                      </a:r>
                      <a:endParaRPr lang="en-US" b="1" dirty="0">
                        <a:solidFill>
                          <a:srgbClr val="C00000"/>
                        </a:solidFill>
                        <a:cs typeface="B Mitra" panose="00000400000000000000" pitchFamily="2" charset="-78"/>
                      </a:endParaRPr>
                    </a:p>
                  </a:txBody>
                  <a:tcPr/>
                </a:tc>
                <a:extLst>
                  <a:ext uri="{0D108BD9-81ED-4DB2-BD59-A6C34878D82A}">
                    <a16:rowId xmlns:a16="http://schemas.microsoft.com/office/drawing/2014/main" xmlns="" val="1688217306"/>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a-IR" sz="1600" b="1" i="0" u="none" strike="noStrike" kern="1200" cap="none" spc="0" normalizeH="0" baseline="0" noProof="0" dirty="0" smtClean="0">
                          <a:ln>
                            <a:noFill/>
                          </a:ln>
                          <a:solidFill>
                            <a:srgbClr val="002060"/>
                          </a:solidFill>
                          <a:effectLst/>
                          <a:uLnTx/>
                          <a:uFillTx/>
                          <a:latin typeface="+mn-lt"/>
                          <a:ea typeface="+mn-ea"/>
                          <a:cs typeface="B Mitra" panose="00000400000000000000" pitchFamily="2" charset="-78"/>
                        </a:rPr>
                        <a:t>مراقبت بیمارستانی و ژنتیک-قطع شیرمادربه مدت 48 ساعت  وشروع تغذیه باشیررژیمی وانجام آزمایش یک هفته بعداز قطع شیر </a:t>
                      </a:r>
                      <a:endParaRPr kumimoji="0" lang="en-US" sz="1600" b="1" i="0" u="none" strike="noStrike" kern="1200" cap="none" spc="0" normalizeH="0" baseline="0" noProof="0" dirty="0">
                        <a:ln>
                          <a:noFill/>
                        </a:ln>
                        <a:solidFill>
                          <a:srgbClr val="002060"/>
                        </a:solidFill>
                        <a:effectLst/>
                        <a:uLnTx/>
                        <a:uFillTx/>
                        <a:latin typeface="+mn-lt"/>
                        <a:ea typeface="+mn-ea"/>
                        <a:cs typeface="B Mitra" panose="00000400000000000000" pitchFamily="2" charset="-78"/>
                      </a:endParaRPr>
                    </a:p>
                  </a:txBody>
                  <a:tcPr/>
                </a:tc>
                <a:tc>
                  <a:txBody>
                    <a:bodyPr/>
                    <a:lstStyle/>
                    <a:p>
                      <a:pPr algn="ctr"/>
                      <a:r>
                        <a:rPr lang="x-none" b="1" dirty="0" smtClean="0">
                          <a:solidFill>
                            <a:schemeClr val="accent2">
                              <a:lumMod val="50000"/>
                            </a:schemeClr>
                          </a:solidFill>
                          <a:cs typeface="B Mitra" panose="00000400000000000000" pitchFamily="2" charset="-78"/>
                        </a:rPr>
                        <a:t>MILD</a:t>
                      </a:r>
                      <a:endParaRPr lang="en-US" b="1" dirty="0">
                        <a:solidFill>
                          <a:schemeClr val="accent2">
                            <a:lumMod val="50000"/>
                          </a:schemeClr>
                        </a:solidFill>
                        <a:cs typeface="B Mitra" panose="00000400000000000000" pitchFamily="2" charset="-78"/>
                      </a:endParaRPr>
                    </a:p>
                  </a:txBody>
                  <a:tcPr/>
                </a:tc>
                <a:tc>
                  <a:txBody>
                    <a:bodyPr/>
                    <a:lstStyle/>
                    <a:p>
                      <a:pPr algn="ctr"/>
                      <a:r>
                        <a:rPr lang="fa-IR" b="1" dirty="0" smtClean="0">
                          <a:solidFill>
                            <a:srgbClr val="C00000"/>
                          </a:solidFill>
                          <a:cs typeface="B Mitra" panose="00000400000000000000" pitchFamily="2" charset="-78"/>
                        </a:rPr>
                        <a:t>14/99-10 میلی گرم در دسی لیتر</a:t>
                      </a:r>
                      <a:endParaRPr lang="en-US" b="1" dirty="0">
                        <a:solidFill>
                          <a:srgbClr val="C00000"/>
                        </a:solidFill>
                        <a:cs typeface="B Mitra" panose="00000400000000000000" pitchFamily="2" charset="-78"/>
                      </a:endParaRPr>
                    </a:p>
                  </a:txBody>
                  <a:tcPr/>
                </a:tc>
                <a:extLst>
                  <a:ext uri="{0D108BD9-81ED-4DB2-BD59-A6C34878D82A}">
                    <a16:rowId xmlns:a16="http://schemas.microsoft.com/office/drawing/2014/main" xmlns="" val="2670219387"/>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a-IR" sz="1600" b="1" i="0" u="none" strike="noStrike" kern="1200" cap="none" spc="0" normalizeH="0" baseline="0" noProof="0" dirty="0" smtClean="0">
                          <a:ln>
                            <a:noFill/>
                          </a:ln>
                          <a:solidFill>
                            <a:srgbClr val="002060"/>
                          </a:solidFill>
                          <a:effectLst/>
                          <a:uLnTx/>
                          <a:uFillTx/>
                          <a:latin typeface="Calibri"/>
                          <a:ea typeface="+mn-ea"/>
                          <a:cs typeface="B Mitra" panose="00000400000000000000" pitchFamily="2" charset="-78"/>
                        </a:rPr>
                        <a:t>مراقبت بیمارستانی و ژنتیک-قطع شیرمادربه مدت 48 ساعت  وشروع تغذیه باشیررژیمی وانجام آزمایش یک هفته بعدازقطع شیر </a:t>
                      </a:r>
                      <a:endParaRPr kumimoji="0" lang="en-US" sz="1600" b="1" i="0" u="none" strike="noStrike" kern="1200" cap="none" spc="0" normalizeH="0" baseline="0" noProof="0" dirty="0">
                        <a:ln>
                          <a:noFill/>
                        </a:ln>
                        <a:solidFill>
                          <a:srgbClr val="002060"/>
                        </a:solidFill>
                        <a:effectLst/>
                        <a:uLnTx/>
                        <a:uFillTx/>
                        <a:latin typeface="Calibri"/>
                        <a:ea typeface="+mn-ea"/>
                        <a:cs typeface="B Mitra" panose="00000400000000000000" pitchFamily="2" charset="-78"/>
                      </a:endParaRPr>
                    </a:p>
                  </a:txBody>
                  <a:tcPr/>
                </a:tc>
                <a:tc>
                  <a:txBody>
                    <a:bodyPr/>
                    <a:lstStyle/>
                    <a:p>
                      <a:pPr algn="ctr"/>
                      <a:r>
                        <a:rPr lang="x-none" b="1" dirty="0" smtClean="0">
                          <a:solidFill>
                            <a:schemeClr val="accent2">
                              <a:lumMod val="50000"/>
                            </a:schemeClr>
                          </a:solidFill>
                          <a:cs typeface="B Mitra" panose="00000400000000000000" pitchFamily="2" charset="-78"/>
                        </a:rPr>
                        <a:t>Moderate</a:t>
                      </a:r>
                      <a:endParaRPr lang="en-US" b="1" dirty="0">
                        <a:solidFill>
                          <a:schemeClr val="accent2">
                            <a:lumMod val="50000"/>
                          </a:schemeClr>
                        </a:solidFill>
                        <a:cs typeface="B Mitra" panose="00000400000000000000" pitchFamily="2" charset="-78"/>
                      </a:endParaRPr>
                    </a:p>
                  </a:txBody>
                  <a:tcPr/>
                </a:tc>
                <a:tc>
                  <a:txBody>
                    <a:bodyPr/>
                    <a:lstStyle/>
                    <a:p>
                      <a:pPr algn="ctr"/>
                      <a:r>
                        <a:rPr lang="fa-IR" b="1" dirty="0" smtClean="0">
                          <a:solidFill>
                            <a:srgbClr val="C00000"/>
                          </a:solidFill>
                          <a:cs typeface="B Mitra" panose="00000400000000000000" pitchFamily="2" charset="-78"/>
                        </a:rPr>
                        <a:t>19/99-15 میلی گرم در دسی لیتر</a:t>
                      </a:r>
                      <a:endParaRPr lang="en-US" b="1" dirty="0">
                        <a:solidFill>
                          <a:srgbClr val="C00000"/>
                        </a:solidFill>
                        <a:cs typeface="B Mitra" panose="00000400000000000000" pitchFamily="2" charset="-78"/>
                      </a:endParaRPr>
                    </a:p>
                  </a:txBody>
                  <a:tcPr/>
                </a:tc>
                <a:extLst>
                  <a:ext uri="{0D108BD9-81ED-4DB2-BD59-A6C34878D82A}">
                    <a16:rowId xmlns:a16="http://schemas.microsoft.com/office/drawing/2014/main" xmlns="" val="1710402533"/>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a-IR" sz="1600" b="1" i="0" u="none" strike="noStrike" kern="1200" cap="none" spc="0" normalizeH="0" baseline="0" noProof="0" dirty="0" smtClean="0">
                          <a:ln>
                            <a:noFill/>
                          </a:ln>
                          <a:solidFill>
                            <a:srgbClr val="002060"/>
                          </a:solidFill>
                          <a:effectLst/>
                          <a:uLnTx/>
                          <a:uFillTx/>
                          <a:latin typeface="+mn-lt"/>
                          <a:ea typeface="+mn-ea"/>
                          <a:cs typeface="B Mitra" panose="00000400000000000000" pitchFamily="2" charset="-78"/>
                        </a:rPr>
                        <a:t>مراقبت بیمارستانی و ژنتیک-قطع شیرمادربه مدت 72 ساعت  وشروع تغذیه باشیررژیمی وانجام آزمایش یک هفته بعد از قطع شیر</a:t>
                      </a:r>
                      <a:endParaRPr kumimoji="0" lang="en-US" sz="1600" b="1" i="0" u="none" strike="noStrike" kern="1200" cap="none" spc="0" normalizeH="0" baseline="0" noProof="0" dirty="0">
                        <a:ln>
                          <a:noFill/>
                        </a:ln>
                        <a:solidFill>
                          <a:srgbClr val="002060"/>
                        </a:solidFill>
                        <a:effectLst/>
                        <a:uLnTx/>
                        <a:uFillTx/>
                        <a:latin typeface="+mn-lt"/>
                        <a:ea typeface="+mn-ea"/>
                        <a:cs typeface="B Mitra" panose="00000400000000000000" pitchFamily="2" charset="-78"/>
                      </a:endParaRPr>
                    </a:p>
                  </a:txBody>
                  <a:tcPr/>
                </a:tc>
                <a:tc>
                  <a:txBody>
                    <a:bodyPr/>
                    <a:lstStyle/>
                    <a:p>
                      <a:pPr algn="ctr"/>
                      <a:r>
                        <a:rPr lang="fa-IR" b="1" dirty="0" smtClean="0">
                          <a:solidFill>
                            <a:schemeClr val="accent2">
                              <a:lumMod val="50000"/>
                            </a:schemeClr>
                          </a:solidFill>
                          <a:cs typeface="B Mitra" panose="00000400000000000000" pitchFamily="2" charset="-78"/>
                        </a:rPr>
                        <a:t>کلاسیک</a:t>
                      </a:r>
                      <a:endParaRPr lang="en-US" b="1" dirty="0">
                        <a:solidFill>
                          <a:schemeClr val="accent2">
                            <a:lumMod val="50000"/>
                          </a:schemeClr>
                        </a:solidFill>
                        <a:cs typeface="B Mitra" panose="00000400000000000000" pitchFamily="2" charset="-78"/>
                      </a:endParaRPr>
                    </a:p>
                  </a:txBody>
                  <a:tcPr/>
                </a:tc>
                <a:tc>
                  <a:txBody>
                    <a:bodyPr/>
                    <a:lstStyle/>
                    <a:p>
                      <a:pPr algn="ctr"/>
                      <a:r>
                        <a:rPr lang="fa-IR" b="1" dirty="0" smtClean="0">
                          <a:solidFill>
                            <a:srgbClr val="C00000"/>
                          </a:solidFill>
                          <a:cs typeface="B Mitra" panose="00000400000000000000" pitchFamily="2" charset="-78"/>
                        </a:rPr>
                        <a:t>بیشتر از 20میلی گرم در دسی لیتر </a:t>
                      </a:r>
                      <a:endParaRPr lang="en-US" b="1" dirty="0">
                        <a:solidFill>
                          <a:srgbClr val="C00000"/>
                        </a:solidFill>
                        <a:cs typeface="B Mitra" panose="00000400000000000000" pitchFamily="2" charset="-78"/>
                      </a:endParaRPr>
                    </a:p>
                  </a:txBody>
                  <a:tcPr/>
                </a:tc>
                <a:extLst>
                  <a:ext uri="{0D108BD9-81ED-4DB2-BD59-A6C34878D82A}">
                    <a16:rowId xmlns:a16="http://schemas.microsoft.com/office/drawing/2014/main" xmlns="" val="1961488354"/>
                  </a:ext>
                </a:extLst>
              </a:tr>
              <a:tr h="370840">
                <a:tc gridSpan="3">
                  <a:txBody>
                    <a:bodyPr/>
                    <a:lstStyle/>
                    <a:p>
                      <a:pPr algn="ctr" rtl="1"/>
                      <a:r>
                        <a:rPr lang="fa-IR" sz="1600" b="1" dirty="0" smtClean="0">
                          <a:solidFill>
                            <a:srgbClr val="002060"/>
                          </a:solidFill>
                          <a:cs typeface="B Mitra" panose="00000400000000000000" pitchFamily="2" charset="-78"/>
                        </a:rPr>
                        <a:t>در فنیل کتونوری غیرکلاسیک</a:t>
                      </a:r>
                      <a:r>
                        <a:rPr lang="fa-IR" sz="1600" b="1" baseline="0" dirty="0" smtClean="0">
                          <a:solidFill>
                            <a:srgbClr val="002060"/>
                          </a:solidFill>
                          <a:cs typeface="B Mitra" panose="00000400000000000000" pitchFamily="2" charset="-78"/>
                        </a:rPr>
                        <a:t> هم میزان فنیل آلانین اندکی بالاست وممکن است در محدوده 10-2 میلی گرم در دسی لیتر باشد ، در موارد نادر ممکن است بالای 10 باشد ،در تمام این بیماران باید نئوپترین،بیوپترین ادرار و..اندازه گیری شود و درصورت تایید فنیل کتونوری بدخیم یا غیرکلاسیک باید مراقبت بیمارستانی و مراقبت ژنتیک</a:t>
                      </a:r>
                      <a:r>
                        <a:rPr lang="en-US" sz="1600" b="1" baseline="0" dirty="0" smtClean="0">
                          <a:solidFill>
                            <a:srgbClr val="002060"/>
                          </a:solidFill>
                          <a:cs typeface="B Mitra" panose="00000400000000000000" pitchFamily="2" charset="-78"/>
                        </a:rPr>
                        <a:t> </a:t>
                      </a:r>
                      <a:r>
                        <a:rPr lang="fa-IR" sz="1600" b="1" baseline="0" dirty="0" smtClean="0">
                          <a:solidFill>
                            <a:srgbClr val="002060"/>
                          </a:solidFill>
                          <a:cs typeface="B Mitra" panose="00000400000000000000" pitchFamily="2" charset="-78"/>
                        </a:rPr>
                        <a:t>،رژیم غذایی و دارویی  انجام شود.</a:t>
                      </a:r>
                      <a:endParaRPr lang="en-US" sz="1600" b="1" dirty="0">
                        <a:solidFill>
                          <a:srgbClr val="002060"/>
                        </a:solidFill>
                        <a:cs typeface="B Mitra" panose="00000400000000000000" pitchFamily="2" charset="-78"/>
                      </a:endParaRPr>
                    </a:p>
                  </a:txBody>
                  <a:tcPr/>
                </a:tc>
                <a:tc hMerge="1">
                  <a:txBody>
                    <a:bodyPr/>
                    <a:lstStyle/>
                    <a:p>
                      <a:pPr algn="ctr"/>
                      <a:endParaRPr lang="en-US" dirty="0"/>
                    </a:p>
                  </a:txBody>
                  <a:tcPr/>
                </a:tc>
                <a:tc hMerge="1">
                  <a:txBody>
                    <a:bodyPr/>
                    <a:lstStyle/>
                    <a:p>
                      <a:pPr algn="ctr"/>
                      <a:endParaRPr lang="en-US" dirty="0"/>
                    </a:p>
                  </a:txBody>
                  <a:tcPr/>
                </a:tc>
                <a:extLst>
                  <a:ext uri="{0D108BD9-81ED-4DB2-BD59-A6C34878D82A}">
                    <a16:rowId xmlns:a16="http://schemas.microsoft.com/office/drawing/2014/main" xmlns="" val="120316688"/>
                  </a:ext>
                </a:extLst>
              </a:tr>
            </a:tbl>
          </a:graphicData>
        </a:graphic>
      </p:graphicFrame>
    </p:spTree>
    <p:extLst>
      <p:ext uri="{BB962C8B-B14F-4D97-AF65-F5344CB8AC3E}">
        <p14:creationId xmlns:p14="http://schemas.microsoft.com/office/powerpoint/2010/main" val="281105029"/>
      </p:ext>
    </p:extLst>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96260" y="1350110"/>
            <a:ext cx="5650085" cy="1383823"/>
          </a:xfrm>
        </p:spPr>
        <p:txBody>
          <a:bodyPr>
            <a:noAutofit/>
          </a:bodyPr>
          <a:lstStyle/>
          <a:p>
            <a:pPr algn="ctr" rtl="1"/>
            <a:r>
              <a:rPr lang="en-US" sz="11500" dirty="0" smtClean="0">
                <a:solidFill>
                  <a:srgbClr val="C00000"/>
                </a:solidFill>
                <a:cs typeface="B Titr" panose="00000700000000000000" pitchFamily="2" charset="-78"/>
              </a:rPr>
              <a:t>PKU</a:t>
            </a:r>
            <a:endParaRPr lang="en-US" sz="6600" dirty="0">
              <a:solidFill>
                <a:srgbClr val="C00000"/>
              </a:solidFill>
              <a:cs typeface="B Titr" panose="00000700000000000000" pitchFamily="2" charset="-78"/>
            </a:endParaRPr>
          </a:p>
        </p:txBody>
      </p:sp>
    </p:spTree>
    <p:extLst>
      <p:ext uri="{BB962C8B-B14F-4D97-AF65-F5344CB8AC3E}">
        <p14:creationId xmlns:p14="http://schemas.microsoft.com/office/powerpoint/2010/main" val="363920370"/>
      </p:ext>
    </p:extLst>
  </p:cSld>
  <p:clrMapOvr>
    <a:masterClrMapping/>
  </p:clrMapOvr>
  <p:transition spd="slow">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226078" y="281175"/>
            <a:ext cx="6552728" cy="792088"/>
          </a:xfrm>
          <a:prstGeom prst="rect">
            <a:avLst/>
          </a:prstGeom>
        </p:spPr>
        <p:txBody>
          <a:bodyPr vert="horz" lIns="91440" tIns="45720" rIns="91440" bIns="45720" rtlCol="0" anchor="b" anchorCtr="0">
            <a:noAutofit/>
          </a:bodyPr>
          <a:lstStyle>
            <a:lvl1pPr algn="l" defTabSz="914400" rtl="1" eaLnBrk="1" latinLnBrk="0" hangingPunct="1">
              <a:spcBef>
                <a:spcPct val="0"/>
              </a:spcBef>
              <a:buNone/>
              <a:defRPr sz="54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rtl="0"/>
            <a:r>
              <a:rPr lang="fa-IR" sz="2800" dirty="0" smtClean="0">
                <a:solidFill>
                  <a:srgbClr val="C00000"/>
                </a:solidFill>
                <a:cs typeface="B Titr" pitchFamily="2" charset="-78"/>
              </a:rPr>
              <a:t>علایم کلینیکی بیماری</a:t>
            </a:r>
            <a:endParaRPr lang="en-US" sz="1600" dirty="0">
              <a:solidFill>
                <a:srgbClr val="C00000"/>
              </a:solidFill>
              <a:cs typeface="B Titr" pitchFamily="2" charset="-78"/>
            </a:endParaRPr>
          </a:p>
        </p:txBody>
      </p:sp>
      <p:sp>
        <p:nvSpPr>
          <p:cNvPr id="6" name="Content Placeholder 2"/>
          <p:cNvSpPr>
            <a:spLocks noGrp="1"/>
          </p:cNvSpPr>
          <p:nvPr>
            <p:ph idx="1"/>
          </p:nvPr>
        </p:nvSpPr>
        <p:spPr>
          <a:xfrm>
            <a:off x="448966" y="1198560"/>
            <a:ext cx="7482544" cy="3511060"/>
          </a:xfrm>
        </p:spPr>
        <p:txBody>
          <a:bodyPr>
            <a:normAutofit/>
          </a:bodyPr>
          <a:lstStyle/>
          <a:p>
            <a:pPr algn="just" rtl="1">
              <a:buNone/>
            </a:pPr>
            <a:r>
              <a:rPr lang="fa-IR" sz="2400" b="1" dirty="0" smtClean="0">
                <a:solidFill>
                  <a:srgbClr val="002060"/>
                </a:solidFill>
                <a:cs typeface="B Mitra" panose="00000400000000000000" pitchFamily="2" charset="-78"/>
              </a:rPr>
              <a:t>* این نوزادان تا چندماه اول زندگی علایمی ندارند .معمولا اولین علامت </a:t>
            </a:r>
            <a:r>
              <a:rPr lang="fa-IR" sz="2400" b="1" dirty="0" smtClean="0">
                <a:solidFill>
                  <a:schemeClr val="accent2">
                    <a:lumMod val="50000"/>
                  </a:schemeClr>
                </a:solidFill>
                <a:cs typeface="B Mitra" panose="00000400000000000000" pitchFamily="2" charset="-78"/>
              </a:rPr>
              <a:t>استفراغ</a:t>
            </a:r>
            <a:r>
              <a:rPr lang="fa-IR" sz="2400" b="1" dirty="0" smtClean="0">
                <a:solidFill>
                  <a:schemeClr val="accent3">
                    <a:lumMod val="50000"/>
                  </a:schemeClr>
                </a:solidFill>
                <a:cs typeface="B Mitra" panose="00000400000000000000" pitchFamily="2" charset="-78"/>
              </a:rPr>
              <a:t> </a:t>
            </a:r>
            <a:r>
              <a:rPr lang="fa-IR" sz="2400" b="1" dirty="0" smtClean="0">
                <a:solidFill>
                  <a:srgbClr val="002060"/>
                </a:solidFill>
                <a:cs typeface="B Mitra" panose="00000400000000000000" pitchFamily="2" charset="-78"/>
              </a:rPr>
              <a:t>است وسپس بیقراری ،بثورات پوستی،بوی بدن ناشی از متابولیت اسیدلاکتیک، بوی کپک ادرار که ناشی از فنیل می باشد .اکثراین بیماران پوست وموی روشن دارند(</a:t>
            </a:r>
            <a:r>
              <a:rPr lang="fa-IR" sz="2400" b="1" dirty="0">
                <a:solidFill>
                  <a:srgbClr val="002060"/>
                </a:solidFill>
                <a:cs typeface="B Mitra" panose="00000400000000000000" pitchFamily="2" charset="-78"/>
              </a:rPr>
              <a:t>به علت مهار آنزیم تیروزیناز رنگ پوست روشن وموها بور می </a:t>
            </a:r>
            <a:r>
              <a:rPr lang="fa-IR" sz="2400" b="1" dirty="0" smtClean="0">
                <a:solidFill>
                  <a:srgbClr val="002060"/>
                </a:solidFill>
                <a:cs typeface="B Mitra" panose="00000400000000000000" pitchFamily="2" charset="-78"/>
              </a:rPr>
              <a:t>شود) .</a:t>
            </a:r>
          </a:p>
          <a:p>
            <a:pPr algn="just" rtl="1">
              <a:buNone/>
            </a:pPr>
            <a:r>
              <a:rPr lang="fa-IR" sz="2400" b="1" dirty="0" smtClean="0">
                <a:solidFill>
                  <a:srgbClr val="002060"/>
                </a:solidFill>
                <a:cs typeface="B Mitra" panose="00000400000000000000" pitchFamily="2" charset="-78"/>
              </a:rPr>
              <a:t>* در80 درصد موارد اختلال درنوار مغزی مشاهده می شود.</a:t>
            </a:r>
          </a:p>
          <a:p>
            <a:pPr algn="just" rtl="1">
              <a:buNone/>
            </a:pPr>
            <a:r>
              <a:rPr lang="fa-IR" sz="2400" b="1" dirty="0" smtClean="0">
                <a:solidFill>
                  <a:srgbClr val="002060"/>
                </a:solidFill>
                <a:cs typeface="B Mitra" panose="00000400000000000000" pitchFamily="2" charset="-78"/>
              </a:rPr>
              <a:t>* مهمترین علامت </a:t>
            </a:r>
            <a:r>
              <a:rPr lang="fa-IR" sz="2400" b="1" dirty="0" smtClean="0">
                <a:solidFill>
                  <a:schemeClr val="accent2">
                    <a:lumMod val="50000"/>
                  </a:schemeClr>
                </a:solidFill>
                <a:cs typeface="B Mitra" panose="00000400000000000000" pitchFamily="2" charset="-78"/>
              </a:rPr>
              <a:t>مشکلات عصبی </a:t>
            </a:r>
            <a:r>
              <a:rPr lang="fa-IR" sz="2400" b="1" dirty="0" smtClean="0">
                <a:solidFill>
                  <a:srgbClr val="002060"/>
                </a:solidFill>
                <a:cs typeface="B Mitra" panose="00000400000000000000" pitchFamily="2" charset="-78"/>
              </a:rPr>
              <a:t>می باشد .</a:t>
            </a:r>
          </a:p>
          <a:p>
            <a:pPr algn="just" rtl="1">
              <a:buNone/>
            </a:pPr>
            <a:r>
              <a:rPr lang="fa-IR" sz="2400" b="1" dirty="0">
                <a:solidFill>
                  <a:srgbClr val="002060"/>
                </a:solidFill>
                <a:cs typeface="B Mitra" panose="00000400000000000000" pitchFamily="2" charset="-78"/>
              </a:rPr>
              <a:t>*</a:t>
            </a:r>
            <a:r>
              <a:rPr lang="fa-IR" sz="2400" b="1" dirty="0" smtClean="0">
                <a:solidFill>
                  <a:srgbClr val="002060"/>
                </a:solidFill>
                <a:cs typeface="B Mitra" panose="00000400000000000000" pitchFamily="2" charset="-78"/>
              </a:rPr>
              <a:t>  پیش فعالی –حرکات بدون هدف –عقب ماندگی ذهنی و تشنج ازجمله مشکلات عصبی می باشد.</a:t>
            </a:r>
            <a:endParaRPr lang="en-US" sz="2400" b="1" dirty="0" smtClean="0">
              <a:solidFill>
                <a:srgbClr val="002060"/>
              </a:solidFill>
              <a:cs typeface="B Mitra" panose="00000400000000000000" pitchFamily="2" charset="-78"/>
            </a:endParaRPr>
          </a:p>
          <a:p>
            <a:pPr algn="just" rtl="1">
              <a:buNone/>
            </a:pPr>
            <a:endParaRPr lang="fa-IR" sz="2400" b="1" dirty="0" smtClean="0">
              <a:solidFill>
                <a:srgbClr val="002060"/>
              </a:solidFill>
              <a:cs typeface="B Mitra" panose="00000400000000000000" pitchFamily="2" charset="-78"/>
            </a:endParaRPr>
          </a:p>
        </p:txBody>
      </p:sp>
    </p:spTree>
    <p:extLst>
      <p:ext uri="{BB962C8B-B14F-4D97-AF65-F5344CB8AC3E}">
        <p14:creationId xmlns:p14="http://schemas.microsoft.com/office/powerpoint/2010/main" val="3556896652"/>
      </p:ext>
    </p:extLst>
  </p:cSld>
  <p:clrMapOvr>
    <a:masterClrMapping/>
  </p:clrMapOvr>
  <p:transition spd="slow">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txBox="1">
            <a:spLocks/>
          </p:cNvSpPr>
          <p:nvPr/>
        </p:nvSpPr>
        <p:spPr bwMode="auto">
          <a:xfrm>
            <a:off x="-161855" y="281175"/>
            <a:ext cx="8242300" cy="8207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noAutofit/>
          </a:bodyPr>
          <a:lst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9pPr>
          </a:lstStyle>
          <a:p>
            <a:pPr rtl="1">
              <a:defRPr/>
            </a:pPr>
            <a:r>
              <a:rPr lang="fa-IR" sz="3200" i="1" kern="0" smtClean="0">
                <a:solidFill>
                  <a:srgbClr val="FF0000"/>
                </a:solidFill>
                <a:cs typeface="B Titr" pitchFamily="2" charset="-78"/>
              </a:rPr>
              <a:t>آیا بیماری پی کی یو درمان می شود؟</a:t>
            </a:r>
            <a:r>
              <a:rPr lang="fa-IR" sz="3200" kern="0" smtClean="0">
                <a:cs typeface="B Titr" pitchFamily="2" charset="-78"/>
              </a:rPr>
              <a:t/>
            </a:r>
            <a:br>
              <a:rPr lang="fa-IR" sz="3200" kern="0" smtClean="0">
                <a:cs typeface="B Titr" pitchFamily="2" charset="-78"/>
              </a:rPr>
            </a:br>
            <a:endParaRPr lang="fa-IR" sz="3200" kern="0" dirty="0">
              <a:cs typeface="B Titr" pitchFamily="2" charset="-78"/>
            </a:endParaRPr>
          </a:p>
        </p:txBody>
      </p:sp>
      <p:sp>
        <p:nvSpPr>
          <p:cNvPr id="4" name="Content Placeholder 1"/>
          <p:cNvSpPr>
            <a:spLocks noGrp="1"/>
          </p:cNvSpPr>
          <p:nvPr>
            <p:ph idx="1"/>
          </p:nvPr>
        </p:nvSpPr>
        <p:spPr>
          <a:xfrm>
            <a:off x="448965" y="1197404"/>
            <a:ext cx="7329840" cy="3512215"/>
          </a:xfrm>
        </p:spPr>
        <p:txBody>
          <a:bodyPr>
            <a:normAutofit fontScale="92500" lnSpcReduction="20000"/>
          </a:bodyPr>
          <a:lstStyle/>
          <a:p>
            <a:pPr algn="just" rtl="1">
              <a:defRPr/>
            </a:pPr>
            <a:r>
              <a:rPr lang="fa-IR" sz="2400" b="1" dirty="0" smtClean="0">
                <a:solidFill>
                  <a:srgbClr val="002060"/>
                </a:solidFill>
                <a:cs typeface="B Mitra" panose="00000400000000000000" pitchFamily="2" charset="-78"/>
              </a:rPr>
              <a:t>در صورتی که با گرفتن آزمایش خون از نوزاد بیماری به موقع تشخیص داده شود،می توان با برنامه غذایی مخصوص و مراقبت های لازم او را درمان کرد. </a:t>
            </a:r>
          </a:p>
          <a:p>
            <a:pPr algn="just" rtl="1">
              <a:defRPr/>
            </a:pPr>
            <a:endParaRPr lang="fa-IR" sz="2400" b="1" dirty="0" smtClean="0">
              <a:solidFill>
                <a:srgbClr val="002060"/>
              </a:solidFill>
              <a:cs typeface="B Mitra" panose="00000400000000000000" pitchFamily="2" charset="-78"/>
            </a:endParaRPr>
          </a:p>
          <a:p>
            <a:pPr algn="just" rtl="1">
              <a:defRPr/>
            </a:pPr>
            <a:r>
              <a:rPr lang="fa-IR" sz="2400" b="1" dirty="0" smtClean="0">
                <a:solidFill>
                  <a:srgbClr val="002060"/>
                </a:solidFill>
                <a:cs typeface="B Mitra" panose="00000400000000000000" pitchFamily="2" charset="-78"/>
              </a:rPr>
              <a:t>میزان موفقیت درمان به زمان شروع و مراقبت های بعد از آن بستگی دارد. هرچه تشخیص و درمان بیماری زودتر آغاز شود،موفقیت بیشتر است.</a:t>
            </a:r>
            <a:endParaRPr lang="en-US" sz="2400" b="1" dirty="0" smtClean="0">
              <a:solidFill>
                <a:srgbClr val="002060"/>
              </a:solidFill>
              <a:cs typeface="B Mitra" panose="00000400000000000000" pitchFamily="2" charset="-78"/>
            </a:endParaRPr>
          </a:p>
          <a:p>
            <a:pPr algn="just" rtl="1">
              <a:defRPr/>
            </a:pPr>
            <a:endParaRPr lang="en-US" sz="2400" b="1" dirty="0" smtClean="0">
              <a:solidFill>
                <a:srgbClr val="002060"/>
              </a:solidFill>
              <a:cs typeface="B Mitra" panose="00000400000000000000" pitchFamily="2" charset="-78"/>
            </a:endParaRPr>
          </a:p>
          <a:p>
            <a:pPr algn="just" rtl="1">
              <a:defRPr/>
            </a:pPr>
            <a:r>
              <a:rPr lang="fa-IR" sz="2400" b="1" dirty="0" smtClean="0">
                <a:solidFill>
                  <a:srgbClr val="002060"/>
                </a:solidFill>
                <a:cs typeface="B Mitra" panose="00000400000000000000" pitchFamily="2" charset="-78"/>
              </a:rPr>
              <a:t>مصرف شیرمخصوص و موادغذایی با فنیل آلانین کم همراه باویتامین ها وموادمعدنی زیر نظر متخصص بالینی و کارشناس تغذیه تنها راه درمان است.</a:t>
            </a:r>
          </a:p>
          <a:p>
            <a:pPr algn="just" rtl="1">
              <a:defRPr/>
            </a:pPr>
            <a:r>
              <a:rPr lang="fa-IR" sz="2400" b="1" dirty="0" smtClean="0">
                <a:solidFill>
                  <a:srgbClr val="002060"/>
                </a:solidFill>
                <a:cs typeface="B Mitra" panose="00000400000000000000" pitchFamily="2" charset="-78"/>
              </a:rPr>
              <a:t>به ازای هر ماه تاخیردرشروع درمان  4 نمره از </a:t>
            </a:r>
            <a:r>
              <a:rPr lang="en-US" sz="2400" b="1" dirty="0" smtClean="0">
                <a:solidFill>
                  <a:srgbClr val="002060"/>
                </a:solidFill>
                <a:cs typeface="B Mitra" panose="00000400000000000000" pitchFamily="2" charset="-78"/>
              </a:rPr>
              <a:t>IQ</a:t>
            </a:r>
            <a:r>
              <a:rPr lang="fa-IR" sz="2800" b="1" dirty="0" smtClean="0">
                <a:solidFill>
                  <a:srgbClr val="002060"/>
                </a:solidFill>
                <a:cs typeface="B Mitra" panose="00000400000000000000" pitchFamily="2" charset="-78"/>
              </a:rPr>
              <a:t>  شیرخوارکاسته  می شود.( 50 نمره درپایان سال اول زندگی)</a:t>
            </a:r>
          </a:p>
          <a:p>
            <a:pPr algn="just" rtl="1">
              <a:defRPr/>
            </a:pPr>
            <a:endParaRPr lang="fa-IR" sz="2800" b="1" dirty="0" smtClean="0">
              <a:cs typeface="B Mitra" panose="00000400000000000000" pitchFamily="2" charset="-78"/>
            </a:endParaRPr>
          </a:p>
          <a:p>
            <a:pPr algn="just" rtl="1">
              <a:defRPr/>
            </a:pPr>
            <a:endParaRPr lang="en-US" sz="2400" dirty="0" smtClean="0">
              <a:cs typeface="B Nazanin" pitchFamily="2" charset="-78"/>
            </a:endParaRPr>
          </a:p>
        </p:txBody>
      </p:sp>
    </p:spTree>
    <p:extLst>
      <p:ext uri="{BB962C8B-B14F-4D97-AF65-F5344CB8AC3E}">
        <p14:creationId xmlns:p14="http://schemas.microsoft.com/office/powerpoint/2010/main" val="238890068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down)">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down)">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wipe(down)">
                                      <p:cBhvr>
                                        <p:cTn id="22" dur="500"/>
                                        <p:tgtEl>
                                          <p:spTgt spid="4">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wipe(down)">
                                      <p:cBhvr>
                                        <p:cTn id="27"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1059785" y="277813"/>
            <a:ext cx="7635250" cy="7668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9pPr>
          </a:lstStyle>
          <a:p>
            <a:pPr>
              <a:defRPr/>
            </a:pPr>
            <a:r>
              <a:rPr lang="fa-IR" sz="3600" dirty="0">
                <a:solidFill>
                  <a:srgbClr val="C00000"/>
                </a:solidFill>
                <a:effectLst>
                  <a:outerShdw blurRad="31750" dist="25400" dir="5400000" algn="tl" rotWithShape="0">
                    <a:srgbClr val="000000">
                      <a:alpha val="25000"/>
                    </a:srgbClr>
                  </a:outerShdw>
                </a:effectLst>
                <a:latin typeface="Lucida Sans Unicode"/>
                <a:cs typeface="B Nazanin" panose="00000400000000000000" pitchFamily="2" charset="-78"/>
              </a:rPr>
              <a:t>سطح سرمي قابل قبول براي درمان</a:t>
            </a:r>
            <a:endParaRPr lang="en-US" sz="2400" kern="0" dirty="0">
              <a:solidFill>
                <a:srgbClr val="C00000"/>
              </a:solidFill>
              <a:cs typeface="B Nazanin" panose="00000400000000000000" pitchFamily="2" charset="-78"/>
            </a:endParaRPr>
          </a:p>
        </p:txBody>
      </p:sp>
      <p:sp>
        <p:nvSpPr>
          <p:cNvPr id="7" name="Content Placeholder 2"/>
          <p:cNvSpPr>
            <a:spLocks noGrp="1"/>
          </p:cNvSpPr>
          <p:nvPr>
            <p:ph idx="1"/>
          </p:nvPr>
        </p:nvSpPr>
        <p:spPr>
          <a:xfrm>
            <a:off x="457201" y="1197405"/>
            <a:ext cx="7332584" cy="3512215"/>
          </a:xfrm>
        </p:spPr>
        <p:txBody>
          <a:bodyPr>
            <a:noAutofit/>
          </a:bodyPr>
          <a:lstStyle/>
          <a:p>
            <a:pPr algn="r" rtl="1"/>
            <a:r>
              <a:rPr lang="fa-IR" sz="3200" b="1" dirty="0" smtClean="0">
                <a:solidFill>
                  <a:srgbClr val="002060"/>
                </a:solidFill>
                <a:cs typeface="B Nazanin" panose="00000400000000000000" pitchFamily="2" charset="-78"/>
              </a:rPr>
              <a:t>بيماران زير   12 سال   6-2 </a:t>
            </a:r>
            <a:r>
              <a:rPr lang="en-US" sz="3200" b="1" dirty="0" smtClean="0">
                <a:solidFill>
                  <a:srgbClr val="002060"/>
                </a:solidFill>
                <a:cs typeface="B Nazanin" panose="00000400000000000000" pitchFamily="2" charset="-78"/>
              </a:rPr>
              <a:t>mg/dl</a:t>
            </a:r>
            <a:r>
              <a:rPr lang="fa-IR" sz="3200" b="1" dirty="0" smtClean="0">
                <a:solidFill>
                  <a:srgbClr val="002060"/>
                </a:solidFill>
                <a:cs typeface="B Nazanin" panose="00000400000000000000" pitchFamily="2" charset="-78"/>
              </a:rPr>
              <a:t> </a:t>
            </a:r>
          </a:p>
          <a:p>
            <a:pPr algn="r" rtl="1">
              <a:buNone/>
            </a:pPr>
            <a:endParaRPr lang="fa-IR" sz="3200" b="1" dirty="0" smtClean="0">
              <a:solidFill>
                <a:srgbClr val="002060"/>
              </a:solidFill>
              <a:cs typeface="B Nazanin" panose="00000400000000000000" pitchFamily="2" charset="-78"/>
            </a:endParaRPr>
          </a:p>
          <a:p>
            <a:pPr algn="r" rtl="1"/>
            <a:r>
              <a:rPr lang="fa-IR" sz="3200" b="1" dirty="0" smtClean="0">
                <a:solidFill>
                  <a:srgbClr val="002060"/>
                </a:solidFill>
                <a:cs typeface="B Nazanin" panose="00000400000000000000" pitchFamily="2" charset="-78"/>
              </a:rPr>
              <a:t>بيماران بالاي 12 سال  10-2 </a:t>
            </a:r>
            <a:r>
              <a:rPr lang="en-US" sz="3200" b="1" dirty="0" smtClean="0">
                <a:solidFill>
                  <a:srgbClr val="002060"/>
                </a:solidFill>
                <a:cs typeface="B Nazanin" panose="00000400000000000000" pitchFamily="2" charset="-78"/>
              </a:rPr>
              <a:t>mg/dl</a:t>
            </a:r>
            <a:r>
              <a:rPr lang="fa-IR" sz="3200" b="1" dirty="0" smtClean="0">
                <a:solidFill>
                  <a:srgbClr val="002060"/>
                </a:solidFill>
                <a:cs typeface="B Nazanin" panose="00000400000000000000" pitchFamily="2" charset="-78"/>
              </a:rPr>
              <a:t> </a:t>
            </a:r>
          </a:p>
          <a:p>
            <a:pPr algn="r" rtl="1"/>
            <a:endParaRPr lang="fa-IR" sz="3200" b="1" dirty="0">
              <a:solidFill>
                <a:srgbClr val="002060"/>
              </a:solidFill>
              <a:cs typeface="B Nazanin" panose="00000400000000000000" pitchFamily="2" charset="-78"/>
            </a:endParaRPr>
          </a:p>
          <a:p>
            <a:pPr algn="r" rtl="1"/>
            <a:r>
              <a:rPr lang="fa-IR" sz="3200" b="1" dirty="0" smtClean="0">
                <a:solidFill>
                  <a:srgbClr val="002060"/>
                </a:solidFill>
                <a:cs typeface="B Nazanin" panose="00000400000000000000" pitchFamily="2" charset="-78"/>
              </a:rPr>
              <a:t>زنان </a:t>
            </a:r>
            <a:r>
              <a:rPr lang="en-US" sz="3200" b="1" dirty="0" smtClean="0">
                <a:solidFill>
                  <a:srgbClr val="002060"/>
                </a:solidFill>
                <a:cs typeface="B Nazanin" panose="00000400000000000000" pitchFamily="2" charset="-78"/>
              </a:rPr>
              <a:t>PKU</a:t>
            </a:r>
            <a:r>
              <a:rPr lang="fa-IR" sz="3200" b="1" dirty="0" smtClean="0">
                <a:solidFill>
                  <a:srgbClr val="002060"/>
                </a:solidFill>
                <a:cs typeface="B Nazanin" panose="00000400000000000000" pitchFamily="2" charset="-78"/>
              </a:rPr>
              <a:t>‌ باردار       6-2 </a:t>
            </a:r>
            <a:r>
              <a:rPr lang="en-US" sz="3200" b="1" dirty="0" smtClean="0">
                <a:solidFill>
                  <a:srgbClr val="002060"/>
                </a:solidFill>
                <a:cs typeface="B Nazanin" panose="00000400000000000000" pitchFamily="2" charset="-78"/>
              </a:rPr>
              <a:t>mg/dl</a:t>
            </a:r>
            <a:r>
              <a:rPr lang="fa-IR" sz="3200" b="1" dirty="0" smtClean="0">
                <a:solidFill>
                  <a:srgbClr val="002060"/>
                </a:solidFill>
                <a:cs typeface="B Nazanin" panose="00000400000000000000" pitchFamily="2" charset="-78"/>
              </a:rPr>
              <a:t> </a:t>
            </a:r>
          </a:p>
          <a:p>
            <a:pPr algn="r" rtl="1">
              <a:buNone/>
            </a:pPr>
            <a:r>
              <a:rPr lang="fa-IR" sz="3200" b="1" dirty="0" smtClean="0">
                <a:solidFill>
                  <a:srgbClr val="002060"/>
                </a:solidFill>
                <a:cs typeface="B Nazanin" panose="00000400000000000000" pitchFamily="2" charset="-78"/>
              </a:rPr>
              <a:t>3 ماه قبل از بارداري تا پايان بارداري </a:t>
            </a:r>
            <a:endParaRPr lang="fa-IR" sz="3200" b="1" dirty="0">
              <a:solidFill>
                <a:srgbClr val="002060"/>
              </a:solidFill>
              <a:cs typeface="B Nazanin" panose="00000400000000000000" pitchFamily="2" charset="-78"/>
            </a:endParaRPr>
          </a:p>
        </p:txBody>
      </p:sp>
    </p:spTree>
    <p:extLst>
      <p:ext uri="{BB962C8B-B14F-4D97-AF65-F5344CB8AC3E}">
        <p14:creationId xmlns:p14="http://schemas.microsoft.com/office/powerpoint/2010/main" val="1035415514"/>
      </p:ext>
    </p:extLst>
  </p:cSld>
  <p:clrMapOvr>
    <a:masterClrMapping/>
  </p:clrMapOvr>
  <p:transition spd="slow">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226078" y="281175"/>
            <a:ext cx="6552728" cy="792088"/>
          </a:xfrm>
          <a:prstGeom prst="rect">
            <a:avLst/>
          </a:prstGeom>
        </p:spPr>
        <p:txBody>
          <a:bodyPr vert="horz" lIns="91440" tIns="45720" rIns="91440" bIns="45720" rtlCol="0" anchor="b" anchorCtr="0">
            <a:noAutofit/>
          </a:bodyPr>
          <a:lstStyle>
            <a:lvl1pPr algn="l" defTabSz="914400" rtl="1" eaLnBrk="1" latinLnBrk="0" hangingPunct="1">
              <a:spcBef>
                <a:spcPct val="0"/>
              </a:spcBef>
              <a:buNone/>
              <a:defRPr sz="54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rtl="0"/>
            <a:r>
              <a:rPr lang="fa-IR" sz="2800" dirty="0" smtClean="0">
                <a:solidFill>
                  <a:srgbClr val="C00000"/>
                </a:solidFill>
                <a:cs typeface="B Titr" pitchFamily="2" charset="-78"/>
              </a:rPr>
              <a:t>درمان بیماری</a:t>
            </a:r>
            <a:endParaRPr lang="en-US" sz="1600" dirty="0">
              <a:solidFill>
                <a:srgbClr val="C00000"/>
              </a:solidFill>
              <a:cs typeface="B Titr" pitchFamily="2" charset="-78"/>
            </a:endParaRPr>
          </a:p>
        </p:txBody>
      </p:sp>
      <p:sp>
        <p:nvSpPr>
          <p:cNvPr id="6" name="Content Placeholder 2"/>
          <p:cNvSpPr>
            <a:spLocks noGrp="1"/>
          </p:cNvSpPr>
          <p:nvPr>
            <p:ph idx="1"/>
          </p:nvPr>
        </p:nvSpPr>
        <p:spPr>
          <a:xfrm>
            <a:off x="448966" y="1198560"/>
            <a:ext cx="7329840" cy="3663765"/>
          </a:xfrm>
        </p:spPr>
        <p:txBody>
          <a:bodyPr>
            <a:normAutofit/>
          </a:bodyPr>
          <a:lstStyle/>
          <a:p>
            <a:pPr algn="just" rtl="1">
              <a:buNone/>
            </a:pPr>
            <a:r>
              <a:rPr lang="fa-IR" sz="2400" b="1" dirty="0" smtClean="0">
                <a:solidFill>
                  <a:srgbClr val="002060"/>
                </a:solidFill>
                <a:cs typeface="B Nazanin" panose="00000400000000000000" pitchFamily="2" charset="-78"/>
              </a:rPr>
              <a:t>*</a:t>
            </a:r>
            <a:r>
              <a:rPr lang="fa-IR" sz="2400" b="1" dirty="0" smtClean="0">
                <a:solidFill>
                  <a:srgbClr val="002060"/>
                </a:solidFill>
                <a:cs typeface="B Mitra" panose="00000400000000000000" pitchFamily="2" charset="-78"/>
              </a:rPr>
              <a:t>مهمترین هدف درمان  </a:t>
            </a:r>
            <a:r>
              <a:rPr lang="fa-IR" sz="2400" b="1" dirty="0" smtClean="0">
                <a:solidFill>
                  <a:schemeClr val="accent2">
                    <a:lumMod val="50000"/>
                  </a:schemeClr>
                </a:solidFill>
                <a:cs typeface="B Mitra" panose="00000400000000000000" pitchFamily="2" charset="-78"/>
              </a:rPr>
              <a:t>کاهش صدمات مغزی </a:t>
            </a:r>
            <a:r>
              <a:rPr lang="fa-IR" sz="2400" b="1" dirty="0" smtClean="0">
                <a:solidFill>
                  <a:srgbClr val="002060"/>
                </a:solidFill>
                <a:cs typeface="B Mitra" panose="00000400000000000000" pitchFamily="2" charset="-78"/>
              </a:rPr>
              <a:t>بیماران ازطریق کم کردن میزان فنیل آلانین خون می باشد.</a:t>
            </a:r>
          </a:p>
          <a:p>
            <a:pPr algn="just" rtl="1">
              <a:buNone/>
            </a:pPr>
            <a:r>
              <a:rPr lang="fa-IR" sz="2400" b="1" dirty="0" smtClean="0">
                <a:solidFill>
                  <a:srgbClr val="002060"/>
                </a:solidFill>
                <a:cs typeface="B Mitra" panose="00000400000000000000" pitchFamily="2" charset="-78"/>
              </a:rPr>
              <a:t>به ازای هرماه تاخیر درشروع درمان ،</a:t>
            </a:r>
            <a:r>
              <a:rPr lang="fa-IR" sz="2400" b="1" dirty="0" smtClean="0">
                <a:solidFill>
                  <a:schemeClr val="accent2">
                    <a:lumMod val="50000"/>
                  </a:schemeClr>
                </a:solidFill>
                <a:cs typeface="B Mitra" panose="00000400000000000000" pitchFamily="2" charset="-78"/>
              </a:rPr>
              <a:t> 4 نمره </a:t>
            </a:r>
            <a:r>
              <a:rPr lang="fa-IR" sz="2400" b="1" dirty="0" smtClean="0">
                <a:solidFill>
                  <a:srgbClr val="002060"/>
                </a:solidFill>
                <a:cs typeface="B Mitra" panose="00000400000000000000" pitchFamily="2" charset="-78"/>
              </a:rPr>
              <a:t>از ضریب هوشی شیرخوار کاسته می شود .یعنی درپایان سال اول 50نمره کم می گردد.</a:t>
            </a:r>
          </a:p>
          <a:p>
            <a:pPr algn="just" rtl="1">
              <a:buNone/>
            </a:pPr>
            <a:r>
              <a:rPr lang="fa-IR" sz="2400" b="1" dirty="0" smtClean="0">
                <a:solidFill>
                  <a:srgbClr val="002060"/>
                </a:solidFill>
                <a:cs typeface="B Mitra" panose="00000400000000000000" pitchFamily="2" charset="-78"/>
              </a:rPr>
              <a:t>به همین دلیل باید درمان بیماری هرچه سریعتر با شیرهای مخصوص رژیمی و رژیم غذایی با محدودیت فنیل شروع شود ونوزاد تحت نظر متخصص بالینی و تغذیه به طور مشترک باشد.</a:t>
            </a:r>
          </a:p>
          <a:p>
            <a:pPr algn="just" rtl="1">
              <a:buNone/>
            </a:pPr>
            <a:r>
              <a:rPr lang="fa-IR" sz="2400" b="1" dirty="0" smtClean="0">
                <a:solidFill>
                  <a:srgbClr val="002060"/>
                </a:solidFill>
                <a:cs typeface="B Mitra" panose="00000400000000000000" pitchFamily="2" charset="-78"/>
              </a:rPr>
              <a:t>اضافه کردن ویتامین ها ومواد معدنی –اسید آمینه تیروزین در این بیماران باید دررژیم غذایی گنجانده شود.</a:t>
            </a:r>
          </a:p>
        </p:txBody>
      </p:sp>
    </p:spTree>
    <p:extLst>
      <p:ext uri="{BB962C8B-B14F-4D97-AF65-F5344CB8AC3E}">
        <p14:creationId xmlns:p14="http://schemas.microsoft.com/office/powerpoint/2010/main" val="342177405"/>
      </p:ext>
    </p:extLst>
  </p:cSld>
  <p:clrMapOvr>
    <a:masterClrMapping/>
  </p:clrMapOvr>
  <p:transition spd="slow">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226078" y="281175"/>
            <a:ext cx="6552728" cy="792088"/>
          </a:xfrm>
          <a:prstGeom prst="rect">
            <a:avLst/>
          </a:prstGeom>
        </p:spPr>
        <p:txBody>
          <a:bodyPr vert="horz" lIns="91440" tIns="45720" rIns="91440" bIns="45720" rtlCol="0" anchor="b" anchorCtr="0">
            <a:noAutofit/>
          </a:bodyPr>
          <a:lstStyle>
            <a:lvl1pPr algn="l" defTabSz="914400" rtl="1" eaLnBrk="1" latinLnBrk="0" hangingPunct="1">
              <a:spcBef>
                <a:spcPct val="0"/>
              </a:spcBef>
              <a:buNone/>
              <a:defRPr sz="54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rtl="0"/>
            <a:r>
              <a:rPr lang="fa-IR" sz="2800" dirty="0" smtClean="0">
                <a:solidFill>
                  <a:srgbClr val="C00000"/>
                </a:solidFill>
                <a:cs typeface="B Titr" pitchFamily="2" charset="-78"/>
              </a:rPr>
              <a:t>درمان بیماری</a:t>
            </a:r>
            <a:endParaRPr lang="en-US" sz="1600" dirty="0">
              <a:solidFill>
                <a:srgbClr val="C00000"/>
              </a:solidFill>
              <a:cs typeface="B Titr" pitchFamily="2" charset="-78"/>
            </a:endParaRPr>
          </a:p>
        </p:txBody>
      </p:sp>
      <p:sp>
        <p:nvSpPr>
          <p:cNvPr id="6" name="Content Placeholder 2"/>
          <p:cNvSpPr>
            <a:spLocks noGrp="1"/>
          </p:cNvSpPr>
          <p:nvPr>
            <p:ph idx="1"/>
          </p:nvPr>
        </p:nvSpPr>
        <p:spPr>
          <a:xfrm>
            <a:off x="448966" y="1198560"/>
            <a:ext cx="7329840" cy="3816470"/>
          </a:xfrm>
        </p:spPr>
        <p:txBody>
          <a:bodyPr>
            <a:normAutofit fontScale="92500"/>
          </a:bodyPr>
          <a:lstStyle/>
          <a:p>
            <a:pPr algn="just" rtl="1">
              <a:buNone/>
            </a:pPr>
            <a:r>
              <a:rPr lang="fa-IR" sz="2400" b="1" dirty="0" smtClean="0">
                <a:solidFill>
                  <a:srgbClr val="002060"/>
                </a:solidFill>
                <a:cs typeface="B Mitra" panose="00000400000000000000" pitchFamily="2" charset="-78"/>
              </a:rPr>
              <a:t>در سالهای گذشته پس از 12سالگی از محدودیت رژیم غذایی کاسته می شد ولی اکنون این باور وجود دارد که باید رژیم غذایی در تمام عمر ادامه یابد.چون پس از قطع درمان اختلال در </a:t>
            </a:r>
            <a:r>
              <a:rPr lang="fa-IR" sz="2400" b="1" dirty="0" smtClean="0">
                <a:solidFill>
                  <a:schemeClr val="accent2">
                    <a:lumMod val="50000"/>
                  </a:schemeClr>
                </a:solidFill>
                <a:cs typeface="B Mitra" panose="00000400000000000000" pitchFamily="2" charset="-78"/>
              </a:rPr>
              <a:t>ماده سفید مغز </a:t>
            </a:r>
            <a:r>
              <a:rPr lang="fa-IR" sz="2400" b="1" dirty="0" smtClean="0">
                <a:solidFill>
                  <a:srgbClr val="002060"/>
                </a:solidFill>
                <a:cs typeface="B Mitra" panose="00000400000000000000" pitchFamily="2" charset="-78"/>
              </a:rPr>
              <a:t>ایجاد می شود .</a:t>
            </a:r>
          </a:p>
          <a:p>
            <a:pPr algn="just" rtl="1">
              <a:buNone/>
            </a:pPr>
            <a:endParaRPr lang="fa-IR" sz="2400" b="1" dirty="0">
              <a:solidFill>
                <a:srgbClr val="002060"/>
              </a:solidFill>
              <a:cs typeface="B Mitra" panose="00000400000000000000" pitchFamily="2" charset="-78"/>
            </a:endParaRPr>
          </a:p>
          <a:p>
            <a:pPr algn="just" rtl="1">
              <a:buNone/>
            </a:pPr>
            <a:r>
              <a:rPr lang="fa-IR" sz="2400" b="1" dirty="0" smtClean="0">
                <a:solidFill>
                  <a:srgbClr val="002060"/>
                </a:solidFill>
                <a:cs typeface="B Mitra" panose="00000400000000000000" pitchFamily="2" charset="-78"/>
              </a:rPr>
              <a:t>داروی </a:t>
            </a:r>
            <a:r>
              <a:rPr lang="fa-IR" sz="2400" b="1" dirty="0" smtClean="0">
                <a:solidFill>
                  <a:schemeClr val="accent2">
                    <a:lumMod val="50000"/>
                  </a:schemeClr>
                </a:solidFill>
                <a:cs typeface="B Mitra" panose="00000400000000000000" pitchFamily="2" charset="-78"/>
              </a:rPr>
              <a:t>کووان </a:t>
            </a:r>
            <a:r>
              <a:rPr lang="fa-IR" sz="2400" b="1" dirty="0" smtClean="0">
                <a:solidFill>
                  <a:srgbClr val="002060"/>
                </a:solidFill>
                <a:cs typeface="B Mitra" panose="00000400000000000000" pitchFamily="2" charset="-78"/>
              </a:rPr>
              <a:t>جهت درمان استفاده می شود.</a:t>
            </a:r>
          </a:p>
          <a:p>
            <a:pPr algn="just" rtl="1">
              <a:buNone/>
            </a:pPr>
            <a:r>
              <a:rPr lang="fa-IR" sz="2400" b="1" dirty="0" smtClean="0">
                <a:solidFill>
                  <a:srgbClr val="002060"/>
                </a:solidFill>
                <a:cs typeface="B Mitra" panose="00000400000000000000" pitchFamily="2" charset="-78"/>
              </a:rPr>
              <a:t>تست کووان با دوز 20 میلی گرم به ازای هرکیلوگرم وزن انجام می شود که درصورت کاهش 30 درصد سطح فنیل آلانین یعنی تست مثبت می باشد وازاین دارو بدون رژیم غذایی برای بیمار استفاده می شود، درموارد خفیف ومتوسط این درمان پاسخ می دهد.</a:t>
            </a:r>
          </a:p>
          <a:p>
            <a:pPr algn="just" rtl="1">
              <a:buNone/>
            </a:pPr>
            <a:r>
              <a:rPr lang="fa-IR" sz="2400" b="1" dirty="0" smtClean="0">
                <a:solidFill>
                  <a:srgbClr val="002060"/>
                </a:solidFill>
                <a:cs typeface="B Mitra" panose="00000400000000000000" pitchFamily="2" charset="-78"/>
              </a:rPr>
              <a:t>این دارو باید در آب یا آب سیب حل شود وهمراه غذا مصرف گردد.</a:t>
            </a:r>
          </a:p>
          <a:p>
            <a:pPr algn="just" rtl="1">
              <a:buNone/>
            </a:pPr>
            <a:r>
              <a:rPr lang="fa-IR" sz="2400" b="1" dirty="0" smtClean="0">
                <a:solidFill>
                  <a:srgbClr val="002060"/>
                </a:solidFill>
                <a:cs typeface="B Mitra" panose="00000400000000000000" pitchFamily="2" charset="-78"/>
              </a:rPr>
              <a:t>سردرد –آبریزش بینی –اسهال و.. از عوارض این دارو می باشد.</a:t>
            </a:r>
          </a:p>
          <a:p>
            <a:pPr algn="just" rtl="1">
              <a:buNone/>
            </a:pPr>
            <a:endParaRPr lang="fa-IR" sz="2400" b="1" dirty="0" smtClean="0">
              <a:solidFill>
                <a:srgbClr val="002060"/>
              </a:solidFill>
              <a:cs typeface="B Nazanin" panose="00000400000000000000" pitchFamily="2" charset="-78"/>
            </a:endParaRPr>
          </a:p>
        </p:txBody>
      </p:sp>
    </p:spTree>
    <p:extLst>
      <p:ext uri="{BB962C8B-B14F-4D97-AF65-F5344CB8AC3E}">
        <p14:creationId xmlns:p14="http://schemas.microsoft.com/office/powerpoint/2010/main" val="2674709275"/>
      </p:ext>
    </p:extLst>
  </p:cSld>
  <p:clrMapOvr>
    <a:masterClrMapping/>
  </p:clrMapOvr>
  <p:transition spd="slow">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226078" y="281175"/>
            <a:ext cx="6552728" cy="792088"/>
          </a:xfrm>
          <a:prstGeom prst="rect">
            <a:avLst/>
          </a:prstGeom>
        </p:spPr>
        <p:txBody>
          <a:bodyPr vert="horz" lIns="91440" tIns="45720" rIns="91440" bIns="45720" rtlCol="0" anchor="b" anchorCtr="0">
            <a:noAutofit/>
          </a:bodyPr>
          <a:lstStyle>
            <a:lvl1pPr algn="l" defTabSz="914400" rtl="1" eaLnBrk="1" latinLnBrk="0" hangingPunct="1">
              <a:spcBef>
                <a:spcPct val="0"/>
              </a:spcBef>
              <a:buNone/>
              <a:defRPr sz="54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rtl="0"/>
            <a:r>
              <a:rPr lang="fa-IR" sz="2800" dirty="0" smtClean="0">
                <a:solidFill>
                  <a:srgbClr val="C00000"/>
                </a:solidFill>
                <a:cs typeface="B Titr" pitchFamily="2" charset="-78"/>
              </a:rPr>
              <a:t>درمان بیماری</a:t>
            </a:r>
            <a:endParaRPr lang="en-US" sz="1600" dirty="0">
              <a:solidFill>
                <a:srgbClr val="C00000"/>
              </a:solidFill>
              <a:cs typeface="B Titr" pitchFamily="2" charset="-78"/>
            </a:endParaRPr>
          </a:p>
        </p:txBody>
      </p:sp>
      <p:sp>
        <p:nvSpPr>
          <p:cNvPr id="6" name="Content Placeholder 2"/>
          <p:cNvSpPr>
            <a:spLocks noGrp="1"/>
          </p:cNvSpPr>
          <p:nvPr>
            <p:ph idx="1"/>
          </p:nvPr>
        </p:nvSpPr>
        <p:spPr>
          <a:xfrm>
            <a:off x="448966" y="1198561"/>
            <a:ext cx="7329840" cy="3205650"/>
          </a:xfrm>
        </p:spPr>
        <p:txBody>
          <a:bodyPr>
            <a:normAutofit/>
          </a:bodyPr>
          <a:lstStyle/>
          <a:p>
            <a:pPr algn="just" rtl="1">
              <a:buFontTx/>
              <a:buChar char="-"/>
            </a:pPr>
            <a:r>
              <a:rPr lang="fa-IR" sz="2400" b="1" dirty="0" smtClean="0">
                <a:solidFill>
                  <a:srgbClr val="002060"/>
                </a:solidFill>
                <a:cs typeface="B Mitra" panose="00000400000000000000" pitchFamily="2" charset="-78"/>
              </a:rPr>
              <a:t>دارو برای نوع غیرکلاسیک از همان نوزادی وبرای کلاسیک از 4 سالگی تجویز می شود.</a:t>
            </a:r>
          </a:p>
          <a:p>
            <a:pPr algn="just" rtl="1">
              <a:buFontTx/>
              <a:buChar char="-"/>
            </a:pPr>
            <a:r>
              <a:rPr lang="fa-IR" sz="2400" b="1" dirty="0" smtClean="0">
                <a:solidFill>
                  <a:srgbClr val="002060"/>
                </a:solidFill>
                <a:cs typeface="B Mitra" panose="00000400000000000000" pitchFamily="2" charset="-78"/>
              </a:rPr>
              <a:t>دارو ابتدا با دوز 5 میلی گرم به ازای هرکیلو وزن بدن شروع شده وسپس تحت نظر کارشناس تغذیه اضافه می گردد.</a:t>
            </a:r>
          </a:p>
          <a:p>
            <a:pPr algn="just" rtl="1">
              <a:buFontTx/>
              <a:buChar char="-"/>
            </a:pPr>
            <a:r>
              <a:rPr lang="fa-IR" sz="2400" b="1" dirty="0" smtClean="0">
                <a:solidFill>
                  <a:srgbClr val="002060"/>
                </a:solidFill>
                <a:cs typeface="B Mitra" panose="00000400000000000000" pitchFamily="2" charset="-78"/>
              </a:rPr>
              <a:t>حداکثر دوز قابل </a:t>
            </a:r>
            <a:r>
              <a:rPr lang="fa-IR" sz="2400" b="1" dirty="0" smtClean="0">
                <a:solidFill>
                  <a:schemeClr val="accent2">
                    <a:lumMod val="50000"/>
                  </a:schemeClr>
                </a:solidFill>
                <a:cs typeface="B Mitra" panose="00000400000000000000" pitchFamily="2" charset="-78"/>
              </a:rPr>
              <a:t>تجویز 20 میلی گرم روزانه </a:t>
            </a:r>
            <a:r>
              <a:rPr lang="fa-IR" sz="2400" b="1" dirty="0" smtClean="0">
                <a:solidFill>
                  <a:srgbClr val="002060"/>
                </a:solidFill>
                <a:cs typeface="B Mitra" panose="00000400000000000000" pitchFamily="2" charset="-78"/>
              </a:rPr>
              <a:t>می باشد.</a:t>
            </a:r>
          </a:p>
          <a:p>
            <a:pPr algn="just" rtl="1">
              <a:buFontTx/>
              <a:buChar char="-"/>
            </a:pPr>
            <a:r>
              <a:rPr lang="fa-IR" sz="2400" b="1" dirty="0" smtClean="0">
                <a:solidFill>
                  <a:srgbClr val="002060"/>
                </a:solidFill>
                <a:cs typeface="B Mitra" panose="00000400000000000000" pitchFamily="2" charset="-78"/>
              </a:rPr>
              <a:t>فرم های شدید ممکن است به دارو جواب ندهند.</a:t>
            </a:r>
          </a:p>
          <a:p>
            <a:pPr algn="just" rtl="1">
              <a:buFontTx/>
              <a:buChar char="-"/>
            </a:pPr>
            <a:r>
              <a:rPr lang="fa-IR" sz="2400" b="1" dirty="0" smtClean="0">
                <a:solidFill>
                  <a:srgbClr val="002060"/>
                </a:solidFill>
                <a:cs typeface="B Mitra" panose="00000400000000000000" pitchFamily="2" charset="-78"/>
              </a:rPr>
              <a:t>نوع ایرانی داروی کووان </a:t>
            </a:r>
            <a:r>
              <a:rPr lang="fa-IR" sz="2400" b="1" dirty="0" smtClean="0">
                <a:solidFill>
                  <a:srgbClr val="C00000"/>
                </a:solidFill>
                <a:cs typeface="B Mitra" panose="00000400000000000000" pitchFamily="2" charset="-78"/>
              </a:rPr>
              <a:t>تیراوا</a:t>
            </a:r>
            <a:r>
              <a:rPr lang="fa-IR" sz="2400" b="1" dirty="0" smtClean="0">
                <a:solidFill>
                  <a:srgbClr val="002060"/>
                </a:solidFill>
                <a:cs typeface="B Mitra" panose="00000400000000000000" pitchFamily="2" charset="-78"/>
              </a:rPr>
              <a:t> نام دارد.</a:t>
            </a:r>
          </a:p>
        </p:txBody>
      </p:sp>
    </p:spTree>
    <p:extLst>
      <p:ext uri="{BB962C8B-B14F-4D97-AF65-F5344CB8AC3E}">
        <p14:creationId xmlns:p14="http://schemas.microsoft.com/office/powerpoint/2010/main" val="1791572855"/>
      </p:ext>
    </p:extLst>
  </p:cSld>
  <p:clrMapOvr>
    <a:masterClrMapping/>
  </p:clrMapOvr>
  <p:transition spd="slow">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226078" y="281175"/>
            <a:ext cx="6552728" cy="792088"/>
          </a:xfrm>
          <a:prstGeom prst="rect">
            <a:avLst/>
          </a:prstGeom>
        </p:spPr>
        <p:txBody>
          <a:bodyPr vert="horz" lIns="91440" tIns="45720" rIns="91440" bIns="45720" rtlCol="0" anchor="b" anchorCtr="0">
            <a:noAutofit/>
          </a:bodyPr>
          <a:lstStyle>
            <a:lvl1pPr algn="l" defTabSz="914400" rtl="1" eaLnBrk="1" latinLnBrk="0" hangingPunct="1">
              <a:spcBef>
                <a:spcPct val="0"/>
              </a:spcBef>
              <a:buNone/>
              <a:defRPr sz="54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rtl="0"/>
            <a:r>
              <a:rPr lang="fa-IR" sz="2800" dirty="0" smtClean="0">
                <a:solidFill>
                  <a:srgbClr val="C00000"/>
                </a:solidFill>
                <a:cs typeface="B Titr" pitchFamily="2" charset="-78"/>
              </a:rPr>
              <a:t>درمان بیماری</a:t>
            </a:r>
            <a:endParaRPr lang="en-US" sz="1600" dirty="0">
              <a:solidFill>
                <a:srgbClr val="C00000"/>
              </a:solidFill>
              <a:cs typeface="B Titr" pitchFamily="2" charset="-78"/>
            </a:endParaRPr>
          </a:p>
        </p:txBody>
      </p:sp>
      <p:sp>
        <p:nvSpPr>
          <p:cNvPr id="6" name="Content Placeholder 2"/>
          <p:cNvSpPr>
            <a:spLocks noGrp="1"/>
          </p:cNvSpPr>
          <p:nvPr>
            <p:ph idx="1"/>
          </p:nvPr>
        </p:nvSpPr>
        <p:spPr>
          <a:xfrm>
            <a:off x="448966" y="1198560"/>
            <a:ext cx="7329840" cy="3816470"/>
          </a:xfrm>
        </p:spPr>
        <p:txBody>
          <a:bodyPr>
            <a:normAutofit fontScale="92500"/>
          </a:bodyPr>
          <a:lstStyle/>
          <a:p>
            <a:pPr algn="just" rtl="1">
              <a:buFontTx/>
              <a:buChar char="-"/>
            </a:pPr>
            <a:r>
              <a:rPr lang="fa-IR" sz="2400" b="1" dirty="0" smtClean="0">
                <a:solidFill>
                  <a:srgbClr val="002060"/>
                </a:solidFill>
                <a:cs typeface="B Nazanin" panose="00000400000000000000" pitchFamily="2" charset="-78"/>
              </a:rPr>
              <a:t>برای کسانی که قصد بارداری دارند باید ازسه ماه قبل از بارداری تا پایان بارداری سطح فنیل آلانین بین 6-2 میلی گرم در دسی لیتر وزیرنظر متخصص زنان حفظ شود.</a:t>
            </a:r>
          </a:p>
          <a:p>
            <a:pPr algn="just" rtl="1">
              <a:buFontTx/>
              <a:buChar char="-"/>
            </a:pPr>
            <a:endParaRPr lang="fa-IR" sz="2400" b="1" dirty="0">
              <a:solidFill>
                <a:srgbClr val="002060"/>
              </a:solidFill>
              <a:cs typeface="B Nazanin" panose="00000400000000000000" pitchFamily="2" charset="-78"/>
            </a:endParaRPr>
          </a:p>
          <a:p>
            <a:pPr algn="just" rtl="1">
              <a:buFontTx/>
              <a:buChar char="-"/>
            </a:pPr>
            <a:r>
              <a:rPr lang="fa-IR" sz="2400" b="1" dirty="0" smtClean="0">
                <a:solidFill>
                  <a:srgbClr val="002060"/>
                </a:solidFill>
                <a:cs typeface="B Nazanin" panose="00000400000000000000" pitchFamily="2" charset="-78"/>
              </a:rPr>
              <a:t>درشروع درمان آزمایش فنیل هرهفته تارسیدن به سطح قابل قبول انجام می شود وپس ازرسیدن به هدف هرماه تا پایان سه سالگی ،هرسه ماه از6-3 سالگی ، هرشش ماه 12-6 سالگی وسالیانه از 12 سالگی به بالا انجام می شود.</a:t>
            </a:r>
          </a:p>
          <a:p>
            <a:pPr algn="just" rtl="1">
              <a:buFontTx/>
              <a:buChar char="-"/>
            </a:pPr>
            <a:endParaRPr lang="fa-IR" sz="2400" b="1" dirty="0">
              <a:solidFill>
                <a:srgbClr val="002060"/>
              </a:solidFill>
              <a:cs typeface="B Nazanin" panose="00000400000000000000" pitchFamily="2" charset="-78"/>
            </a:endParaRPr>
          </a:p>
          <a:p>
            <a:pPr algn="just" rtl="1">
              <a:buFontTx/>
              <a:buChar char="-"/>
            </a:pPr>
            <a:r>
              <a:rPr lang="fa-IR" sz="2400" b="1" dirty="0" smtClean="0">
                <a:solidFill>
                  <a:srgbClr val="002060"/>
                </a:solidFill>
                <a:cs typeface="B Nazanin" panose="00000400000000000000" pitchFamily="2" charset="-78"/>
              </a:rPr>
              <a:t>سطح فنیل کمتراز 2 میلی گرم در دسی لیتر درصورتیکه مستمرباشد منجربه عوارض پوستی –گوارشی ومغزی خواهد شد.</a:t>
            </a:r>
          </a:p>
        </p:txBody>
      </p:sp>
    </p:spTree>
    <p:extLst>
      <p:ext uri="{BB962C8B-B14F-4D97-AF65-F5344CB8AC3E}">
        <p14:creationId xmlns:p14="http://schemas.microsoft.com/office/powerpoint/2010/main" val="3191069851"/>
      </p:ext>
    </p:extLst>
  </p:cSld>
  <p:clrMapOvr>
    <a:masterClrMapping/>
  </p:clrMapOvr>
  <p:transition spd="slow">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226078" y="281175"/>
            <a:ext cx="6552728" cy="792088"/>
          </a:xfrm>
          <a:prstGeom prst="rect">
            <a:avLst/>
          </a:prstGeom>
        </p:spPr>
        <p:txBody>
          <a:bodyPr vert="horz" lIns="91440" tIns="45720" rIns="91440" bIns="45720" rtlCol="0" anchor="b" anchorCtr="0">
            <a:noAutofit/>
          </a:bodyPr>
          <a:lstStyle>
            <a:lvl1pPr algn="l" defTabSz="914400" rtl="1" eaLnBrk="1" latinLnBrk="0" hangingPunct="1">
              <a:spcBef>
                <a:spcPct val="0"/>
              </a:spcBef>
              <a:buNone/>
              <a:defRPr sz="54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rtl="0"/>
            <a:r>
              <a:rPr lang="fa-IR" sz="2800" dirty="0" smtClean="0">
                <a:solidFill>
                  <a:srgbClr val="C00000"/>
                </a:solidFill>
                <a:cs typeface="B Titr" pitchFamily="2" charset="-78"/>
              </a:rPr>
              <a:t>درمان بیماری</a:t>
            </a:r>
            <a:endParaRPr lang="en-US" sz="1600" dirty="0">
              <a:solidFill>
                <a:srgbClr val="C00000"/>
              </a:solidFill>
              <a:cs typeface="B Titr" pitchFamily="2" charset="-78"/>
            </a:endParaRPr>
          </a:p>
        </p:txBody>
      </p:sp>
      <p:sp>
        <p:nvSpPr>
          <p:cNvPr id="6" name="Content Placeholder 2"/>
          <p:cNvSpPr>
            <a:spLocks noGrp="1"/>
          </p:cNvSpPr>
          <p:nvPr>
            <p:ph idx="1"/>
          </p:nvPr>
        </p:nvSpPr>
        <p:spPr>
          <a:xfrm>
            <a:off x="448966" y="1198560"/>
            <a:ext cx="7329840" cy="3816470"/>
          </a:xfrm>
        </p:spPr>
        <p:txBody>
          <a:bodyPr>
            <a:normAutofit/>
          </a:bodyPr>
          <a:lstStyle/>
          <a:p>
            <a:pPr algn="just" rtl="1">
              <a:buFontTx/>
              <a:buChar char="-"/>
            </a:pPr>
            <a:r>
              <a:rPr lang="fa-IR" sz="2400" b="1" dirty="0" smtClean="0">
                <a:solidFill>
                  <a:srgbClr val="002060"/>
                </a:solidFill>
                <a:cs typeface="B Mitra" panose="00000400000000000000" pitchFamily="2" charset="-78"/>
              </a:rPr>
              <a:t>درصورت مشاهده موارد زیر درکودکی که مبتلا به فنیل کتونوری وتحت درمان می باشد میبایست جهت بررسی نوع غیر کلاسیک ارجاع شود:</a:t>
            </a:r>
          </a:p>
          <a:p>
            <a:pPr algn="just" rtl="1">
              <a:buFontTx/>
              <a:buChar char="-"/>
            </a:pPr>
            <a:r>
              <a:rPr lang="fa-IR" sz="2400" b="1" dirty="0" smtClean="0">
                <a:solidFill>
                  <a:srgbClr val="002060"/>
                </a:solidFill>
                <a:cs typeface="B Mitra" panose="00000400000000000000" pitchFamily="2" charset="-78"/>
              </a:rPr>
              <a:t>تاخیر تکاملی یا عقب ماندگی ذهنی</a:t>
            </a:r>
          </a:p>
          <a:p>
            <a:pPr algn="just" rtl="1">
              <a:buFontTx/>
              <a:buChar char="-"/>
            </a:pPr>
            <a:r>
              <a:rPr lang="fa-IR" sz="2400" b="1" dirty="0" smtClean="0">
                <a:solidFill>
                  <a:srgbClr val="002060"/>
                </a:solidFill>
                <a:cs typeface="B Mitra" panose="00000400000000000000" pitchFamily="2" charset="-78"/>
              </a:rPr>
              <a:t>تشنج</a:t>
            </a:r>
          </a:p>
          <a:p>
            <a:pPr algn="just" rtl="1">
              <a:buFontTx/>
              <a:buChar char="-"/>
            </a:pPr>
            <a:r>
              <a:rPr lang="fa-IR" sz="2400" b="1" dirty="0" smtClean="0">
                <a:solidFill>
                  <a:srgbClr val="002060"/>
                </a:solidFill>
                <a:cs typeface="B Mitra" panose="00000400000000000000" pitchFamily="2" charset="-78"/>
              </a:rPr>
              <a:t>خواب آلودگی</a:t>
            </a:r>
          </a:p>
          <a:p>
            <a:pPr algn="just" rtl="1">
              <a:buFontTx/>
              <a:buChar char="-"/>
            </a:pPr>
            <a:r>
              <a:rPr lang="fa-IR" sz="2400" b="1" dirty="0" smtClean="0">
                <a:solidFill>
                  <a:srgbClr val="002060"/>
                </a:solidFill>
                <a:cs typeface="B Mitra" panose="00000400000000000000" pitchFamily="2" charset="-78"/>
              </a:rPr>
              <a:t>افزایش ترشح بزاق واختلال بلع</a:t>
            </a:r>
          </a:p>
          <a:p>
            <a:pPr algn="just" rtl="1">
              <a:buFontTx/>
              <a:buChar char="-"/>
            </a:pPr>
            <a:r>
              <a:rPr lang="fa-IR" sz="2400" b="1" dirty="0" smtClean="0">
                <a:solidFill>
                  <a:srgbClr val="002060"/>
                </a:solidFill>
                <a:cs typeface="B Mitra" panose="00000400000000000000" pitchFamily="2" charset="-78"/>
              </a:rPr>
              <a:t>حرکات غیرطبیعی</a:t>
            </a:r>
          </a:p>
          <a:p>
            <a:pPr algn="just" rtl="1">
              <a:buFontTx/>
              <a:buChar char="-"/>
            </a:pPr>
            <a:r>
              <a:rPr lang="fa-IR" sz="2400" b="1" dirty="0" smtClean="0">
                <a:solidFill>
                  <a:srgbClr val="002060"/>
                </a:solidFill>
                <a:cs typeface="B Mitra" panose="00000400000000000000" pitchFamily="2" charset="-78"/>
              </a:rPr>
              <a:t>نوسان سطح هوشیاری</a:t>
            </a:r>
          </a:p>
        </p:txBody>
      </p:sp>
    </p:spTree>
    <p:extLst>
      <p:ext uri="{BB962C8B-B14F-4D97-AF65-F5344CB8AC3E}">
        <p14:creationId xmlns:p14="http://schemas.microsoft.com/office/powerpoint/2010/main" val="2866725551"/>
      </p:ext>
    </p:extLst>
  </p:cSld>
  <p:clrMapOvr>
    <a:masterClrMapping/>
  </p:clrMapOvr>
  <p:transition spd="slow">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48965" y="891995"/>
            <a:ext cx="7787954" cy="3512215"/>
          </a:xfrm>
        </p:spPr>
        <p:txBody>
          <a:bodyPr>
            <a:normAutofit/>
          </a:bodyPr>
          <a:lstStyle/>
          <a:p>
            <a:pPr algn="just" rtl="1"/>
            <a:endParaRPr lang="fa-IR" sz="2400" b="1" dirty="0">
              <a:solidFill>
                <a:srgbClr val="002060"/>
              </a:solidFill>
              <a:cs typeface="B Nazanin" panose="00000400000000000000" pitchFamily="2" charset="-78"/>
            </a:endParaRPr>
          </a:p>
          <a:p>
            <a:pPr algn="just" rtl="1"/>
            <a:r>
              <a:rPr lang="fa-IR" sz="2400" b="1" dirty="0" smtClean="0">
                <a:solidFill>
                  <a:srgbClr val="002060"/>
                </a:solidFill>
                <a:cs typeface="B Nazanin" panose="00000400000000000000" pitchFamily="2" charset="-78"/>
              </a:rPr>
              <a:t>شیررژیمی (فرمولا)اساس رژیم غذایی پی کی یو می باشد وپروتئین موردنیاز بدن واسیدهای آمینه ضروری به جزفنیل آلانین را تامین می کند.(خواب بهتر،عدم گرسنگی،افزایش تمرکز،تامین انرژی بدن و..ازفوایداین شیرمی باشد)</a:t>
            </a:r>
          </a:p>
          <a:p>
            <a:pPr algn="r" rtl="1"/>
            <a:endParaRPr lang="en-US" dirty="0"/>
          </a:p>
        </p:txBody>
      </p:sp>
    </p:spTree>
    <p:extLst>
      <p:ext uri="{BB962C8B-B14F-4D97-AF65-F5344CB8AC3E}">
        <p14:creationId xmlns:p14="http://schemas.microsoft.com/office/powerpoint/2010/main" val="1437445800"/>
      </p:ext>
    </p:extLst>
  </p:cSld>
  <p:clrMapOvr>
    <a:masterClrMapping/>
  </p:clrMapOvr>
  <p:transition spd="slow">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96259" y="433881"/>
            <a:ext cx="7787955" cy="4275739"/>
          </a:xfrm>
        </p:spPr>
        <p:txBody>
          <a:bodyPr>
            <a:normAutofit fontScale="92500" lnSpcReduction="10000"/>
          </a:bodyPr>
          <a:lstStyle/>
          <a:p>
            <a:pPr algn="just" rtl="1"/>
            <a:r>
              <a:rPr lang="fa-IR" sz="3200" b="1" dirty="0" smtClean="0">
                <a:solidFill>
                  <a:srgbClr val="C00000"/>
                </a:solidFill>
                <a:cs typeface="B Nazanin" panose="00000400000000000000" pitchFamily="2" charset="-78"/>
              </a:rPr>
              <a:t>درمان های تکمیلی بیماران :</a:t>
            </a:r>
          </a:p>
          <a:p>
            <a:pPr marL="0" indent="0" algn="just" rtl="1">
              <a:buNone/>
            </a:pPr>
            <a:endParaRPr lang="fa-IR" sz="3200" b="1" dirty="0" smtClean="0">
              <a:solidFill>
                <a:srgbClr val="C00000"/>
              </a:solidFill>
              <a:cs typeface="B Nazanin" panose="00000400000000000000" pitchFamily="2" charset="-78"/>
            </a:endParaRPr>
          </a:p>
          <a:p>
            <a:pPr marL="0" indent="0" algn="just" rtl="1">
              <a:buNone/>
            </a:pPr>
            <a:r>
              <a:rPr lang="fa-IR" sz="2400" b="1" dirty="0" smtClean="0">
                <a:solidFill>
                  <a:srgbClr val="002060"/>
                </a:solidFill>
                <a:cs typeface="B Nazanin" panose="00000400000000000000" pitchFamily="2" charset="-78"/>
              </a:rPr>
              <a:t>-</a:t>
            </a:r>
            <a:r>
              <a:rPr lang="fa-IR" sz="2600" b="1" dirty="0" smtClean="0">
                <a:solidFill>
                  <a:schemeClr val="accent6">
                    <a:lumMod val="50000"/>
                  </a:schemeClr>
                </a:solidFill>
                <a:cs typeface="B Nazanin" panose="00000400000000000000" pitchFamily="2" charset="-78"/>
              </a:rPr>
              <a:t>کمبود آهن:</a:t>
            </a:r>
            <a:endParaRPr lang="fa-IR" sz="2400" b="1" dirty="0" smtClean="0">
              <a:solidFill>
                <a:schemeClr val="accent6">
                  <a:lumMod val="50000"/>
                </a:schemeClr>
              </a:solidFill>
              <a:cs typeface="B Nazanin" panose="00000400000000000000" pitchFamily="2" charset="-78"/>
            </a:endParaRPr>
          </a:p>
          <a:p>
            <a:pPr marL="0" indent="0" algn="just" rtl="1">
              <a:buNone/>
            </a:pPr>
            <a:r>
              <a:rPr lang="fa-IR" sz="2400" b="1" dirty="0" smtClean="0">
                <a:solidFill>
                  <a:srgbClr val="002060"/>
                </a:solidFill>
                <a:cs typeface="B Nazanin" panose="00000400000000000000" pitchFamily="2" charset="-78"/>
              </a:rPr>
              <a:t>سطح فریتین و هموگلوبین بیماران باید تحت نظر باشد ودرصورت کمبود، آهن درمانی انجام شود.کمبود آهن شانس عفونت را افزایش می دهد.</a:t>
            </a:r>
          </a:p>
          <a:p>
            <a:pPr marL="0" indent="0" algn="just" rtl="1">
              <a:buNone/>
            </a:pPr>
            <a:endParaRPr lang="fa-IR" sz="2400" b="1" dirty="0" smtClean="0">
              <a:solidFill>
                <a:srgbClr val="002060"/>
              </a:solidFill>
              <a:cs typeface="B Nazanin" panose="00000400000000000000" pitchFamily="2" charset="-78"/>
            </a:endParaRPr>
          </a:p>
          <a:p>
            <a:pPr marL="0" indent="0" algn="just" rtl="1">
              <a:buNone/>
            </a:pPr>
            <a:r>
              <a:rPr lang="fa-IR" sz="2400" b="1" dirty="0" smtClean="0">
                <a:solidFill>
                  <a:srgbClr val="002060"/>
                </a:solidFill>
                <a:cs typeface="B Nazanin" panose="00000400000000000000" pitchFamily="2" charset="-78"/>
              </a:rPr>
              <a:t>-</a:t>
            </a:r>
            <a:r>
              <a:rPr lang="fa-IR" sz="2600" b="1" dirty="0" smtClean="0">
                <a:solidFill>
                  <a:schemeClr val="accent6">
                    <a:lumMod val="50000"/>
                  </a:schemeClr>
                </a:solidFill>
                <a:cs typeface="B Nazanin" panose="00000400000000000000" pitchFamily="2" charset="-78"/>
              </a:rPr>
              <a:t>کمبودکلسیم وویتامین دی:</a:t>
            </a:r>
          </a:p>
          <a:p>
            <a:pPr marL="0" indent="0" algn="just" rtl="1">
              <a:buNone/>
            </a:pPr>
            <a:r>
              <a:rPr lang="fa-IR" sz="2400" b="1" dirty="0" smtClean="0">
                <a:solidFill>
                  <a:srgbClr val="002060"/>
                </a:solidFill>
                <a:cs typeface="B Nazanin" panose="00000400000000000000" pitchFamily="2" charset="-78"/>
              </a:rPr>
              <a:t>استئوپروز از عوامل مهم مرگ ومیر این بیماران درسنین بالا می باشد.میزان کلسیم وویتامین دی این بیماران باید درحد طبیعی نگه داشته شود.تراکم استخوان برای بیماران زیر5 سال وسپس بالای 10 سال انجام شود.درصورت طبیعی بودن 5 سال بعد وپس از آن در صورت وجود مشکل هرساله و درصورت عدم مشکل 2سال یکبار انجام شود.</a:t>
            </a:r>
          </a:p>
        </p:txBody>
      </p:sp>
    </p:spTree>
    <p:extLst>
      <p:ext uri="{BB962C8B-B14F-4D97-AF65-F5344CB8AC3E}">
        <p14:creationId xmlns:p14="http://schemas.microsoft.com/office/powerpoint/2010/main" val="132040443"/>
      </p:ext>
    </p:extLst>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rtl="1"/>
            <a:r>
              <a:rPr lang="fa-IR" b="1" dirty="0" smtClean="0">
                <a:solidFill>
                  <a:srgbClr val="FF0000"/>
                </a:solidFill>
                <a:cs typeface="B Nazanin" panose="00000400000000000000" pitchFamily="2" charset="-78"/>
              </a:rPr>
              <a:t>مباحث جلسه</a:t>
            </a:r>
            <a:endParaRPr lang="en-US" b="1" dirty="0">
              <a:solidFill>
                <a:srgbClr val="FF0000"/>
              </a:solidFill>
              <a:cs typeface="B Nazanin" panose="00000400000000000000" pitchFamily="2" charset="-78"/>
            </a:endParaRPr>
          </a:p>
        </p:txBody>
      </p:sp>
      <p:sp>
        <p:nvSpPr>
          <p:cNvPr id="3" name="Content Placeholder 2"/>
          <p:cNvSpPr>
            <a:spLocks noGrp="1"/>
          </p:cNvSpPr>
          <p:nvPr>
            <p:ph idx="1"/>
          </p:nvPr>
        </p:nvSpPr>
        <p:spPr/>
        <p:txBody>
          <a:bodyPr>
            <a:normAutofit fontScale="92500" lnSpcReduction="10000"/>
          </a:bodyPr>
          <a:lstStyle/>
          <a:p>
            <a:pPr algn="r" rtl="1"/>
            <a:r>
              <a:rPr lang="fa-IR" b="1" dirty="0" smtClean="0">
                <a:solidFill>
                  <a:schemeClr val="tx2">
                    <a:lumMod val="75000"/>
                  </a:schemeClr>
                </a:solidFill>
                <a:cs typeface="B Nazanin" panose="00000400000000000000" pitchFamily="2" charset="-78"/>
              </a:rPr>
              <a:t>تاریخچه وتعریف بیماری</a:t>
            </a:r>
          </a:p>
          <a:p>
            <a:pPr algn="r" rtl="1"/>
            <a:r>
              <a:rPr lang="fa-IR" b="1" dirty="0" smtClean="0">
                <a:solidFill>
                  <a:schemeClr val="tx2">
                    <a:lumMod val="75000"/>
                  </a:schemeClr>
                </a:solidFill>
                <a:cs typeface="B Nazanin" panose="00000400000000000000" pitchFamily="2" charset="-78"/>
              </a:rPr>
              <a:t>ژنتیک و اپیدمیولوژی</a:t>
            </a:r>
          </a:p>
          <a:p>
            <a:pPr algn="r" rtl="1"/>
            <a:r>
              <a:rPr lang="fa-IR" b="1" dirty="0" smtClean="0">
                <a:solidFill>
                  <a:schemeClr val="tx2">
                    <a:lumMod val="75000"/>
                  </a:schemeClr>
                </a:solidFill>
                <a:cs typeface="B Nazanin" panose="00000400000000000000" pitchFamily="2" charset="-78"/>
              </a:rPr>
              <a:t>انواع فنیل کتونوری</a:t>
            </a:r>
          </a:p>
          <a:p>
            <a:pPr algn="r" rtl="1"/>
            <a:r>
              <a:rPr lang="fa-IR" b="1" dirty="0" smtClean="0">
                <a:solidFill>
                  <a:schemeClr val="tx2">
                    <a:lumMod val="75000"/>
                  </a:schemeClr>
                </a:solidFill>
                <a:cs typeface="B Nazanin" panose="00000400000000000000" pitchFamily="2" charset="-78"/>
              </a:rPr>
              <a:t>درمان و مراقبت</a:t>
            </a:r>
          </a:p>
          <a:p>
            <a:pPr algn="r" rtl="1"/>
            <a:r>
              <a:rPr lang="fa-IR" b="1" dirty="0" smtClean="0">
                <a:solidFill>
                  <a:schemeClr val="tx2">
                    <a:lumMod val="75000"/>
                  </a:schemeClr>
                </a:solidFill>
                <a:cs typeface="B Nazanin" panose="00000400000000000000" pitchFamily="2" charset="-78"/>
              </a:rPr>
              <a:t>غربالگری</a:t>
            </a:r>
          </a:p>
          <a:p>
            <a:pPr algn="r" rtl="1"/>
            <a:r>
              <a:rPr lang="fa-IR" b="1" dirty="0" smtClean="0">
                <a:solidFill>
                  <a:schemeClr val="tx2">
                    <a:lumMod val="75000"/>
                  </a:schemeClr>
                </a:solidFill>
                <a:cs typeface="B Nazanin" panose="00000400000000000000" pitchFamily="2" charset="-78"/>
              </a:rPr>
              <a:t>پیشگیری</a:t>
            </a:r>
          </a:p>
          <a:p>
            <a:pPr algn="r" rtl="1"/>
            <a:r>
              <a:rPr lang="fa-IR" b="1" dirty="0" smtClean="0">
                <a:solidFill>
                  <a:schemeClr val="tx2">
                    <a:lumMod val="75000"/>
                  </a:schemeClr>
                </a:solidFill>
                <a:cs typeface="B Nazanin" panose="00000400000000000000" pitchFamily="2" charset="-78"/>
              </a:rPr>
              <a:t>شاخص ها</a:t>
            </a:r>
          </a:p>
          <a:p>
            <a:pPr algn="r" rtl="1"/>
            <a:r>
              <a:rPr lang="fa-IR" b="1" dirty="0" smtClean="0">
                <a:solidFill>
                  <a:schemeClr val="tx2">
                    <a:lumMod val="75000"/>
                  </a:schemeClr>
                </a:solidFill>
                <a:cs typeface="B Nazanin" panose="00000400000000000000" pitchFamily="2" charset="-78"/>
              </a:rPr>
              <a:t>سامانه سیب </a:t>
            </a:r>
          </a:p>
          <a:p>
            <a:pPr algn="r" rtl="1"/>
            <a:endParaRPr lang="fa-IR" dirty="0" smtClean="0"/>
          </a:p>
          <a:p>
            <a:pPr algn="r" rtl="1"/>
            <a:endParaRPr lang="en-US" dirty="0"/>
          </a:p>
        </p:txBody>
      </p:sp>
    </p:spTree>
    <p:extLst>
      <p:ext uri="{BB962C8B-B14F-4D97-AF65-F5344CB8AC3E}">
        <p14:creationId xmlns:p14="http://schemas.microsoft.com/office/powerpoint/2010/main" val="2102321405"/>
      </p:ext>
    </p:extLst>
  </p:cSld>
  <p:clrMapOvr>
    <a:masterClrMapping/>
  </p:clrMapOvr>
  <p:transition spd="slow">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96259" y="433881"/>
            <a:ext cx="7787955" cy="4275739"/>
          </a:xfrm>
        </p:spPr>
        <p:txBody>
          <a:bodyPr>
            <a:normAutofit lnSpcReduction="10000"/>
          </a:bodyPr>
          <a:lstStyle/>
          <a:p>
            <a:pPr algn="just" rtl="1"/>
            <a:r>
              <a:rPr lang="fa-IR" sz="3200" b="1" dirty="0" smtClean="0">
                <a:solidFill>
                  <a:srgbClr val="C00000"/>
                </a:solidFill>
                <a:cs typeface="B Nazanin" panose="00000400000000000000" pitchFamily="2" charset="-78"/>
              </a:rPr>
              <a:t>درمان های تکمیلی بیماران :</a:t>
            </a:r>
          </a:p>
          <a:p>
            <a:pPr marL="0" indent="0" algn="just" rtl="1">
              <a:buNone/>
            </a:pPr>
            <a:endParaRPr lang="fa-IR" sz="2400" b="1" dirty="0" smtClean="0">
              <a:solidFill>
                <a:srgbClr val="002060"/>
              </a:solidFill>
              <a:cs typeface="B Nazanin" panose="00000400000000000000" pitchFamily="2" charset="-78"/>
            </a:endParaRPr>
          </a:p>
          <a:p>
            <a:pPr marL="0" lvl="0" indent="0" algn="just" rtl="1">
              <a:buNone/>
            </a:pPr>
            <a:r>
              <a:rPr lang="fa-IR" sz="2400" b="1" dirty="0">
                <a:solidFill>
                  <a:schemeClr val="accent6">
                    <a:lumMod val="50000"/>
                  </a:schemeClr>
                </a:solidFill>
                <a:cs typeface="B Nazanin" panose="00000400000000000000" pitchFamily="2" charset="-78"/>
              </a:rPr>
              <a:t>-کمبودروی،سلنیوم،ویتامین </a:t>
            </a:r>
            <a:r>
              <a:rPr lang="en-US" sz="2400" b="1" dirty="0">
                <a:solidFill>
                  <a:schemeClr val="accent6">
                    <a:lumMod val="50000"/>
                  </a:schemeClr>
                </a:solidFill>
                <a:cs typeface="B Nazanin" panose="00000400000000000000" pitchFamily="2" charset="-78"/>
              </a:rPr>
              <a:t>B12</a:t>
            </a:r>
            <a:endParaRPr lang="fa-IR" sz="2400" b="1" dirty="0">
              <a:solidFill>
                <a:schemeClr val="accent6">
                  <a:lumMod val="50000"/>
                </a:schemeClr>
              </a:solidFill>
              <a:cs typeface="B Nazanin" panose="00000400000000000000" pitchFamily="2" charset="-78"/>
            </a:endParaRPr>
          </a:p>
          <a:p>
            <a:pPr marL="0" indent="0" algn="just" rtl="1">
              <a:buNone/>
            </a:pPr>
            <a:r>
              <a:rPr lang="fa-IR" sz="2400" b="1" dirty="0" smtClean="0">
                <a:solidFill>
                  <a:srgbClr val="002060"/>
                </a:solidFill>
                <a:cs typeface="B Nazanin" panose="00000400000000000000" pitchFamily="2" charset="-78"/>
              </a:rPr>
              <a:t>روی در گوشت و حبوبات موجود می باشد که برای فعالیت آنزیم های بدن و متابولیسم سلول ها نیاز می باشد.</a:t>
            </a:r>
          </a:p>
          <a:p>
            <a:pPr marL="0" indent="0" algn="just" rtl="1">
              <a:buNone/>
            </a:pPr>
            <a:r>
              <a:rPr lang="fa-IR" sz="2400" b="1" dirty="0" smtClean="0">
                <a:solidFill>
                  <a:srgbClr val="002060"/>
                </a:solidFill>
                <a:cs typeface="B Nazanin" panose="00000400000000000000" pitchFamily="2" charset="-78"/>
              </a:rPr>
              <a:t>سلنیوم خاصیت آنتی اکسیدان دارد ودر گوشت موجود می باشد وکمبود آن باعث کاهش ایمنی بدن وبیماری قلبی می شود.</a:t>
            </a:r>
          </a:p>
          <a:p>
            <a:pPr marL="0" indent="0" algn="just" rtl="1">
              <a:buNone/>
            </a:pPr>
            <a:r>
              <a:rPr lang="fa-IR" sz="2400" b="1" dirty="0" smtClean="0">
                <a:solidFill>
                  <a:srgbClr val="002060"/>
                </a:solidFill>
                <a:cs typeface="B Nazanin" panose="00000400000000000000" pitchFamily="2" charset="-78"/>
              </a:rPr>
              <a:t>ویتامین </a:t>
            </a:r>
            <a:r>
              <a:rPr lang="x-none" sz="2400" b="1" dirty="0" smtClean="0">
                <a:solidFill>
                  <a:srgbClr val="002060"/>
                </a:solidFill>
                <a:cs typeface="B Nazanin" panose="00000400000000000000" pitchFamily="2" charset="-78"/>
              </a:rPr>
              <a:t>B12</a:t>
            </a:r>
            <a:r>
              <a:rPr lang="fa-IR" sz="2400" b="1" dirty="0" smtClean="0">
                <a:solidFill>
                  <a:srgbClr val="002060"/>
                </a:solidFill>
                <a:cs typeface="B Nazanin" panose="00000400000000000000" pitchFamily="2" charset="-78"/>
              </a:rPr>
              <a:t> در گوشت،شیر وتخم مرغ وجود دارد و کمبود آن موجب آنمی مگالوبلاستیک و عوارض مغزی،افسردگی و دمانس  می شود.</a:t>
            </a:r>
          </a:p>
          <a:p>
            <a:pPr marL="0" indent="0" algn="just" rtl="1">
              <a:buNone/>
            </a:pPr>
            <a:r>
              <a:rPr lang="fa-IR" sz="2400" b="1" dirty="0" smtClean="0">
                <a:solidFill>
                  <a:srgbClr val="002060"/>
                </a:solidFill>
                <a:cs typeface="B Nazanin" panose="00000400000000000000" pitchFamily="2" charset="-78"/>
              </a:rPr>
              <a:t>به علت مشکلات رژیمی این بیماران بیشتر به گیاه خواری روی می آورند که باعث کمبود این ویتامین می گردد.</a:t>
            </a:r>
            <a:endParaRPr lang="fa-IR" sz="2400" b="1" dirty="0">
              <a:solidFill>
                <a:srgbClr val="002060"/>
              </a:solidFill>
              <a:cs typeface="B Nazanin" panose="00000400000000000000" pitchFamily="2" charset="-78"/>
            </a:endParaRPr>
          </a:p>
        </p:txBody>
      </p:sp>
    </p:spTree>
    <p:extLst>
      <p:ext uri="{BB962C8B-B14F-4D97-AF65-F5344CB8AC3E}">
        <p14:creationId xmlns:p14="http://schemas.microsoft.com/office/powerpoint/2010/main" val="4251552041"/>
      </p:ext>
    </p:extLst>
  </p:cSld>
  <p:clrMapOvr>
    <a:masterClrMapping/>
  </p:clrMapOvr>
  <p:transition spd="slow">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96259" y="433881"/>
            <a:ext cx="7787955" cy="4275739"/>
          </a:xfrm>
        </p:spPr>
        <p:txBody>
          <a:bodyPr>
            <a:normAutofit/>
          </a:bodyPr>
          <a:lstStyle/>
          <a:p>
            <a:pPr algn="just" rtl="1"/>
            <a:r>
              <a:rPr lang="fa-IR" sz="3200" b="1" dirty="0" smtClean="0">
                <a:solidFill>
                  <a:srgbClr val="C00000"/>
                </a:solidFill>
                <a:cs typeface="B Nazanin" panose="00000400000000000000" pitchFamily="2" charset="-78"/>
              </a:rPr>
              <a:t>درمان های تکمیلی بیماران :</a:t>
            </a:r>
          </a:p>
          <a:p>
            <a:pPr marL="0" indent="0" algn="just" rtl="1">
              <a:buNone/>
            </a:pPr>
            <a:endParaRPr lang="fa-IR" sz="2400" b="1" dirty="0" smtClean="0">
              <a:solidFill>
                <a:srgbClr val="002060"/>
              </a:solidFill>
              <a:cs typeface="B Nazanin" panose="00000400000000000000" pitchFamily="2" charset="-78"/>
            </a:endParaRPr>
          </a:p>
          <a:p>
            <a:pPr marL="0" lvl="0" indent="0" algn="just" rtl="1">
              <a:buNone/>
            </a:pPr>
            <a:r>
              <a:rPr lang="fa-IR" sz="2400" b="1" dirty="0" smtClean="0">
                <a:solidFill>
                  <a:schemeClr val="accent6">
                    <a:lumMod val="50000"/>
                  </a:schemeClr>
                </a:solidFill>
                <a:cs typeface="B Nazanin" panose="00000400000000000000" pitchFamily="2" charset="-78"/>
              </a:rPr>
              <a:t>-کمبود اسیدهای چرب</a:t>
            </a:r>
          </a:p>
          <a:p>
            <a:pPr marL="0" lvl="0" indent="0" algn="just" rtl="1">
              <a:buNone/>
            </a:pPr>
            <a:r>
              <a:rPr lang="fa-IR" sz="2400" b="1" dirty="0" smtClean="0">
                <a:solidFill>
                  <a:srgbClr val="002060"/>
                </a:solidFill>
                <a:cs typeface="B Nazanin" panose="00000400000000000000" pitchFamily="2" charset="-78"/>
              </a:rPr>
              <a:t>محدودیت های غذایی در این بیماران باعث کمبود اسیدهای چرب می شود.این مواد برای رشد مغز به خصوص در چندماه اول تولد لازم می باشد واثرات سوئی بر عملکرد سیستم عصبی داشته وموجب مشکلات یادگیری،رفتاری  وبینایی در بیماران می شود.بنابراین در سال اول تولد باید با شیرهای رژیمی کمبود این مواد را جبران کرد ودر سال های بعد نیز از دسترسی به این مواد اطمینان حاصل نمود.</a:t>
            </a:r>
            <a:endParaRPr lang="fa-IR" sz="2400" b="1" dirty="0">
              <a:solidFill>
                <a:srgbClr val="002060"/>
              </a:solidFill>
              <a:cs typeface="B Nazanin" panose="00000400000000000000" pitchFamily="2" charset="-78"/>
            </a:endParaRPr>
          </a:p>
        </p:txBody>
      </p:sp>
    </p:spTree>
    <p:extLst>
      <p:ext uri="{BB962C8B-B14F-4D97-AF65-F5344CB8AC3E}">
        <p14:creationId xmlns:p14="http://schemas.microsoft.com/office/powerpoint/2010/main" val="3592042127"/>
      </p:ext>
    </p:extLst>
  </p:cSld>
  <p:clrMapOvr>
    <a:masterClrMapping/>
  </p:clrMapOvr>
  <p:transition spd="slow">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457199" y="277813"/>
            <a:ext cx="8237835" cy="9195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9pPr>
          </a:lstStyle>
          <a:p>
            <a:pPr>
              <a:defRPr/>
            </a:pPr>
            <a:r>
              <a:rPr lang="fa-IR" sz="2800" kern="0" dirty="0" smtClean="0">
                <a:solidFill>
                  <a:srgbClr val="FF0000"/>
                </a:solidFill>
                <a:cs typeface="B Titr" pitchFamily="2" charset="-78"/>
              </a:rPr>
              <a:t>خط قرمزها درتکامل نوزادان </a:t>
            </a:r>
            <a:endParaRPr lang="en-US" sz="2800" kern="0" dirty="0">
              <a:solidFill>
                <a:srgbClr val="FF0000"/>
              </a:solidFill>
              <a:cs typeface="B Titr" pitchFamily="2" charset="-78"/>
            </a:endParaRPr>
          </a:p>
        </p:txBody>
      </p:sp>
      <p:sp>
        <p:nvSpPr>
          <p:cNvPr id="5" name="Content Placeholder 2"/>
          <p:cNvSpPr>
            <a:spLocks noGrp="1"/>
          </p:cNvSpPr>
          <p:nvPr>
            <p:ph idx="1"/>
          </p:nvPr>
        </p:nvSpPr>
        <p:spPr>
          <a:xfrm>
            <a:off x="449263" y="1350110"/>
            <a:ext cx="7329542" cy="2594828"/>
          </a:xfrm>
        </p:spPr>
        <p:txBody>
          <a:bodyPr>
            <a:normAutofit/>
          </a:bodyPr>
          <a:lstStyle/>
          <a:p>
            <a:pPr algn="r" rtl="1" eaLnBrk="1" hangingPunct="1">
              <a:lnSpc>
                <a:spcPct val="90000"/>
              </a:lnSpc>
              <a:defRPr/>
            </a:pPr>
            <a:r>
              <a:rPr lang="fa-IR" sz="2400" b="1" dirty="0" smtClean="0">
                <a:solidFill>
                  <a:srgbClr val="002060"/>
                </a:solidFill>
                <a:cs typeface="B Nazanin" pitchFamily="2" charset="-78"/>
              </a:rPr>
              <a:t>کودک در2 ماهگی قادربه خندیدن نباشد</a:t>
            </a:r>
          </a:p>
          <a:p>
            <a:pPr algn="r" rtl="1" eaLnBrk="1" hangingPunct="1">
              <a:lnSpc>
                <a:spcPct val="90000"/>
              </a:lnSpc>
              <a:defRPr/>
            </a:pPr>
            <a:r>
              <a:rPr lang="fa-IR" sz="2400" b="1" dirty="0" smtClean="0">
                <a:solidFill>
                  <a:srgbClr val="002060"/>
                </a:solidFill>
                <a:cs typeface="B Nazanin" pitchFamily="2" charset="-78"/>
              </a:rPr>
              <a:t>کودک در9 ماهگی به تنهایی قادربه نشستن نباشد</a:t>
            </a:r>
          </a:p>
          <a:p>
            <a:pPr algn="r" rtl="1" eaLnBrk="1" hangingPunct="1">
              <a:lnSpc>
                <a:spcPct val="90000"/>
              </a:lnSpc>
              <a:defRPr/>
            </a:pPr>
            <a:r>
              <a:rPr lang="fa-IR" sz="2400" b="1" dirty="0" smtClean="0">
                <a:solidFill>
                  <a:srgbClr val="002060"/>
                </a:solidFill>
                <a:cs typeface="B Nazanin" pitchFamily="2" charset="-78"/>
              </a:rPr>
              <a:t>کودک در 18 ماهگی به تنهایی قادربه قدم زدن نباشدو تا6 کلمه یاد نگرفته باشد</a:t>
            </a:r>
          </a:p>
          <a:p>
            <a:pPr algn="r" rtl="1" eaLnBrk="1" hangingPunct="1">
              <a:lnSpc>
                <a:spcPct val="90000"/>
              </a:lnSpc>
              <a:defRPr/>
            </a:pPr>
            <a:r>
              <a:rPr lang="fa-IR" sz="2400" b="1" dirty="0" smtClean="0">
                <a:solidFill>
                  <a:srgbClr val="002060"/>
                </a:solidFill>
                <a:cs typeface="B Nazanin" pitchFamily="2" charset="-78"/>
              </a:rPr>
              <a:t>کودک در2تا2/5 سالگی قادر به گفتن جمله 2-3 کلمه ای نباشد.</a:t>
            </a:r>
            <a:endParaRPr lang="en-US" sz="2400" b="1" dirty="0" smtClean="0">
              <a:solidFill>
                <a:srgbClr val="002060"/>
              </a:solidFill>
              <a:cs typeface="B Nazanin" pitchFamily="2" charset="-78"/>
            </a:endParaRPr>
          </a:p>
          <a:p>
            <a:pPr algn="r" rtl="1">
              <a:defRPr/>
            </a:pPr>
            <a:endParaRPr lang="en-US" sz="2400" dirty="0">
              <a:solidFill>
                <a:srgbClr val="002060"/>
              </a:solidFill>
              <a:cs typeface="B Nazanin" pitchFamily="2" charset="-78"/>
            </a:endParaRPr>
          </a:p>
        </p:txBody>
      </p:sp>
    </p:spTree>
    <p:extLst>
      <p:ext uri="{BB962C8B-B14F-4D97-AF65-F5344CB8AC3E}">
        <p14:creationId xmlns:p14="http://schemas.microsoft.com/office/powerpoint/2010/main" val="3696009035"/>
      </p:ext>
    </p:extLst>
  </p:cSld>
  <p:clrMapOvr>
    <a:masterClrMapping/>
  </p:clrMapOvr>
  <p:transition spd="slow">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296260" y="207110"/>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9pPr>
          </a:lstStyle>
          <a:p>
            <a:pPr>
              <a:defRPr/>
            </a:pPr>
            <a:endParaRPr lang="en-US" sz="3200" kern="0" dirty="0">
              <a:solidFill>
                <a:srgbClr val="FF0000"/>
              </a:solidFill>
              <a:cs typeface="B Titr" pitchFamily="2" charset="-78"/>
            </a:endParaRPr>
          </a:p>
        </p:txBody>
      </p:sp>
      <p:sp>
        <p:nvSpPr>
          <p:cNvPr id="6" name="Title 2"/>
          <p:cNvSpPr txBox="1">
            <a:spLocks/>
          </p:cNvSpPr>
          <p:nvPr/>
        </p:nvSpPr>
        <p:spPr>
          <a:xfrm>
            <a:off x="601670" y="338328"/>
            <a:ext cx="7329840" cy="553667"/>
          </a:xfrm>
          <a:prstGeom prst="rect">
            <a:avLst/>
          </a:prstGeom>
        </p:spPr>
        <p:txBody>
          <a:bodyPr vert="horz" lIns="91440" tIns="45720" rIns="91440" bIns="45720" rtlCol="0" anchor="ctr">
            <a:normAutofit fontScale="82500" lnSpcReduction="200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a-IR" sz="4400" b="0" i="0" u="none" strike="noStrike" kern="1200" cap="none" spc="0" normalizeH="0" baseline="0" noProof="0" dirty="0" smtClean="0">
                <a:ln>
                  <a:noFill/>
                </a:ln>
                <a:solidFill>
                  <a:srgbClr val="FFFFFF"/>
                </a:solidFill>
                <a:effectLst/>
                <a:uLnTx/>
                <a:uFillTx/>
                <a:latin typeface="Candara"/>
                <a:ea typeface="+mj-ea"/>
                <a:cs typeface="Arial" panose="020B0604020202020204" pitchFamily="34" charset="0"/>
              </a:rPr>
              <a:t> </a:t>
            </a:r>
            <a:r>
              <a:rPr kumimoji="0" lang="fa-IR" sz="3400" b="1" i="0" u="none" strike="noStrike" kern="1200" cap="none" spc="0" normalizeH="0" baseline="0" noProof="0" dirty="0" smtClean="0">
                <a:ln>
                  <a:noFill/>
                </a:ln>
                <a:solidFill>
                  <a:srgbClr val="FF0000"/>
                </a:solidFill>
                <a:effectLst/>
                <a:uLnTx/>
                <a:uFillTx/>
                <a:latin typeface="Candara"/>
                <a:cs typeface="B Nazanin" panose="00000400000000000000" pitchFamily="2" charset="-78"/>
              </a:rPr>
              <a:t>غذاهای ممنوع ( غنی از پروتئین و فنیل آلانین)</a:t>
            </a:r>
            <a:r>
              <a:rPr kumimoji="0" lang="fa-IR" sz="3400" b="1" i="0" u="none" strike="noStrike" kern="1200" cap="none" spc="0" normalizeH="0" baseline="0" noProof="0" dirty="0" smtClean="0">
                <a:ln>
                  <a:noFill/>
                </a:ln>
                <a:solidFill>
                  <a:srgbClr val="FFFFFF"/>
                </a:solidFill>
                <a:effectLst/>
                <a:uLnTx/>
                <a:uFillTx/>
                <a:latin typeface="Candara"/>
                <a:cs typeface="B Nazanin" panose="00000400000000000000" pitchFamily="2" charset="-78"/>
              </a:rPr>
              <a:t>)</a:t>
            </a:r>
            <a:endParaRPr kumimoji="0" lang="fa-IR" sz="4400" b="1" i="0" u="none" strike="noStrike" kern="1200" cap="none" spc="0" normalizeH="0" baseline="0" noProof="0" dirty="0">
              <a:ln>
                <a:noFill/>
              </a:ln>
              <a:solidFill>
                <a:srgbClr val="FFFFFF"/>
              </a:solidFill>
              <a:effectLst/>
              <a:uLnTx/>
              <a:uFillTx/>
              <a:latin typeface="Candara"/>
              <a:cs typeface="B Nazanin" panose="00000400000000000000" pitchFamily="2" charset="-78"/>
            </a:endParaRPr>
          </a:p>
        </p:txBody>
      </p:sp>
      <p:sp>
        <p:nvSpPr>
          <p:cNvPr id="7" name="Content Placeholder 1"/>
          <p:cNvSpPr txBox="1">
            <a:spLocks/>
          </p:cNvSpPr>
          <p:nvPr/>
        </p:nvSpPr>
        <p:spPr>
          <a:xfrm>
            <a:off x="-239663" y="1197405"/>
            <a:ext cx="7560353" cy="3678281"/>
          </a:xfrm>
          <a:prstGeom prst="rect">
            <a:avLst/>
          </a:prstGeom>
        </p:spPr>
        <p:txBody>
          <a:bodyPr vert="horz" lIns="91440" tIns="45720" rIns="91440" bIns="45720" rtlCol="0">
            <a:normAutofit lnSpcReduction="10000"/>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marL="274320" marR="0" lvl="0" indent="-274320" algn="r" defTabSz="914400" rtl="1" eaLnBrk="1" fontAlgn="auto" latinLnBrk="0" hangingPunct="1">
              <a:lnSpc>
                <a:spcPct val="100000"/>
              </a:lnSpc>
              <a:spcBef>
                <a:spcPct val="20000"/>
              </a:spcBef>
              <a:spcAft>
                <a:spcPts val="0"/>
              </a:spcAft>
              <a:buClr>
                <a:srgbClr val="31B6FD"/>
              </a:buClr>
              <a:buSzPct val="100000"/>
              <a:buFont typeface="Symbol" pitchFamily="18" charset="2"/>
              <a:buChar char=""/>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گوشت قرمز</a:t>
            </a:r>
          </a:p>
          <a:p>
            <a:pPr marL="274320" marR="0" lvl="0" indent="-274320" algn="r" defTabSz="914400" rtl="1" eaLnBrk="1" fontAlgn="auto" latinLnBrk="0" hangingPunct="1">
              <a:lnSpc>
                <a:spcPct val="100000"/>
              </a:lnSpc>
              <a:spcBef>
                <a:spcPct val="20000"/>
              </a:spcBef>
              <a:spcAft>
                <a:spcPts val="0"/>
              </a:spcAft>
              <a:buClr>
                <a:srgbClr val="31B6FD"/>
              </a:buClr>
              <a:buSzPct val="100000"/>
              <a:buFont typeface="Symbol" pitchFamily="18" charset="2"/>
              <a:buChar char=""/>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گوشت پرندگان</a:t>
            </a:r>
          </a:p>
          <a:p>
            <a:pPr marL="274320" marR="0" lvl="0" indent="-274320" algn="r" defTabSz="914400" rtl="1" eaLnBrk="1" fontAlgn="auto" latinLnBrk="0" hangingPunct="1">
              <a:lnSpc>
                <a:spcPct val="100000"/>
              </a:lnSpc>
              <a:spcBef>
                <a:spcPct val="20000"/>
              </a:spcBef>
              <a:spcAft>
                <a:spcPts val="0"/>
              </a:spcAft>
              <a:buClr>
                <a:srgbClr val="31B6FD"/>
              </a:buClr>
              <a:buSzPct val="100000"/>
              <a:buFont typeface="Symbol" pitchFamily="18" charset="2"/>
              <a:buChar char=""/>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ماهی و میگو</a:t>
            </a:r>
          </a:p>
          <a:p>
            <a:pPr marL="274320" marR="0" lvl="0" indent="-274320" algn="r" defTabSz="914400" rtl="1" eaLnBrk="1" fontAlgn="auto" latinLnBrk="0" hangingPunct="1">
              <a:lnSpc>
                <a:spcPct val="100000"/>
              </a:lnSpc>
              <a:spcBef>
                <a:spcPct val="20000"/>
              </a:spcBef>
              <a:spcAft>
                <a:spcPts val="0"/>
              </a:spcAft>
              <a:buClr>
                <a:srgbClr val="31B6FD"/>
              </a:buClr>
              <a:buSzPct val="100000"/>
              <a:buFont typeface="Symbol" pitchFamily="18" charset="2"/>
              <a:buChar char=""/>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تخم مرغ و تخم سایر پرندگان</a:t>
            </a:r>
          </a:p>
          <a:p>
            <a:pPr marL="274320" marR="0" lvl="0" indent="-274320" algn="r" defTabSz="914400" rtl="1" eaLnBrk="1" fontAlgn="auto" latinLnBrk="0" hangingPunct="1">
              <a:lnSpc>
                <a:spcPct val="100000"/>
              </a:lnSpc>
              <a:spcBef>
                <a:spcPct val="20000"/>
              </a:spcBef>
              <a:spcAft>
                <a:spcPts val="0"/>
              </a:spcAft>
              <a:buClr>
                <a:srgbClr val="31B6FD"/>
              </a:buClr>
              <a:buSzPct val="100000"/>
              <a:buFont typeface="Symbol" pitchFamily="18" charset="2"/>
              <a:buChar char=""/>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لبنیات</a:t>
            </a:r>
          </a:p>
          <a:p>
            <a:pPr marL="274320" marR="0" lvl="0" indent="-274320" algn="r" defTabSz="914400" rtl="1" eaLnBrk="1" fontAlgn="auto" latinLnBrk="0" hangingPunct="1">
              <a:lnSpc>
                <a:spcPct val="100000"/>
              </a:lnSpc>
              <a:spcBef>
                <a:spcPct val="20000"/>
              </a:spcBef>
              <a:spcAft>
                <a:spcPts val="0"/>
              </a:spcAft>
              <a:buClr>
                <a:srgbClr val="31B6FD"/>
              </a:buClr>
              <a:buSzPct val="100000"/>
              <a:buFont typeface="Symbol" pitchFamily="18" charset="2"/>
              <a:buChar char=""/>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حبوبات</a:t>
            </a:r>
          </a:p>
          <a:p>
            <a:pPr marL="274320" marR="0" lvl="0" indent="-274320" algn="r" defTabSz="914400" rtl="1" eaLnBrk="1" fontAlgn="auto" latinLnBrk="0" hangingPunct="1">
              <a:lnSpc>
                <a:spcPct val="100000"/>
              </a:lnSpc>
              <a:spcBef>
                <a:spcPct val="20000"/>
              </a:spcBef>
              <a:spcAft>
                <a:spcPts val="0"/>
              </a:spcAft>
              <a:buClr>
                <a:srgbClr val="31B6FD"/>
              </a:buClr>
              <a:buSzPct val="100000"/>
              <a:buFont typeface="Symbol" pitchFamily="18" charset="2"/>
              <a:buChar char=""/>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سویا</a:t>
            </a:r>
          </a:p>
          <a:p>
            <a:pPr marL="274320" marR="0" lvl="0" indent="-274320" algn="r" defTabSz="914400" rtl="1" eaLnBrk="1" fontAlgn="auto" latinLnBrk="0" hangingPunct="1">
              <a:lnSpc>
                <a:spcPct val="100000"/>
              </a:lnSpc>
              <a:spcBef>
                <a:spcPct val="20000"/>
              </a:spcBef>
              <a:spcAft>
                <a:spcPts val="0"/>
              </a:spcAft>
              <a:buClr>
                <a:srgbClr val="31B6FD"/>
              </a:buClr>
              <a:buSzPct val="100000"/>
              <a:buFont typeface="Symbol" pitchFamily="18" charset="2"/>
              <a:buChar char=""/>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مغزها</a:t>
            </a:r>
          </a:p>
          <a:p>
            <a:pPr marL="274320" marR="0" lvl="0" indent="-274320" algn="r" defTabSz="914400" rtl="1" eaLnBrk="1" fontAlgn="auto" latinLnBrk="0" hangingPunct="1">
              <a:lnSpc>
                <a:spcPct val="100000"/>
              </a:lnSpc>
              <a:spcBef>
                <a:spcPct val="20000"/>
              </a:spcBef>
              <a:spcAft>
                <a:spcPts val="0"/>
              </a:spcAft>
              <a:buClr>
                <a:srgbClr val="31B6FD"/>
              </a:buClr>
              <a:buSzPct val="100000"/>
              <a:buFont typeface="Symbol" pitchFamily="18" charset="2"/>
              <a:buChar char=""/>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دانه ها</a:t>
            </a:r>
            <a:endParaRPr kumimoji="0" lang="fa-IR" sz="2400" b="1" i="0" u="none" strike="noStrike" kern="1200" cap="none" spc="0" normalizeH="0" baseline="0" noProof="0" dirty="0">
              <a:ln>
                <a:noFill/>
              </a:ln>
              <a:solidFill>
                <a:srgbClr val="073E87"/>
              </a:solidFill>
              <a:effectLst/>
              <a:uLnTx/>
              <a:uFillTx/>
              <a:latin typeface="Candara"/>
              <a:cs typeface="B Nazanin" panose="00000400000000000000" pitchFamily="2" charset="-78"/>
            </a:endParaRPr>
          </a:p>
        </p:txBody>
      </p:sp>
    </p:spTree>
    <p:extLst>
      <p:ext uri="{BB962C8B-B14F-4D97-AF65-F5344CB8AC3E}">
        <p14:creationId xmlns:p14="http://schemas.microsoft.com/office/powerpoint/2010/main" val="759022477"/>
      </p:ext>
    </p:extLst>
  </p:cSld>
  <p:clrMapOvr>
    <a:masterClrMapping/>
  </p:clrMapOvr>
  <p:transition spd="slow">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601670" y="277814"/>
            <a:ext cx="7329840" cy="6141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9pPr>
          </a:lstStyle>
          <a:p>
            <a:pPr>
              <a:defRPr/>
            </a:pPr>
            <a:r>
              <a:rPr lang="fa-IR" sz="3600" dirty="0">
                <a:solidFill>
                  <a:srgbClr val="FF0000"/>
                </a:solidFill>
                <a:cs typeface="B Nazanin" panose="00000400000000000000" pitchFamily="2" charset="-78"/>
              </a:rPr>
              <a:t>غذاهای مجاز</a:t>
            </a:r>
            <a:endParaRPr lang="en-US" sz="2400" kern="0" dirty="0">
              <a:solidFill>
                <a:srgbClr val="FF0000"/>
              </a:solidFill>
              <a:cs typeface="B Nazanin" panose="00000400000000000000" pitchFamily="2" charset="-78"/>
            </a:endParaRPr>
          </a:p>
        </p:txBody>
      </p:sp>
      <p:sp>
        <p:nvSpPr>
          <p:cNvPr id="6" name="Content Placeholder 1"/>
          <p:cNvSpPr txBox="1">
            <a:spLocks/>
          </p:cNvSpPr>
          <p:nvPr/>
        </p:nvSpPr>
        <p:spPr>
          <a:xfrm>
            <a:off x="448966" y="1197404"/>
            <a:ext cx="7024429" cy="3512215"/>
          </a:xfrm>
          <a:prstGeom prst="rect">
            <a:avLst/>
          </a:prstGeom>
        </p:spPr>
        <p:txBody>
          <a:bodyPr vert="horz" lIns="91440" tIns="45720" rIns="91440" bIns="45720" rtlCol="0">
            <a:normAutofit fontScale="85000" lnSpcReduction="20000"/>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marL="457200" marR="0" lvl="0" indent="-457200" algn="r" defTabSz="914400" rtl="1" eaLnBrk="1" fontAlgn="auto" latinLnBrk="0" hangingPunct="1">
              <a:lnSpc>
                <a:spcPct val="100000"/>
              </a:lnSpc>
              <a:spcBef>
                <a:spcPct val="20000"/>
              </a:spcBef>
              <a:spcAft>
                <a:spcPts val="0"/>
              </a:spcAft>
              <a:buClr>
                <a:srgbClr val="31B6FD"/>
              </a:buClr>
              <a:buSzPct val="100000"/>
              <a:buFont typeface="+mj-lt"/>
              <a:buAutoNum type="arabicPeriod"/>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میزان محاسبه شده ای از غلات(برنج ، گندم ، جو و ماکارونی)</a:t>
            </a:r>
          </a:p>
          <a:p>
            <a:pPr marL="457200" marR="0" lvl="0" indent="-457200" algn="r" defTabSz="914400" rtl="1" eaLnBrk="1" fontAlgn="auto" latinLnBrk="0" hangingPunct="1">
              <a:lnSpc>
                <a:spcPct val="100000"/>
              </a:lnSpc>
              <a:spcBef>
                <a:spcPct val="20000"/>
              </a:spcBef>
              <a:spcAft>
                <a:spcPts val="0"/>
              </a:spcAft>
              <a:buClr>
                <a:srgbClr val="31B6FD"/>
              </a:buClr>
              <a:buSzPct val="100000"/>
              <a:buFont typeface="+mj-lt"/>
              <a:buAutoNum type="arabicPeriod"/>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محصولات کم پروتئینی رژیمی</a:t>
            </a:r>
          </a:p>
          <a:p>
            <a:pPr marL="457200" marR="0" lvl="0" indent="-457200" algn="r" defTabSz="914400" rtl="1" eaLnBrk="1" fontAlgn="auto" latinLnBrk="0" hangingPunct="1">
              <a:lnSpc>
                <a:spcPct val="100000"/>
              </a:lnSpc>
              <a:spcBef>
                <a:spcPct val="20000"/>
              </a:spcBef>
              <a:spcAft>
                <a:spcPts val="0"/>
              </a:spcAft>
              <a:buClr>
                <a:srgbClr val="31B6FD"/>
              </a:buClr>
              <a:buSzPct val="100000"/>
              <a:buFont typeface="+mj-lt"/>
              <a:buAutoNum type="arabicPeriod"/>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میزان محاسبه شده ای از میوه ها و سبزیجات</a:t>
            </a:r>
          </a:p>
          <a:p>
            <a:pPr marL="457200" marR="0" lvl="0" indent="-457200" algn="r" defTabSz="914400" rtl="1" eaLnBrk="1" fontAlgn="auto" latinLnBrk="0" hangingPunct="1">
              <a:lnSpc>
                <a:spcPct val="100000"/>
              </a:lnSpc>
              <a:spcBef>
                <a:spcPct val="20000"/>
              </a:spcBef>
              <a:spcAft>
                <a:spcPts val="0"/>
              </a:spcAft>
              <a:buClr>
                <a:srgbClr val="31B6FD"/>
              </a:buClr>
              <a:buSzPct val="100000"/>
              <a:buFont typeface="+mj-lt"/>
              <a:buAutoNum type="arabicPeriod"/>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بستنی یخی فاقد شیر</a:t>
            </a:r>
          </a:p>
          <a:p>
            <a:pPr marL="457200" marR="0" lvl="0" indent="-457200" algn="r" defTabSz="914400" rtl="1" eaLnBrk="1" fontAlgn="auto" latinLnBrk="0" hangingPunct="1">
              <a:lnSpc>
                <a:spcPct val="100000"/>
              </a:lnSpc>
              <a:spcBef>
                <a:spcPct val="20000"/>
              </a:spcBef>
              <a:spcAft>
                <a:spcPts val="0"/>
              </a:spcAft>
              <a:buClr>
                <a:srgbClr val="31B6FD"/>
              </a:buClr>
              <a:buSzPct val="100000"/>
              <a:buFont typeface="+mj-lt"/>
              <a:buAutoNum type="arabicPeriod"/>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فالوده</a:t>
            </a:r>
          </a:p>
          <a:p>
            <a:pPr marL="457200" marR="0" lvl="0" indent="-457200" algn="r" defTabSz="914400" rtl="1" eaLnBrk="1" fontAlgn="auto" latinLnBrk="0" hangingPunct="1">
              <a:lnSpc>
                <a:spcPct val="100000"/>
              </a:lnSpc>
              <a:spcBef>
                <a:spcPct val="20000"/>
              </a:spcBef>
              <a:spcAft>
                <a:spcPts val="0"/>
              </a:spcAft>
              <a:buClr>
                <a:srgbClr val="31B6FD"/>
              </a:buClr>
              <a:buSzPct val="100000"/>
              <a:buFont typeface="+mj-lt"/>
              <a:buAutoNum type="arabicPeriod"/>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اب میوه طبیعی</a:t>
            </a:r>
          </a:p>
          <a:p>
            <a:pPr marL="457200" marR="0" lvl="0" indent="-457200" algn="r" defTabSz="914400" rtl="1" eaLnBrk="1" fontAlgn="auto" latinLnBrk="0" hangingPunct="1">
              <a:lnSpc>
                <a:spcPct val="100000"/>
              </a:lnSpc>
              <a:spcBef>
                <a:spcPct val="20000"/>
              </a:spcBef>
              <a:spcAft>
                <a:spcPts val="0"/>
              </a:spcAft>
              <a:buClr>
                <a:srgbClr val="31B6FD"/>
              </a:buClr>
              <a:buSzPct val="100000"/>
              <a:buFont typeface="+mj-lt"/>
              <a:buAutoNum type="arabicPeriod"/>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عسل</a:t>
            </a:r>
          </a:p>
          <a:p>
            <a:pPr marL="457200" marR="0" lvl="0" indent="-457200" algn="r" defTabSz="914400" rtl="1" eaLnBrk="1" fontAlgn="auto" latinLnBrk="0" hangingPunct="1">
              <a:lnSpc>
                <a:spcPct val="100000"/>
              </a:lnSpc>
              <a:spcBef>
                <a:spcPct val="20000"/>
              </a:spcBef>
              <a:spcAft>
                <a:spcPts val="0"/>
              </a:spcAft>
              <a:buClr>
                <a:srgbClr val="31B6FD"/>
              </a:buClr>
              <a:buSzPct val="100000"/>
              <a:buFont typeface="+mj-lt"/>
              <a:buAutoNum type="arabicPeriod"/>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نشاسته و محصولات تهیه شده از آن</a:t>
            </a:r>
          </a:p>
          <a:p>
            <a:pPr marL="457200" marR="0" lvl="0" indent="-457200" algn="r" defTabSz="914400" rtl="1" eaLnBrk="1" fontAlgn="auto" latinLnBrk="0" hangingPunct="1">
              <a:lnSpc>
                <a:spcPct val="100000"/>
              </a:lnSpc>
              <a:spcBef>
                <a:spcPct val="20000"/>
              </a:spcBef>
              <a:spcAft>
                <a:spcPts val="0"/>
              </a:spcAft>
              <a:buClr>
                <a:srgbClr val="31B6FD"/>
              </a:buClr>
              <a:buSzPct val="100000"/>
              <a:buFont typeface="+mj-lt"/>
              <a:buAutoNum type="arabicPeriod"/>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انواع آب نبات ها و شکلات های بدون شیر</a:t>
            </a:r>
          </a:p>
          <a:p>
            <a:pPr marL="457200" marR="0" lvl="0" indent="-457200" algn="r" defTabSz="914400" rtl="1" eaLnBrk="1" fontAlgn="auto" latinLnBrk="0" hangingPunct="1">
              <a:lnSpc>
                <a:spcPct val="100000"/>
              </a:lnSpc>
              <a:spcBef>
                <a:spcPct val="20000"/>
              </a:spcBef>
              <a:spcAft>
                <a:spcPts val="0"/>
              </a:spcAft>
              <a:buClr>
                <a:srgbClr val="31B6FD"/>
              </a:buClr>
              <a:buSzPct val="100000"/>
              <a:buFont typeface="+mj-lt"/>
              <a:buAutoNum type="arabicPeriod"/>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انواع شربت ها</a:t>
            </a:r>
          </a:p>
          <a:p>
            <a:pPr marL="457200" marR="0" lvl="0" indent="-457200" algn="r" defTabSz="914400" rtl="1" eaLnBrk="1" fontAlgn="auto" latinLnBrk="0" hangingPunct="1">
              <a:lnSpc>
                <a:spcPct val="100000"/>
              </a:lnSpc>
              <a:spcBef>
                <a:spcPct val="20000"/>
              </a:spcBef>
              <a:spcAft>
                <a:spcPts val="0"/>
              </a:spcAft>
              <a:buClr>
                <a:srgbClr val="31B6FD"/>
              </a:buClr>
              <a:buSzPct val="100000"/>
              <a:buFont typeface="+mj-lt"/>
              <a:buAutoNum type="arabicPeriod"/>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ماء الشعیر</a:t>
            </a:r>
            <a:endParaRPr kumimoji="0" lang="fa-IR" sz="2400" b="1" i="0" u="none" strike="noStrike" kern="1200" cap="none" spc="0" normalizeH="0" baseline="0" noProof="0" dirty="0">
              <a:ln>
                <a:noFill/>
              </a:ln>
              <a:solidFill>
                <a:srgbClr val="073E87"/>
              </a:solidFill>
              <a:effectLst/>
              <a:uLnTx/>
              <a:uFillTx/>
              <a:latin typeface="Candara"/>
              <a:cs typeface="B Nazanin" panose="00000400000000000000" pitchFamily="2" charset="-78"/>
            </a:endParaRPr>
          </a:p>
        </p:txBody>
      </p:sp>
    </p:spTree>
    <p:extLst>
      <p:ext uri="{BB962C8B-B14F-4D97-AF65-F5344CB8AC3E}">
        <p14:creationId xmlns:p14="http://schemas.microsoft.com/office/powerpoint/2010/main" val="234155411"/>
      </p:ext>
    </p:extLst>
  </p:cSld>
  <p:clrMapOvr>
    <a:masterClrMapping/>
  </p:clrMapOvr>
  <p:transition spd="slow">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p:cNvSpPr txBox="1">
            <a:spLocks/>
          </p:cNvSpPr>
          <p:nvPr/>
        </p:nvSpPr>
        <p:spPr>
          <a:xfrm>
            <a:off x="907080" y="433880"/>
            <a:ext cx="6871725" cy="706372"/>
          </a:xfrm>
          <a:prstGeom prst="rect">
            <a:avLst/>
          </a:prstGeom>
        </p:spPr>
        <p:txBody>
          <a:bodyPr vert="horz" lIns="91440" tIns="45720" rIns="91440" bIns="45720" rtlCol="0" anchor="ctr">
            <a:normAutofit fontScale="97500" lnSpcReduction="10000"/>
          </a:bodyPr>
          <a:lst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lvl="0"/>
            <a:r>
              <a:rPr lang="fa-IR" b="1" dirty="0">
                <a:latin typeface="Candara"/>
                <a:cs typeface="Arial" panose="020B0604020202020204" pitchFamily="34" charset="0"/>
              </a:rPr>
              <a:t> </a:t>
            </a:r>
            <a:r>
              <a:rPr lang="fa-IR" sz="3300" b="1" dirty="0">
                <a:solidFill>
                  <a:srgbClr val="FF0000"/>
                </a:solidFill>
                <a:latin typeface="Candara"/>
                <a:cs typeface="B Nazanin" panose="00000400000000000000" pitchFamily="2" charset="-78"/>
              </a:rPr>
              <a:t>غذاهایی که بایدمحدود شود</a:t>
            </a:r>
            <a:r>
              <a:rPr lang="fa-IR" sz="4100" b="1" dirty="0">
                <a:latin typeface="Candara"/>
                <a:cs typeface="B Nazanin" panose="00000400000000000000" pitchFamily="2" charset="-78"/>
              </a:rPr>
              <a:t>)</a:t>
            </a:r>
            <a:endParaRPr kumimoji="0" lang="fa-IR" sz="4100" b="1" i="0" u="none" strike="noStrike" kern="1200" cap="none" spc="0" normalizeH="0" baseline="0" noProof="0" dirty="0">
              <a:ln>
                <a:noFill/>
              </a:ln>
              <a:solidFill>
                <a:srgbClr val="FFFFFF"/>
              </a:solidFill>
              <a:effectLst/>
              <a:uLnTx/>
              <a:uFillTx/>
              <a:latin typeface="Candara"/>
              <a:cs typeface="B Nazanin" panose="00000400000000000000" pitchFamily="2" charset="-78"/>
            </a:endParaRPr>
          </a:p>
        </p:txBody>
      </p:sp>
      <p:sp>
        <p:nvSpPr>
          <p:cNvPr id="8" name="Content Placeholder 1"/>
          <p:cNvSpPr txBox="1">
            <a:spLocks/>
          </p:cNvSpPr>
          <p:nvPr/>
        </p:nvSpPr>
        <p:spPr>
          <a:xfrm>
            <a:off x="754375" y="1350110"/>
            <a:ext cx="6653958" cy="3054100"/>
          </a:xfrm>
          <a:prstGeom prst="rect">
            <a:avLst/>
          </a:prstGeom>
        </p:spPr>
        <p:txBody>
          <a:bodyPr vert="horz" lIns="91440" tIns="45720" rIns="91440" bIns="45720" rtlCol="0">
            <a:normAutofit/>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marL="274320" marR="0" lvl="0" indent="-274320" algn="r" defTabSz="914400" rtl="1" eaLnBrk="1" fontAlgn="auto" latinLnBrk="0" hangingPunct="1">
              <a:lnSpc>
                <a:spcPct val="100000"/>
              </a:lnSpc>
              <a:spcBef>
                <a:spcPct val="20000"/>
              </a:spcBef>
              <a:spcAft>
                <a:spcPts val="0"/>
              </a:spcAft>
              <a:buClr>
                <a:srgbClr val="31B6FD"/>
              </a:buClr>
              <a:buSzPct val="100000"/>
              <a:buFont typeface="Wingdings" pitchFamily="2" charset="2"/>
              <a:buChar char="ü"/>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گندم ، جو ، ذرت و برنج</a:t>
            </a:r>
          </a:p>
          <a:p>
            <a:pPr marL="274320" marR="0" lvl="0" indent="-274320" algn="r" defTabSz="914400" rtl="1" eaLnBrk="1" fontAlgn="auto" latinLnBrk="0" hangingPunct="1">
              <a:lnSpc>
                <a:spcPct val="100000"/>
              </a:lnSpc>
              <a:spcBef>
                <a:spcPct val="20000"/>
              </a:spcBef>
              <a:spcAft>
                <a:spcPts val="0"/>
              </a:spcAft>
              <a:buClr>
                <a:srgbClr val="31B6FD"/>
              </a:buClr>
              <a:buSzPct val="100000"/>
              <a:buFont typeface="Wingdings" pitchFamily="2" charset="2"/>
              <a:buChar char="ü"/>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نان و دیگر فراورده های آرد گندم ، جو ، ذرت و برنج</a:t>
            </a:r>
          </a:p>
          <a:p>
            <a:pPr marL="274320" marR="0" lvl="0" indent="-274320" algn="r" defTabSz="914400" rtl="1" eaLnBrk="1" fontAlgn="auto" latinLnBrk="0" hangingPunct="1">
              <a:lnSpc>
                <a:spcPct val="100000"/>
              </a:lnSpc>
              <a:spcBef>
                <a:spcPct val="20000"/>
              </a:spcBef>
              <a:spcAft>
                <a:spcPts val="0"/>
              </a:spcAft>
              <a:buClr>
                <a:srgbClr val="31B6FD"/>
              </a:buClr>
              <a:buSzPct val="100000"/>
              <a:buFont typeface="Wingdings" pitchFamily="2" charset="2"/>
              <a:buChar char="ü"/>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ماکارونی معمولی</a:t>
            </a:r>
          </a:p>
          <a:p>
            <a:pPr marL="274320" marR="0" lvl="0" indent="-274320" algn="r" defTabSz="914400" rtl="1" eaLnBrk="1" fontAlgn="auto" latinLnBrk="0" hangingPunct="1">
              <a:lnSpc>
                <a:spcPct val="100000"/>
              </a:lnSpc>
              <a:spcBef>
                <a:spcPct val="20000"/>
              </a:spcBef>
              <a:spcAft>
                <a:spcPts val="0"/>
              </a:spcAft>
              <a:buClr>
                <a:srgbClr val="31B6FD"/>
              </a:buClr>
              <a:buSzPct val="100000"/>
              <a:buFont typeface="Wingdings" pitchFamily="2" charset="2"/>
              <a:buChar char="ü"/>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بیسکویت و کیک های رژیمی</a:t>
            </a:r>
          </a:p>
        </p:txBody>
      </p:sp>
    </p:spTree>
    <p:extLst>
      <p:ext uri="{BB962C8B-B14F-4D97-AF65-F5344CB8AC3E}">
        <p14:creationId xmlns:p14="http://schemas.microsoft.com/office/powerpoint/2010/main" val="578224755"/>
      </p:ext>
    </p:extLst>
  </p:cSld>
  <p:clrMapOvr>
    <a:masterClrMapping/>
  </p:clrMapOvr>
  <p:transition spd="slow">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601670" y="281175"/>
            <a:ext cx="7329840" cy="6141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9pPr>
          </a:lstStyle>
          <a:p>
            <a:pPr>
              <a:defRPr/>
            </a:pPr>
            <a:r>
              <a:rPr lang="fa-IR" sz="3600" dirty="0" smtClean="0">
                <a:solidFill>
                  <a:srgbClr val="FF0000"/>
                </a:solidFill>
                <a:cs typeface="B Nazanin" panose="00000400000000000000" pitchFamily="2" charset="-78"/>
              </a:rPr>
              <a:t>نکات مهم در رژیم درمانی</a:t>
            </a:r>
            <a:endParaRPr lang="en-US" sz="2400" kern="0" dirty="0">
              <a:solidFill>
                <a:srgbClr val="FF0000"/>
              </a:solidFill>
              <a:cs typeface="B Nazanin" panose="00000400000000000000" pitchFamily="2" charset="-78"/>
            </a:endParaRPr>
          </a:p>
        </p:txBody>
      </p:sp>
      <p:sp>
        <p:nvSpPr>
          <p:cNvPr id="6" name="Content Placeholder 1"/>
          <p:cNvSpPr txBox="1">
            <a:spLocks/>
          </p:cNvSpPr>
          <p:nvPr/>
        </p:nvSpPr>
        <p:spPr>
          <a:xfrm>
            <a:off x="448966" y="1197404"/>
            <a:ext cx="7024429" cy="3512215"/>
          </a:xfrm>
          <a:prstGeom prst="rect">
            <a:avLst/>
          </a:prstGeom>
        </p:spPr>
        <p:txBody>
          <a:bodyPr vert="horz" lIns="91440" tIns="45720" rIns="91440" bIns="45720" rtlCol="0">
            <a:normAutofit lnSpcReduction="10000"/>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3-تا6ماهگی شیرمادر یا شیرخشک همراه با شیرهای رژیمی وپس از 6ماهگی مصرف غلات ،سبزیجات ،میوه ها و..در کنار رژیم های غذایی توصیه می شود.</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endParaRPr kumimoji="0" lang="fa-IR" sz="2400" b="1" i="0" u="none" strike="noStrike" kern="1200" cap="none" spc="0" normalizeH="0" baseline="0" noProof="0" dirty="0">
              <a:ln>
                <a:noFill/>
              </a:ln>
              <a:solidFill>
                <a:srgbClr val="073E87"/>
              </a:solidFill>
              <a:effectLst/>
              <a:uLnTx/>
              <a:uFillTx/>
              <a:latin typeface="Candara"/>
              <a:cs typeface="B Nazanin" panose="00000400000000000000" pitchFamily="2" charset="-78"/>
            </a:endParaRP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4-عفونت،سرماخوردگی، اسهال تزریق واکسن ،تب و..باعث افزایش فنیل خون می شوند.</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endParaRPr kumimoji="0" lang="fa-IR" sz="2400" b="1" i="0" u="none" strike="noStrike" kern="1200" cap="none" spc="0" normalizeH="0" baseline="0" noProof="0" dirty="0">
              <a:ln>
                <a:noFill/>
              </a:ln>
              <a:solidFill>
                <a:srgbClr val="073E87"/>
              </a:solidFill>
              <a:effectLst/>
              <a:uLnTx/>
              <a:uFillTx/>
              <a:latin typeface="Candara"/>
              <a:cs typeface="B Nazanin" panose="00000400000000000000" pitchFamily="2" charset="-78"/>
            </a:endParaRP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5-مصرف ناکافی شیر رژیمی مانع ساخته شدن پروتئین وباقی ماندن اسیدآمینه فنیل آلانین درخون می گردد.</a:t>
            </a:r>
            <a:endParaRPr kumimoji="0" lang="fa-IR" sz="2400" b="1" i="0" u="none" strike="noStrike" kern="1200" cap="none" spc="0" normalizeH="0" baseline="0" noProof="0" dirty="0">
              <a:ln>
                <a:noFill/>
              </a:ln>
              <a:solidFill>
                <a:srgbClr val="073E87"/>
              </a:solidFill>
              <a:effectLst/>
              <a:uLnTx/>
              <a:uFillTx/>
              <a:latin typeface="Candara"/>
              <a:cs typeface="B Nazanin" panose="00000400000000000000" pitchFamily="2" charset="-78"/>
            </a:endParaRPr>
          </a:p>
        </p:txBody>
      </p:sp>
    </p:spTree>
    <p:extLst>
      <p:ext uri="{BB962C8B-B14F-4D97-AF65-F5344CB8AC3E}">
        <p14:creationId xmlns:p14="http://schemas.microsoft.com/office/powerpoint/2010/main" val="2390646119"/>
      </p:ext>
    </p:extLst>
  </p:cSld>
  <p:clrMapOvr>
    <a:masterClrMapping/>
  </p:clrMapOvr>
  <p:transition spd="slow">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601670" y="277814"/>
            <a:ext cx="7329840" cy="6141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9pPr>
          </a:lstStyle>
          <a:p>
            <a:pPr>
              <a:defRPr/>
            </a:pPr>
            <a:r>
              <a:rPr lang="fa-IR" sz="3600" dirty="0" smtClean="0">
                <a:solidFill>
                  <a:srgbClr val="FF0000"/>
                </a:solidFill>
                <a:cs typeface="B Nazanin" panose="00000400000000000000" pitchFamily="2" charset="-78"/>
              </a:rPr>
              <a:t>نکات مهم در رژیم درمانی</a:t>
            </a:r>
            <a:endParaRPr lang="en-US" sz="2400" kern="0" dirty="0">
              <a:solidFill>
                <a:srgbClr val="FF0000"/>
              </a:solidFill>
              <a:cs typeface="B Nazanin" panose="00000400000000000000" pitchFamily="2" charset="-78"/>
            </a:endParaRPr>
          </a:p>
        </p:txBody>
      </p:sp>
      <p:sp>
        <p:nvSpPr>
          <p:cNvPr id="6" name="Content Placeholder 1"/>
          <p:cNvSpPr txBox="1">
            <a:spLocks/>
          </p:cNvSpPr>
          <p:nvPr/>
        </p:nvSpPr>
        <p:spPr>
          <a:xfrm>
            <a:off x="448966" y="1197404"/>
            <a:ext cx="7024429" cy="3512215"/>
          </a:xfrm>
          <a:prstGeom prst="rect">
            <a:avLst/>
          </a:prstGeom>
        </p:spPr>
        <p:txBody>
          <a:bodyPr vert="horz" lIns="91440" tIns="45720" rIns="91440" bIns="45720" rtlCol="0">
            <a:normAutofit/>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a:solidFill>
                  <a:srgbClr val="073E87"/>
                </a:solidFill>
                <a:latin typeface="Candara"/>
                <a:cs typeface="B Nazanin" panose="00000400000000000000" pitchFamily="2" charset="-78"/>
              </a:rPr>
              <a:t>1</a:t>
            </a: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-دراستفاده</a:t>
            </a:r>
            <a:r>
              <a:rPr kumimoji="0" lang="fa-IR" sz="2400" b="1" i="0" u="none" strike="noStrike" kern="1200" cap="none" spc="0" normalizeH="0" noProof="0" dirty="0" smtClean="0">
                <a:ln>
                  <a:noFill/>
                </a:ln>
                <a:solidFill>
                  <a:srgbClr val="073E87"/>
                </a:solidFill>
                <a:effectLst/>
                <a:uLnTx/>
                <a:uFillTx/>
                <a:latin typeface="Candara"/>
                <a:cs typeface="B Nazanin" panose="00000400000000000000" pitchFamily="2" charset="-78"/>
              </a:rPr>
              <a:t> از مواد غذایی حاوی فنیل آلانین وآسپارتام باید دقت نمود(اسپارتام شیرین کننده مصنوعی وموجب بالارفتن فنیل می شود)</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a:solidFill>
                  <a:srgbClr val="073E87"/>
                </a:solidFill>
                <a:latin typeface="Candara"/>
                <a:cs typeface="B Nazanin" panose="00000400000000000000" pitchFamily="2" charset="-78"/>
              </a:rPr>
              <a:t> </a:t>
            </a:r>
            <a:r>
              <a:rPr lang="fa-IR" b="1" dirty="0" smtClean="0">
                <a:solidFill>
                  <a:srgbClr val="073E87"/>
                </a:solidFill>
                <a:latin typeface="Candara"/>
                <a:cs typeface="B Nazanin" panose="00000400000000000000" pitchFamily="2" charset="-78"/>
              </a:rPr>
              <a:t>    هرقوطی نوشابه حاوی آسپارتام به حجم 330 میلی گرم دارای 105 میلی گرم فنیل آلانین است .</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endParaRPr lang="fa-IR" b="1" noProof="0" dirty="0">
              <a:solidFill>
                <a:srgbClr val="073E87"/>
              </a:solidFill>
              <a:latin typeface="Candara"/>
              <a:cs typeface="B Nazanin" panose="00000400000000000000" pitchFamily="2" charset="-78"/>
            </a:endParaRP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kumimoji="0" lang="fa-IR" sz="2400" b="1" i="0" u="none" strike="noStrike" kern="1200" cap="none" spc="0" normalizeH="0" baseline="0" dirty="0" smtClean="0">
                <a:ln>
                  <a:noFill/>
                </a:ln>
                <a:solidFill>
                  <a:srgbClr val="073E87"/>
                </a:solidFill>
                <a:effectLst/>
                <a:uLnTx/>
                <a:uFillTx/>
                <a:latin typeface="Candara"/>
                <a:cs typeface="B Nazanin" panose="00000400000000000000" pitchFamily="2" charset="-78"/>
              </a:rPr>
              <a:t>2-دریافت</a:t>
            </a:r>
            <a:r>
              <a:rPr kumimoji="0" lang="fa-IR" sz="2400" b="1" i="0" u="none" strike="noStrike" kern="1200" cap="none" spc="0" normalizeH="0" dirty="0" smtClean="0">
                <a:ln>
                  <a:noFill/>
                </a:ln>
                <a:solidFill>
                  <a:srgbClr val="073E87"/>
                </a:solidFill>
                <a:effectLst/>
                <a:uLnTx/>
                <a:uFillTx/>
                <a:latin typeface="Candara"/>
                <a:cs typeface="B Nazanin" panose="00000400000000000000" pitchFamily="2" charset="-78"/>
              </a:rPr>
              <a:t> ناکافی انرژی موجب تجزیه پروتئین های بدن ورها شدن آمینواسیدها مانند فنیل آلانین درخون می شوند.</a:t>
            </a:r>
            <a:endParaRPr kumimoji="0" lang="fa-IR" sz="2400" b="1" i="0" u="none" strike="noStrike" kern="1200" cap="none" spc="0" normalizeH="0" baseline="0" noProof="0" dirty="0">
              <a:ln>
                <a:noFill/>
              </a:ln>
              <a:solidFill>
                <a:srgbClr val="073E87"/>
              </a:solidFill>
              <a:effectLst/>
              <a:uLnTx/>
              <a:uFillTx/>
              <a:latin typeface="Candara"/>
              <a:cs typeface="B Nazanin" panose="00000400000000000000" pitchFamily="2" charset="-78"/>
            </a:endParaRPr>
          </a:p>
        </p:txBody>
      </p:sp>
    </p:spTree>
    <p:extLst>
      <p:ext uri="{BB962C8B-B14F-4D97-AF65-F5344CB8AC3E}">
        <p14:creationId xmlns:p14="http://schemas.microsoft.com/office/powerpoint/2010/main" val="3927424357"/>
      </p:ext>
    </p:extLst>
  </p:cSld>
  <p:clrMapOvr>
    <a:masterClrMapping/>
  </p:clrMapOvr>
  <p:transition spd="slow">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601670" y="277814"/>
            <a:ext cx="7329840" cy="6141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9pPr>
          </a:lstStyle>
          <a:p>
            <a:pPr>
              <a:defRPr/>
            </a:pPr>
            <a:r>
              <a:rPr lang="fa-IR" sz="3600" dirty="0" smtClean="0">
                <a:solidFill>
                  <a:srgbClr val="FF0000"/>
                </a:solidFill>
                <a:cs typeface="B Nazanin" panose="00000400000000000000" pitchFamily="2" charset="-78"/>
              </a:rPr>
              <a:t>نکات مهم در رژیم درمانی</a:t>
            </a:r>
            <a:endParaRPr lang="en-US" sz="2400" kern="0" dirty="0">
              <a:solidFill>
                <a:srgbClr val="FF0000"/>
              </a:solidFill>
              <a:cs typeface="B Nazanin" panose="00000400000000000000" pitchFamily="2" charset="-78"/>
            </a:endParaRPr>
          </a:p>
        </p:txBody>
      </p:sp>
      <p:sp>
        <p:nvSpPr>
          <p:cNvPr id="6" name="Content Placeholder 1"/>
          <p:cNvSpPr txBox="1">
            <a:spLocks/>
          </p:cNvSpPr>
          <p:nvPr/>
        </p:nvSpPr>
        <p:spPr>
          <a:xfrm>
            <a:off x="448966" y="1197404"/>
            <a:ext cx="7024429" cy="3512215"/>
          </a:xfrm>
          <a:prstGeom prst="rect">
            <a:avLst/>
          </a:prstGeom>
        </p:spPr>
        <p:txBody>
          <a:bodyPr vert="horz" lIns="91440" tIns="45720" rIns="91440" bIns="45720" rtlCol="0">
            <a:normAutofit/>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4-هر</a:t>
            </a:r>
            <a:r>
              <a:rPr kumimoji="0" lang="fa-IR" sz="2400" b="1" i="0" u="none" strike="noStrike" kern="1200" cap="none" spc="0" normalizeH="0" noProof="0" dirty="0" smtClean="0">
                <a:ln>
                  <a:noFill/>
                </a:ln>
                <a:solidFill>
                  <a:srgbClr val="073E87"/>
                </a:solidFill>
                <a:effectLst/>
                <a:uLnTx/>
                <a:uFillTx/>
                <a:latin typeface="Candara"/>
                <a:cs typeface="B Nazanin" panose="00000400000000000000" pitchFamily="2" charset="-78"/>
              </a:rPr>
              <a:t> یک گرم پروتئین حاوی 50 میلی گرم فنیل آلانین است .</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a:solidFill>
                  <a:srgbClr val="073E87"/>
                </a:solidFill>
                <a:latin typeface="Candara"/>
                <a:cs typeface="B Nazanin" panose="00000400000000000000" pitchFamily="2" charset="-78"/>
              </a:rPr>
              <a:t> </a:t>
            </a:r>
            <a:r>
              <a:rPr lang="fa-IR" b="1" dirty="0" smtClean="0">
                <a:solidFill>
                  <a:srgbClr val="073E87"/>
                </a:solidFill>
                <a:latin typeface="Candara"/>
                <a:cs typeface="B Nazanin" panose="00000400000000000000" pitchFamily="2" charset="-78"/>
              </a:rPr>
              <a:t>   روی هر بسته مواد غذایی میزان پروتئین ثبت شده است که باید درعدد 50 ضرب شود تا مقدار فنیل آلانین به دست آید.</a:t>
            </a:r>
            <a:endParaRPr kumimoji="0" lang="fa-IR" sz="2400" b="1" i="0" u="none" strike="noStrike" kern="1200" cap="none" spc="0" normalizeH="0" baseline="0" noProof="0" dirty="0">
              <a:ln>
                <a:noFill/>
              </a:ln>
              <a:solidFill>
                <a:srgbClr val="073E87"/>
              </a:solidFill>
              <a:effectLst/>
              <a:uLnTx/>
              <a:uFillTx/>
              <a:latin typeface="Candara"/>
              <a:cs typeface="B Nazanin" panose="00000400000000000000" pitchFamily="2" charset="-78"/>
            </a:endParaRPr>
          </a:p>
        </p:txBody>
      </p:sp>
    </p:spTree>
    <p:extLst>
      <p:ext uri="{BB962C8B-B14F-4D97-AF65-F5344CB8AC3E}">
        <p14:creationId xmlns:p14="http://schemas.microsoft.com/office/powerpoint/2010/main" val="2895559233"/>
      </p:ext>
    </p:extLst>
  </p:cSld>
  <p:clrMapOvr>
    <a:masterClrMapping/>
  </p:clrMapOvr>
  <p:transition spd="slow">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48966" y="586585"/>
            <a:ext cx="7329839" cy="4275740"/>
          </a:xfrm>
        </p:spPr>
        <p:txBody>
          <a:bodyPr>
            <a:normAutofit/>
          </a:bodyPr>
          <a:lstStyle/>
          <a:p>
            <a:pPr lvl="0" algn="just" rtl="1"/>
            <a:r>
              <a:rPr lang="fa-IR" sz="3000" b="1" dirty="0">
                <a:solidFill>
                  <a:srgbClr val="002060"/>
                </a:solidFill>
                <a:cs typeface="B Nazanin" panose="00000400000000000000" pitchFamily="2" charset="-78"/>
              </a:rPr>
              <a:t>تا حالا به این فکر کردید که اگه سر سفره غذا ، کودک شما بخواهد گوشت بخورد یا ماست یا دوغ و شما به او بگویید:</a:t>
            </a:r>
          </a:p>
          <a:p>
            <a:pPr lvl="0" algn="just" rtl="1"/>
            <a:r>
              <a:rPr lang="fa-IR" sz="3000" b="1" i="1" dirty="0">
                <a:solidFill>
                  <a:srgbClr val="002060"/>
                </a:solidFill>
                <a:cs typeface="B Nazanin" panose="00000400000000000000" pitchFamily="2" charset="-78"/>
              </a:rPr>
              <a:t> </a:t>
            </a:r>
            <a:r>
              <a:rPr lang="fa-IR" sz="3000" b="1" i="1" dirty="0">
                <a:solidFill>
                  <a:srgbClr val="C00000"/>
                </a:solidFill>
                <a:cs typeface="B Nazanin" panose="00000400000000000000" pitchFamily="2" charset="-78"/>
              </a:rPr>
              <a:t>دست نزن برات ضرر داره....؟!!</a:t>
            </a:r>
          </a:p>
          <a:p>
            <a:pPr lvl="0" algn="just" rtl="1"/>
            <a:r>
              <a:rPr lang="fa-IR" sz="3000" b="1" dirty="0">
                <a:solidFill>
                  <a:srgbClr val="002060"/>
                </a:solidFill>
                <a:cs typeface="B Nazanin" panose="00000400000000000000" pitchFamily="2" charset="-78"/>
              </a:rPr>
              <a:t> تصورش هم غیرممکنه، ولی هستند پدر و مادرهایی که سر سفره بچه‌شون را کتک می‌زنند یا اون پروتئینی رو که یواشکی خورده با انگشت از حلق بچه بیرون میارن!!</a:t>
            </a:r>
          </a:p>
          <a:p>
            <a:pPr lvl="0" algn="just" rtl="1"/>
            <a:r>
              <a:rPr lang="fa-IR" sz="3000" b="1" dirty="0">
                <a:solidFill>
                  <a:srgbClr val="002060"/>
                </a:solidFill>
                <a:cs typeface="B Nazanin" panose="00000400000000000000" pitchFamily="2" charset="-78"/>
              </a:rPr>
              <a:t>حالا تصور کنید دو کودک دوقلو را که یکی مبتلا و دیگری سالم است !..... چقدر سخت می گذرد بر والدین آنها....!!!</a:t>
            </a:r>
            <a:r>
              <a:rPr lang="fa-IR" sz="3000" dirty="0">
                <a:solidFill>
                  <a:srgbClr val="002060"/>
                </a:solidFill>
                <a:cs typeface="B Nazanin" panose="00000400000000000000" pitchFamily="2" charset="-78"/>
              </a:rPr>
              <a:t> </a:t>
            </a:r>
            <a:endParaRPr lang="en-US" sz="3000" dirty="0">
              <a:solidFill>
                <a:srgbClr val="002060"/>
              </a:solidFill>
              <a:cs typeface="B Nazanin" panose="00000400000000000000" pitchFamily="2" charset="-78"/>
            </a:endParaRPr>
          </a:p>
          <a:p>
            <a:pPr marL="0" indent="0" algn="r">
              <a:spcBef>
                <a:spcPct val="0"/>
              </a:spcBef>
              <a:buNone/>
            </a:pPr>
            <a:endParaRPr lang="fa-IR" sz="2500" b="1" dirty="0" smtClean="0">
              <a:solidFill>
                <a:srgbClr val="00B050"/>
              </a:solidFill>
              <a:effectLst>
                <a:outerShdw blurRad="38100" dist="38100" dir="2700000" algn="tl">
                  <a:srgbClr val="000000">
                    <a:alpha val="43137"/>
                  </a:srgbClr>
                </a:outerShdw>
              </a:effectLst>
              <a:latin typeface="+mj-lt"/>
              <a:ea typeface="+mj-ea"/>
              <a:cs typeface="B Nazanin" panose="00000400000000000000" pitchFamily="2" charset="-78"/>
            </a:endParaRPr>
          </a:p>
        </p:txBody>
      </p:sp>
    </p:spTree>
    <p:extLst>
      <p:ext uri="{BB962C8B-B14F-4D97-AF65-F5344CB8AC3E}">
        <p14:creationId xmlns:p14="http://schemas.microsoft.com/office/powerpoint/2010/main" val="3716344725"/>
      </p:ext>
    </p:extLst>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5030115" y="1424175"/>
            <a:ext cx="2790579" cy="3511550"/>
          </a:xfrm>
          <a:prstGeom prst="rect">
            <a:avLst/>
          </a:prstGeom>
        </p:spPr>
      </p:pic>
      <p:sp>
        <p:nvSpPr>
          <p:cNvPr id="9" name="Rectangle 4"/>
          <p:cNvSpPr>
            <a:spLocks noChangeArrowheads="1"/>
          </p:cNvSpPr>
          <p:nvPr/>
        </p:nvSpPr>
        <p:spPr bwMode="auto">
          <a:xfrm>
            <a:off x="624210" y="739289"/>
            <a:ext cx="4115521"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anose="02020603050405020304" pitchFamily="18" charset="0"/>
                <a:cs typeface="Arial" panose="020B0604020202020204" pitchFamily="34" charset="0"/>
              </a:defRPr>
            </a:lvl1pPr>
            <a:lvl2pPr marL="742950" indent="-285750" eaLnBrk="0" hangingPunct="0">
              <a:defRPr>
                <a:solidFill>
                  <a:schemeClr val="tx1"/>
                </a:solidFill>
                <a:latin typeface="Times New Roman" panose="02020603050405020304" pitchFamily="18" charset="0"/>
                <a:cs typeface="Arial" panose="020B0604020202020204" pitchFamily="34" charset="0"/>
              </a:defRPr>
            </a:lvl2pPr>
            <a:lvl3pPr marL="1143000" indent="-228600" eaLnBrk="0" hangingPunct="0">
              <a:defRPr>
                <a:solidFill>
                  <a:schemeClr val="tx1"/>
                </a:solidFill>
                <a:latin typeface="Times New Roman" panose="02020603050405020304" pitchFamily="18" charset="0"/>
                <a:cs typeface="Arial" panose="020B0604020202020204" pitchFamily="34" charset="0"/>
              </a:defRPr>
            </a:lvl3pPr>
            <a:lvl4pPr marL="1600200" indent="-228600" eaLnBrk="0" hangingPunct="0">
              <a:defRPr>
                <a:solidFill>
                  <a:schemeClr val="tx1"/>
                </a:solidFill>
                <a:latin typeface="Times New Roman" panose="02020603050405020304" pitchFamily="18" charset="0"/>
                <a:cs typeface="Arial" panose="020B0604020202020204" pitchFamily="34" charset="0"/>
              </a:defRPr>
            </a:lvl4pPr>
            <a:lvl5pPr marL="2057400" indent="-228600" eaLnBrk="0" hangingPunct="0">
              <a:defRPr>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9pPr>
          </a:lstStyle>
          <a:p>
            <a:pPr algn="just" rtl="1" eaLnBrk="1" hangingPunct="1"/>
            <a:r>
              <a:rPr lang="fa-IR" altLang="en-US" sz="2400" b="1" dirty="0" smtClean="0">
                <a:solidFill>
                  <a:schemeClr val="accent6">
                    <a:lumMod val="50000"/>
                  </a:schemeClr>
                </a:solidFill>
                <a:latin typeface="Arial" panose="020B0604020202020204" pitchFamily="34" charset="0"/>
                <a:cs typeface="B Nazanin" panose="00000400000000000000" pitchFamily="2" charset="-78"/>
              </a:rPr>
              <a:t>بیماری</a:t>
            </a:r>
            <a:r>
              <a:rPr lang="en-US" altLang="en-US" sz="2400" b="1" dirty="0" smtClean="0">
                <a:solidFill>
                  <a:schemeClr val="accent6">
                    <a:lumMod val="50000"/>
                  </a:schemeClr>
                </a:solidFill>
                <a:latin typeface="Arial" panose="020B0604020202020204" pitchFamily="34" charset="0"/>
                <a:cs typeface="B Nazanin" panose="00000400000000000000" pitchFamily="2" charset="-78"/>
              </a:rPr>
              <a:t>PKU</a:t>
            </a:r>
            <a:r>
              <a:rPr lang="fa-IR" altLang="en-US" sz="2400" b="1" dirty="0" smtClean="0">
                <a:solidFill>
                  <a:schemeClr val="accent6">
                    <a:lumMod val="50000"/>
                  </a:schemeClr>
                </a:solidFill>
                <a:latin typeface="Arial" panose="020B0604020202020204" pitchFamily="34" charset="0"/>
                <a:cs typeface="B Nazanin" panose="00000400000000000000" pitchFamily="2" charset="-78"/>
              </a:rPr>
              <a:t> را</a:t>
            </a:r>
            <a:r>
              <a:rPr lang="en-US" altLang="en-US" sz="2400" b="1" dirty="0" smtClean="0">
                <a:solidFill>
                  <a:schemeClr val="accent6">
                    <a:lumMod val="50000"/>
                  </a:schemeClr>
                </a:solidFill>
                <a:latin typeface="Arial" panose="020B0604020202020204" pitchFamily="34" charset="0"/>
                <a:cs typeface="B Nazanin" panose="00000400000000000000" pitchFamily="2" charset="-78"/>
              </a:rPr>
              <a:t> </a:t>
            </a:r>
            <a:r>
              <a:rPr lang="fa-IR" altLang="en-US" sz="2400" b="1" dirty="0" smtClean="0">
                <a:solidFill>
                  <a:schemeClr val="accent6">
                    <a:lumMod val="50000"/>
                  </a:schemeClr>
                </a:solidFill>
                <a:latin typeface="Arial" panose="020B0604020202020204" pitchFamily="34" charset="0"/>
                <a:cs typeface="B Nazanin" panose="00000400000000000000" pitchFamily="2" charset="-78"/>
              </a:rPr>
              <a:t>اولین بار </a:t>
            </a:r>
            <a:r>
              <a:rPr lang="fa-IR" altLang="en-US" sz="2400" b="1" dirty="0">
                <a:solidFill>
                  <a:schemeClr val="accent6">
                    <a:lumMod val="50000"/>
                  </a:schemeClr>
                </a:solidFill>
                <a:latin typeface="Arial" panose="020B0604020202020204" pitchFamily="34" charset="0"/>
                <a:cs typeface="B Nazanin" panose="00000400000000000000" pitchFamily="2" charset="-78"/>
              </a:rPr>
              <a:t>دکترایوار آزبورن فولینگ نروژی در سال 1934 شناسایی کرد.</a:t>
            </a:r>
          </a:p>
          <a:p>
            <a:pPr algn="just" rtl="1" eaLnBrk="1" hangingPunct="1"/>
            <a:endParaRPr lang="en-US" altLang="en-US" sz="2400" b="1" dirty="0">
              <a:solidFill>
                <a:schemeClr val="accent6">
                  <a:lumMod val="50000"/>
                </a:schemeClr>
              </a:solidFill>
              <a:latin typeface="Arial" panose="020B0604020202020204" pitchFamily="34" charset="0"/>
              <a:cs typeface="B Nazanin" panose="00000400000000000000" pitchFamily="2" charset="-78"/>
            </a:endParaRPr>
          </a:p>
          <a:p>
            <a:pPr algn="just" rtl="1" eaLnBrk="1" hangingPunct="1"/>
            <a:r>
              <a:rPr lang="fa-IR" altLang="en-US" sz="2400" b="1" dirty="0">
                <a:solidFill>
                  <a:schemeClr val="accent6">
                    <a:lumMod val="50000"/>
                  </a:schemeClr>
                </a:solidFill>
                <a:latin typeface="Arial" panose="020B0604020202020204" pitchFamily="34" charset="0"/>
                <a:cs typeface="B Nazanin" panose="00000400000000000000" pitchFamily="2" charset="-78"/>
              </a:rPr>
              <a:t>خانمی با دو کودک بیمار خود به ایشان مراجعه کرد.در حالی که پسر 4ساله اش نمی توانست راه برود،صحبت کند،غذا بخوردو چشمانش را روی چیزی متمرکز کند و دفع ادرار و مدفوعش هم غیر ارادی بود.</a:t>
            </a:r>
          </a:p>
        </p:txBody>
      </p:sp>
      <p:sp>
        <p:nvSpPr>
          <p:cNvPr id="10" name="Rectangle 4"/>
          <p:cNvSpPr txBox="1">
            <a:spLocks noChangeArrowheads="1"/>
          </p:cNvSpPr>
          <p:nvPr/>
        </p:nvSpPr>
        <p:spPr bwMode="auto">
          <a:xfrm>
            <a:off x="4739732" y="281175"/>
            <a:ext cx="30541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9pPr>
          </a:lstStyle>
          <a:p>
            <a:pPr eaLnBrk="1" hangingPunct="1">
              <a:defRPr/>
            </a:pPr>
            <a:r>
              <a:rPr lang="fa-IR" sz="4800" kern="0" smtClean="0">
                <a:latin typeface="Britannic Bold" pitchFamily="34" charset="0"/>
                <a:cs typeface="B Titr" pitchFamily="2" charset="-78"/>
              </a:rPr>
              <a:t>تاریخچه</a:t>
            </a:r>
            <a:endParaRPr lang="en-US" sz="4800" kern="0" dirty="0" smtClean="0">
              <a:latin typeface="Britannic Bold" pitchFamily="34" charset="0"/>
              <a:cs typeface="B Titr" pitchFamily="2" charset="-78"/>
            </a:endParaRPr>
          </a:p>
        </p:txBody>
      </p:sp>
    </p:spTree>
    <p:extLst>
      <p:ext uri="{BB962C8B-B14F-4D97-AF65-F5344CB8AC3E}">
        <p14:creationId xmlns:p14="http://schemas.microsoft.com/office/powerpoint/2010/main" val="116450073"/>
      </p:ext>
    </p:extLst>
  </p:cSld>
  <p:clrMapOvr>
    <a:masterClrMapping/>
  </p:clrMapOvr>
  <p:transition spd="slow">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601670" y="277814"/>
            <a:ext cx="7329840" cy="6141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9pPr>
          </a:lstStyle>
          <a:p>
            <a:pPr>
              <a:defRPr/>
            </a:pPr>
            <a:r>
              <a:rPr lang="fa-IR" sz="2000" dirty="0" smtClean="0">
                <a:solidFill>
                  <a:srgbClr val="FF0000"/>
                </a:solidFill>
                <a:cs typeface="B Nazanin" panose="00000400000000000000" pitchFamily="2" charset="-78"/>
              </a:rPr>
              <a:t>مقدار فنیل آلانین برخی مواد غذایی (میلی گرم در 100گرم ماده غذایی)</a:t>
            </a:r>
            <a:endParaRPr lang="en-US" sz="1400" kern="0" dirty="0">
              <a:solidFill>
                <a:srgbClr val="FF0000"/>
              </a:solidFill>
              <a:cs typeface="B Nazanin" panose="00000400000000000000" pitchFamily="2" charset="-78"/>
            </a:endParaRPr>
          </a:p>
        </p:txBody>
      </p:sp>
      <p:sp>
        <p:nvSpPr>
          <p:cNvPr id="6" name="Content Placeholder 1"/>
          <p:cNvSpPr txBox="1">
            <a:spLocks/>
          </p:cNvSpPr>
          <p:nvPr/>
        </p:nvSpPr>
        <p:spPr>
          <a:xfrm>
            <a:off x="448966" y="1197404"/>
            <a:ext cx="7024429" cy="3512215"/>
          </a:xfrm>
          <a:prstGeom prst="rect">
            <a:avLst/>
          </a:prstGeom>
        </p:spPr>
        <p:txBody>
          <a:bodyPr vert="horz" lIns="91440" tIns="45720" rIns="91440" bIns="45720" rtlCol="0">
            <a:normAutofit fontScale="77500" lnSpcReduction="20000"/>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-نان بربری     400</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-نان</a:t>
            </a:r>
            <a:r>
              <a:rPr kumimoji="0" lang="fa-IR" sz="2400" b="1" i="0" u="none" strike="noStrike" kern="1200" cap="none" spc="0" normalizeH="0" noProof="0" dirty="0" smtClean="0">
                <a:ln>
                  <a:noFill/>
                </a:ln>
                <a:solidFill>
                  <a:srgbClr val="073E87"/>
                </a:solidFill>
                <a:effectLst/>
                <a:uLnTx/>
                <a:uFillTx/>
                <a:latin typeface="Candara"/>
                <a:cs typeface="B Nazanin" panose="00000400000000000000" pitchFamily="2" charset="-78"/>
              </a:rPr>
              <a:t> تافتون   460</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baseline="0" dirty="0" smtClean="0">
                <a:solidFill>
                  <a:srgbClr val="073E87"/>
                </a:solidFill>
                <a:latin typeface="Candara"/>
                <a:cs typeface="B Nazanin" panose="00000400000000000000" pitchFamily="2" charset="-78"/>
              </a:rPr>
              <a:t>-نان</a:t>
            </a:r>
            <a:r>
              <a:rPr lang="fa-IR" b="1" dirty="0" smtClean="0">
                <a:solidFill>
                  <a:srgbClr val="073E87"/>
                </a:solidFill>
                <a:latin typeface="Candara"/>
                <a:cs typeface="B Nazanin" panose="00000400000000000000" pitchFamily="2" charset="-78"/>
              </a:rPr>
              <a:t> سنگک  430 </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kumimoji="0" lang="fa-IR" sz="2400" b="1" i="0" u="none" strike="noStrike" kern="1200" cap="none" spc="0" normalizeH="0" baseline="0" noProof="0" dirty="0" smtClean="0">
                <a:ln>
                  <a:noFill/>
                </a:ln>
                <a:solidFill>
                  <a:srgbClr val="073E87"/>
                </a:solidFill>
                <a:effectLst/>
                <a:uLnTx/>
                <a:uFillTx/>
                <a:latin typeface="Candara"/>
                <a:cs typeface="B Nazanin" panose="00000400000000000000" pitchFamily="2" charset="-78"/>
              </a:rPr>
              <a:t>-گردو</a:t>
            </a:r>
            <a:r>
              <a:rPr kumimoji="0" lang="fa-IR" sz="2400" b="1" i="0" u="none" strike="noStrike" kern="1200" cap="none" spc="0" normalizeH="0" noProof="0" dirty="0" smtClean="0">
                <a:ln>
                  <a:noFill/>
                </a:ln>
                <a:solidFill>
                  <a:srgbClr val="073E87"/>
                </a:solidFill>
                <a:effectLst/>
                <a:uLnTx/>
                <a:uFillTx/>
                <a:latin typeface="Candara"/>
                <a:cs typeface="B Nazanin" panose="00000400000000000000" pitchFamily="2" charset="-78"/>
              </a:rPr>
              <a:t>           660</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baseline="0" dirty="0" smtClean="0">
                <a:solidFill>
                  <a:srgbClr val="073E87"/>
                </a:solidFill>
                <a:latin typeface="Candara"/>
                <a:cs typeface="B Nazanin" panose="00000400000000000000" pitchFamily="2" charset="-78"/>
              </a:rPr>
              <a:t>-تخم</a:t>
            </a:r>
            <a:r>
              <a:rPr lang="fa-IR" b="1" dirty="0" smtClean="0">
                <a:solidFill>
                  <a:srgbClr val="073E87"/>
                </a:solidFill>
                <a:latin typeface="Candara"/>
                <a:cs typeface="B Nazanin" panose="00000400000000000000" pitchFamily="2" charset="-78"/>
              </a:rPr>
              <a:t> مرغ     681</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-پسته           600</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-ماهی          1040</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-بادام          1200    </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-کنجد        1300</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-پفک          1400    </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-برنج           126   </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-ماکارونی    166</a:t>
            </a:r>
          </a:p>
        </p:txBody>
      </p:sp>
    </p:spTree>
    <p:extLst>
      <p:ext uri="{BB962C8B-B14F-4D97-AF65-F5344CB8AC3E}">
        <p14:creationId xmlns:p14="http://schemas.microsoft.com/office/powerpoint/2010/main" val="1749076278"/>
      </p:ext>
    </p:extLst>
  </p:cSld>
  <p:clrMapOvr>
    <a:masterClrMapping/>
  </p:clrMapOvr>
  <p:transition spd="slow">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601670" y="277814"/>
            <a:ext cx="7329840" cy="6141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9pPr>
          </a:lstStyle>
          <a:p>
            <a:pPr>
              <a:defRPr/>
            </a:pPr>
            <a:r>
              <a:rPr lang="fa-IR" sz="2000" dirty="0" smtClean="0">
                <a:solidFill>
                  <a:srgbClr val="C00000"/>
                </a:solidFill>
                <a:cs typeface="B Nazanin" panose="00000400000000000000" pitchFamily="2" charset="-78"/>
              </a:rPr>
              <a:t>مقدار فنیل آلانین برخی مواد غذایی (میلی گرم در 100گرم ماده غذایی)</a:t>
            </a:r>
            <a:endParaRPr lang="en-US" sz="1400" kern="0" dirty="0">
              <a:solidFill>
                <a:srgbClr val="C00000"/>
              </a:solidFill>
              <a:cs typeface="B Nazanin" panose="00000400000000000000" pitchFamily="2" charset="-78"/>
            </a:endParaRPr>
          </a:p>
        </p:txBody>
      </p:sp>
      <p:sp>
        <p:nvSpPr>
          <p:cNvPr id="6" name="Content Placeholder 1"/>
          <p:cNvSpPr txBox="1">
            <a:spLocks/>
          </p:cNvSpPr>
          <p:nvPr/>
        </p:nvSpPr>
        <p:spPr>
          <a:xfrm>
            <a:off x="448966" y="891996"/>
            <a:ext cx="7177134" cy="3817623"/>
          </a:xfrm>
          <a:prstGeom prst="rect">
            <a:avLst/>
          </a:prstGeom>
        </p:spPr>
        <p:txBody>
          <a:bodyPr vert="horz" lIns="91440" tIns="45720" rIns="91440" bIns="45720" rtlCol="0">
            <a:normAutofit fontScale="62500" lnSpcReduction="20000"/>
          </a:bodyPr>
          <a:lst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a:lstStyle>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-انگور                    14</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-هندوانه                15</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-گیلاس                  16</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-انبه                      17      </a:t>
            </a:r>
          </a:p>
          <a:p>
            <a:pPr marL="0" lvl="0" indent="0" algn="r" rtl="1">
              <a:buClr>
                <a:srgbClr val="31B6FD"/>
              </a:buClr>
              <a:buNone/>
              <a:defRPr/>
            </a:pPr>
            <a:r>
              <a:rPr lang="fa-IR" b="1" dirty="0" smtClean="0">
                <a:solidFill>
                  <a:srgbClr val="073E87"/>
                </a:solidFill>
                <a:latin typeface="Candara"/>
                <a:cs typeface="B Nazanin" panose="00000400000000000000" pitchFamily="2" charset="-78"/>
              </a:rPr>
              <a:t>-نارنگی                 18</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-انجیر وهلو          18</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-توت فرنگی         19</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-موز                     47</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-کیوی                 44       </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-توت سفید         52</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-زردآلو               52  </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-هویج                32     </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-گوجه                24</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-سیب زمینی     76</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r>
              <a:rPr lang="fa-IR" b="1" dirty="0" smtClean="0">
                <a:solidFill>
                  <a:srgbClr val="073E87"/>
                </a:solidFill>
                <a:latin typeface="Candara"/>
                <a:cs typeface="B Nazanin" panose="00000400000000000000" pitchFamily="2" charset="-78"/>
              </a:rPr>
              <a:t>-ویفررنگارنگ  200</a:t>
            </a:r>
          </a:p>
          <a:p>
            <a:pPr marL="0" marR="0" lvl="0" indent="0" algn="r" defTabSz="914400" rtl="1" eaLnBrk="1" fontAlgn="auto" latinLnBrk="0" hangingPunct="1">
              <a:lnSpc>
                <a:spcPct val="100000"/>
              </a:lnSpc>
              <a:spcBef>
                <a:spcPct val="20000"/>
              </a:spcBef>
              <a:spcAft>
                <a:spcPts val="0"/>
              </a:spcAft>
              <a:buClr>
                <a:srgbClr val="31B6FD"/>
              </a:buClr>
              <a:buSzPct val="100000"/>
              <a:buNone/>
              <a:tabLst/>
              <a:defRPr/>
            </a:pPr>
            <a:endParaRPr lang="fa-IR" b="1" dirty="0" smtClean="0">
              <a:solidFill>
                <a:srgbClr val="073E87"/>
              </a:solidFill>
              <a:latin typeface="Candara"/>
              <a:cs typeface="B Nazanin" panose="00000400000000000000" pitchFamily="2" charset="-78"/>
            </a:endParaRPr>
          </a:p>
        </p:txBody>
      </p:sp>
    </p:spTree>
    <p:extLst>
      <p:ext uri="{BB962C8B-B14F-4D97-AF65-F5344CB8AC3E}">
        <p14:creationId xmlns:p14="http://schemas.microsoft.com/office/powerpoint/2010/main" val="3858610774"/>
      </p:ext>
    </p:extLst>
  </p:cSld>
  <p:clrMapOvr>
    <a:masterClrMapping/>
  </p:clrMapOvr>
  <p:transition spd="slow">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19277" y="1197405"/>
            <a:ext cx="7329840" cy="3511061"/>
          </a:xfrm>
        </p:spPr>
        <p:txBody>
          <a:bodyPr>
            <a:normAutofit fontScale="70000" lnSpcReduction="20000"/>
          </a:bodyPr>
          <a:lstStyle/>
          <a:p>
            <a:pPr algn="r" rtl="1">
              <a:defRPr/>
            </a:pPr>
            <a:r>
              <a:rPr lang="fa-IR" sz="2400" b="1" dirty="0" smtClean="0">
                <a:solidFill>
                  <a:srgbClr val="002060"/>
                </a:solidFill>
                <a:cs typeface="B Nazanin" pitchFamily="2" charset="-78"/>
              </a:rPr>
              <a:t>استامینوفن </a:t>
            </a:r>
            <a:r>
              <a:rPr lang="en-US" sz="2400" b="1" dirty="0" err="1" smtClean="0">
                <a:solidFill>
                  <a:srgbClr val="002060"/>
                </a:solidFill>
                <a:cs typeface="B Nazanin" pitchFamily="2" charset="-78"/>
              </a:rPr>
              <a:t>Acetaminophin</a:t>
            </a:r>
            <a:endParaRPr lang="en-US" sz="2400" b="1" dirty="0" smtClean="0">
              <a:solidFill>
                <a:srgbClr val="002060"/>
              </a:solidFill>
              <a:cs typeface="B Nazanin" pitchFamily="2" charset="-78"/>
            </a:endParaRPr>
          </a:p>
          <a:p>
            <a:pPr algn="r" rtl="1">
              <a:defRPr/>
            </a:pPr>
            <a:r>
              <a:rPr lang="fa-IR" sz="2400" b="1" dirty="0" smtClean="0">
                <a:solidFill>
                  <a:srgbClr val="002060"/>
                </a:solidFill>
                <a:cs typeface="B Nazanin" pitchFamily="2" charset="-78"/>
              </a:rPr>
              <a:t>آموکسی سیلین </a:t>
            </a:r>
            <a:r>
              <a:rPr lang="en-US" sz="2400" b="1" dirty="0" smtClean="0">
                <a:solidFill>
                  <a:srgbClr val="002060"/>
                </a:solidFill>
                <a:cs typeface="B Nazanin" pitchFamily="2" charset="-78"/>
              </a:rPr>
              <a:t>Amoxicillin</a:t>
            </a:r>
            <a:r>
              <a:rPr lang="fa-IR" sz="2400" b="1" dirty="0" smtClean="0">
                <a:solidFill>
                  <a:srgbClr val="002060"/>
                </a:solidFill>
                <a:cs typeface="B Nazanin" pitchFamily="2" charset="-78"/>
              </a:rPr>
              <a:t> </a:t>
            </a:r>
          </a:p>
          <a:p>
            <a:pPr algn="r" rtl="1">
              <a:defRPr/>
            </a:pPr>
            <a:r>
              <a:rPr lang="fa-IR" sz="2400" b="1" dirty="0" smtClean="0">
                <a:solidFill>
                  <a:srgbClr val="002060"/>
                </a:solidFill>
                <a:cs typeface="B Nazanin" pitchFamily="2" charset="-78"/>
              </a:rPr>
              <a:t>کلستیرامین</a:t>
            </a:r>
            <a:r>
              <a:rPr lang="en-US" sz="2400" b="1" dirty="0" err="1" smtClean="0">
                <a:solidFill>
                  <a:srgbClr val="002060"/>
                </a:solidFill>
                <a:cs typeface="B Nazanin" pitchFamily="2" charset="-78"/>
              </a:rPr>
              <a:t>Cholestyramine</a:t>
            </a:r>
            <a:endParaRPr lang="fa-IR" sz="2400" b="1" dirty="0" smtClean="0">
              <a:solidFill>
                <a:srgbClr val="002060"/>
              </a:solidFill>
              <a:cs typeface="B Nazanin" pitchFamily="2" charset="-78"/>
            </a:endParaRPr>
          </a:p>
          <a:p>
            <a:pPr algn="r" rtl="1">
              <a:defRPr/>
            </a:pPr>
            <a:r>
              <a:rPr lang="fa-IR" sz="2400" b="1" dirty="0" smtClean="0">
                <a:solidFill>
                  <a:srgbClr val="002060"/>
                </a:solidFill>
                <a:cs typeface="B Nazanin" pitchFamily="2" charset="-78"/>
              </a:rPr>
              <a:t>پنی سیلین وی </a:t>
            </a:r>
            <a:r>
              <a:rPr lang="en-US" sz="2400" b="1" dirty="0" smtClean="0">
                <a:solidFill>
                  <a:srgbClr val="002060"/>
                </a:solidFill>
                <a:cs typeface="B Nazanin" pitchFamily="2" charset="-78"/>
              </a:rPr>
              <a:t>Penicillin v</a:t>
            </a:r>
          </a:p>
          <a:p>
            <a:pPr algn="r" rtl="1">
              <a:defRPr/>
            </a:pPr>
            <a:r>
              <a:rPr lang="fa-IR" sz="2400" b="1" dirty="0" smtClean="0">
                <a:solidFill>
                  <a:srgbClr val="002060"/>
                </a:solidFill>
                <a:cs typeface="B Nazanin" pitchFamily="2" charset="-78"/>
              </a:rPr>
              <a:t>پسودوافدرین</a:t>
            </a:r>
            <a:r>
              <a:rPr lang="en-US" sz="2400" b="1" dirty="0" smtClean="0">
                <a:solidFill>
                  <a:srgbClr val="002060"/>
                </a:solidFill>
                <a:cs typeface="B Nazanin" pitchFamily="2" charset="-78"/>
              </a:rPr>
              <a:t>Pseudoephedrine</a:t>
            </a:r>
            <a:r>
              <a:rPr lang="fa-IR" sz="2400" b="1" dirty="0" smtClean="0">
                <a:solidFill>
                  <a:srgbClr val="002060"/>
                </a:solidFill>
                <a:cs typeface="B Nazanin" pitchFamily="2" charset="-78"/>
              </a:rPr>
              <a:t> </a:t>
            </a:r>
            <a:endParaRPr lang="en-US" sz="2400" b="1" dirty="0" smtClean="0">
              <a:solidFill>
                <a:srgbClr val="002060"/>
              </a:solidFill>
              <a:cs typeface="B Nazanin" pitchFamily="2" charset="-78"/>
            </a:endParaRPr>
          </a:p>
          <a:p>
            <a:pPr algn="r" rtl="1" eaLnBrk="1" hangingPunct="1">
              <a:defRPr/>
            </a:pPr>
            <a:r>
              <a:rPr lang="fa-IR" sz="2400" b="1" dirty="0" smtClean="0">
                <a:solidFill>
                  <a:srgbClr val="002060"/>
                </a:solidFill>
                <a:cs typeface="B Nazanin" pitchFamily="2" charset="-78"/>
              </a:rPr>
              <a:t>تری متوپریم سولفا متوکسازول</a:t>
            </a:r>
            <a:r>
              <a:rPr lang="en-US" sz="2400" b="1" dirty="0" err="1" smtClean="0">
                <a:solidFill>
                  <a:srgbClr val="002060"/>
                </a:solidFill>
                <a:cs typeface="B Nazanin" pitchFamily="2" charset="-78"/>
              </a:rPr>
              <a:t>Trimethoprimsulfametoxazol</a:t>
            </a:r>
            <a:endParaRPr lang="en-US" sz="2400" b="1" dirty="0" smtClean="0">
              <a:solidFill>
                <a:srgbClr val="002060"/>
              </a:solidFill>
              <a:cs typeface="B Nazanin" pitchFamily="2" charset="-78"/>
            </a:endParaRPr>
          </a:p>
          <a:p>
            <a:pPr algn="r" rtl="1" eaLnBrk="1" hangingPunct="1">
              <a:defRPr/>
            </a:pPr>
            <a:r>
              <a:rPr lang="fa-IR" sz="2400" b="1" dirty="0" smtClean="0">
                <a:solidFill>
                  <a:srgbClr val="002060"/>
                </a:solidFill>
                <a:cs typeface="B Nazanin" pitchFamily="2" charset="-78"/>
              </a:rPr>
              <a:t>متوتروکسات</a:t>
            </a:r>
            <a:r>
              <a:rPr lang="en-US" sz="2400" b="1" dirty="0" err="1" smtClean="0">
                <a:solidFill>
                  <a:srgbClr val="002060"/>
                </a:solidFill>
                <a:cs typeface="B Nazanin" pitchFamily="2" charset="-78"/>
              </a:rPr>
              <a:t>Methoteraxate</a:t>
            </a:r>
            <a:endParaRPr lang="en-US" sz="2400" b="1" dirty="0" smtClean="0">
              <a:solidFill>
                <a:srgbClr val="002060"/>
              </a:solidFill>
              <a:cs typeface="B Nazanin" pitchFamily="2" charset="-78"/>
            </a:endParaRPr>
          </a:p>
          <a:p>
            <a:pPr algn="r" rtl="1" eaLnBrk="1" hangingPunct="1">
              <a:defRPr/>
            </a:pPr>
            <a:r>
              <a:rPr lang="fa-IR" sz="2400" b="1" dirty="0" smtClean="0">
                <a:solidFill>
                  <a:srgbClr val="002060"/>
                </a:solidFill>
                <a:cs typeface="B Nazanin" pitchFamily="2" charset="-78"/>
              </a:rPr>
              <a:t>گایافینزین </a:t>
            </a:r>
            <a:r>
              <a:rPr lang="en-US" sz="2400" b="1" dirty="0" err="1" smtClean="0">
                <a:solidFill>
                  <a:srgbClr val="002060"/>
                </a:solidFill>
                <a:cs typeface="B Nazanin" pitchFamily="2" charset="-78"/>
              </a:rPr>
              <a:t>Gayafenazin</a:t>
            </a:r>
            <a:endParaRPr lang="en-US" sz="2400" b="1" dirty="0" smtClean="0">
              <a:solidFill>
                <a:srgbClr val="002060"/>
              </a:solidFill>
              <a:cs typeface="B Nazanin" pitchFamily="2" charset="-78"/>
            </a:endParaRPr>
          </a:p>
          <a:p>
            <a:pPr algn="r" rtl="1" eaLnBrk="1" hangingPunct="1">
              <a:defRPr/>
            </a:pPr>
            <a:r>
              <a:rPr lang="en-US" sz="2400" b="1" dirty="0" smtClean="0">
                <a:solidFill>
                  <a:srgbClr val="002060"/>
                </a:solidFill>
                <a:cs typeface="B Nazanin" pitchFamily="2" charset="-78"/>
              </a:rPr>
              <a:t>Ibuprofen</a:t>
            </a:r>
            <a:r>
              <a:rPr lang="fa-IR" sz="2400" b="1" dirty="0" smtClean="0">
                <a:solidFill>
                  <a:srgbClr val="002060"/>
                </a:solidFill>
                <a:cs typeface="B Nazanin" pitchFamily="2" charset="-78"/>
              </a:rPr>
              <a:t>ایبوپروفن </a:t>
            </a:r>
            <a:endParaRPr lang="en-US" sz="2400" b="1" dirty="0" smtClean="0">
              <a:solidFill>
                <a:srgbClr val="002060"/>
              </a:solidFill>
              <a:cs typeface="B Nazanin" pitchFamily="2" charset="-78"/>
            </a:endParaRPr>
          </a:p>
          <a:p>
            <a:pPr algn="r" rtl="1">
              <a:defRPr/>
            </a:pPr>
            <a:r>
              <a:rPr lang="en-US" sz="2400" b="1" dirty="0" err="1" smtClean="0">
                <a:solidFill>
                  <a:srgbClr val="002060"/>
                </a:solidFill>
                <a:cs typeface="B Nazanin" pitchFamily="2" charset="-78"/>
              </a:rPr>
              <a:t>Ranitidin</a:t>
            </a:r>
            <a:r>
              <a:rPr lang="en-US" sz="2400" b="1" dirty="0" smtClean="0">
                <a:solidFill>
                  <a:srgbClr val="002060"/>
                </a:solidFill>
                <a:cs typeface="B Nazanin" pitchFamily="2" charset="-78"/>
              </a:rPr>
              <a:t> , </a:t>
            </a:r>
            <a:r>
              <a:rPr lang="en-US" sz="2400" b="1" dirty="0" err="1" smtClean="0">
                <a:solidFill>
                  <a:srgbClr val="002060"/>
                </a:solidFill>
                <a:cs typeface="B Nazanin" pitchFamily="2" charset="-78"/>
              </a:rPr>
              <a:t>Famotidin</a:t>
            </a:r>
            <a:endParaRPr lang="fa-IR" sz="2400" b="1" dirty="0" smtClean="0">
              <a:solidFill>
                <a:srgbClr val="002060"/>
              </a:solidFill>
              <a:cs typeface="B Nazanin" pitchFamily="2" charset="-78"/>
            </a:endParaRPr>
          </a:p>
          <a:p>
            <a:pPr algn="r" rtl="1">
              <a:defRPr/>
            </a:pPr>
            <a:r>
              <a:rPr lang="fa-IR" sz="2400" b="1" dirty="0" smtClean="0">
                <a:solidFill>
                  <a:srgbClr val="002060"/>
                </a:solidFill>
                <a:cs typeface="B Nazanin" pitchFamily="2" charset="-78"/>
              </a:rPr>
              <a:t>دیمن هیدرینات </a:t>
            </a:r>
            <a:r>
              <a:rPr lang="en-US" sz="2400" b="1" dirty="0" err="1" smtClean="0">
                <a:solidFill>
                  <a:srgbClr val="002060"/>
                </a:solidFill>
                <a:cs typeface="B Nazanin" pitchFamily="2" charset="-78"/>
              </a:rPr>
              <a:t>Dimenhydronate</a:t>
            </a:r>
            <a:endParaRPr lang="fa-IR" sz="2400" b="1" dirty="0" smtClean="0">
              <a:solidFill>
                <a:srgbClr val="002060"/>
              </a:solidFill>
              <a:cs typeface="B Nazanin" pitchFamily="2" charset="-78"/>
            </a:endParaRPr>
          </a:p>
          <a:p>
            <a:pPr algn="r" rtl="1">
              <a:defRPr/>
            </a:pPr>
            <a:r>
              <a:rPr lang="en-US" sz="2400" b="1" dirty="0" smtClean="0">
                <a:solidFill>
                  <a:srgbClr val="002060"/>
                </a:solidFill>
                <a:cs typeface="B Nazanin" pitchFamily="2" charset="-78"/>
              </a:rPr>
              <a:t>Anti acid ( Al mg) </a:t>
            </a:r>
            <a:endParaRPr lang="fa-IR" sz="2400" b="1" dirty="0" smtClean="0">
              <a:solidFill>
                <a:srgbClr val="002060"/>
              </a:solidFill>
              <a:cs typeface="B Nazanin" pitchFamily="2" charset="-78"/>
            </a:endParaRPr>
          </a:p>
          <a:p>
            <a:pPr algn="r" rtl="1">
              <a:defRPr/>
            </a:pPr>
            <a:r>
              <a:rPr lang="en-US" sz="2400" b="1" dirty="0" err="1" smtClean="0">
                <a:solidFill>
                  <a:srgbClr val="002060"/>
                </a:solidFill>
                <a:cs typeface="B Nazanin" pitchFamily="2" charset="-78"/>
              </a:rPr>
              <a:t>Lactolose</a:t>
            </a:r>
            <a:endParaRPr lang="en-US" sz="2400" b="1" dirty="0" smtClean="0">
              <a:solidFill>
                <a:srgbClr val="002060"/>
              </a:solidFill>
              <a:cs typeface="B Nazanin" pitchFamily="2" charset="-78"/>
            </a:endParaRPr>
          </a:p>
          <a:p>
            <a:pPr algn="r" rtl="1">
              <a:defRPr/>
            </a:pPr>
            <a:endParaRPr lang="en-US" sz="2400" b="1" dirty="0">
              <a:solidFill>
                <a:srgbClr val="002060"/>
              </a:solidFill>
              <a:cs typeface="B Nazanin" pitchFamily="2" charset="-78"/>
            </a:endParaRPr>
          </a:p>
        </p:txBody>
      </p:sp>
      <p:sp>
        <p:nvSpPr>
          <p:cNvPr id="4" name="Title 1"/>
          <p:cNvSpPr txBox="1">
            <a:spLocks/>
          </p:cNvSpPr>
          <p:nvPr/>
        </p:nvSpPr>
        <p:spPr bwMode="auto">
          <a:xfrm>
            <a:off x="601670" y="128470"/>
            <a:ext cx="7177136" cy="68808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9pPr>
          </a:lstStyle>
          <a:p>
            <a:pPr>
              <a:defRPr/>
            </a:pPr>
            <a:r>
              <a:rPr lang="fa-IR" sz="2400" kern="0" dirty="0" smtClean="0">
                <a:solidFill>
                  <a:srgbClr val="FF0000"/>
                </a:solidFill>
                <a:cs typeface="B Titr" pitchFamily="2" charset="-78"/>
              </a:rPr>
              <a:t>داروهای حاوی فنیل آلانین </a:t>
            </a:r>
            <a:endParaRPr lang="en-US" sz="2400" kern="0" dirty="0">
              <a:solidFill>
                <a:srgbClr val="FF0000"/>
              </a:solidFill>
              <a:cs typeface="B Titr" pitchFamily="2" charset="-78"/>
            </a:endParaRPr>
          </a:p>
        </p:txBody>
      </p:sp>
    </p:spTree>
    <p:extLst>
      <p:ext uri="{BB962C8B-B14F-4D97-AF65-F5344CB8AC3E}">
        <p14:creationId xmlns:p14="http://schemas.microsoft.com/office/powerpoint/2010/main" val="2443009722"/>
      </p:ext>
    </p:extLst>
  </p:cSld>
  <p:clrMapOvr>
    <a:masterClrMapping/>
  </p:clrMapOvr>
  <p:transition spd="slow">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48966" y="281175"/>
            <a:ext cx="7329840" cy="4581150"/>
          </a:xfrm>
        </p:spPr>
        <p:txBody>
          <a:bodyPr>
            <a:normAutofit fontScale="55000" lnSpcReduction="20000"/>
          </a:bodyPr>
          <a:lstStyle/>
          <a:p>
            <a:pPr algn="ctr" rtl="1">
              <a:spcBef>
                <a:spcPct val="0"/>
              </a:spcBef>
            </a:pPr>
            <a:r>
              <a:rPr lang="fa-IR" sz="5100" dirty="0" smtClean="0">
                <a:solidFill>
                  <a:srgbClr val="C00000"/>
                </a:solidFill>
                <a:effectLst>
                  <a:outerShdw blurRad="50800" dist="38100" dir="2700000" algn="tl" rotWithShape="0">
                    <a:prstClr val="black">
                      <a:alpha val="40000"/>
                    </a:prstClr>
                  </a:outerShdw>
                </a:effectLst>
                <a:latin typeface="+mj-lt"/>
                <a:ea typeface="+mj-ea"/>
                <a:cs typeface="B Titr" panose="00000700000000000000" pitchFamily="2" charset="-78"/>
              </a:rPr>
              <a:t>خدمات به بیماران:</a:t>
            </a:r>
          </a:p>
          <a:p>
            <a:pPr algn="r" rtl="1">
              <a:spcBef>
                <a:spcPct val="0"/>
              </a:spcBef>
            </a:pPr>
            <a:endParaRPr lang="fa-IR" sz="3400" dirty="0">
              <a:solidFill>
                <a:srgbClr val="C00000"/>
              </a:solidFill>
              <a:effectLst>
                <a:outerShdw blurRad="50800" dist="38100" dir="2700000" algn="tl" rotWithShape="0">
                  <a:prstClr val="black">
                    <a:alpha val="40000"/>
                  </a:prstClr>
                </a:outerShdw>
              </a:effectLst>
              <a:latin typeface="+mj-lt"/>
              <a:ea typeface="+mj-ea"/>
              <a:cs typeface="B Titr" panose="00000700000000000000" pitchFamily="2" charset="-78"/>
            </a:endParaRPr>
          </a:p>
          <a:p>
            <a:pPr algn="r" rtl="1">
              <a:spcBef>
                <a:spcPct val="0"/>
              </a:spcBef>
            </a:pPr>
            <a:r>
              <a:rPr lang="fa-IR" sz="3400" dirty="0" smtClean="0">
                <a:solidFill>
                  <a:schemeClr val="accent6">
                    <a:lumMod val="50000"/>
                  </a:schemeClr>
                </a:solidFill>
                <a:effectLst>
                  <a:outerShdw blurRad="50800" dist="38100" dir="2700000" algn="tl" rotWithShape="0">
                    <a:prstClr val="black">
                      <a:alpha val="40000"/>
                    </a:prstClr>
                  </a:outerShdw>
                </a:effectLst>
                <a:latin typeface="+mj-lt"/>
                <a:ea typeface="+mj-ea"/>
                <a:cs typeface="B Titr" panose="00000700000000000000" pitchFamily="2" charset="-78"/>
              </a:rPr>
              <a:t> کلینیک</a:t>
            </a:r>
            <a:r>
              <a:rPr lang="en-US" sz="3400" dirty="0" smtClean="0">
                <a:solidFill>
                  <a:schemeClr val="accent6">
                    <a:lumMod val="50000"/>
                  </a:schemeClr>
                </a:solidFill>
                <a:effectLst>
                  <a:outerShdw blurRad="50800" dist="38100" dir="2700000" algn="tl" rotWithShape="0">
                    <a:prstClr val="black">
                      <a:alpha val="40000"/>
                    </a:prstClr>
                  </a:outerShdw>
                </a:effectLst>
                <a:latin typeface="+mj-lt"/>
                <a:ea typeface="+mj-ea"/>
                <a:cs typeface="B Titr" panose="00000700000000000000" pitchFamily="2" charset="-78"/>
              </a:rPr>
              <a:t>PKU </a:t>
            </a:r>
            <a:r>
              <a:rPr lang="fa-IR" sz="3400" dirty="0" smtClean="0">
                <a:solidFill>
                  <a:schemeClr val="accent6">
                    <a:lumMod val="50000"/>
                  </a:schemeClr>
                </a:solidFill>
                <a:effectLst>
                  <a:outerShdw blurRad="50800" dist="38100" dir="2700000" algn="tl" rotWithShape="0">
                    <a:prstClr val="black">
                      <a:alpha val="40000"/>
                    </a:prstClr>
                  </a:outerShdw>
                </a:effectLst>
                <a:latin typeface="+mj-lt"/>
                <a:ea typeface="+mj-ea"/>
                <a:cs typeface="B Titr" panose="00000700000000000000" pitchFamily="2" charset="-78"/>
              </a:rPr>
              <a:t> </a:t>
            </a:r>
            <a:r>
              <a:rPr lang="en-US" sz="3400" dirty="0" smtClean="0">
                <a:solidFill>
                  <a:schemeClr val="accent6">
                    <a:lumMod val="50000"/>
                  </a:schemeClr>
                </a:solidFill>
                <a:effectLst>
                  <a:outerShdw blurRad="50800" dist="38100" dir="2700000" algn="tl" rotWithShape="0">
                    <a:prstClr val="black">
                      <a:alpha val="40000"/>
                    </a:prstClr>
                  </a:outerShdw>
                </a:effectLst>
                <a:latin typeface="+mj-lt"/>
                <a:ea typeface="+mj-ea"/>
                <a:cs typeface="B Titr" panose="00000700000000000000" pitchFamily="2" charset="-78"/>
              </a:rPr>
              <a:t>:</a:t>
            </a:r>
          </a:p>
          <a:p>
            <a:pPr algn="r" rtl="1">
              <a:spcBef>
                <a:spcPct val="0"/>
              </a:spcBef>
            </a:pPr>
            <a:endParaRPr lang="en-US" sz="2500" dirty="0">
              <a:solidFill>
                <a:srgbClr val="9900CC"/>
              </a:solidFill>
              <a:effectLst>
                <a:outerShdw blurRad="50800" dist="38100" dir="2700000" algn="tl" rotWithShape="0">
                  <a:prstClr val="black">
                    <a:alpha val="40000"/>
                  </a:prstClr>
                </a:outerShdw>
              </a:effectLst>
              <a:latin typeface="+mj-lt"/>
              <a:ea typeface="+mj-ea"/>
              <a:cs typeface="B Titr" panose="00000700000000000000" pitchFamily="2" charset="-78"/>
            </a:endParaRPr>
          </a:p>
          <a:p>
            <a:pPr algn="r" rtl="1">
              <a:spcBef>
                <a:spcPct val="0"/>
              </a:spcBef>
            </a:pPr>
            <a:r>
              <a:rPr lang="fa-IR" sz="2500" dirty="0" smtClean="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rPr>
              <a:t>روزهای فعالیت : یکشنبه وسه شنبه</a:t>
            </a:r>
          </a:p>
          <a:p>
            <a:pPr algn="r" rtl="1">
              <a:spcBef>
                <a:spcPct val="0"/>
              </a:spcBef>
            </a:pPr>
            <a:endParaRPr lang="fa-IR" sz="2500" dirty="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endParaRPr>
          </a:p>
          <a:p>
            <a:pPr algn="r" rtl="1">
              <a:spcBef>
                <a:spcPct val="0"/>
              </a:spcBef>
            </a:pPr>
            <a:r>
              <a:rPr lang="fa-IR" sz="2500" dirty="0" smtClean="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rPr>
              <a:t>حضورپزشک فوق تخصص غدد یا پزشک دوره دیده</a:t>
            </a:r>
          </a:p>
          <a:p>
            <a:pPr algn="r" rtl="1">
              <a:spcBef>
                <a:spcPct val="0"/>
              </a:spcBef>
            </a:pPr>
            <a:endParaRPr lang="fa-IR" sz="2500" dirty="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endParaRPr>
          </a:p>
          <a:p>
            <a:pPr algn="r" rtl="1">
              <a:spcBef>
                <a:spcPct val="0"/>
              </a:spcBef>
            </a:pPr>
            <a:r>
              <a:rPr lang="fa-IR" sz="2500" dirty="0" smtClean="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rPr>
              <a:t>حضورکارشناس پرستاری و تغذیه</a:t>
            </a:r>
          </a:p>
          <a:p>
            <a:pPr algn="r" rtl="1">
              <a:spcBef>
                <a:spcPct val="0"/>
              </a:spcBef>
            </a:pPr>
            <a:endParaRPr lang="fa-IR" sz="2500" dirty="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endParaRPr>
          </a:p>
          <a:p>
            <a:pPr algn="r" rtl="1">
              <a:spcBef>
                <a:spcPct val="0"/>
              </a:spcBef>
            </a:pPr>
            <a:r>
              <a:rPr lang="fa-IR" sz="2500" dirty="0" smtClean="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rPr>
              <a:t>رایگان بودن کلیه خدمات کلینیک</a:t>
            </a:r>
          </a:p>
          <a:p>
            <a:pPr algn="r" rtl="1">
              <a:spcBef>
                <a:spcPct val="0"/>
              </a:spcBef>
            </a:pPr>
            <a:endParaRPr lang="fa-IR" sz="2500" dirty="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endParaRPr>
          </a:p>
          <a:p>
            <a:pPr algn="r" rtl="1">
              <a:spcBef>
                <a:spcPct val="0"/>
              </a:spcBef>
            </a:pPr>
            <a:r>
              <a:rPr lang="fa-IR" sz="2500" dirty="0" smtClean="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rPr>
              <a:t>تامین داروی مورد نیاز </a:t>
            </a:r>
          </a:p>
          <a:p>
            <a:pPr marL="0" indent="0" algn="r" rtl="1">
              <a:spcBef>
                <a:spcPct val="0"/>
              </a:spcBef>
              <a:buNone/>
            </a:pPr>
            <a:endParaRPr lang="fa-IR" sz="2500" dirty="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endParaRPr>
          </a:p>
          <a:p>
            <a:pPr algn="r" rtl="1">
              <a:spcBef>
                <a:spcPct val="0"/>
              </a:spcBef>
            </a:pPr>
            <a:r>
              <a:rPr lang="fa-IR" sz="2500" dirty="0" smtClean="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rPr>
              <a:t>پیگیری رژیم غذایی وشیررژیمی بیماران</a:t>
            </a:r>
          </a:p>
          <a:p>
            <a:pPr algn="r" rtl="1">
              <a:spcBef>
                <a:spcPct val="0"/>
              </a:spcBef>
            </a:pPr>
            <a:endParaRPr lang="fa-IR" sz="2500" dirty="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endParaRPr>
          </a:p>
          <a:p>
            <a:pPr algn="r" rtl="1">
              <a:spcBef>
                <a:spcPct val="0"/>
              </a:spcBef>
            </a:pPr>
            <a:r>
              <a:rPr lang="fa-IR" sz="3600" dirty="0" smtClean="0">
                <a:solidFill>
                  <a:schemeClr val="accent6">
                    <a:lumMod val="50000"/>
                  </a:schemeClr>
                </a:solidFill>
                <a:effectLst>
                  <a:outerShdw blurRad="50800" dist="38100" dir="2700000" algn="tl" rotWithShape="0">
                    <a:prstClr val="black">
                      <a:alpha val="40000"/>
                    </a:prstClr>
                  </a:outerShdw>
                </a:effectLst>
                <a:latin typeface="+mj-lt"/>
                <a:ea typeface="+mj-ea"/>
                <a:cs typeface="B Titr" panose="00000700000000000000" pitchFamily="2" charset="-78"/>
              </a:rPr>
              <a:t>سایرخدمات:</a:t>
            </a:r>
          </a:p>
          <a:p>
            <a:pPr algn="r" rtl="1">
              <a:spcBef>
                <a:spcPct val="0"/>
              </a:spcBef>
            </a:pPr>
            <a:endParaRPr lang="fa-IR" sz="2500" dirty="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endParaRPr>
          </a:p>
          <a:p>
            <a:pPr lvl="0" algn="r" rtl="1">
              <a:spcBef>
                <a:spcPct val="0"/>
              </a:spcBef>
            </a:pPr>
            <a:r>
              <a:rPr lang="fa-IR" sz="2600" dirty="0">
                <a:solidFill>
                  <a:srgbClr val="002060"/>
                </a:solidFill>
                <a:effectLst>
                  <a:outerShdw blurRad="50800" dist="38100" dir="2700000" algn="tl" rotWithShape="0">
                    <a:prstClr val="black">
                      <a:alpha val="40000"/>
                    </a:prstClr>
                  </a:outerShdw>
                </a:effectLst>
                <a:cs typeface="B Titr" panose="00000700000000000000" pitchFamily="2" charset="-78"/>
              </a:rPr>
              <a:t>رایگان بودن آزمایشات </a:t>
            </a:r>
            <a:endParaRPr lang="fa-IR" sz="2500" dirty="0" smtClean="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endParaRPr>
          </a:p>
          <a:p>
            <a:pPr algn="r" rtl="1">
              <a:spcBef>
                <a:spcPct val="0"/>
              </a:spcBef>
            </a:pPr>
            <a:endParaRPr lang="fa-IR" sz="2500" dirty="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endParaRPr>
          </a:p>
          <a:p>
            <a:pPr algn="r" rtl="1">
              <a:spcBef>
                <a:spcPct val="0"/>
              </a:spcBef>
            </a:pPr>
            <a:r>
              <a:rPr lang="fa-IR" sz="2500" dirty="0" smtClean="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rPr>
              <a:t>آزمایشات ژنتیک</a:t>
            </a:r>
          </a:p>
          <a:p>
            <a:pPr marL="0" indent="0" algn="r" rtl="1">
              <a:spcBef>
                <a:spcPct val="0"/>
              </a:spcBef>
              <a:buNone/>
            </a:pPr>
            <a:endParaRPr lang="fa-IR" sz="2500" dirty="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endParaRPr>
          </a:p>
          <a:p>
            <a:pPr algn="r" rtl="1">
              <a:spcBef>
                <a:spcPct val="0"/>
              </a:spcBef>
            </a:pPr>
            <a:r>
              <a:rPr lang="fa-IR" sz="2500" dirty="0" smtClean="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rPr>
              <a:t>پرداخت کمک هزینه تامین رژیم غذایی به خانواده های بی بضاعت با همکاری بهزیستی </a:t>
            </a:r>
            <a:endParaRPr lang="en-US" sz="2500" dirty="0">
              <a:solidFill>
                <a:srgbClr val="002060"/>
              </a:solidFill>
              <a:effectLst>
                <a:outerShdw blurRad="50800" dist="38100" dir="2700000" algn="tl" rotWithShape="0">
                  <a:prstClr val="black">
                    <a:alpha val="40000"/>
                  </a:prstClr>
                </a:outerShdw>
              </a:effectLst>
              <a:latin typeface="+mj-lt"/>
              <a:ea typeface="+mj-ea"/>
              <a:cs typeface="B Titr" panose="00000700000000000000" pitchFamily="2" charset="-78"/>
            </a:endParaRPr>
          </a:p>
        </p:txBody>
      </p:sp>
    </p:spTree>
    <p:extLst>
      <p:ext uri="{BB962C8B-B14F-4D97-AF65-F5344CB8AC3E}">
        <p14:creationId xmlns:p14="http://schemas.microsoft.com/office/powerpoint/2010/main" val="512262392"/>
      </p:ext>
    </p:extLst>
  </p:cSld>
  <p:clrMapOvr>
    <a:masterClrMapping/>
  </p:clrMapOvr>
  <p:transition spd="slow">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1"/>
          <p:cNvGraphicFramePr>
            <a:graphicFrameLocks noGrp="1"/>
          </p:cNvGraphicFramePr>
          <p:nvPr>
            <p:ph idx="1"/>
            <p:extLst>
              <p:ext uri="{D42A27DB-BD31-4B8C-83A1-F6EECF244321}">
                <p14:modId xmlns:p14="http://schemas.microsoft.com/office/powerpoint/2010/main" val="1656144229"/>
              </p:ext>
            </p:extLst>
          </p:nvPr>
        </p:nvGraphicFramePr>
        <p:xfrm>
          <a:off x="448965" y="586585"/>
          <a:ext cx="7329840" cy="3994405"/>
        </p:xfrm>
        <a:graphic>
          <a:graphicData uri="http://schemas.openxmlformats.org/drawingml/2006/table">
            <a:tbl>
              <a:tblPr firstRow="1" bandRow="1">
                <a:tableStyleId>{5C22544A-7EE6-4342-B048-85BDC9FD1C3A}</a:tableStyleId>
              </a:tblPr>
              <a:tblGrid>
                <a:gridCol w="3664920">
                  <a:extLst>
                    <a:ext uri="{9D8B030D-6E8A-4147-A177-3AD203B41FA5}">
                      <a16:colId xmlns:a16="http://schemas.microsoft.com/office/drawing/2014/main" xmlns="" val="20000"/>
                    </a:ext>
                  </a:extLst>
                </a:gridCol>
                <a:gridCol w="3664920">
                  <a:extLst>
                    <a:ext uri="{9D8B030D-6E8A-4147-A177-3AD203B41FA5}">
                      <a16:colId xmlns:a16="http://schemas.microsoft.com/office/drawing/2014/main" xmlns="" val="20001"/>
                    </a:ext>
                  </a:extLst>
                </a:gridCol>
              </a:tblGrid>
              <a:tr h="763525">
                <a:tc gridSpan="2">
                  <a:txBody>
                    <a:bodyPr/>
                    <a:lstStyle/>
                    <a:p>
                      <a:pPr algn="ctr" rtl="1"/>
                      <a:r>
                        <a:rPr lang="fa-IR" sz="2000" dirty="0" smtClean="0">
                          <a:solidFill>
                            <a:srgbClr val="C00000"/>
                          </a:solidFill>
                          <a:cs typeface="B Nazanin" panose="00000400000000000000" pitchFamily="2" charset="-78"/>
                        </a:rPr>
                        <a:t>مراجعات  بیماران فنیل کتونوری به کلینیک </a:t>
                      </a:r>
                      <a:r>
                        <a:rPr lang="en-US" sz="2000" dirty="0" smtClean="0">
                          <a:solidFill>
                            <a:srgbClr val="C00000"/>
                          </a:solidFill>
                          <a:cs typeface="B Nazanin" panose="00000400000000000000" pitchFamily="2" charset="-78"/>
                        </a:rPr>
                        <a:t>PKU</a:t>
                      </a:r>
                      <a:r>
                        <a:rPr lang="fa-IR" sz="2000" dirty="0" smtClean="0">
                          <a:solidFill>
                            <a:srgbClr val="C00000"/>
                          </a:solidFill>
                          <a:cs typeface="B Nazanin" panose="00000400000000000000" pitchFamily="2" charset="-78"/>
                        </a:rPr>
                        <a:t> طبق</a:t>
                      </a:r>
                      <a:r>
                        <a:rPr lang="fa-IR" sz="2000" baseline="0" dirty="0" smtClean="0">
                          <a:solidFill>
                            <a:srgbClr val="C00000"/>
                          </a:solidFill>
                          <a:cs typeface="B Nazanin" panose="00000400000000000000" pitchFamily="2" charset="-78"/>
                        </a:rPr>
                        <a:t> دستورالعمل</a:t>
                      </a:r>
                      <a:endParaRPr lang="en-US" sz="2000" dirty="0">
                        <a:solidFill>
                          <a:srgbClr val="C00000"/>
                        </a:solidFill>
                        <a:cs typeface="B Nazanin" panose="00000400000000000000" pitchFamily="2" charset="-78"/>
                      </a:endParaRPr>
                    </a:p>
                  </a:txBody>
                  <a:tcPr/>
                </a:tc>
                <a:tc hMerge="1">
                  <a:txBody>
                    <a:bodyPr/>
                    <a:lstStyle/>
                    <a:p>
                      <a:endParaRPr lang="en-US" dirty="0"/>
                    </a:p>
                  </a:txBody>
                  <a:tcPr/>
                </a:tc>
                <a:extLst>
                  <a:ext uri="{0D108BD9-81ED-4DB2-BD59-A6C34878D82A}">
                    <a16:rowId xmlns:a16="http://schemas.microsoft.com/office/drawing/2014/main" xmlns="" val="10000"/>
                  </a:ext>
                </a:extLst>
              </a:tr>
              <a:tr h="610820">
                <a:tc>
                  <a:txBody>
                    <a:bodyPr/>
                    <a:lstStyle/>
                    <a:p>
                      <a:pPr algn="ctr"/>
                      <a:r>
                        <a:rPr lang="fa-IR" sz="2800" b="1" dirty="0" smtClean="0">
                          <a:solidFill>
                            <a:srgbClr val="C00000"/>
                          </a:solidFill>
                          <a:cs typeface="B Nazanin" panose="00000400000000000000" pitchFamily="2" charset="-78"/>
                        </a:rPr>
                        <a:t>فواصل مراجعه</a:t>
                      </a:r>
                    </a:p>
                    <a:p>
                      <a:pPr algn="ctr"/>
                      <a:endParaRPr lang="fa-IR" sz="2800" b="1" dirty="0" smtClean="0">
                        <a:solidFill>
                          <a:srgbClr val="C00000"/>
                        </a:solidFill>
                        <a:cs typeface="B Nazanin" panose="00000400000000000000" pitchFamily="2" charset="-78"/>
                      </a:endParaRPr>
                    </a:p>
                  </a:txBody>
                  <a:tcPr/>
                </a:tc>
                <a:tc>
                  <a:txBody>
                    <a:bodyPr/>
                    <a:lstStyle/>
                    <a:p>
                      <a:pPr algn="ctr"/>
                      <a:r>
                        <a:rPr lang="fa-IR" sz="2800" b="1" dirty="0" smtClean="0">
                          <a:solidFill>
                            <a:srgbClr val="C00000"/>
                          </a:solidFill>
                          <a:cs typeface="B Nazanin" panose="00000400000000000000" pitchFamily="2" charset="-78"/>
                        </a:rPr>
                        <a:t>گروه</a:t>
                      </a:r>
                      <a:r>
                        <a:rPr lang="fa-IR" sz="2800" b="1" baseline="0" dirty="0" smtClean="0">
                          <a:solidFill>
                            <a:srgbClr val="C00000"/>
                          </a:solidFill>
                          <a:cs typeface="B Nazanin" panose="00000400000000000000" pitchFamily="2" charset="-78"/>
                        </a:rPr>
                        <a:t> سنی</a:t>
                      </a:r>
                      <a:endParaRPr lang="fa-IR" sz="2800" b="1" dirty="0" smtClean="0">
                        <a:solidFill>
                          <a:srgbClr val="C00000"/>
                        </a:solidFill>
                        <a:cs typeface="B Nazanin" panose="00000400000000000000" pitchFamily="2" charset="-78"/>
                      </a:endParaRPr>
                    </a:p>
                  </a:txBody>
                  <a:tcPr/>
                </a:tc>
                <a:extLst>
                  <a:ext uri="{0D108BD9-81ED-4DB2-BD59-A6C34878D82A}">
                    <a16:rowId xmlns:a16="http://schemas.microsoft.com/office/drawing/2014/main" xmlns="" val="10001"/>
                  </a:ext>
                </a:extLst>
              </a:tr>
              <a:tr h="370840">
                <a:tc>
                  <a:txBody>
                    <a:bodyPr/>
                    <a:lstStyle/>
                    <a:p>
                      <a:pPr algn="ctr"/>
                      <a:r>
                        <a:rPr lang="fa-IR" sz="2400" b="1" dirty="0" smtClean="0">
                          <a:solidFill>
                            <a:schemeClr val="accent6">
                              <a:lumMod val="50000"/>
                            </a:schemeClr>
                          </a:solidFill>
                          <a:cs typeface="B Nazanin" panose="00000400000000000000" pitchFamily="2" charset="-78"/>
                        </a:rPr>
                        <a:t>ماهیانه</a:t>
                      </a:r>
                      <a:endParaRPr lang="en-US" sz="2400" b="1" dirty="0">
                        <a:solidFill>
                          <a:schemeClr val="accent6">
                            <a:lumMod val="50000"/>
                          </a:schemeClr>
                        </a:solidFill>
                        <a:cs typeface="B Nazanin" panose="00000400000000000000" pitchFamily="2" charset="-78"/>
                      </a:endParaRPr>
                    </a:p>
                  </a:txBody>
                  <a:tcPr/>
                </a:tc>
                <a:tc>
                  <a:txBody>
                    <a:bodyPr/>
                    <a:lstStyle/>
                    <a:p>
                      <a:pPr algn="ctr"/>
                      <a:r>
                        <a:rPr lang="fa-IR" sz="2400" b="1" dirty="0" smtClean="0">
                          <a:solidFill>
                            <a:schemeClr val="accent6">
                              <a:lumMod val="50000"/>
                            </a:schemeClr>
                          </a:solidFill>
                          <a:cs typeface="B Nazanin" panose="00000400000000000000" pitchFamily="2" charset="-78"/>
                        </a:rPr>
                        <a:t>زیرسه سال</a:t>
                      </a:r>
                      <a:endParaRPr lang="en-US" sz="2400" b="1" dirty="0">
                        <a:solidFill>
                          <a:schemeClr val="accent6">
                            <a:lumMod val="50000"/>
                          </a:schemeClr>
                        </a:solidFill>
                        <a:cs typeface="B Nazanin" panose="00000400000000000000" pitchFamily="2" charset="-78"/>
                      </a:endParaRPr>
                    </a:p>
                  </a:txBody>
                  <a:tcPr/>
                </a:tc>
                <a:extLst>
                  <a:ext uri="{0D108BD9-81ED-4DB2-BD59-A6C34878D82A}">
                    <a16:rowId xmlns:a16="http://schemas.microsoft.com/office/drawing/2014/main" xmlns="" val="10002"/>
                  </a:ext>
                </a:extLst>
              </a:tr>
              <a:tr h="370840">
                <a:tc>
                  <a:txBody>
                    <a:bodyPr/>
                    <a:lstStyle/>
                    <a:p>
                      <a:pPr algn="ctr"/>
                      <a:r>
                        <a:rPr lang="fa-IR" sz="2400" b="1" dirty="0" smtClean="0">
                          <a:solidFill>
                            <a:schemeClr val="accent6">
                              <a:lumMod val="50000"/>
                            </a:schemeClr>
                          </a:solidFill>
                          <a:cs typeface="B Nazanin" panose="00000400000000000000" pitchFamily="2" charset="-78"/>
                        </a:rPr>
                        <a:t>سه ماه یکبار</a:t>
                      </a:r>
                      <a:endParaRPr lang="en-US" sz="2400" b="1" dirty="0">
                        <a:solidFill>
                          <a:schemeClr val="accent6">
                            <a:lumMod val="50000"/>
                          </a:schemeClr>
                        </a:solidFill>
                        <a:cs typeface="B Nazanin" panose="00000400000000000000" pitchFamily="2" charset="-78"/>
                      </a:endParaRPr>
                    </a:p>
                  </a:txBody>
                  <a:tcPr/>
                </a:tc>
                <a:tc>
                  <a:txBody>
                    <a:bodyPr/>
                    <a:lstStyle/>
                    <a:p>
                      <a:pPr algn="ctr"/>
                      <a:r>
                        <a:rPr lang="fa-IR" sz="2400" b="1" dirty="0" smtClean="0">
                          <a:solidFill>
                            <a:schemeClr val="accent6">
                              <a:lumMod val="50000"/>
                            </a:schemeClr>
                          </a:solidFill>
                          <a:cs typeface="B Nazanin" panose="00000400000000000000" pitchFamily="2" charset="-78"/>
                        </a:rPr>
                        <a:t>3تا6 سال</a:t>
                      </a:r>
                      <a:endParaRPr lang="en-US" sz="2400" b="1" dirty="0">
                        <a:solidFill>
                          <a:schemeClr val="accent6">
                            <a:lumMod val="50000"/>
                          </a:schemeClr>
                        </a:solidFill>
                        <a:cs typeface="B Nazanin" panose="00000400000000000000" pitchFamily="2" charset="-78"/>
                      </a:endParaRPr>
                    </a:p>
                  </a:txBody>
                  <a:tcPr/>
                </a:tc>
                <a:extLst>
                  <a:ext uri="{0D108BD9-81ED-4DB2-BD59-A6C34878D82A}">
                    <a16:rowId xmlns:a16="http://schemas.microsoft.com/office/drawing/2014/main" xmlns="" val="10003"/>
                  </a:ext>
                </a:extLst>
              </a:tr>
              <a:tr h="370840">
                <a:tc>
                  <a:txBody>
                    <a:bodyPr/>
                    <a:lstStyle/>
                    <a:p>
                      <a:pPr algn="ctr"/>
                      <a:r>
                        <a:rPr lang="fa-IR" sz="2400" b="1" dirty="0" smtClean="0">
                          <a:solidFill>
                            <a:schemeClr val="accent6">
                              <a:lumMod val="50000"/>
                            </a:schemeClr>
                          </a:solidFill>
                          <a:cs typeface="B Nazanin" panose="00000400000000000000" pitchFamily="2" charset="-78"/>
                        </a:rPr>
                        <a:t>شش ماه یکبار</a:t>
                      </a:r>
                      <a:endParaRPr lang="en-US" sz="2400" b="1" dirty="0">
                        <a:solidFill>
                          <a:schemeClr val="accent6">
                            <a:lumMod val="50000"/>
                          </a:schemeClr>
                        </a:solidFill>
                        <a:cs typeface="B Nazanin" panose="00000400000000000000" pitchFamily="2" charset="-78"/>
                      </a:endParaRPr>
                    </a:p>
                  </a:txBody>
                  <a:tcPr/>
                </a:tc>
                <a:tc>
                  <a:txBody>
                    <a:bodyPr/>
                    <a:lstStyle/>
                    <a:p>
                      <a:pPr algn="ctr"/>
                      <a:r>
                        <a:rPr lang="fa-IR" sz="2400" b="1" dirty="0" smtClean="0">
                          <a:solidFill>
                            <a:schemeClr val="accent6">
                              <a:lumMod val="50000"/>
                            </a:schemeClr>
                          </a:solidFill>
                          <a:cs typeface="B Nazanin" panose="00000400000000000000" pitchFamily="2" charset="-78"/>
                        </a:rPr>
                        <a:t>6تا12 سال</a:t>
                      </a:r>
                      <a:endParaRPr lang="en-US" sz="2400" b="1" dirty="0">
                        <a:solidFill>
                          <a:schemeClr val="accent6">
                            <a:lumMod val="50000"/>
                          </a:schemeClr>
                        </a:solidFill>
                        <a:cs typeface="B Nazanin" panose="00000400000000000000" pitchFamily="2" charset="-78"/>
                      </a:endParaRPr>
                    </a:p>
                  </a:txBody>
                  <a:tcPr/>
                </a:tc>
                <a:extLst>
                  <a:ext uri="{0D108BD9-81ED-4DB2-BD59-A6C34878D82A}">
                    <a16:rowId xmlns:a16="http://schemas.microsoft.com/office/drawing/2014/main" xmlns="" val="10004"/>
                  </a:ext>
                </a:extLst>
              </a:tr>
              <a:tr h="370840">
                <a:tc>
                  <a:txBody>
                    <a:bodyPr/>
                    <a:lstStyle/>
                    <a:p>
                      <a:pPr algn="ctr"/>
                      <a:r>
                        <a:rPr lang="fa-IR" sz="2400" b="1" dirty="0" smtClean="0">
                          <a:solidFill>
                            <a:schemeClr val="accent6">
                              <a:lumMod val="50000"/>
                            </a:schemeClr>
                          </a:solidFill>
                          <a:cs typeface="B Nazanin" panose="00000400000000000000" pitchFamily="2" charset="-78"/>
                        </a:rPr>
                        <a:t>سالیانه</a:t>
                      </a:r>
                      <a:endParaRPr lang="en-US" sz="2400" b="1" dirty="0">
                        <a:solidFill>
                          <a:schemeClr val="accent6">
                            <a:lumMod val="50000"/>
                          </a:schemeClr>
                        </a:solidFill>
                        <a:cs typeface="B Nazanin" panose="00000400000000000000" pitchFamily="2" charset="-78"/>
                      </a:endParaRPr>
                    </a:p>
                  </a:txBody>
                  <a:tcPr/>
                </a:tc>
                <a:tc>
                  <a:txBody>
                    <a:bodyPr/>
                    <a:lstStyle/>
                    <a:p>
                      <a:pPr algn="ctr"/>
                      <a:r>
                        <a:rPr lang="fa-IR" sz="2400" b="1" dirty="0" smtClean="0">
                          <a:solidFill>
                            <a:schemeClr val="accent6">
                              <a:lumMod val="50000"/>
                            </a:schemeClr>
                          </a:solidFill>
                          <a:cs typeface="B Nazanin" panose="00000400000000000000" pitchFamily="2" charset="-78"/>
                        </a:rPr>
                        <a:t>بالای 12 سال</a:t>
                      </a:r>
                      <a:endParaRPr lang="en-US" sz="2400" b="1" dirty="0">
                        <a:solidFill>
                          <a:schemeClr val="accent6">
                            <a:lumMod val="50000"/>
                          </a:schemeClr>
                        </a:solidFill>
                        <a:cs typeface="B Nazanin" panose="00000400000000000000" pitchFamily="2" charset="-78"/>
                      </a:endParaRPr>
                    </a:p>
                  </a:txBody>
                  <a:tcPr/>
                </a:tc>
                <a:extLst>
                  <a:ext uri="{0D108BD9-81ED-4DB2-BD59-A6C34878D82A}">
                    <a16:rowId xmlns:a16="http://schemas.microsoft.com/office/drawing/2014/main" xmlns="" val="10005"/>
                  </a:ext>
                </a:extLst>
              </a:tr>
              <a:tr h="370840">
                <a:tc>
                  <a:txBody>
                    <a:bodyPr/>
                    <a:lstStyle/>
                    <a:p>
                      <a:pPr algn="ctr"/>
                      <a:endParaRPr lang="en-US" sz="2400">
                        <a:solidFill>
                          <a:srgbClr val="C00000"/>
                        </a:solidFill>
                        <a:cs typeface="B Nazanin" panose="00000400000000000000" pitchFamily="2" charset="-78"/>
                      </a:endParaRPr>
                    </a:p>
                  </a:txBody>
                  <a:tcPr/>
                </a:tc>
                <a:tc>
                  <a:txBody>
                    <a:bodyPr/>
                    <a:lstStyle/>
                    <a:p>
                      <a:pPr algn="ctr"/>
                      <a:endParaRPr lang="en-US" sz="2400" dirty="0">
                        <a:solidFill>
                          <a:srgbClr val="C00000"/>
                        </a:solidFill>
                        <a:cs typeface="B Nazanin" panose="00000400000000000000" pitchFamily="2" charset="-78"/>
                      </a:endParaRP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715350231"/>
      </p:ext>
    </p:extLst>
  </p:cSld>
  <p:clrMapOvr>
    <a:masterClrMapping/>
  </p:clrMapOvr>
  <p:transition spd="slow">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1"/>
          <p:cNvGraphicFramePr>
            <a:graphicFrameLocks noGrp="1"/>
          </p:cNvGraphicFramePr>
          <p:nvPr>
            <p:ph idx="1"/>
            <p:extLst>
              <p:ext uri="{D42A27DB-BD31-4B8C-83A1-F6EECF244321}">
                <p14:modId xmlns:p14="http://schemas.microsoft.com/office/powerpoint/2010/main" val="3532833171"/>
              </p:ext>
            </p:extLst>
          </p:nvPr>
        </p:nvGraphicFramePr>
        <p:xfrm>
          <a:off x="448964" y="281175"/>
          <a:ext cx="8093365" cy="3689605"/>
        </p:xfrm>
        <a:graphic>
          <a:graphicData uri="http://schemas.openxmlformats.org/drawingml/2006/table">
            <a:tbl>
              <a:tblPr firstRow="1" bandRow="1">
                <a:tableStyleId>{5C22544A-7EE6-4342-B048-85BDC9FD1C3A}</a:tableStyleId>
              </a:tblPr>
              <a:tblGrid>
                <a:gridCol w="4384117">
                  <a:extLst>
                    <a:ext uri="{9D8B030D-6E8A-4147-A177-3AD203B41FA5}">
                      <a16:colId xmlns:a16="http://schemas.microsoft.com/office/drawing/2014/main" xmlns="" val="20000"/>
                    </a:ext>
                  </a:extLst>
                </a:gridCol>
                <a:gridCol w="3709248">
                  <a:extLst>
                    <a:ext uri="{9D8B030D-6E8A-4147-A177-3AD203B41FA5}">
                      <a16:colId xmlns:a16="http://schemas.microsoft.com/office/drawing/2014/main" xmlns="" val="20001"/>
                    </a:ext>
                  </a:extLst>
                </a:gridCol>
              </a:tblGrid>
              <a:tr h="763525">
                <a:tc gridSpan="2">
                  <a:txBody>
                    <a:bodyPr/>
                    <a:lstStyle/>
                    <a:p>
                      <a:pPr algn="ctr"/>
                      <a:r>
                        <a:rPr lang="fa-IR" sz="3200" dirty="0" smtClean="0">
                          <a:solidFill>
                            <a:srgbClr val="C00000"/>
                          </a:solidFill>
                          <a:cs typeface="B Nazanin" panose="00000400000000000000" pitchFamily="2" charset="-78"/>
                        </a:rPr>
                        <a:t>پیگیری بیماران فنیل کتونوری طبق</a:t>
                      </a:r>
                      <a:r>
                        <a:rPr lang="fa-IR" sz="3200" baseline="0" dirty="0" smtClean="0">
                          <a:solidFill>
                            <a:srgbClr val="C00000"/>
                          </a:solidFill>
                          <a:cs typeface="B Nazanin" panose="00000400000000000000" pitchFamily="2" charset="-78"/>
                        </a:rPr>
                        <a:t> دستورالعمل</a:t>
                      </a:r>
                      <a:endParaRPr lang="en-US" sz="3200" dirty="0">
                        <a:solidFill>
                          <a:srgbClr val="C00000"/>
                        </a:solidFill>
                        <a:cs typeface="B Nazanin" panose="00000400000000000000" pitchFamily="2" charset="-78"/>
                      </a:endParaRPr>
                    </a:p>
                  </a:txBody>
                  <a:tcPr/>
                </a:tc>
                <a:tc hMerge="1">
                  <a:txBody>
                    <a:bodyPr/>
                    <a:lstStyle/>
                    <a:p>
                      <a:endParaRPr lang="en-US" dirty="0"/>
                    </a:p>
                  </a:txBody>
                  <a:tcPr/>
                </a:tc>
                <a:extLst>
                  <a:ext uri="{0D108BD9-81ED-4DB2-BD59-A6C34878D82A}">
                    <a16:rowId xmlns:a16="http://schemas.microsoft.com/office/drawing/2014/main" xmlns="" val="10000"/>
                  </a:ext>
                </a:extLst>
              </a:tr>
              <a:tr h="370840">
                <a:tc>
                  <a:txBody>
                    <a:bodyPr/>
                    <a:lstStyle/>
                    <a:p>
                      <a:pPr algn="ctr"/>
                      <a:r>
                        <a:rPr lang="fa-IR" sz="2000" b="1" dirty="0" smtClean="0">
                          <a:solidFill>
                            <a:schemeClr val="accent1">
                              <a:lumMod val="50000"/>
                            </a:schemeClr>
                          </a:solidFill>
                          <a:cs typeface="B Nazanin" panose="00000400000000000000" pitchFamily="2" charset="-78"/>
                        </a:rPr>
                        <a:t>تعداد</a:t>
                      </a:r>
                    </a:p>
                    <a:p>
                      <a:pPr algn="ctr"/>
                      <a:endParaRPr lang="fa-IR" sz="2000" b="1" dirty="0" smtClean="0">
                        <a:solidFill>
                          <a:schemeClr val="accent1">
                            <a:lumMod val="50000"/>
                          </a:schemeClr>
                        </a:solidFill>
                        <a:cs typeface="B Nazanin" panose="00000400000000000000" pitchFamily="2" charset="-78"/>
                      </a:endParaRPr>
                    </a:p>
                  </a:txBody>
                  <a:tcPr/>
                </a:tc>
                <a:tc>
                  <a:txBody>
                    <a:bodyPr/>
                    <a:lstStyle/>
                    <a:p>
                      <a:pPr algn="ctr"/>
                      <a:r>
                        <a:rPr lang="fa-IR" sz="2000" b="1" dirty="0" smtClean="0">
                          <a:solidFill>
                            <a:schemeClr val="accent1">
                              <a:lumMod val="50000"/>
                            </a:schemeClr>
                          </a:solidFill>
                          <a:cs typeface="B Nazanin" panose="00000400000000000000" pitchFamily="2" charset="-78"/>
                        </a:rPr>
                        <a:t>نوع</a:t>
                      </a:r>
                      <a:r>
                        <a:rPr lang="fa-IR" sz="2000" b="1" baseline="0" dirty="0" smtClean="0">
                          <a:solidFill>
                            <a:schemeClr val="accent1">
                              <a:lumMod val="50000"/>
                            </a:schemeClr>
                          </a:solidFill>
                          <a:cs typeface="B Nazanin" panose="00000400000000000000" pitchFamily="2" charset="-78"/>
                        </a:rPr>
                        <a:t> خدمت</a:t>
                      </a:r>
                      <a:endParaRPr lang="fa-IR" sz="2000" b="1" dirty="0" smtClean="0">
                        <a:solidFill>
                          <a:schemeClr val="accent1">
                            <a:lumMod val="50000"/>
                          </a:schemeClr>
                        </a:solidFill>
                        <a:cs typeface="B Nazanin" panose="00000400000000000000" pitchFamily="2" charset="-78"/>
                      </a:endParaRPr>
                    </a:p>
                  </a:txBody>
                  <a:tcPr/>
                </a:tc>
                <a:extLst>
                  <a:ext uri="{0D108BD9-81ED-4DB2-BD59-A6C34878D82A}">
                    <a16:rowId xmlns:a16="http://schemas.microsoft.com/office/drawing/2014/main" xmlns="" val="10001"/>
                  </a:ext>
                </a:extLst>
              </a:tr>
              <a:tr h="370840">
                <a:tc>
                  <a:txBody>
                    <a:bodyPr/>
                    <a:lstStyle/>
                    <a:p>
                      <a:pPr algn="ctr"/>
                      <a:r>
                        <a:rPr lang="fa-IR" b="1" dirty="0" smtClean="0">
                          <a:solidFill>
                            <a:schemeClr val="accent6">
                              <a:lumMod val="50000"/>
                            </a:schemeClr>
                          </a:solidFill>
                          <a:cs typeface="B Nazanin" panose="00000400000000000000" pitchFamily="2" charset="-78"/>
                        </a:rPr>
                        <a:t>کمترازیکسال 14 مرتبه/یک تاسه سال 12 مرتبه/بزرگتراز3سال 4مرتبه</a:t>
                      </a:r>
                      <a:endParaRPr lang="en-US" b="1" dirty="0">
                        <a:solidFill>
                          <a:schemeClr val="accent6">
                            <a:lumMod val="50000"/>
                          </a:schemeClr>
                        </a:solidFill>
                        <a:cs typeface="B Nazanin" panose="00000400000000000000" pitchFamily="2" charset="-78"/>
                      </a:endParaRPr>
                    </a:p>
                  </a:txBody>
                  <a:tcPr/>
                </a:tc>
                <a:tc>
                  <a:txBody>
                    <a:bodyPr/>
                    <a:lstStyle/>
                    <a:p>
                      <a:pPr algn="ctr"/>
                      <a:r>
                        <a:rPr lang="fa-IR" b="1" dirty="0" smtClean="0">
                          <a:solidFill>
                            <a:schemeClr val="accent6">
                              <a:lumMod val="50000"/>
                            </a:schemeClr>
                          </a:solidFill>
                          <a:cs typeface="B Nazanin" panose="00000400000000000000" pitchFamily="2" charset="-78"/>
                        </a:rPr>
                        <a:t>ویزیت متخصص یا فوق تخصص غدد</a:t>
                      </a:r>
                      <a:endParaRPr lang="en-US" b="1" dirty="0">
                        <a:solidFill>
                          <a:schemeClr val="accent6">
                            <a:lumMod val="50000"/>
                          </a:schemeClr>
                        </a:solidFill>
                        <a:cs typeface="B Nazanin" panose="00000400000000000000" pitchFamily="2" charset="-78"/>
                      </a:endParaRPr>
                    </a:p>
                  </a:txBody>
                  <a:tcPr/>
                </a:tc>
                <a:extLst>
                  <a:ext uri="{0D108BD9-81ED-4DB2-BD59-A6C34878D82A}">
                    <a16:rowId xmlns:a16="http://schemas.microsoft.com/office/drawing/2014/main" xmlns="" val="10002"/>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a-IR" sz="1800" b="1" i="0" u="none" strike="noStrike" kern="1200" cap="none" spc="0" normalizeH="0" baseline="0" noProof="0" dirty="0" smtClean="0">
                          <a:ln>
                            <a:noFill/>
                          </a:ln>
                          <a:solidFill>
                            <a:schemeClr val="accent6">
                              <a:lumMod val="50000"/>
                            </a:schemeClr>
                          </a:solidFill>
                          <a:effectLst/>
                          <a:uLnTx/>
                          <a:uFillTx/>
                          <a:latin typeface="+mn-lt"/>
                          <a:ea typeface="+mn-ea"/>
                          <a:cs typeface="B Nazanin" panose="00000400000000000000" pitchFamily="2" charset="-78"/>
                        </a:rPr>
                        <a:t>کمترازسه سال 2 مرتبه/بزرگتراز3سال 4 مرتبه/بزرگتراز12سال 1مرتبه درسال</a:t>
                      </a:r>
                      <a:endParaRPr kumimoji="0" lang="en-US" sz="1800" b="1" i="0" u="none" strike="noStrike" kern="1200" cap="none" spc="0" normalizeH="0" baseline="0" noProof="0" dirty="0">
                        <a:ln>
                          <a:noFill/>
                        </a:ln>
                        <a:solidFill>
                          <a:schemeClr val="accent6">
                            <a:lumMod val="50000"/>
                          </a:schemeClr>
                        </a:solidFill>
                        <a:effectLst/>
                        <a:uLnTx/>
                        <a:uFillTx/>
                        <a:latin typeface="+mn-lt"/>
                        <a:ea typeface="+mn-ea"/>
                        <a:cs typeface="B Nazanin" panose="00000400000000000000" pitchFamily="2" charset="-78"/>
                      </a:endParaRPr>
                    </a:p>
                  </a:txBody>
                  <a:tcPr/>
                </a:tc>
                <a:tc>
                  <a:txBody>
                    <a:bodyPr/>
                    <a:lstStyle/>
                    <a:p>
                      <a:pPr algn="ctr"/>
                      <a:r>
                        <a:rPr lang="fa-IR" b="1" dirty="0" smtClean="0">
                          <a:solidFill>
                            <a:schemeClr val="accent6">
                              <a:lumMod val="50000"/>
                            </a:schemeClr>
                          </a:solidFill>
                          <a:cs typeface="B Nazanin" panose="00000400000000000000" pitchFamily="2" charset="-78"/>
                        </a:rPr>
                        <a:t>ویزیت متخصص روانپزشک</a:t>
                      </a:r>
                    </a:p>
                  </a:txBody>
                  <a:tcPr/>
                </a:tc>
                <a:extLst>
                  <a:ext uri="{0D108BD9-81ED-4DB2-BD59-A6C34878D82A}">
                    <a16:rowId xmlns:a16="http://schemas.microsoft.com/office/drawing/2014/main" xmlns="" val="10003"/>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a-IR" sz="1800" b="1" i="0" u="none" strike="noStrike" kern="1200" cap="none" spc="0" normalizeH="0" baseline="0" noProof="0" dirty="0" smtClean="0">
                          <a:ln>
                            <a:noFill/>
                          </a:ln>
                          <a:solidFill>
                            <a:schemeClr val="accent6">
                              <a:lumMod val="50000"/>
                            </a:schemeClr>
                          </a:solidFill>
                          <a:effectLst/>
                          <a:uLnTx/>
                          <a:uFillTx/>
                          <a:latin typeface="+mn-lt"/>
                          <a:ea typeface="+mn-ea"/>
                          <a:cs typeface="B Nazanin" panose="00000400000000000000" pitchFamily="2" charset="-78"/>
                        </a:rPr>
                        <a:t>کمترازیکسال 14 مرتبه/یک تاسه سال 12 مرتبه/بزرگتراز3سال 4مرتبه</a:t>
                      </a:r>
                      <a:endParaRPr kumimoji="0" lang="en-US" sz="1800" b="1" i="0" u="none" strike="noStrike" kern="1200" cap="none" spc="0" normalizeH="0" baseline="0" noProof="0" dirty="0">
                        <a:ln>
                          <a:noFill/>
                        </a:ln>
                        <a:solidFill>
                          <a:schemeClr val="accent6">
                            <a:lumMod val="50000"/>
                          </a:schemeClr>
                        </a:solidFill>
                        <a:effectLst/>
                        <a:uLnTx/>
                        <a:uFillTx/>
                        <a:latin typeface="+mn-lt"/>
                        <a:ea typeface="+mn-ea"/>
                        <a:cs typeface="B Nazanin" panose="00000400000000000000" pitchFamily="2" charset="-78"/>
                      </a:endParaRPr>
                    </a:p>
                  </a:txBody>
                  <a:tcPr/>
                </a:tc>
                <a:tc>
                  <a:txBody>
                    <a:bodyPr/>
                    <a:lstStyle/>
                    <a:p>
                      <a:pPr algn="ctr"/>
                      <a:r>
                        <a:rPr lang="fa-IR" b="1" dirty="0" smtClean="0">
                          <a:solidFill>
                            <a:schemeClr val="accent6">
                              <a:lumMod val="50000"/>
                            </a:schemeClr>
                          </a:solidFill>
                          <a:cs typeface="B Nazanin" panose="00000400000000000000" pitchFamily="2" charset="-78"/>
                        </a:rPr>
                        <a:t>ویزیت کارشناس تغذیه</a:t>
                      </a:r>
                      <a:endParaRPr lang="en-US" b="1" dirty="0">
                        <a:solidFill>
                          <a:schemeClr val="accent6">
                            <a:lumMod val="50000"/>
                          </a:schemeClr>
                        </a:solidFill>
                        <a:cs typeface="B Nazanin" panose="00000400000000000000" pitchFamily="2" charset="-78"/>
                      </a:endParaRPr>
                    </a:p>
                  </a:txBody>
                  <a:tcPr/>
                </a:tc>
                <a:extLst>
                  <a:ext uri="{0D108BD9-81ED-4DB2-BD59-A6C34878D82A}">
                    <a16:rowId xmlns:a16="http://schemas.microsoft.com/office/drawing/2014/main" xmlns="" val="10004"/>
                  </a:ext>
                </a:extLst>
              </a:tr>
              <a:tr h="370840">
                <a:tc>
                  <a:txBody>
                    <a:bodyPr/>
                    <a:lstStyle/>
                    <a:p>
                      <a:pPr algn="ctr"/>
                      <a:r>
                        <a:rPr lang="fa-IR" b="1" dirty="0" smtClean="0">
                          <a:solidFill>
                            <a:schemeClr val="accent6">
                              <a:lumMod val="50000"/>
                            </a:schemeClr>
                          </a:solidFill>
                          <a:cs typeface="B Nazanin" panose="00000400000000000000" pitchFamily="2" charset="-78"/>
                        </a:rPr>
                        <a:t>یک بار</a:t>
                      </a:r>
                      <a:endParaRPr lang="en-US" b="1" dirty="0">
                        <a:solidFill>
                          <a:schemeClr val="accent6">
                            <a:lumMod val="50000"/>
                          </a:schemeClr>
                        </a:solidFill>
                        <a:cs typeface="B Nazanin" panose="00000400000000000000" pitchFamily="2" charset="-78"/>
                      </a:endParaRPr>
                    </a:p>
                  </a:txBody>
                  <a:tcPr/>
                </a:tc>
                <a:tc>
                  <a:txBody>
                    <a:bodyPr/>
                    <a:lstStyle/>
                    <a:p>
                      <a:pPr algn="ctr"/>
                      <a:r>
                        <a:rPr lang="fa-IR" b="1" dirty="0" smtClean="0">
                          <a:solidFill>
                            <a:schemeClr val="accent6">
                              <a:lumMod val="50000"/>
                            </a:schemeClr>
                          </a:solidFill>
                          <a:cs typeface="B Nazanin" panose="00000400000000000000" pitchFamily="2" charset="-78"/>
                        </a:rPr>
                        <a:t>تشخیص نوع بدخیم درانستیتو پاستور</a:t>
                      </a:r>
                      <a:endParaRPr lang="en-US" b="1" dirty="0">
                        <a:solidFill>
                          <a:schemeClr val="accent6">
                            <a:lumMod val="50000"/>
                          </a:schemeClr>
                        </a:solidFill>
                        <a:cs typeface="B Nazanin" panose="00000400000000000000" pitchFamily="2" charset="-78"/>
                      </a:endParaRPr>
                    </a:p>
                  </a:txBody>
                  <a:tcPr/>
                </a:tc>
                <a:extLst>
                  <a:ext uri="{0D108BD9-81ED-4DB2-BD59-A6C34878D82A}">
                    <a16:rowId xmlns:a16="http://schemas.microsoft.com/office/drawing/2014/main" xmlns="" val="10005"/>
                  </a:ext>
                </a:extLst>
              </a:tr>
              <a:tr h="370840">
                <a:tc>
                  <a:txBody>
                    <a:bodyPr/>
                    <a:lstStyle/>
                    <a:p>
                      <a:pPr algn="ctr"/>
                      <a:r>
                        <a:rPr lang="fa-IR" b="1" dirty="0" smtClean="0">
                          <a:solidFill>
                            <a:schemeClr val="accent6">
                              <a:lumMod val="50000"/>
                            </a:schemeClr>
                          </a:solidFill>
                          <a:cs typeface="B Nazanin" panose="00000400000000000000" pitchFamily="2" charset="-78"/>
                        </a:rPr>
                        <a:t>کمترازسه سال 12مرتبه/3تا6سال</a:t>
                      </a:r>
                      <a:r>
                        <a:rPr lang="fa-IR" b="1" baseline="0" dirty="0" smtClean="0">
                          <a:solidFill>
                            <a:schemeClr val="accent6">
                              <a:lumMod val="50000"/>
                            </a:schemeClr>
                          </a:solidFill>
                          <a:cs typeface="B Nazanin" panose="00000400000000000000" pitchFamily="2" charset="-78"/>
                        </a:rPr>
                        <a:t> 4مرتبه/6تا12سال 2مرتبه/بیشتراز12سال یک مرتبه در سال</a:t>
                      </a:r>
                      <a:endParaRPr lang="en-US" b="1" dirty="0">
                        <a:solidFill>
                          <a:schemeClr val="accent6">
                            <a:lumMod val="50000"/>
                          </a:schemeClr>
                        </a:solidFill>
                        <a:cs typeface="B Nazanin" panose="00000400000000000000" pitchFamily="2" charset="-78"/>
                      </a:endParaRPr>
                    </a:p>
                  </a:txBody>
                  <a:tcPr/>
                </a:tc>
                <a:tc>
                  <a:txBody>
                    <a:bodyPr/>
                    <a:lstStyle/>
                    <a:p>
                      <a:pPr algn="ctr" rtl="1"/>
                      <a:r>
                        <a:rPr lang="fa-IR" b="1" dirty="0" smtClean="0">
                          <a:solidFill>
                            <a:schemeClr val="accent6">
                              <a:lumMod val="50000"/>
                            </a:schemeClr>
                          </a:solidFill>
                          <a:cs typeface="B Nazanin" panose="00000400000000000000" pitchFamily="2" charset="-78"/>
                        </a:rPr>
                        <a:t>اندازه گیری فنیل به روش</a:t>
                      </a:r>
                      <a:r>
                        <a:rPr lang="en-US" b="1" dirty="0" smtClean="0">
                          <a:solidFill>
                            <a:schemeClr val="accent6">
                              <a:lumMod val="50000"/>
                            </a:schemeClr>
                          </a:solidFill>
                          <a:cs typeface="B Nazanin" panose="00000400000000000000" pitchFamily="2" charset="-78"/>
                        </a:rPr>
                        <a:t> </a:t>
                      </a:r>
                      <a:r>
                        <a:rPr lang="en-US" b="1" dirty="0" err="1" smtClean="0">
                          <a:solidFill>
                            <a:schemeClr val="accent6">
                              <a:lumMod val="50000"/>
                            </a:schemeClr>
                          </a:solidFill>
                          <a:cs typeface="B Nazanin" panose="00000400000000000000" pitchFamily="2" charset="-78"/>
                        </a:rPr>
                        <a:t>hplc</a:t>
                      </a:r>
                      <a:r>
                        <a:rPr lang="fa-IR" b="1" baseline="0" dirty="0" smtClean="0">
                          <a:solidFill>
                            <a:schemeClr val="accent6">
                              <a:lumMod val="50000"/>
                            </a:schemeClr>
                          </a:solidFill>
                          <a:cs typeface="B Nazanin" panose="00000400000000000000" pitchFamily="2" charset="-78"/>
                        </a:rPr>
                        <a:t> برای کنترل درمان</a:t>
                      </a:r>
                      <a:endParaRPr lang="en-US" b="1" dirty="0">
                        <a:solidFill>
                          <a:schemeClr val="accent6">
                            <a:lumMod val="50000"/>
                          </a:schemeClr>
                        </a:solidFill>
                        <a:cs typeface="B Nazanin" panose="00000400000000000000" pitchFamily="2" charset="-78"/>
                      </a:endParaRPr>
                    </a:p>
                  </a:txBody>
                  <a:tcPr/>
                </a:tc>
                <a:extLst>
                  <a:ext uri="{0D108BD9-81ED-4DB2-BD59-A6C34878D82A}">
                    <a16:rowId xmlns:a16="http://schemas.microsoft.com/office/drawing/2014/main" xmlns="" val="10006"/>
                  </a:ext>
                </a:extLst>
              </a:tr>
              <a:tr h="370840">
                <a:tc>
                  <a:txBody>
                    <a:bodyPr/>
                    <a:lstStyle/>
                    <a:p>
                      <a:pPr algn="ctr"/>
                      <a:r>
                        <a:rPr lang="fa-IR" b="1" dirty="0" smtClean="0">
                          <a:solidFill>
                            <a:schemeClr val="accent6">
                              <a:lumMod val="50000"/>
                            </a:schemeClr>
                          </a:solidFill>
                          <a:cs typeface="B Nazanin" panose="00000400000000000000" pitchFamily="2" charset="-78"/>
                        </a:rPr>
                        <a:t>یک مرتبه درسال</a:t>
                      </a:r>
                      <a:endParaRPr lang="en-US" b="1" dirty="0">
                        <a:solidFill>
                          <a:schemeClr val="accent6">
                            <a:lumMod val="50000"/>
                          </a:schemeClr>
                        </a:solidFill>
                        <a:cs typeface="B Nazanin" panose="00000400000000000000" pitchFamily="2" charset="-78"/>
                      </a:endParaRPr>
                    </a:p>
                  </a:txBody>
                  <a:tcPr/>
                </a:tc>
                <a:tc>
                  <a:txBody>
                    <a:bodyPr/>
                    <a:lstStyle/>
                    <a:p>
                      <a:pPr algn="ctr" rtl="1"/>
                      <a:r>
                        <a:rPr lang="fa-IR" b="1" dirty="0" smtClean="0">
                          <a:solidFill>
                            <a:schemeClr val="accent6">
                              <a:lumMod val="50000"/>
                            </a:schemeClr>
                          </a:solidFill>
                          <a:cs typeface="B Nazanin" panose="00000400000000000000" pitchFamily="2" charset="-78"/>
                        </a:rPr>
                        <a:t>آزمایشات دوره ای</a:t>
                      </a:r>
                      <a:endParaRPr lang="en-US" b="1" dirty="0">
                        <a:solidFill>
                          <a:schemeClr val="accent6">
                            <a:lumMod val="50000"/>
                          </a:schemeClr>
                        </a:solidFill>
                        <a:cs typeface="B Nazanin" panose="00000400000000000000" pitchFamily="2" charset="-78"/>
                      </a:endParaRPr>
                    </a:p>
                  </a:txBody>
                  <a:tcPr/>
                </a:tc>
                <a:extLst>
                  <a:ext uri="{0D108BD9-81ED-4DB2-BD59-A6C34878D82A}">
                    <a16:rowId xmlns:a16="http://schemas.microsoft.com/office/drawing/2014/main" xmlns="" val="10007"/>
                  </a:ext>
                </a:extLst>
              </a:tr>
            </a:tbl>
          </a:graphicData>
        </a:graphic>
      </p:graphicFrame>
    </p:spTree>
    <p:extLst>
      <p:ext uri="{BB962C8B-B14F-4D97-AF65-F5344CB8AC3E}">
        <p14:creationId xmlns:p14="http://schemas.microsoft.com/office/powerpoint/2010/main" val="1443278314"/>
      </p:ext>
    </p:extLst>
  </p:cSld>
  <p:clrMapOvr>
    <a:masterClrMapping/>
  </p:clrMapOvr>
  <p:transition spd="slow">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bwMode="auto">
          <a:xfrm>
            <a:off x="534468" y="574651"/>
            <a:ext cx="7006130" cy="765175"/>
          </a:xfrm>
          <a:prstGeom prst="rect">
            <a:avLst/>
          </a:prstGeom>
          <a:solidFill>
            <a:srgbClr val="7301CB"/>
          </a:solid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a-IR" sz="3600" b="1" i="0" u="none" strike="noStrike" kern="0" cap="none" spc="0" normalizeH="0" baseline="0" noProof="0" smtClean="0">
                <a:ln>
                  <a:noFill/>
                </a:ln>
                <a:solidFill>
                  <a:srgbClr val="C00000"/>
                </a:solidFill>
                <a:effectLst>
                  <a:outerShdw blurRad="38100" dist="38100" dir="2700000" algn="tl">
                    <a:srgbClr val="000000"/>
                  </a:outerShdw>
                </a:effectLst>
                <a:uLnTx/>
                <a:uFillTx/>
                <a:latin typeface="Times New Roman"/>
                <a:ea typeface="+mj-ea"/>
                <a:cs typeface="B Titr" pitchFamily="2" charset="-78"/>
              </a:rPr>
              <a:t>اقدامات مورد نیاز جهت کنترل بیماری</a:t>
            </a:r>
            <a:endParaRPr kumimoji="0" lang="en-US" sz="3600" b="1" i="0" u="none" strike="noStrike" kern="0" cap="none" spc="0" normalizeH="0" baseline="0" noProof="0" dirty="0">
              <a:ln>
                <a:noFill/>
              </a:ln>
              <a:solidFill>
                <a:srgbClr val="C00000"/>
              </a:solidFill>
              <a:effectLst>
                <a:outerShdw blurRad="38100" dist="38100" dir="2700000" algn="tl">
                  <a:srgbClr val="000000"/>
                </a:outerShdw>
              </a:effectLst>
              <a:uLnTx/>
              <a:uFillTx/>
              <a:latin typeface="Times New Roman"/>
              <a:ea typeface="+mj-ea"/>
              <a:cs typeface="B Titr" pitchFamily="2" charset="-78"/>
            </a:endParaRPr>
          </a:p>
        </p:txBody>
      </p:sp>
      <p:sp>
        <p:nvSpPr>
          <p:cNvPr id="4" name="Content Placeholder 2"/>
          <p:cNvSpPr>
            <a:spLocks noGrp="1"/>
          </p:cNvSpPr>
          <p:nvPr>
            <p:ph idx="1"/>
          </p:nvPr>
        </p:nvSpPr>
        <p:spPr>
          <a:xfrm>
            <a:off x="534468" y="1655520"/>
            <a:ext cx="6938928" cy="2137018"/>
          </a:xfrm>
        </p:spPr>
        <p:txBody>
          <a:bodyPr/>
          <a:lstStyle/>
          <a:p>
            <a:pPr algn="r" rtl="1">
              <a:defRPr/>
            </a:pPr>
            <a:r>
              <a:rPr lang="fa-IR" dirty="0" smtClean="0">
                <a:solidFill>
                  <a:srgbClr val="FFFFFF"/>
                </a:solidFill>
                <a:cs typeface="B Nazanin" pitchFamily="2" charset="-78"/>
              </a:rPr>
              <a:t>ب) پیشگیری </a:t>
            </a:r>
            <a:endParaRPr lang="en-US" dirty="0" smtClean="0">
              <a:solidFill>
                <a:srgbClr val="FFFFFF"/>
              </a:solidFill>
              <a:cs typeface="B Nazanin" pitchFamily="2" charset="-78"/>
            </a:endParaRPr>
          </a:p>
          <a:p>
            <a:pPr algn="r" rtl="1">
              <a:defRPr/>
            </a:pPr>
            <a:endParaRPr lang="en-US" b="1" dirty="0">
              <a:solidFill>
                <a:srgbClr val="FFFFFF"/>
              </a:solidFill>
              <a:cs typeface="B Nazanin" pitchFamily="2" charset="-78"/>
            </a:endParaRPr>
          </a:p>
          <a:p>
            <a:pPr algn="r" rtl="1">
              <a:defRPr/>
            </a:pPr>
            <a:r>
              <a:rPr lang="fa-IR" dirty="0" smtClean="0">
                <a:solidFill>
                  <a:srgbClr val="FFFFFF"/>
                </a:solidFill>
                <a:cs typeface="B Nazanin" pitchFamily="2" charset="-78"/>
              </a:rPr>
              <a:t>الف) غربالگری    </a:t>
            </a:r>
            <a:endParaRPr lang="en-US" dirty="0" smtClean="0">
              <a:solidFill>
                <a:srgbClr val="FFFFFF"/>
              </a:solidFill>
              <a:cs typeface="B Nazanin" pitchFamily="2" charset="-78"/>
            </a:endParaRPr>
          </a:p>
        </p:txBody>
      </p:sp>
      <p:sp>
        <p:nvSpPr>
          <p:cNvPr id="5" name="Content Placeholder 2"/>
          <p:cNvSpPr txBox="1">
            <a:spLocks/>
          </p:cNvSpPr>
          <p:nvPr/>
        </p:nvSpPr>
        <p:spPr bwMode="auto">
          <a:xfrm>
            <a:off x="754375" y="1502815"/>
            <a:ext cx="6566316" cy="328233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2"/>
              </a:buClr>
              <a:buSzPct val="60000"/>
              <a:buFont typeface="Wingdings" panose="05000000000000000000" pitchFamily="2" charset="2"/>
              <a:buChar char="n"/>
              <a:defRPr sz="2800">
                <a:solidFill>
                  <a:schemeClr val="tx1"/>
                </a:solidFill>
                <a:effectLst>
                  <a:outerShdw blurRad="38100" dist="38100" dir="2700000" algn="tl">
                    <a:srgbClr val="000000"/>
                  </a:outerShdw>
                </a:effectLst>
                <a:latin typeface="+mn-lt"/>
                <a:cs typeface="+mn-cs"/>
              </a:defRPr>
            </a:lvl2pPr>
            <a:lvl3pPr marL="11430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400">
                <a:solidFill>
                  <a:schemeClr val="tx1"/>
                </a:solidFill>
                <a:effectLst>
                  <a:outerShdw blurRad="38100" dist="38100" dir="2700000" algn="tl">
                    <a:srgbClr val="000000"/>
                  </a:outerShdw>
                </a:effectLst>
                <a:latin typeface="+mn-lt"/>
                <a:cs typeface="+mn-cs"/>
              </a:defRPr>
            </a:lvl3pPr>
            <a:lvl4pPr marL="1600200" indent="-228600" algn="l" rtl="0" eaLnBrk="0" fontAlgn="base" hangingPunct="0">
              <a:spcBef>
                <a:spcPct val="20000"/>
              </a:spcBef>
              <a:spcAft>
                <a:spcPct val="0"/>
              </a:spcAft>
              <a:buClr>
                <a:schemeClr val="tx1"/>
              </a:buClr>
              <a:buSzPct val="60000"/>
              <a:buFont typeface="Wingdings" panose="05000000000000000000" pitchFamily="2" charset="2"/>
              <a:buChar char="n"/>
              <a:defRPr sz="2000">
                <a:solidFill>
                  <a:schemeClr val="tx1"/>
                </a:solidFill>
                <a:effectLst>
                  <a:outerShdw blurRad="38100" dist="38100" dir="2700000" algn="tl">
                    <a:srgbClr val="000000"/>
                  </a:outerShdw>
                </a:effectLst>
                <a:latin typeface="+mn-lt"/>
                <a:cs typeface="+mn-cs"/>
              </a:defRPr>
            </a:lvl4pPr>
            <a:lvl5pPr marL="2057400" indent="-228600" algn="l" rtl="0" eaLnBrk="0" fontAlgn="base" hangingPunct="0">
              <a:spcBef>
                <a:spcPct val="20000"/>
              </a:spcBef>
              <a:spcAft>
                <a:spcPct val="0"/>
              </a:spcAft>
              <a:buClr>
                <a:schemeClr val="hlink"/>
              </a:buClr>
              <a:buSzPct val="60000"/>
              <a:buFont typeface="Wingdings" panose="05000000000000000000" pitchFamily="2" charset="2"/>
              <a:buChar char="n"/>
              <a:defRPr sz="2000">
                <a:solidFill>
                  <a:schemeClr val="tx1"/>
                </a:solidFill>
                <a:effectLst>
                  <a:outerShdw blurRad="38100" dist="38100" dir="2700000" algn="tl">
                    <a:srgbClr val="000000"/>
                  </a:outerShdw>
                </a:effectLst>
                <a:latin typeface="+mn-lt"/>
                <a:cs typeface="+mn-cs"/>
              </a:defRPr>
            </a:lvl5pPr>
            <a:lvl6pPr marL="2514600" indent="-228600" algn="l" rtl="0" fontAlgn="base">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cs typeface="+mn-cs"/>
              </a:defRPr>
            </a:lvl6pPr>
            <a:lvl7pPr marL="2971800" indent="-228600" algn="l" rtl="0" fontAlgn="base">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cs typeface="+mn-cs"/>
              </a:defRPr>
            </a:lvl7pPr>
            <a:lvl8pPr marL="3429000" indent="-228600" algn="l" rtl="0" fontAlgn="base">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cs typeface="+mn-cs"/>
              </a:defRPr>
            </a:lvl8pPr>
            <a:lvl9pPr marL="3886200" indent="-228600" algn="l" rtl="0" fontAlgn="base">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cs typeface="+mn-cs"/>
              </a:defRPr>
            </a:lvl9pPr>
          </a:lstStyle>
          <a:p>
            <a:pPr algn="r" rtl="1">
              <a:defRPr/>
            </a:pPr>
            <a:r>
              <a:rPr lang="fa-IR" sz="3600" kern="0" dirty="0" smtClean="0">
                <a:solidFill>
                  <a:srgbClr val="002060"/>
                </a:solidFill>
                <a:cs typeface="B Nazanin" pitchFamily="2" charset="-78"/>
              </a:rPr>
              <a:t>الف) غربالگری    </a:t>
            </a:r>
            <a:endParaRPr lang="en-US" sz="3600" kern="0" dirty="0" smtClean="0">
              <a:solidFill>
                <a:srgbClr val="002060"/>
              </a:solidFill>
              <a:cs typeface="B Nazanin" pitchFamily="2" charset="-78"/>
            </a:endParaRPr>
          </a:p>
          <a:p>
            <a:pPr algn="r" rtl="1">
              <a:defRPr/>
            </a:pPr>
            <a:r>
              <a:rPr lang="fa-IR" sz="3600" kern="0" dirty="0" smtClean="0">
                <a:solidFill>
                  <a:srgbClr val="002060"/>
                </a:solidFill>
                <a:cs typeface="B Nazanin" pitchFamily="2" charset="-78"/>
              </a:rPr>
              <a:t>ب) پیشگیری </a:t>
            </a:r>
            <a:endParaRPr lang="en-US" sz="3600" kern="0" dirty="0" smtClean="0">
              <a:solidFill>
                <a:srgbClr val="002060"/>
              </a:solidFill>
              <a:cs typeface="B Nazanin" pitchFamily="2" charset="-78"/>
            </a:endParaRPr>
          </a:p>
          <a:p>
            <a:pPr algn="r" rtl="1">
              <a:defRPr/>
            </a:pPr>
            <a:endParaRPr lang="en-US" b="1" kern="0" dirty="0">
              <a:solidFill>
                <a:srgbClr val="FFFFFF"/>
              </a:solidFill>
              <a:cs typeface="B Nazanin" pitchFamily="2" charset="-78"/>
            </a:endParaRPr>
          </a:p>
        </p:txBody>
      </p:sp>
    </p:spTree>
    <p:extLst>
      <p:ext uri="{BB962C8B-B14F-4D97-AF65-F5344CB8AC3E}">
        <p14:creationId xmlns:p14="http://schemas.microsoft.com/office/powerpoint/2010/main" val="53529519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fade">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1" end="1"/>
                                            </p:txEl>
                                          </p:spTgt>
                                        </p:tgtEl>
                                        <p:attrNameLst>
                                          <p:attrName>style.visibility</p:attrName>
                                        </p:attrNameLst>
                                      </p:cBhvr>
                                      <p:to>
                                        <p:strVal val="visible"/>
                                      </p:to>
                                    </p:set>
                                    <p:animEffect transition="in" filter="fade">
                                      <p:cBhvr>
                                        <p:cTn id="2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059785" y="433388"/>
            <a:ext cx="5422946" cy="4122737"/>
          </a:xfrm>
          <a:prstGeom prst="rect">
            <a:avLst/>
          </a:prstGeom>
        </p:spPr>
      </p:pic>
    </p:spTree>
    <p:extLst>
      <p:ext uri="{BB962C8B-B14F-4D97-AF65-F5344CB8AC3E}">
        <p14:creationId xmlns:p14="http://schemas.microsoft.com/office/powerpoint/2010/main" val="500552511"/>
      </p:ext>
    </p:extLst>
  </p:cSld>
  <p:clrMapOvr>
    <a:masterClrMapping/>
  </p:clrMapOvr>
  <p:transition spd="slow">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J:\1\فنیل کتونوری 001.jpg"/>
          <p:cNvPicPr>
            <a:picLocks noChangeAspect="1" noChangeArrowheads="1"/>
          </p:cNvPicPr>
          <p:nvPr/>
        </p:nvPicPr>
        <p:blipFill>
          <a:blip r:embed="rId2" cstate="print"/>
          <a:stretch>
            <a:fillRect/>
          </a:stretch>
        </p:blipFill>
        <p:spPr bwMode="auto">
          <a:xfrm>
            <a:off x="907080" y="128470"/>
            <a:ext cx="7177134" cy="4733855"/>
          </a:xfrm>
          <a:prstGeom prst="rect">
            <a:avLst/>
          </a:prstGeom>
          <a:noFill/>
        </p:spPr>
      </p:pic>
    </p:spTree>
    <p:extLst>
      <p:ext uri="{BB962C8B-B14F-4D97-AF65-F5344CB8AC3E}">
        <p14:creationId xmlns:p14="http://schemas.microsoft.com/office/powerpoint/2010/main" val="3705603604"/>
      </p:ext>
    </p:extLst>
  </p:cSld>
  <p:clrMapOvr>
    <a:masterClrMapping/>
  </p:clrMapOvr>
  <p:transition spd="slow">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448965" y="128470"/>
            <a:ext cx="6871725" cy="763525"/>
          </a:xfrm>
          <a:prstGeom prst="rect">
            <a:avLst/>
          </a:prstGeom>
        </p:spPr>
        <p:txBody>
          <a:bodyPr vert="horz" lIns="91440" tIns="45720" rIns="91440" bIns="45720" rtlCol="0" anchor="b" anchorCtr="0">
            <a:noAutofit/>
          </a:bodyPr>
          <a:lstStyle>
            <a:lvl1pPr algn="l" defTabSz="914400" rtl="1" eaLnBrk="1" latinLnBrk="0" hangingPunct="1">
              <a:spcBef>
                <a:spcPct val="0"/>
              </a:spcBef>
              <a:buNone/>
              <a:defRPr sz="54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rtl="0"/>
            <a:r>
              <a:rPr lang="fa-IR" sz="2800" dirty="0" smtClean="0">
                <a:solidFill>
                  <a:srgbClr val="C00000"/>
                </a:solidFill>
                <a:cs typeface="B Titr" pitchFamily="2" charset="-78"/>
              </a:rPr>
              <a:t>موارد انجام نمونه گیری مجدد در برنامه </a:t>
            </a:r>
            <a:r>
              <a:rPr lang="fa-IR" sz="1600" dirty="0" smtClean="0">
                <a:cs typeface="B Titr" pitchFamily="2" charset="-78"/>
              </a:rPr>
              <a:t/>
            </a:r>
            <a:br>
              <a:rPr lang="fa-IR" sz="1600" dirty="0" smtClean="0">
                <a:cs typeface="B Titr" pitchFamily="2" charset="-78"/>
              </a:rPr>
            </a:br>
            <a:endParaRPr lang="en-US" sz="1600" dirty="0">
              <a:solidFill>
                <a:srgbClr val="FF0000"/>
              </a:solidFill>
              <a:cs typeface="B Titr" pitchFamily="2" charset="-78"/>
            </a:endParaRPr>
          </a:p>
        </p:txBody>
      </p:sp>
      <p:sp>
        <p:nvSpPr>
          <p:cNvPr id="6" name="Content Placeholder 2"/>
          <p:cNvSpPr>
            <a:spLocks noGrp="1"/>
          </p:cNvSpPr>
          <p:nvPr>
            <p:ph idx="1"/>
          </p:nvPr>
        </p:nvSpPr>
        <p:spPr>
          <a:xfrm>
            <a:off x="448965" y="739291"/>
            <a:ext cx="7482545" cy="4123034"/>
          </a:xfrm>
        </p:spPr>
        <p:txBody>
          <a:bodyPr>
            <a:normAutofit fontScale="77500" lnSpcReduction="20000"/>
          </a:bodyPr>
          <a:lstStyle/>
          <a:p>
            <a:pPr algn="r" rtl="1">
              <a:buNone/>
            </a:pPr>
            <a:endParaRPr lang="fa-IR" sz="1400" dirty="0" smtClean="0">
              <a:solidFill>
                <a:srgbClr val="FF0000"/>
              </a:solidFill>
              <a:cs typeface="B Mitra" pitchFamily="2" charset="-78"/>
            </a:endParaRPr>
          </a:p>
          <a:p>
            <a:pPr algn="r" rtl="1">
              <a:buNone/>
            </a:pPr>
            <a:r>
              <a:rPr lang="fa-IR" sz="2400" dirty="0" smtClean="0">
                <a:solidFill>
                  <a:schemeClr val="accent6">
                    <a:lumMod val="50000"/>
                  </a:schemeClr>
                </a:solidFill>
                <a:cs typeface="B Titr" pitchFamily="2" charset="-78"/>
              </a:rPr>
              <a:t>مواردي كه آزمايش غربالگري را به صورت كاذب منفي مي نمايد:</a:t>
            </a:r>
            <a:endParaRPr lang="en-US" sz="2400" dirty="0" smtClean="0">
              <a:solidFill>
                <a:schemeClr val="accent6">
                  <a:lumMod val="50000"/>
                </a:schemeClr>
              </a:solidFill>
              <a:cs typeface="B Titr" pitchFamily="2" charset="-78"/>
            </a:endParaRPr>
          </a:p>
          <a:p>
            <a:pPr algn="r" rtl="1">
              <a:buNone/>
            </a:pPr>
            <a:endParaRPr lang="en-US" sz="2400" dirty="0" smtClean="0">
              <a:solidFill>
                <a:srgbClr val="002060"/>
              </a:solidFill>
              <a:cs typeface="B Mitra" pitchFamily="2" charset="-78"/>
            </a:endParaRPr>
          </a:p>
          <a:p>
            <a:pPr algn="just" rtl="1">
              <a:buNone/>
            </a:pPr>
            <a:r>
              <a:rPr lang="en-US" sz="2400" dirty="0" smtClean="0">
                <a:solidFill>
                  <a:srgbClr val="002060"/>
                </a:solidFill>
                <a:cs typeface="B Titr" pitchFamily="2" charset="-78"/>
              </a:rPr>
              <a:t>  </a:t>
            </a:r>
            <a:r>
              <a:rPr lang="fa-IR" sz="2400" b="1" dirty="0" smtClean="0">
                <a:solidFill>
                  <a:srgbClr val="002060"/>
                </a:solidFill>
                <a:cs typeface="B Nazanin" panose="00000400000000000000" pitchFamily="2" charset="-78"/>
              </a:rPr>
              <a:t>در صورتي كه از نوزاد قبل از گذشت 72 ساعت از عمر خونگيري شود و يا به هر دليل در زمان خونگيري تغذيه كافي با شير نشده باشد، آزمايش بصورت كاذب، منفي مي شود. در اين شرايط بايد در زماني كه نوزاد به مدت 72 ساعت از شير تغذيه شده باشد، خونگيري و آزمايش، مجدداً تكرار شود.</a:t>
            </a:r>
          </a:p>
          <a:p>
            <a:pPr algn="just" rtl="1">
              <a:buNone/>
            </a:pPr>
            <a:r>
              <a:rPr lang="fa-IR" sz="2400" b="1" dirty="0" smtClean="0">
                <a:solidFill>
                  <a:srgbClr val="002060"/>
                </a:solidFill>
                <a:cs typeface="B Nazanin" panose="00000400000000000000" pitchFamily="2" charset="-78"/>
              </a:rPr>
              <a:t>در حالاتي نظير دیالیز، تزریق خون، تغذیه خوراکی یا وریدی با مواد كم  پروتئین، </a:t>
            </a:r>
            <a:r>
              <a:rPr lang="en-US" sz="2400" b="1" dirty="0" smtClean="0">
                <a:solidFill>
                  <a:srgbClr val="002060"/>
                </a:solidFill>
                <a:cs typeface="B Nazanin" panose="00000400000000000000" pitchFamily="2" charset="-78"/>
              </a:rPr>
              <a:t>NPO</a:t>
            </a:r>
            <a:r>
              <a:rPr lang="fa-IR" sz="2400" b="1" dirty="0" smtClean="0">
                <a:solidFill>
                  <a:srgbClr val="002060"/>
                </a:solidFill>
                <a:cs typeface="B Nazanin" panose="00000400000000000000" pitchFamily="2" charset="-78"/>
              </a:rPr>
              <a:t> بودن و شرايطي نظير اينها كه مانع افزايش </a:t>
            </a:r>
            <a:r>
              <a:rPr lang="en-US" sz="2400" b="1" dirty="0" err="1" smtClean="0">
                <a:solidFill>
                  <a:srgbClr val="002060"/>
                </a:solidFill>
                <a:cs typeface="B Nazanin" panose="00000400000000000000" pitchFamily="2" charset="-78"/>
              </a:rPr>
              <a:t>phe</a:t>
            </a:r>
            <a:r>
              <a:rPr lang="en-US" sz="2400" b="1" dirty="0" smtClean="0">
                <a:solidFill>
                  <a:srgbClr val="002060"/>
                </a:solidFill>
                <a:cs typeface="B Nazanin" panose="00000400000000000000" pitchFamily="2" charset="-78"/>
              </a:rPr>
              <a:t> </a:t>
            </a:r>
            <a:r>
              <a:rPr lang="fa-IR" sz="2400" b="1" dirty="0" smtClean="0">
                <a:solidFill>
                  <a:srgbClr val="002060"/>
                </a:solidFill>
                <a:cs typeface="B Nazanin" panose="00000400000000000000" pitchFamily="2" charset="-78"/>
              </a:rPr>
              <a:t>خون  مي شود، آزمايش </a:t>
            </a:r>
            <a:r>
              <a:rPr lang="en-US" sz="2400" b="1" dirty="0" smtClean="0">
                <a:solidFill>
                  <a:srgbClr val="002060"/>
                </a:solidFill>
                <a:cs typeface="B Nazanin" panose="00000400000000000000" pitchFamily="2" charset="-78"/>
              </a:rPr>
              <a:t> </a:t>
            </a:r>
            <a:r>
              <a:rPr lang="en-US" sz="2400" b="1" dirty="0" err="1" smtClean="0">
                <a:solidFill>
                  <a:srgbClr val="002060"/>
                </a:solidFill>
                <a:cs typeface="B Nazanin" panose="00000400000000000000" pitchFamily="2" charset="-78"/>
              </a:rPr>
              <a:t>phe</a:t>
            </a:r>
            <a:r>
              <a:rPr lang="en-US" sz="2400" b="1" dirty="0" smtClean="0">
                <a:solidFill>
                  <a:srgbClr val="002060"/>
                </a:solidFill>
                <a:cs typeface="B Nazanin" panose="00000400000000000000" pitchFamily="2" charset="-78"/>
              </a:rPr>
              <a:t> </a:t>
            </a:r>
            <a:r>
              <a:rPr lang="fa-IR" sz="2400" b="1" dirty="0" smtClean="0">
                <a:solidFill>
                  <a:srgbClr val="002060"/>
                </a:solidFill>
                <a:cs typeface="B Nazanin" panose="00000400000000000000" pitchFamily="2" charset="-78"/>
              </a:rPr>
              <a:t>نوزاد مي تواند بصورت كاذب منفي شود.  در هر يك از اين حالات بايد بعد از رفع عامل (زمان رفع عامل را پزشك معالج تعيين مي كند و بايد براي هر نوزاد بستري در بيمارستان توسط پزشك در پرونده ترخيص زمان مناسب آزمايش غربالگري را ثبت و به والدين آموزش) ودر شرايطي كه تغذيه نوزاد به مدت 72 ساعت با شير صورت گرفته باشد، نمونه گيري و آزمايش مجدد به روش ذكر شده، صورت گيرد.</a:t>
            </a:r>
          </a:p>
          <a:p>
            <a:pPr algn="just" rtl="1">
              <a:buNone/>
            </a:pPr>
            <a:endParaRPr lang="en-US" sz="2400" dirty="0" smtClean="0">
              <a:solidFill>
                <a:srgbClr val="002060"/>
              </a:solidFill>
              <a:cs typeface="B Mitra" pitchFamily="2" charset="-78"/>
            </a:endParaRPr>
          </a:p>
          <a:p>
            <a:pPr algn="just" rtl="1">
              <a:buNone/>
            </a:pPr>
            <a:r>
              <a:rPr lang="en-US" sz="2400" b="1" dirty="0" smtClean="0">
                <a:solidFill>
                  <a:schemeClr val="accent3">
                    <a:lumMod val="50000"/>
                  </a:schemeClr>
                </a:solidFill>
                <a:cs typeface="B Nazanin" panose="00000400000000000000" pitchFamily="2" charset="-78"/>
              </a:rPr>
              <a:t> </a:t>
            </a:r>
            <a:endParaRPr lang="en-US" sz="2400" b="1" dirty="0" smtClean="0">
              <a:solidFill>
                <a:srgbClr val="002060"/>
              </a:solidFill>
              <a:cs typeface="B Nazanin" panose="00000400000000000000" pitchFamily="2" charset="-78"/>
            </a:endParaRPr>
          </a:p>
        </p:txBody>
      </p:sp>
    </p:spTree>
    <p:extLst>
      <p:ext uri="{BB962C8B-B14F-4D97-AF65-F5344CB8AC3E}">
        <p14:creationId xmlns:p14="http://schemas.microsoft.com/office/powerpoint/2010/main" val="1239485473"/>
      </p:ext>
    </p:extLst>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2"/>
          <a:stretch>
            <a:fillRect/>
          </a:stretch>
        </p:blipFill>
        <p:spPr>
          <a:xfrm>
            <a:off x="447754" y="68729"/>
            <a:ext cx="7329487" cy="998981"/>
          </a:xfrm>
          <a:prstGeom prst="rect">
            <a:avLst/>
          </a:prstGeom>
        </p:spPr>
      </p:pic>
      <p:sp>
        <p:nvSpPr>
          <p:cNvPr id="5" name="Content Placeholder 1"/>
          <p:cNvSpPr txBox="1">
            <a:spLocks/>
          </p:cNvSpPr>
          <p:nvPr/>
        </p:nvSpPr>
        <p:spPr bwMode="auto">
          <a:xfrm>
            <a:off x="457199" y="1044700"/>
            <a:ext cx="8237836" cy="397032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spcBef>
                <a:spcPct val="20000"/>
              </a:spcBef>
              <a:spcAft>
                <a:spcPct val="0"/>
              </a:spcAft>
              <a:buClr>
                <a:schemeClr val="hlink"/>
              </a:buClr>
              <a:buSzPct val="60000"/>
              <a:buFont typeface="Wingdings" panose="05000000000000000000"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2"/>
              </a:buClr>
              <a:buSzPct val="60000"/>
              <a:buFont typeface="Wingdings" panose="05000000000000000000" pitchFamily="2" charset="2"/>
              <a:buChar char="n"/>
              <a:defRPr sz="2800">
                <a:solidFill>
                  <a:schemeClr val="tx1"/>
                </a:solidFill>
                <a:effectLst>
                  <a:outerShdw blurRad="38100" dist="38100" dir="2700000" algn="tl">
                    <a:srgbClr val="000000"/>
                  </a:outerShdw>
                </a:effectLst>
                <a:latin typeface="+mn-lt"/>
                <a:cs typeface="+mn-cs"/>
              </a:defRPr>
            </a:lvl2pPr>
            <a:lvl3pPr marL="1143000" indent="-228600" algn="l" rtl="0" eaLnBrk="0" fontAlgn="base" hangingPunct="0">
              <a:spcBef>
                <a:spcPct val="20000"/>
              </a:spcBef>
              <a:spcAft>
                <a:spcPct val="0"/>
              </a:spcAft>
              <a:buClr>
                <a:schemeClr val="folHlink"/>
              </a:buClr>
              <a:buSzPct val="60000"/>
              <a:buFont typeface="Wingdings" panose="05000000000000000000" pitchFamily="2" charset="2"/>
              <a:buChar char="n"/>
              <a:defRPr sz="2400">
                <a:solidFill>
                  <a:schemeClr val="tx1"/>
                </a:solidFill>
                <a:effectLst>
                  <a:outerShdw blurRad="38100" dist="38100" dir="2700000" algn="tl">
                    <a:srgbClr val="000000"/>
                  </a:outerShdw>
                </a:effectLst>
                <a:latin typeface="+mn-lt"/>
                <a:cs typeface="+mn-cs"/>
              </a:defRPr>
            </a:lvl3pPr>
            <a:lvl4pPr marL="1600200" indent="-228600" algn="l" rtl="0" eaLnBrk="0" fontAlgn="base" hangingPunct="0">
              <a:spcBef>
                <a:spcPct val="20000"/>
              </a:spcBef>
              <a:spcAft>
                <a:spcPct val="0"/>
              </a:spcAft>
              <a:buClr>
                <a:schemeClr val="tx1"/>
              </a:buClr>
              <a:buSzPct val="60000"/>
              <a:buFont typeface="Wingdings" panose="05000000000000000000" pitchFamily="2" charset="2"/>
              <a:buChar char="n"/>
              <a:defRPr sz="2000">
                <a:solidFill>
                  <a:schemeClr val="tx1"/>
                </a:solidFill>
                <a:effectLst>
                  <a:outerShdw blurRad="38100" dist="38100" dir="2700000" algn="tl">
                    <a:srgbClr val="000000"/>
                  </a:outerShdw>
                </a:effectLst>
                <a:latin typeface="+mn-lt"/>
                <a:cs typeface="+mn-cs"/>
              </a:defRPr>
            </a:lvl4pPr>
            <a:lvl5pPr marL="2057400" indent="-228600" algn="l" rtl="0" eaLnBrk="0" fontAlgn="base" hangingPunct="0">
              <a:spcBef>
                <a:spcPct val="20000"/>
              </a:spcBef>
              <a:spcAft>
                <a:spcPct val="0"/>
              </a:spcAft>
              <a:buClr>
                <a:schemeClr val="hlink"/>
              </a:buClr>
              <a:buSzPct val="60000"/>
              <a:buFont typeface="Wingdings" panose="05000000000000000000" pitchFamily="2" charset="2"/>
              <a:buChar char="n"/>
              <a:defRPr sz="2000">
                <a:solidFill>
                  <a:schemeClr val="tx1"/>
                </a:solidFill>
                <a:effectLst>
                  <a:outerShdw blurRad="38100" dist="38100" dir="2700000" algn="tl">
                    <a:srgbClr val="000000"/>
                  </a:outerShdw>
                </a:effectLst>
                <a:latin typeface="+mn-lt"/>
                <a:cs typeface="+mn-cs"/>
              </a:defRPr>
            </a:lvl5pPr>
            <a:lvl6pPr marL="2514600" indent="-228600" algn="l" rtl="0" fontAlgn="base">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cs typeface="+mn-cs"/>
              </a:defRPr>
            </a:lvl6pPr>
            <a:lvl7pPr marL="2971800" indent="-228600" algn="l" rtl="0" fontAlgn="base">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cs typeface="+mn-cs"/>
              </a:defRPr>
            </a:lvl7pPr>
            <a:lvl8pPr marL="3429000" indent="-228600" algn="l" rtl="0" fontAlgn="base">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cs typeface="+mn-cs"/>
              </a:defRPr>
            </a:lvl8pPr>
            <a:lvl9pPr marL="3886200" indent="-228600" algn="l" rtl="0" fontAlgn="base">
              <a:spcBef>
                <a:spcPct val="20000"/>
              </a:spcBef>
              <a:spcAft>
                <a:spcPct val="0"/>
              </a:spcAft>
              <a:buClr>
                <a:schemeClr val="hlink"/>
              </a:buClr>
              <a:buSzPct val="60000"/>
              <a:buFont typeface="Wingdings" pitchFamily="2" charset="2"/>
              <a:buChar char="n"/>
              <a:defRPr sz="2000">
                <a:solidFill>
                  <a:schemeClr val="tx1"/>
                </a:solidFill>
                <a:effectLst>
                  <a:outerShdw blurRad="38100" dist="38100" dir="2700000" algn="tl">
                    <a:srgbClr val="000000"/>
                  </a:outerShdw>
                </a:effectLst>
                <a:latin typeface="+mn-lt"/>
                <a:cs typeface="+mn-cs"/>
              </a:defRPr>
            </a:lvl9pPr>
          </a:lstStyle>
          <a:p>
            <a:pPr algn="just" rtl="1">
              <a:defRPr/>
            </a:pPr>
            <a:r>
              <a:rPr lang="fa-IR" sz="1800" b="1" kern="0" dirty="0" smtClean="0">
                <a:solidFill>
                  <a:srgbClr val="002060"/>
                </a:solidFill>
                <a:cs typeface="B Nazanin" pitchFamily="2" charset="-78"/>
              </a:rPr>
              <a:t>فنيل کتونوري نوعي اختلال متابوليک ارثي ومادرزادی است</a:t>
            </a:r>
            <a:endParaRPr lang="en-US" sz="1800" b="1" kern="0" dirty="0" smtClean="0">
              <a:solidFill>
                <a:srgbClr val="002060"/>
              </a:solidFill>
              <a:cs typeface="B Nazanin" pitchFamily="2" charset="-78"/>
            </a:endParaRPr>
          </a:p>
          <a:p>
            <a:pPr algn="just" rtl="1">
              <a:defRPr/>
            </a:pPr>
            <a:r>
              <a:rPr lang="fa-IR" sz="1800" b="1" kern="0" dirty="0" smtClean="0">
                <a:solidFill>
                  <a:srgbClr val="002060"/>
                </a:solidFill>
                <a:cs typeface="B Nazanin" pitchFamily="2" charset="-78"/>
              </a:rPr>
              <a:t>نوزاد مبتلا به علت کمبود آنزیم کبدی فنیل آلانین هیدروکسیلاز قادر نیست اسیدآمینه فنیل آلانین را به اسیدآمینه تیروزین متابولیزه نماید. </a:t>
            </a:r>
          </a:p>
          <a:p>
            <a:pPr algn="just" rtl="1">
              <a:defRPr/>
            </a:pPr>
            <a:r>
              <a:rPr lang="fa-IR" sz="1800" b="1" kern="0" dirty="0" smtClean="0">
                <a:solidFill>
                  <a:srgbClr val="002060"/>
                </a:solidFill>
                <a:cs typeface="B Nazanin" pitchFamily="2" charset="-78"/>
              </a:rPr>
              <a:t>تجمع فنیل اتیلین آمین و فنیل پیروویک اسید در اثر افزایش  فنیل </a:t>
            </a:r>
          </a:p>
          <a:p>
            <a:pPr algn="just" rtl="1">
              <a:defRPr/>
            </a:pPr>
            <a:endParaRPr lang="fa-IR" sz="1800" b="1" kern="0" dirty="0" smtClean="0">
              <a:solidFill>
                <a:srgbClr val="002060"/>
              </a:solidFill>
              <a:cs typeface="B Nazanin" pitchFamily="2" charset="-78"/>
            </a:endParaRPr>
          </a:p>
          <a:p>
            <a:pPr algn="just" rtl="1">
              <a:defRPr/>
            </a:pPr>
            <a:endParaRPr lang="en-US" sz="1800" b="1" kern="0" dirty="0" smtClean="0">
              <a:solidFill>
                <a:srgbClr val="002060"/>
              </a:solidFill>
              <a:cs typeface="B Nazanin" pitchFamily="2" charset="-78"/>
            </a:endParaRPr>
          </a:p>
          <a:p>
            <a:pPr algn="just" rtl="1">
              <a:buFont typeface="Wingdings" panose="05000000000000000000" pitchFamily="2" charset="2"/>
              <a:buNone/>
              <a:defRPr/>
            </a:pPr>
            <a:endParaRPr lang="fa-IR" sz="1800" b="1" kern="0" dirty="0" smtClean="0">
              <a:solidFill>
                <a:srgbClr val="002060"/>
              </a:solidFill>
              <a:cs typeface="B Nazanin" pitchFamily="2" charset="-78"/>
            </a:endParaRPr>
          </a:p>
          <a:p>
            <a:pPr algn="just" rtl="1">
              <a:buFont typeface="Wingdings" panose="05000000000000000000" pitchFamily="2" charset="2"/>
              <a:buNone/>
              <a:defRPr/>
            </a:pPr>
            <a:endParaRPr lang="fa-IR" sz="1800" b="1" kern="0" dirty="0" smtClean="0">
              <a:solidFill>
                <a:srgbClr val="002060"/>
              </a:solidFill>
              <a:cs typeface="B Nazanin" pitchFamily="2" charset="-78"/>
            </a:endParaRPr>
          </a:p>
          <a:p>
            <a:pPr algn="just" rtl="1">
              <a:buFont typeface="Wingdings" panose="05000000000000000000" pitchFamily="2" charset="2"/>
              <a:buNone/>
              <a:defRPr/>
            </a:pPr>
            <a:endParaRPr lang="en-US" sz="1800" b="1" kern="0" dirty="0" smtClean="0">
              <a:solidFill>
                <a:srgbClr val="002060"/>
              </a:solidFill>
              <a:cs typeface="B Nazanin" pitchFamily="2" charset="-78"/>
            </a:endParaRPr>
          </a:p>
          <a:p>
            <a:pPr algn="just" rtl="1">
              <a:buFont typeface="Wingdings" panose="05000000000000000000" pitchFamily="2" charset="2"/>
              <a:buNone/>
              <a:defRPr/>
            </a:pPr>
            <a:endParaRPr lang="en-US" sz="1800" b="1" kern="0" dirty="0" smtClean="0">
              <a:solidFill>
                <a:srgbClr val="002060"/>
              </a:solidFill>
              <a:cs typeface="B Nazanin" pitchFamily="2" charset="-78"/>
            </a:endParaRPr>
          </a:p>
          <a:p>
            <a:pPr algn="just" rtl="1">
              <a:defRPr/>
            </a:pPr>
            <a:r>
              <a:rPr lang="fa-IR" sz="1800" b="1" kern="0" dirty="0" smtClean="0">
                <a:solidFill>
                  <a:srgbClr val="002060"/>
                </a:solidFill>
                <a:cs typeface="B Nazanin" pitchFamily="2" charset="-78"/>
              </a:rPr>
              <a:t>در نتیجه در ادرار مبتلایان به این بیماری موادی به نام فنیل کتون دفع میشود که حاصل هضم ناقص فنیل آلانین است.به همین جهت بیماری را فنیل کتون اوری(</a:t>
            </a:r>
            <a:r>
              <a:rPr lang="en-US" sz="1800" b="1" kern="0" dirty="0" smtClean="0">
                <a:solidFill>
                  <a:srgbClr val="002060"/>
                </a:solidFill>
                <a:cs typeface="B Nazanin" pitchFamily="2" charset="-78"/>
              </a:rPr>
              <a:t>phenyl </a:t>
            </a:r>
            <a:r>
              <a:rPr lang="en-US" sz="1800" b="1" kern="0" dirty="0" err="1" smtClean="0">
                <a:solidFill>
                  <a:srgbClr val="002060"/>
                </a:solidFill>
                <a:cs typeface="B Nazanin" pitchFamily="2" charset="-78"/>
              </a:rPr>
              <a:t>keton</a:t>
            </a:r>
            <a:r>
              <a:rPr lang="en-US" sz="1800" b="1" kern="0" dirty="0" smtClean="0">
                <a:solidFill>
                  <a:srgbClr val="002060"/>
                </a:solidFill>
                <a:cs typeface="B Nazanin" pitchFamily="2" charset="-78"/>
              </a:rPr>
              <a:t> </a:t>
            </a:r>
            <a:r>
              <a:rPr lang="en-US" sz="1800" b="1" kern="0" dirty="0" err="1" smtClean="0">
                <a:solidFill>
                  <a:srgbClr val="002060"/>
                </a:solidFill>
                <a:cs typeface="B Nazanin" pitchFamily="2" charset="-78"/>
              </a:rPr>
              <a:t>uria</a:t>
            </a:r>
            <a:r>
              <a:rPr lang="fa-IR" sz="1800" b="1" kern="0" dirty="0" smtClean="0">
                <a:solidFill>
                  <a:srgbClr val="002060"/>
                </a:solidFill>
                <a:cs typeface="B Nazanin" pitchFamily="2" charset="-78"/>
              </a:rPr>
              <a:t>) نامیده اند.</a:t>
            </a:r>
            <a:endParaRPr lang="en-US" sz="1800" b="1" kern="0" dirty="0">
              <a:solidFill>
                <a:srgbClr val="002060"/>
              </a:solidFill>
              <a:cs typeface="B Nazanin" pitchFamily="2" charset="-78"/>
            </a:endParaRPr>
          </a:p>
        </p:txBody>
      </p:sp>
      <p:pic>
        <p:nvPicPr>
          <p:cNvPr id="6" name="Picture 5"/>
          <p:cNvPicPr>
            <a:picLocks noChangeAspect="1"/>
          </p:cNvPicPr>
          <p:nvPr/>
        </p:nvPicPr>
        <p:blipFill>
          <a:blip r:embed="rId3"/>
          <a:stretch>
            <a:fillRect/>
          </a:stretch>
        </p:blipFill>
        <p:spPr>
          <a:xfrm>
            <a:off x="2586835" y="2877160"/>
            <a:ext cx="3865199" cy="1274174"/>
          </a:xfrm>
          <a:prstGeom prst="rect">
            <a:avLst/>
          </a:prstGeom>
        </p:spPr>
      </p:pic>
    </p:spTree>
    <p:extLst>
      <p:ext uri="{BB962C8B-B14F-4D97-AF65-F5344CB8AC3E}">
        <p14:creationId xmlns:p14="http://schemas.microsoft.com/office/powerpoint/2010/main" val="341914926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2000"/>
                                        <p:tgtEl>
                                          <p:spTgt spid="5">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2000"/>
                                        <p:tgtEl>
                                          <p:spTgt spid="5">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
                                            <p:txEl>
                                              <p:pRg st="9" end="9"/>
                                            </p:txEl>
                                          </p:spTgt>
                                        </p:tgtEl>
                                        <p:attrNameLst>
                                          <p:attrName>style.visibility</p:attrName>
                                        </p:attrNameLst>
                                      </p:cBhvr>
                                      <p:to>
                                        <p:strVal val="visible"/>
                                      </p:to>
                                    </p:set>
                                    <p:animEffect transition="in" filter="fade">
                                      <p:cBhvr>
                                        <p:cTn id="20" dur="2000"/>
                                        <p:tgtEl>
                                          <p:spTgt spid="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448965" y="128470"/>
            <a:ext cx="6871725" cy="763525"/>
          </a:xfrm>
          <a:prstGeom prst="rect">
            <a:avLst/>
          </a:prstGeom>
        </p:spPr>
        <p:txBody>
          <a:bodyPr vert="horz" lIns="91440" tIns="45720" rIns="91440" bIns="45720" rtlCol="0" anchor="b" anchorCtr="0">
            <a:noAutofit/>
          </a:bodyPr>
          <a:lstStyle>
            <a:lvl1pPr algn="l" defTabSz="914400" rtl="1" eaLnBrk="1" latinLnBrk="0" hangingPunct="1">
              <a:spcBef>
                <a:spcPct val="0"/>
              </a:spcBef>
              <a:buNone/>
              <a:defRPr sz="54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rtl="0"/>
            <a:r>
              <a:rPr lang="fa-IR" sz="2800" dirty="0" smtClean="0">
                <a:solidFill>
                  <a:srgbClr val="C00000"/>
                </a:solidFill>
                <a:cs typeface="B Titr" pitchFamily="2" charset="-78"/>
              </a:rPr>
              <a:t>موارد انجام نمونه گیری مجدد در برنامه </a:t>
            </a:r>
            <a:r>
              <a:rPr lang="fa-IR" sz="1600" dirty="0" smtClean="0">
                <a:cs typeface="B Titr" pitchFamily="2" charset="-78"/>
              </a:rPr>
              <a:t/>
            </a:r>
            <a:br>
              <a:rPr lang="fa-IR" sz="1600" dirty="0" smtClean="0">
                <a:cs typeface="B Titr" pitchFamily="2" charset="-78"/>
              </a:rPr>
            </a:br>
            <a:endParaRPr lang="en-US" sz="1600" dirty="0">
              <a:solidFill>
                <a:srgbClr val="FF0000"/>
              </a:solidFill>
              <a:cs typeface="B Titr" pitchFamily="2" charset="-78"/>
            </a:endParaRPr>
          </a:p>
        </p:txBody>
      </p:sp>
      <p:sp>
        <p:nvSpPr>
          <p:cNvPr id="6" name="Content Placeholder 2"/>
          <p:cNvSpPr>
            <a:spLocks noGrp="1"/>
          </p:cNvSpPr>
          <p:nvPr>
            <p:ph idx="1"/>
          </p:nvPr>
        </p:nvSpPr>
        <p:spPr>
          <a:xfrm>
            <a:off x="448965" y="739291"/>
            <a:ext cx="7482545" cy="4123034"/>
          </a:xfrm>
        </p:spPr>
        <p:txBody>
          <a:bodyPr>
            <a:normAutofit fontScale="77500" lnSpcReduction="20000"/>
          </a:bodyPr>
          <a:lstStyle/>
          <a:p>
            <a:pPr algn="r" rtl="1">
              <a:buNone/>
            </a:pPr>
            <a:endParaRPr lang="fa-IR" sz="1400" dirty="0" smtClean="0">
              <a:solidFill>
                <a:srgbClr val="FF0000"/>
              </a:solidFill>
              <a:cs typeface="B Mitra" pitchFamily="2" charset="-78"/>
            </a:endParaRPr>
          </a:p>
          <a:p>
            <a:pPr lvl="0" algn="just" rtl="1">
              <a:buNone/>
            </a:pPr>
            <a:r>
              <a:rPr lang="fa-IR" sz="2600" b="1" dirty="0">
                <a:solidFill>
                  <a:srgbClr val="F79646">
                    <a:lumMod val="50000"/>
                  </a:srgbClr>
                </a:solidFill>
                <a:cs typeface="B Nazanin" panose="00000400000000000000" pitchFamily="2" charset="-78"/>
              </a:rPr>
              <a:t>مواردي كه آزمايش غربالگري را به صورت كاذب مثبت مي نمايد</a:t>
            </a:r>
            <a:r>
              <a:rPr lang="fa-IR" sz="2600" b="1" dirty="0" smtClean="0">
                <a:solidFill>
                  <a:srgbClr val="F79646">
                    <a:lumMod val="50000"/>
                  </a:srgbClr>
                </a:solidFill>
                <a:cs typeface="B Nazanin" panose="00000400000000000000" pitchFamily="2" charset="-78"/>
              </a:rPr>
              <a:t>:</a:t>
            </a:r>
          </a:p>
          <a:p>
            <a:pPr lvl="0" algn="just" rtl="1">
              <a:buNone/>
            </a:pPr>
            <a:endParaRPr lang="en-US" sz="2600" b="1" dirty="0">
              <a:solidFill>
                <a:srgbClr val="F79646">
                  <a:lumMod val="50000"/>
                </a:srgbClr>
              </a:solidFill>
              <a:cs typeface="B Nazanin" panose="00000400000000000000" pitchFamily="2" charset="-78"/>
            </a:endParaRPr>
          </a:p>
          <a:p>
            <a:pPr lvl="0" algn="just" rtl="1">
              <a:buNone/>
            </a:pPr>
            <a:r>
              <a:rPr lang="fa-IR" sz="2600" b="1" dirty="0">
                <a:solidFill>
                  <a:srgbClr val="002060"/>
                </a:solidFill>
                <a:cs typeface="B Nazanin" panose="00000400000000000000" pitchFamily="2" charset="-78"/>
              </a:rPr>
              <a:t>       در حالاتي نظير بیماریهای کبد، نارسی نوزاد، ابتلاي مادر به</a:t>
            </a:r>
            <a:r>
              <a:rPr lang="en-US" sz="2600" b="1" dirty="0">
                <a:solidFill>
                  <a:srgbClr val="002060"/>
                </a:solidFill>
                <a:cs typeface="B Nazanin" panose="00000400000000000000" pitchFamily="2" charset="-78"/>
              </a:rPr>
              <a:t>PKU </a:t>
            </a:r>
            <a:r>
              <a:rPr lang="fa-IR" sz="2600" b="1" dirty="0">
                <a:solidFill>
                  <a:srgbClr val="002060"/>
                </a:solidFill>
                <a:cs typeface="B Nazanin" panose="00000400000000000000" pitchFamily="2" charset="-78"/>
              </a:rPr>
              <a:t>، آزمايش غربالگري مي تواند بصورت كاذب مثبت شود.</a:t>
            </a:r>
            <a:endParaRPr lang="en-US" sz="2600" b="1" dirty="0">
              <a:solidFill>
                <a:srgbClr val="002060"/>
              </a:solidFill>
              <a:cs typeface="B Nazanin" panose="00000400000000000000" pitchFamily="2" charset="-78"/>
            </a:endParaRPr>
          </a:p>
          <a:p>
            <a:pPr lvl="0" algn="just" rtl="1">
              <a:buFont typeface="Wingdings" pitchFamily="2" charset="2"/>
              <a:buChar char="v"/>
            </a:pPr>
            <a:r>
              <a:rPr lang="fa-IR" sz="2600" b="1" dirty="0">
                <a:solidFill>
                  <a:srgbClr val="002060"/>
                </a:solidFill>
                <a:cs typeface="B Nazanin" panose="00000400000000000000" pitchFamily="2" charset="-78"/>
              </a:rPr>
              <a:t>نكته: همچنين اشکالات تکنیکی مي تواند بصورت كاذب منجر به مثبت يا منفي شدن آزمايش غربالگري نوزاد شود. در اين موارد نيز بايد نمونه گيري و آزمايش غربالگري تكرار و نتايج مجدداً  ارزيابي شود.</a:t>
            </a:r>
          </a:p>
          <a:p>
            <a:pPr lvl="0" algn="just" rtl="1">
              <a:buNone/>
            </a:pPr>
            <a:r>
              <a:rPr lang="fa-IR" sz="2600" b="1" dirty="0">
                <a:solidFill>
                  <a:srgbClr val="002060"/>
                </a:solidFill>
                <a:cs typeface="B Nazanin" panose="00000400000000000000" pitchFamily="2" charset="-78"/>
              </a:rPr>
              <a:t>بنابر این: </a:t>
            </a:r>
          </a:p>
          <a:p>
            <a:pPr lvl="0" algn="just" rtl="1">
              <a:buNone/>
            </a:pPr>
            <a:r>
              <a:rPr lang="fa-IR" sz="2600" b="1" dirty="0">
                <a:solidFill>
                  <a:srgbClr val="002060"/>
                </a:solidFill>
                <a:cs typeface="B Nazanin" panose="00000400000000000000" pitchFamily="2" charset="-78"/>
              </a:rPr>
              <a:t>موارد  نیازمند نمونه گیری مجدد در برنامه :</a:t>
            </a:r>
          </a:p>
          <a:p>
            <a:pPr lvl="0" algn="just" rtl="1">
              <a:buNone/>
            </a:pPr>
            <a:r>
              <a:rPr lang="fa-IR" sz="3400" b="1" dirty="0">
                <a:solidFill>
                  <a:schemeClr val="accent6">
                    <a:lumMod val="50000"/>
                  </a:schemeClr>
                </a:solidFill>
                <a:cs typeface="B Nazanin" panose="00000400000000000000" pitchFamily="2" charset="-78"/>
              </a:rPr>
              <a:t>موارد </a:t>
            </a:r>
            <a:r>
              <a:rPr lang="fa-IR" sz="3400" b="1" dirty="0" smtClean="0">
                <a:solidFill>
                  <a:schemeClr val="accent6">
                    <a:lumMod val="50000"/>
                  </a:schemeClr>
                </a:solidFill>
                <a:cs typeface="B Nazanin" panose="00000400000000000000" pitchFamily="2" charset="-78"/>
              </a:rPr>
              <a:t>منفی کاذب</a:t>
            </a:r>
            <a:endParaRPr lang="fa-IR" sz="3400" b="1" dirty="0">
              <a:solidFill>
                <a:schemeClr val="accent6">
                  <a:lumMod val="50000"/>
                </a:schemeClr>
              </a:solidFill>
              <a:cs typeface="B Nazanin" panose="00000400000000000000" pitchFamily="2" charset="-78"/>
            </a:endParaRPr>
          </a:p>
          <a:p>
            <a:pPr lvl="0" algn="just" rtl="1">
              <a:buNone/>
            </a:pPr>
            <a:r>
              <a:rPr lang="fa-IR" sz="3400" b="1" dirty="0">
                <a:solidFill>
                  <a:schemeClr val="accent6">
                    <a:lumMod val="50000"/>
                  </a:schemeClr>
                </a:solidFill>
                <a:cs typeface="B Nazanin" panose="00000400000000000000" pitchFamily="2" charset="-78"/>
              </a:rPr>
              <a:t>نمونه نامناسب</a:t>
            </a:r>
          </a:p>
          <a:p>
            <a:pPr lvl="0" algn="just" rtl="1">
              <a:buNone/>
            </a:pPr>
            <a:r>
              <a:rPr lang="fa-IR" sz="3400" b="1" dirty="0">
                <a:solidFill>
                  <a:schemeClr val="accent6">
                    <a:lumMod val="50000"/>
                  </a:schemeClr>
                </a:solidFill>
                <a:cs typeface="B Nazanin" panose="00000400000000000000" pitchFamily="2" charset="-78"/>
              </a:rPr>
              <a:t>نوزاد نارس/ براساس تصمیم </a:t>
            </a:r>
            <a:r>
              <a:rPr lang="fa-IR" sz="3400" b="1" dirty="0" smtClean="0">
                <a:solidFill>
                  <a:schemeClr val="accent6">
                    <a:lumMod val="50000"/>
                  </a:schemeClr>
                </a:solidFill>
                <a:cs typeface="B Nazanin" panose="00000400000000000000" pitchFamily="2" charset="-78"/>
              </a:rPr>
              <a:t>پزشک</a:t>
            </a:r>
            <a:endParaRPr lang="en-US" sz="3400" b="1" dirty="0">
              <a:solidFill>
                <a:schemeClr val="accent6">
                  <a:lumMod val="50000"/>
                </a:schemeClr>
              </a:solidFill>
              <a:cs typeface="B Nazanin" panose="00000400000000000000" pitchFamily="2" charset="-78"/>
            </a:endParaRPr>
          </a:p>
        </p:txBody>
      </p:sp>
    </p:spTree>
    <p:extLst>
      <p:ext uri="{BB962C8B-B14F-4D97-AF65-F5344CB8AC3E}">
        <p14:creationId xmlns:p14="http://schemas.microsoft.com/office/powerpoint/2010/main" val="235273578"/>
      </p:ext>
    </p:extLst>
  </p:cSld>
  <p:clrMapOvr>
    <a:masterClrMapping/>
  </p:clrMapOvr>
  <p:transition spd="slow">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907080" y="281175"/>
            <a:ext cx="6552728" cy="792088"/>
          </a:xfrm>
          <a:prstGeom prst="rect">
            <a:avLst/>
          </a:prstGeom>
        </p:spPr>
        <p:txBody>
          <a:bodyPr vert="horz" lIns="91440" tIns="45720" rIns="91440" bIns="45720" rtlCol="0" anchor="b" anchorCtr="0">
            <a:noAutofit/>
          </a:bodyPr>
          <a:lstStyle>
            <a:lvl1pPr algn="l" defTabSz="914400" rtl="1" eaLnBrk="1" latinLnBrk="0" hangingPunct="1">
              <a:spcBef>
                <a:spcPct val="0"/>
              </a:spcBef>
              <a:buNone/>
              <a:defRPr sz="54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rtl="0"/>
            <a:r>
              <a:rPr lang="fa-IR" sz="2800" dirty="0" smtClean="0">
                <a:solidFill>
                  <a:srgbClr val="C00000"/>
                </a:solidFill>
                <a:cs typeface="B Titr" pitchFamily="2" charset="-78"/>
              </a:rPr>
              <a:t>موارد انجام نمونه گیری مجدد در برنامه </a:t>
            </a:r>
            <a:r>
              <a:rPr lang="fa-IR" sz="1600" dirty="0" smtClean="0">
                <a:solidFill>
                  <a:srgbClr val="C00000"/>
                </a:solidFill>
                <a:cs typeface="B Titr" pitchFamily="2" charset="-78"/>
              </a:rPr>
              <a:t/>
            </a:r>
            <a:br>
              <a:rPr lang="fa-IR" sz="1600" dirty="0" smtClean="0">
                <a:solidFill>
                  <a:srgbClr val="C00000"/>
                </a:solidFill>
                <a:cs typeface="B Titr" pitchFamily="2" charset="-78"/>
              </a:rPr>
            </a:br>
            <a:endParaRPr lang="en-US" sz="1600" dirty="0">
              <a:solidFill>
                <a:srgbClr val="C00000"/>
              </a:solidFill>
              <a:cs typeface="B Titr" pitchFamily="2" charset="-78"/>
            </a:endParaRPr>
          </a:p>
        </p:txBody>
      </p:sp>
      <p:sp>
        <p:nvSpPr>
          <p:cNvPr id="6" name="Content Placeholder 2"/>
          <p:cNvSpPr>
            <a:spLocks noGrp="1"/>
          </p:cNvSpPr>
          <p:nvPr>
            <p:ph idx="1"/>
          </p:nvPr>
        </p:nvSpPr>
        <p:spPr>
          <a:xfrm>
            <a:off x="448965" y="1197406"/>
            <a:ext cx="7177135" cy="3358356"/>
          </a:xfrm>
        </p:spPr>
        <p:txBody>
          <a:bodyPr>
            <a:normAutofit/>
          </a:bodyPr>
          <a:lstStyle/>
          <a:p>
            <a:pPr algn="just" rtl="1">
              <a:buNone/>
            </a:pPr>
            <a:r>
              <a:rPr lang="fa-IR" sz="1400" dirty="0" smtClean="0">
                <a:solidFill>
                  <a:srgbClr val="FF0000"/>
                </a:solidFill>
                <a:cs typeface="B Mitra" pitchFamily="2" charset="-78"/>
              </a:rPr>
              <a:t>- </a:t>
            </a:r>
            <a:r>
              <a:rPr lang="fa-IR" sz="1800" b="1" dirty="0" smtClean="0">
                <a:solidFill>
                  <a:srgbClr val="002060"/>
                </a:solidFill>
                <a:cs typeface="B Mitra" panose="00000400000000000000" pitchFamily="2" charset="-78"/>
              </a:rPr>
              <a:t>درکلیه موارد نیاز به نمونه مجدد باید 72 ساعت اززمان شیرخوردن کامل نوزاد </a:t>
            </a:r>
            <a:r>
              <a:rPr lang="fa-IR" sz="1800" b="1" dirty="0" smtClean="0">
                <a:solidFill>
                  <a:schemeClr val="accent6">
                    <a:lumMod val="50000"/>
                  </a:schemeClr>
                </a:solidFill>
                <a:cs typeface="B Mitra" panose="00000400000000000000" pitchFamily="2" charset="-78"/>
              </a:rPr>
              <a:t>(مصرف شیر مادربه مدت 3 روز وهرروز50سی سی به ازای هرکیلو وزن بدن یا شیرخشک به میزان 30 سی سی به ازای هرکیلو وزن )</a:t>
            </a:r>
            <a:r>
              <a:rPr lang="fa-IR" sz="1800" b="1" dirty="0" smtClean="0">
                <a:solidFill>
                  <a:srgbClr val="002060"/>
                </a:solidFill>
                <a:cs typeface="B Mitra" panose="00000400000000000000" pitchFamily="2" charset="-78"/>
              </a:rPr>
              <a:t>گذشته باشد.</a:t>
            </a:r>
          </a:p>
          <a:p>
            <a:pPr algn="just" rtl="1">
              <a:buNone/>
            </a:pPr>
            <a:endParaRPr lang="fa-IR" sz="1800" b="1" dirty="0">
              <a:solidFill>
                <a:srgbClr val="002060"/>
              </a:solidFill>
              <a:cs typeface="B Mitra" panose="00000400000000000000" pitchFamily="2" charset="-78"/>
            </a:endParaRPr>
          </a:p>
          <a:p>
            <a:pPr algn="just" rtl="1">
              <a:buNone/>
            </a:pPr>
            <a:r>
              <a:rPr lang="fa-IR" sz="1800" b="1" dirty="0" smtClean="0">
                <a:solidFill>
                  <a:srgbClr val="002060"/>
                </a:solidFill>
                <a:cs typeface="B Mitra" panose="00000400000000000000" pitchFamily="2" charset="-78"/>
              </a:rPr>
              <a:t>-نموه گیری مجدد مواردی که سابقه دیالیز وتعویض یا تزریق خون دارند و موارد بستری </a:t>
            </a:r>
            <a:r>
              <a:rPr lang="fa-IR" sz="1800" b="1" dirty="0" smtClean="0">
                <a:solidFill>
                  <a:schemeClr val="accent6">
                    <a:lumMod val="50000"/>
                  </a:schemeClr>
                </a:solidFill>
                <a:cs typeface="B Mitra" panose="00000400000000000000" pitchFamily="2" charset="-78"/>
              </a:rPr>
              <a:t>14-8 روزگی </a:t>
            </a:r>
            <a:r>
              <a:rPr lang="fa-IR" sz="1800" b="1" dirty="0" smtClean="0">
                <a:solidFill>
                  <a:srgbClr val="002060"/>
                </a:solidFill>
                <a:cs typeface="B Mitra" panose="00000400000000000000" pitchFamily="2" charset="-78"/>
              </a:rPr>
              <a:t>انجام می شود.</a:t>
            </a:r>
          </a:p>
          <a:p>
            <a:pPr algn="just" rtl="1">
              <a:buNone/>
            </a:pPr>
            <a:endParaRPr lang="fa-IR" sz="1800" b="1" dirty="0">
              <a:solidFill>
                <a:srgbClr val="002060"/>
              </a:solidFill>
              <a:cs typeface="B Mitra" panose="00000400000000000000" pitchFamily="2" charset="-78"/>
            </a:endParaRPr>
          </a:p>
          <a:p>
            <a:pPr algn="just" rtl="1">
              <a:buNone/>
            </a:pPr>
            <a:r>
              <a:rPr lang="fa-IR" sz="1800" b="1" dirty="0" smtClean="0">
                <a:solidFill>
                  <a:srgbClr val="002060"/>
                </a:solidFill>
                <a:cs typeface="B Mitra" panose="00000400000000000000" pitchFamily="2" charset="-78"/>
              </a:rPr>
              <a:t>-نمونه مجدد موارد نامناسب تا24 ساعت پس از گزارش انجام شود.</a:t>
            </a:r>
          </a:p>
          <a:p>
            <a:pPr algn="just" rtl="1">
              <a:buNone/>
            </a:pPr>
            <a:endParaRPr lang="fa-IR" sz="1800" b="1" dirty="0">
              <a:solidFill>
                <a:srgbClr val="002060"/>
              </a:solidFill>
              <a:cs typeface="B Mitra" panose="00000400000000000000" pitchFamily="2" charset="-78"/>
            </a:endParaRPr>
          </a:p>
          <a:p>
            <a:pPr algn="just" rtl="1">
              <a:buNone/>
            </a:pPr>
            <a:r>
              <a:rPr lang="fa-IR" sz="1800" b="1" dirty="0" smtClean="0">
                <a:solidFill>
                  <a:srgbClr val="002060"/>
                </a:solidFill>
                <a:cs typeface="B Mitra" panose="00000400000000000000" pitchFamily="2" charset="-78"/>
              </a:rPr>
              <a:t>-جهت نوزادان متولد شده </a:t>
            </a:r>
            <a:r>
              <a:rPr lang="fa-IR" sz="1800" b="1" dirty="0" smtClean="0">
                <a:solidFill>
                  <a:schemeClr val="accent6">
                    <a:lumMod val="50000"/>
                  </a:schemeClr>
                </a:solidFill>
                <a:cs typeface="B Mitra" panose="00000400000000000000" pitchFamily="2" charset="-78"/>
              </a:rPr>
              <a:t>زیر 33 هفته یا نارس نمونه مجدد 28 روزگی </a:t>
            </a:r>
            <a:r>
              <a:rPr lang="fa-IR" sz="1800" b="1" dirty="0" smtClean="0">
                <a:solidFill>
                  <a:srgbClr val="002060"/>
                </a:solidFill>
                <a:cs typeface="B Mitra" panose="00000400000000000000" pitchFamily="2" charset="-78"/>
              </a:rPr>
              <a:t>انجام می شود.</a:t>
            </a:r>
          </a:p>
        </p:txBody>
      </p:sp>
    </p:spTree>
    <p:extLst>
      <p:ext uri="{BB962C8B-B14F-4D97-AF65-F5344CB8AC3E}">
        <p14:creationId xmlns:p14="http://schemas.microsoft.com/office/powerpoint/2010/main" val="3933534831"/>
      </p:ext>
    </p:extLst>
  </p:cSld>
  <p:clrMapOvr>
    <a:masterClrMapping/>
  </p:clrMapOvr>
  <p:transition spd="slow">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2"/>
          <a:stretch>
            <a:fillRect/>
          </a:stretch>
        </p:blipFill>
        <p:spPr>
          <a:xfrm>
            <a:off x="2128564" y="433388"/>
            <a:ext cx="3970885" cy="4276725"/>
          </a:xfrm>
          <a:prstGeom prst="rect">
            <a:avLst/>
          </a:prstGeom>
        </p:spPr>
      </p:pic>
    </p:spTree>
    <p:extLst>
      <p:ext uri="{BB962C8B-B14F-4D97-AF65-F5344CB8AC3E}">
        <p14:creationId xmlns:p14="http://schemas.microsoft.com/office/powerpoint/2010/main" val="2586187716"/>
      </p:ext>
    </p:extLst>
  </p:cSld>
  <p:clrMapOvr>
    <a:masterClrMapping/>
  </p:clrMapOvr>
  <p:transition spd="slow">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2"/>
          <a:stretch>
            <a:fillRect/>
          </a:stretch>
        </p:blipFill>
        <p:spPr>
          <a:xfrm>
            <a:off x="1365195" y="433880"/>
            <a:ext cx="5404133" cy="4276233"/>
          </a:xfrm>
          <a:prstGeom prst="rect">
            <a:avLst/>
          </a:prstGeom>
        </p:spPr>
      </p:pic>
    </p:spTree>
    <p:extLst>
      <p:ext uri="{BB962C8B-B14F-4D97-AF65-F5344CB8AC3E}">
        <p14:creationId xmlns:p14="http://schemas.microsoft.com/office/powerpoint/2010/main" val="1311063414"/>
      </p:ext>
    </p:extLst>
  </p:cSld>
  <p:clrMapOvr>
    <a:masterClrMapping/>
  </p:clrMapOvr>
  <p:transition spd="slow">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idx="1"/>
          </p:nvPr>
        </p:nvPicPr>
        <p:blipFill>
          <a:blip r:embed="rId2"/>
          <a:stretch>
            <a:fillRect/>
          </a:stretch>
        </p:blipFill>
        <p:spPr>
          <a:xfrm>
            <a:off x="754375" y="433880"/>
            <a:ext cx="6609908" cy="3970822"/>
          </a:xfrm>
          <a:prstGeom prst="rect">
            <a:avLst/>
          </a:prstGeom>
        </p:spPr>
      </p:pic>
    </p:spTree>
    <p:extLst>
      <p:ext uri="{BB962C8B-B14F-4D97-AF65-F5344CB8AC3E}">
        <p14:creationId xmlns:p14="http://schemas.microsoft.com/office/powerpoint/2010/main" val="464449990"/>
      </p:ext>
    </p:extLst>
  </p:cSld>
  <p:clrMapOvr>
    <a:masterClrMapping/>
  </p:clrMapOvr>
  <p:transition spd="slow">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txBox="1">
            <a:spLocks/>
          </p:cNvSpPr>
          <p:nvPr/>
        </p:nvSpPr>
        <p:spPr bwMode="auto">
          <a:xfrm>
            <a:off x="495300" y="381001"/>
            <a:ext cx="6978095" cy="6637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normAutofit fontScale="52500" lnSpcReduction="20000"/>
          </a:bodyPr>
          <a:lst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itchFamily="18" charset="0"/>
                <a:cs typeface="Arial" charset="0"/>
              </a:defRPr>
            </a:lvl9pPr>
          </a:lstStyle>
          <a:p>
            <a:pPr marL="0" marR="0" lvl="0" indent="0" algn="ctr" defTabSz="914400" rtl="1" eaLnBrk="0" fontAlgn="base" latinLnBrk="0" hangingPunct="0">
              <a:lnSpc>
                <a:spcPct val="100000"/>
              </a:lnSpc>
              <a:spcBef>
                <a:spcPct val="0"/>
              </a:spcBef>
              <a:spcAft>
                <a:spcPct val="0"/>
              </a:spcAft>
              <a:buClrTx/>
              <a:buSzTx/>
              <a:buFontTx/>
              <a:buNone/>
              <a:tabLst/>
              <a:defRPr/>
            </a:pPr>
            <a:r>
              <a:rPr kumimoji="0" lang="fa-IR" sz="4400" b="1" i="1" u="none" strike="noStrike" kern="0" cap="none" spc="0" normalizeH="0" baseline="0" noProof="0" smtClean="0">
                <a:ln>
                  <a:noFill/>
                </a:ln>
                <a:solidFill>
                  <a:srgbClr val="FF0000"/>
                </a:solidFill>
                <a:effectLst>
                  <a:outerShdw blurRad="38100" dist="38100" dir="2700000" algn="tl">
                    <a:srgbClr val="000000"/>
                  </a:outerShdw>
                </a:effectLst>
                <a:uLnTx/>
                <a:uFillTx/>
                <a:latin typeface="Times New Roman"/>
                <a:ea typeface="+mj-ea"/>
                <a:cs typeface="B Titr" pitchFamily="2" charset="-78"/>
              </a:rPr>
              <a:t>آیا می توان بیماری را پیشگیری کرد؟</a:t>
            </a:r>
            <a:r>
              <a:rPr kumimoji="0" lang="fa-IR" sz="4400" b="1" i="0" u="none" strike="noStrike" kern="0" cap="none" spc="0" normalizeH="0" baseline="0" noProof="0" smtClean="0">
                <a:ln>
                  <a:noFill/>
                </a:ln>
                <a:solidFill>
                  <a:srgbClr val="C5C5FF"/>
                </a:solidFill>
                <a:effectLst>
                  <a:outerShdw blurRad="38100" dist="38100" dir="2700000" algn="tl">
                    <a:srgbClr val="000000"/>
                  </a:outerShdw>
                </a:effectLst>
                <a:uLnTx/>
                <a:uFillTx/>
                <a:latin typeface="Times New Roman"/>
                <a:ea typeface="+mj-ea"/>
                <a:cs typeface="Arial"/>
              </a:rPr>
              <a:t/>
            </a:r>
            <a:br>
              <a:rPr kumimoji="0" lang="fa-IR" sz="4400" b="1" i="0" u="none" strike="noStrike" kern="0" cap="none" spc="0" normalizeH="0" baseline="0" noProof="0" smtClean="0">
                <a:ln>
                  <a:noFill/>
                </a:ln>
                <a:solidFill>
                  <a:srgbClr val="C5C5FF"/>
                </a:solidFill>
                <a:effectLst>
                  <a:outerShdw blurRad="38100" dist="38100" dir="2700000" algn="tl">
                    <a:srgbClr val="000000"/>
                  </a:outerShdw>
                </a:effectLst>
                <a:uLnTx/>
                <a:uFillTx/>
                <a:latin typeface="Times New Roman"/>
                <a:ea typeface="+mj-ea"/>
                <a:cs typeface="Arial"/>
              </a:rPr>
            </a:br>
            <a:endParaRPr kumimoji="0" lang="fa-IR" sz="4400" b="1" i="0" u="none" strike="noStrike" kern="0" cap="none" spc="0" normalizeH="0" baseline="0" noProof="0" dirty="0">
              <a:ln>
                <a:noFill/>
              </a:ln>
              <a:solidFill>
                <a:srgbClr val="C5C5FF"/>
              </a:solidFill>
              <a:effectLst>
                <a:outerShdw blurRad="38100" dist="38100" dir="2700000" algn="tl">
                  <a:srgbClr val="000000"/>
                </a:outerShdw>
              </a:effectLst>
              <a:uLnTx/>
              <a:uFillTx/>
              <a:latin typeface="Times New Roman"/>
              <a:ea typeface="+mj-ea"/>
              <a:cs typeface="Arial"/>
            </a:endParaRPr>
          </a:p>
        </p:txBody>
      </p:sp>
      <p:sp>
        <p:nvSpPr>
          <p:cNvPr id="4" name="Content Placeholder 1"/>
          <p:cNvSpPr>
            <a:spLocks noGrp="1"/>
          </p:cNvSpPr>
          <p:nvPr>
            <p:ph idx="1"/>
          </p:nvPr>
        </p:nvSpPr>
        <p:spPr>
          <a:xfrm>
            <a:off x="601670" y="1198559"/>
            <a:ext cx="7177136" cy="3663766"/>
          </a:xfrm>
        </p:spPr>
        <p:txBody>
          <a:bodyPr>
            <a:normAutofit fontScale="77500" lnSpcReduction="20000"/>
          </a:bodyPr>
          <a:lstStyle/>
          <a:p>
            <a:pPr algn="r" rtl="1">
              <a:defRPr/>
            </a:pPr>
            <a:r>
              <a:rPr lang="fa-IR" sz="2800" b="1" dirty="0" smtClean="0">
                <a:solidFill>
                  <a:srgbClr val="002060"/>
                </a:solidFill>
                <a:cs typeface="B Nazanin" pitchFamily="2" charset="-78"/>
              </a:rPr>
              <a:t>با انجام آزمایش ژنتیک دربیمار و والدین، نقص ژنتیکی تشخیص داده می شود. </a:t>
            </a:r>
          </a:p>
          <a:p>
            <a:pPr algn="r" rtl="1">
              <a:defRPr/>
            </a:pPr>
            <a:r>
              <a:rPr lang="fa-IR" sz="2800" b="1" dirty="0" smtClean="0">
                <a:solidFill>
                  <a:srgbClr val="002060"/>
                </a:solidFill>
                <a:cs typeface="B Nazanin" pitchFamily="2" charset="-78"/>
              </a:rPr>
              <a:t>در صورتی که این نقص مشخص شود،بررسی جنین در حاملگی های بعدی مادر امکان پذیر است.</a:t>
            </a:r>
          </a:p>
          <a:p>
            <a:pPr algn="r" rtl="1">
              <a:defRPr/>
            </a:pPr>
            <a:r>
              <a:rPr lang="fa-IR" sz="2800" b="1" dirty="0" smtClean="0">
                <a:solidFill>
                  <a:srgbClr val="002060"/>
                </a:solidFill>
                <a:cs typeface="B Nazanin" pitchFamily="2" charset="-78"/>
              </a:rPr>
              <a:t>با مشخص شدن نقص ژنتیکی، امکان مشاوره ژنتیک با افراد فامیل بیمار که قصد دارند با یکدیگر ازدواج کنند نیز وجود خواهد داشت.</a:t>
            </a:r>
          </a:p>
          <a:p>
            <a:pPr algn="r" rtl="1">
              <a:defRPr/>
            </a:pPr>
            <a:r>
              <a:rPr lang="fa-IR" sz="2800" b="1" dirty="0" smtClean="0">
                <a:solidFill>
                  <a:srgbClr val="002060"/>
                </a:solidFill>
                <a:cs typeface="B Nazanin" pitchFamily="2" charset="-78"/>
              </a:rPr>
              <a:t> در صورت تشخیص ابتلای جنین به بیماری،امکان سقط وجود خواهد داشت.</a:t>
            </a:r>
            <a:endParaRPr lang="en-US" sz="2800" b="1" dirty="0" smtClean="0">
              <a:solidFill>
                <a:srgbClr val="002060"/>
              </a:solidFill>
              <a:cs typeface="B Nazanin" pitchFamily="2" charset="-78"/>
            </a:endParaRPr>
          </a:p>
          <a:p>
            <a:pPr algn="r" rtl="1">
              <a:defRPr/>
            </a:pPr>
            <a:endParaRPr lang="en-US" sz="2800" dirty="0" smtClean="0">
              <a:solidFill>
                <a:srgbClr val="002060"/>
              </a:solidFill>
              <a:cs typeface="B Nazanin" pitchFamily="2" charset="-78"/>
            </a:endParaRPr>
          </a:p>
          <a:p>
            <a:pPr algn="r" rtl="1">
              <a:defRPr/>
            </a:pPr>
            <a:r>
              <a:rPr lang="fa-IR" sz="2800" b="1" dirty="0" smtClean="0">
                <a:solidFill>
                  <a:srgbClr val="002060"/>
                </a:solidFill>
                <a:cs typeface="B Nazanin" pitchFamily="2" charset="-78"/>
              </a:rPr>
              <a:t>اگر یک زوج(هر دو نفر) ناقل بیماری باشند براساس اطلاعات کسب شده در مشاوره ژنتیک می توانند برای زندگی آینده خود تصمیم </a:t>
            </a:r>
            <a:r>
              <a:rPr lang="en-US" sz="2800" b="1" dirty="0" smtClean="0">
                <a:solidFill>
                  <a:srgbClr val="002060"/>
                </a:solidFill>
                <a:cs typeface="B Nazanin" pitchFamily="2" charset="-78"/>
              </a:rPr>
              <a:t>  </a:t>
            </a:r>
            <a:r>
              <a:rPr lang="fa-IR" sz="2800" b="1" dirty="0" smtClean="0">
                <a:solidFill>
                  <a:srgbClr val="002060"/>
                </a:solidFill>
                <a:cs typeface="B Nazanin" pitchFamily="2" charset="-78"/>
              </a:rPr>
              <a:t>بگیرند. </a:t>
            </a:r>
            <a:endParaRPr lang="en-US" sz="2800" dirty="0" smtClean="0">
              <a:solidFill>
                <a:srgbClr val="002060"/>
              </a:solidFill>
              <a:cs typeface="B Nazanin" pitchFamily="2" charset="-78"/>
            </a:endParaRPr>
          </a:p>
          <a:p>
            <a:pPr algn="just">
              <a:defRPr/>
            </a:pPr>
            <a:endParaRPr lang="en-US" dirty="0">
              <a:cs typeface="B Nazanin" pitchFamily="2" charset="-78"/>
            </a:endParaRPr>
          </a:p>
        </p:txBody>
      </p:sp>
    </p:spTree>
    <p:extLst>
      <p:ext uri="{BB962C8B-B14F-4D97-AF65-F5344CB8AC3E}">
        <p14:creationId xmlns:p14="http://schemas.microsoft.com/office/powerpoint/2010/main" val="159326164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20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fade">
                                      <p:cBhvr>
                                        <p:cTn id="17" dur="20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fade">
                                      <p:cBhvr>
                                        <p:cTn id="22" dur="2000"/>
                                        <p:tgtEl>
                                          <p:spTgt spid="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fade">
                                      <p:cBhvr>
                                        <p:cTn id="27" dur="2000"/>
                                        <p:tgtEl>
                                          <p:spTgt spid="4">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20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48966" y="281175"/>
            <a:ext cx="7329840" cy="4428445"/>
          </a:xfrm>
        </p:spPr>
        <p:txBody>
          <a:bodyPr>
            <a:normAutofit/>
          </a:bodyPr>
          <a:lstStyle/>
          <a:p>
            <a:pPr algn="r" rtl="1"/>
            <a:r>
              <a:rPr lang="fa-IR" sz="3200" b="1" dirty="0" smtClean="0">
                <a:solidFill>
                  <a:srgbClr val="FF0000"/>
                </a:solidFill>
                <a:cs typeface="B Nazanin" panose="00000400000000000000" pitchFamily="2" charset="-78"/>
              </a:rPr>
              <a:t>تشخیص ژنتیک پیش از تولد:</a:t>
            </a:r>
            <a:endParaRPr lang="en-US" sz="3200" b="1" dirty="0">
              <a:solidFill>
                <a:srgbClr val="FF0000"/>
              </a:solidFill>
              <a:cs typeface="B Nazanin" panose="00000400000000000000" pitchFamily="2" charset="-78"/>
            </a:endParaRPr>
          </a:p>
        </p:txBody>
      </p:sp>
      <p:sp>
        <p:nvSpPr>
          <p:cNvPr id="4" name="Subtitle 2"/>
          <p:cNvSpPr txBox="1">
            <a:spLocks/>
          </p:cNvSpPr>
          <p:nvPr/>
        </p:nvSpPr>
        <p:spPr>
          <a:xfrm>
            <a:off x="448966" y="980728"/>
            <a:ext cx="7329840" cy="3423482"/>
          </a:xfrm>
          <a:prstGeom prst="rect">
            <a:avLst/>
          </a:prstGeom>
        </p:spPr>
        <p:txBody>
          <a:bodyPr vert="horz" lIns="0" rIns="18288">
            <a:normAutofit fontScale="70000" lnSpcReduction="20000"/>
          </a:bodyPr>
          <a:lstStyle>
            <a:lvl1pPr marL="0" marR="45720" indent="0" algn="r" rtl="1" eaLnBrk="1" latinLnBrk="0" hangingPunct="1">
              <a:spcBef>
                <a:spcPct val="20000"/>
              </a:spcBef>
              <a:buClr>
                <a:schemeClr val="accent3"/>
              </a:buClr>
              <a:buSzPct val="95000"/>
              <a:buFont typeface="Wingdings 2"/>
              <a:buNone/>
              <a:defRPr kumimoji="0" sz="2600" kern="1200">
                <a:solidFill>
                  <a:schemeClr val="tx1"/>
                </a:solidFill>
                <a:latin typeface="+mn-lt"/>
                <a:ea typeface="+mn-ea"/>
                <a:cs typeface="+mn-cs"/>
              </a:defRPr>
            </a:lvl1pPr>
            <a:lvl2pPr marL="457200" indent="0" algn="ctr" rtl="1" eaLnBrk="1" latinLnBrk="0" hangingPunct="1">
              <a:spcBef>
                <a:spcPct val="20000"/>
              </a:spcBef>
              <a:buClr>
                <a:schemeClr val="accent1"/>
              </a:buClr>
              <a:buSzPct val="85000"/>
              <a:buFont typeface="Wingdings 2"/>
              <a:buNone/>
              <a:defRPr kumimoji="0" sz="2400" kern="1200">
                <a:solidFill>
                  <a:schemeClr val="tx1"/>
                </a:solidFill>
                <a:latin typeface="+mn-lt"/>
                <a:ea typeface="+mn-ea"/>
                <a:cs typeface="+mn-cs"/>
              </a:defRPr>
            </a:lvl2pPr>
            <a:lvl3pPr marL="914400" indent="0" algn="ctr" rtl="1" eaLnBrk="1" latinLnBrk="0" hangingPunct="1">
              <a:spcBef>
                <a:spcPct val="20000"/>
              </a:spcBef>
              <a:buClr>
                <a:schemeClr val="accent2"/>
              </a:buClr>
              <a:buSzPct val="70000"/>
              <a:buFont typeface="Wingdings 2"/>
              <a:buNone/>
              <a:defRPr kumimoji="0" sz="2100" kern="1200">
                <a:solidFill>
                  <a:schemeClr val="tx1"/>
                </a:solidFill>
                <a:latin typeface="+mn-lt"/>
                <a:ea typeface="+mn-ea"/>
                <a:cs typeface="+mn-cs"/>
              </a:defRPr>
            </a:lvl3pPr>
            <a:lvl4pPr marL="1371600" indent="0" algn="ctr" rtl="1" eaLnBrk="1" latinLnBrk="0" hangingPunct="1">
              <a:spcBef>
                <a:spcPct val="20000"/>
              </a:spcBef>
              <a:buClr>
                <a:schemeClr val="accent3"/>
              </a:buClr>
              <a:buSzPct val="65000"/>
              <a:buFont typeface="Wingdings 2"/>
              <a:buNone/>
              <a:defRPr kumimoji="0" sz="2000" kern="1200">
                <a:solidFill>
                  <a:schemeClr val="tx1"/>
                </a:solidFill>
                <a:latin typeface="+mn-lt"/>
                <a:ea typeface="+mn-ea"/>
                <a:cs typeface="+mn-cs"/>
              </a:defRPr>
            </a:lvl4pPr>
            <a:lvl5pPr marL="1828800" indent="0" algn="ctr" rtl="1" eaLnBrk="1" latinLnBrk="0" hangingPunct="1">
              <a:spcBef>
                <a:spcPct val="20000"/>
              </a:spcBef>
              <a:buClr>
                <a:schemeClr val="accent4"/>
              </a:buClr>
              <a:buSzPct val="65000"/>
              <a:buFont typeface="Wingdings 2"/>
              <a:buNone/>
              <a:defRPr kumimoji="0" sz="2000" kern="1200">
                <a:solidFill>
                  <a:schemeClr val="tx1"/>
                </a:solidFill>
                <a:latin typeface="+mn-lt"/>
                <a:ea typeface="+mn-ea"/>
                <a:cs typeface="+mn-cs"/>
              </a:defRPr>
            </a:lvl5pPr>
            <a:lvl6pPr marL="2286000" indent="0" algn="ctr" rtl="1" eaLnBrk="1" latinLnBrk="0" hangingPunct="1">
              <a:spcBef>
                <a:spcPct val="20000"/>
              </a:spcBef>
              <a:buClr>
                <a:schemeClr val="accent5"/>
              </a:buClr>
              <a:buSzPct val="80000"/>
              <a:buFont typeface="Wingdings 2"/>
              <a:buNone/>
              <a:defRPr kumimoji="0" sz="1800" kern="1200">
                <a:solidFill>
                  <a:schemeClr val="tx1"/>
                </a:solidFill>
                <a:latin typeface="+mn-lt"/>
                <a:ea typeface="+mn-ea"/>
                <a:cs typeface="+mn-cs"/>
              </a:defRPr>
            </a:lvl6pPr>
            <a:lvl7pPr marL="2743200" indent="0" algn="ctr" rtl="1" eaLnBrk="1" latinLnBrk="0" hangingPunct="1">
              <a:spcBef>
                <a:spcPct val="20000"/>
              </a:spcBef>
              <a:buClr>
                <a:schemeClr val="accent6"/>
              </a:buClr>
              <a:buSzPct val="80000"/>
              <a:buFont typeface="Wingdings 2"/>
              <a:buNone/>
              <a:defRPr kumimoji="0" sz="1600" kern="1200" baseline="0">
                <a:solidFill>
                  <a:schemeClr val="tx1"/>
                </a:solidFill>
                <a:latin typeface="+mn-lt"/>
                <a:ea typeface="+mn-ea"/>
                <a:cs typeface="+mn-cs"/>
              </a:defRPr>
            </a:lvl7pPr>
            <a:lvl8pPr marL="3200400" indent="0" algn="ctr" rtl="1" eaLnBrk="1" latinLnBrk="0" hangingPunct="1">
              <a:spcBef>
                <a:spcPct val="20000"/>
              </a:spcBef>
              <a:buClr>
                <a:schemeClr val="tx2"/>
              </a:buClr>
              <a:buNone/>
              <a:defRPr kumimoji="0" sz="1600" kern="1200">
                <a:solidFill>
                  <a:schemeClr val="tx1"/>
                </a:solidFill>
                <a:latin typeface="+mn-lt"/>
                <a:ea typeface="+mn-ea"/>
                <a:cs typeface="+mn-cs"/>
              </a:defRPr>
            </a:lvl8pPr>
            <a:lvl9pPr marL="3657600" indent="0" algn="ctr" rtl="1" eaLnBrk="1" latinLnBrk="0" hangingPunct="1">
              <a:spcBef>
                <a:spcPct val="20000"/>
              </a:spcBef>
              <a:buClr>
                <a:schemeClr val="tx2"/>
              </a:buClr>
              <a:buFontTx/>
              <a:buNone/>
              <a:defRPr kumimoji="0" sz="1400" kern="1200" baseline="0">
                <a:solidFill>
                  <a:schemeClr val="tx1"/>
                </a:solidFill>
                <a:latin typeface="+mn-lt"/>
                <a:ea typeface="+mn-ea"/>
                <a:cs typeface="+mn-cs"/>
              </a:defRPr>
            </a:lvl9pPr>
          </a:lstStyle>
          <a:p>
            <a:pPr marL="0" marR="45720" lvl="0" indent="0" algn="r" defTabSz="914400" rtl="1" eaLnBrk="1" fontAlgn="auto" latinLnBrk="0" hangingPunct="1">
              <a:lnSpc>
                <a:spcPct val="100000"/>
              </a:lnSpc>
              <a:spcBef>
                <a:spcPct val="20000"/>
              </a:spcBef>
              <a:spcAft>
                <a:spcPts val="0"/>
              </a:spcAft>
              <a:buClr>
                <a:srgbClr val="0BD0D9"/>
              </a:buClr>
              <a:buSzPct val="95000"/>
              <a:buFont typeface="Wingdings 2"/>
              <a:buNone/>
              <a:tabLst/>
              <a:defRPr/>
            </a:pPr>
            <a:endParaRPr kumimoji="0" lang="fa-IR" sz="2600" b="0" i="0" u="none" strike="noStrike" kern="1200" cap="none" spc="0" normalizeH="0" baseline="0" noProof="0" dirty="0" smtClean="0">
              <a:ln>
                <a:noFill/>
              </a:ln>
              <a:solidFill>
                <a:sysClr val="windowText" lastClr="000000"/>
              </a:solidFill>
              <a:effectLst/>
              <a:uLnTx/>
              <a:uFillTx/>
              <a:latin typeface="Constantia"/>
              <a:ea typeface="+mn-ea"/>
            </a:endParaRPr>
          </a:p>
          <a:p>
            <a:pPr marL="0" marR="45720" lvl="0" indent="0" algn="r" defTabSz="914400" rtl="1" eaLnBrk="1" fontAlgn="auto" latinLnBrk="0" hangingPunct="1">
              <a:lnSpc>
                <a:spcPct val="100000"/>
              </a:lnSpc>
              <a:spcBef>
                <a:spcPct val="20000"/>
              </a:spcBef>
              <a:spcAft>
                <a:spcPts val="0"/>
              </a:spcAft>
              <a:buClr>
                <a:srgbClr val="0BD0D9"/>
              </a:buClr>
              <a:buSzPct val="95000"/>
              <a:buFont typeface="Wingdings 2"/>
              <a:buNone/>
              <a:tabLst/>
              <a:defRPr/>
            </a:pPr>
            <a:r>
              <a:rPr kumimoji="0" lang="fa-IR" sz="2600" b="0" i="0" u="none" strike="noStrike" kern="1200" cap="none" spc="0" normalizeH="0" baseline="0" noProof="0" dirty="0" smtClean="0">
                <a:ln>
                  <a:noFill/>
                </a:ln>
                <a:solidFill>
                  <a:sysClr val="windowText" lastClr="000000"/>
                </a:solidFill>
                <a:effectLst/>
                <a:uLnTx/>
                <a:uFillTx/>
                <a:latin typeface="Constantia"/>
                <a:ea typeface="+mn-ea"/>
              </a:rPr>
              <a:t>-</a:t>
            </a:r>
            <a:r>
              <a:rPr kumimoji="0" lang="fa-IR" sz="2800" b="1" i="0" u="none" strike="noStrike" kern="1200" cap="none" spc="0" normalizeH="0" baseline="0" noProof="0" dirty="0" smtClean="0">
                <a:ln>
                  <a:noFill/>
                </a:ln>
                <a:solidFill>
                  <a:srgbClr val="002060"/>
                </a:solidFill>
                <a:effectLst/>
                <a:uLnTx/>
                <a:uFillTx/>
                <a:latin typeface="Constantia"/>
                <a:cs typeface="B Nazanin" panose="00000400000000000000" pitchFamily="2" charset="-78"/>
              </a:rPr>
              <a:t>امکان </a:t>
            </a:r>
            <a:r>
              <a:rPr kumimoji="0" lang="fa-IR" sz="2800" b="1" i="1" u="sng" strike="noStrike" kern="1200" cap="none" spc="0" normalizeH="0" baseline="0" noProof="0" dirty="0" smtClean="0">
                <a:ln>
                  <a:noFill/>
                </a:ln>
                <a:solidFill>
                  <a:srgbClr val="002060"/>
                </a:solidFill>
                <a:effectLst/>
                <a:uLnTx/>
                <a:uFillTx/>
                <a:latin typeface="Constantia"/>
                <a:cs typeface="B Nazanin" panose="00000400000000000000" pitchFamily="2" charset="-78"/>
              </a:rPr>
              <a:t>غربالگری پیش از تولد </a:t>
            </a:r>
            <a:r>
              <a:rPr kumimoji="0" lang="fa-IR" sz="2800" b="1" i="0" u="none" strike="noStrike" kern="1200" cap="none" spc="0" normalizeH="0" baseline="0" noProof="0" dirty="0" smtClean="0">
                <a:ln>
                  <a:noFill/>
                </a:ln>
                <a:solidFill>
                  <a:srgbClr val="002060"/>
                </a:solidFill>
                <a:effectLst/>
                <a:uLnTx/>
                <a:uFillTx/>
                <a:latin typeface="Constantia"/>
                <a:cs typeface="B Nazanin" panose="00000400000000000000" pitchFamily="2" charset="-78"/>
              </a:rPr>
              <a:t>وجود ندارد  ولی امکان </a:t>
            </a:r>
            <a:r>
              <a:rPr kumimoji="0" lang="fa-IR" sz="2800" b="1" i="1" u="sng" strike="noStrike" kern="1200" cap="none" spc="0" normalizeH="0" baseline="0" noProof="0" dirty="0" smtClean="0">
                <a:ln>
                  <a:noFill/>
                </a:ln>
                <a:solidFill>
                  <a:srgbClr val="002060"/>
                </a:solidFill>
                <a:effectLst/>
                <a:uLnTx/>
                <a:uFillTx/>
                <a:latin typeface="Constantia"/>
                <a:cs typeface="B Nazanin" panose="00000400000000000000" pitchFamily="2" charset="-78"/>
              </a:rPr>
              <a:t>تشخیص پیش از تولد </a:t>
            </a:r>
            <a:r>
              <a:rPr kumimoji="0" lang="fa-IR" sz="2800" b="1" i="0" u="none" strike="noStrike" kern="1200" cap="none" spc="0" normalizeH="0" baseline="0" noProof="0" dirty="0" smtClean="0">
                <a:ln>
                  <a:noFill/>
                </a:ln>
                <a:solidFill>
                  <a:srgbClr val="002060"/>
                </a:solidFill>
                <a:effectLst/>
                <a:uLnTx/>
                <a:uFillTx/>
                <a:latin typeface="Constantia"/>
                <a:cs typeface="B Nazanin" panose="00000400000000000000" pitchFamily="2" charset="-78"/>
              </a:rPr>
              <a:t>وجود دارد. </a:t>
            </a:r>
          </a:p>
          <a:p>
            <a:pPr marL="0" marR="45720" lvl="0" indent="0" algn="r" defTabSz="914400" rtl="1" eaLnBrk="1" fontAlgn="auto" latinLnBrk="0" hangingPunct="1">
              <a:lnSpc>
                <a:spcPct val="100000"/>
              </a:lnSpc>
              <a:spcBef>
                <a:spcPct val="20000"/>
              </a:spcBef>
              <a:spcAft>
                <a:spcPts val="0"/>
              </a:spcAft>
              <a:buClr>
                <a:srgbClr val="0BD0D9"/>
              </a:buClr>
              <a:buSzPct val="95000"/>
              <a:buFont typeface="Wingdings 2"/>
              <a:buNone/>
              <a:tabLst/>
              <a:defRPr/>
            </a:pPr>
            <a:r>
              <a:rPr kumimoji="0" lang="fa-IR" sz="2800" b="1" i="0" u="none" strike="noStrike" kern="1200" cap="none" spc="0" normalizeH="0" baseline="0" noProof="0" dirty="0" smtClean="0">
                <a:ln>
                  <a:noFill/>
                </a:ln>
                <a:solidFill>
                  <a:srgbClr val="002060"/>
                </a:solidFill>
                <a:effectLst/>
                <a:uLnTx/>
                <a:uFillTx/>
                <a:latin typeface="Constantia"/>
                <a:cs typeface="B Nazanin" panose="00000400000000000000" pitchFamily="2" charset="-78"/>
              </a:rPr>
              <a:t>                  </a:t>
            </a:r>
          </a:p>
          <a:p>
            <a:pPr marL="0" marR="45720" lvl="0" indent="0" algn="r" defTabSz="914400" rtl="1" eaLnBrk="1" fontAlgn="auto" latinLnBrk="0" hangingPunct="1">
              <a:lnSpc>
                <a:spcPct val="100000"/>
              </a:lnSpc>
              <a:spcBef>
                <a:spcPct val="20000"/>
              </a:spcBef>
              <a:spcAft>
                <a:spcPts val="0"/>
              </a:spcAft>
              <a:buClr>
                <a:srgbClr val="0BD0D9"/>
              </a:buClr>
              <a:buSzPct val="95000"/>
              <a:buFont typeface="Wingdings 2"/>
              <a:buNone/>
              <a:tabLst/>
              <a:defRPr/>
            </a:pPr>
            <a:r>
              <a:rPr kumimoji="0" lang="fa-IR" sz="2800" b="1" i="0" u="none" strike="noStrike" kern="1200" cap="none" spc="0" normalizeH="0" baseline="0" noProof="0" dirty="0" smtClean="0">
                <a:ln>
                  <a:noFill/>
                </a:ln>
                <a:solidFill>
                  <a:srgbClr val="002060"/>
                </a:solidFill>
                <a:effectLst/>
                <a:uLnTx/>
                <a:uFillTx/>
                <a:latin typeface="Constantia"/>
                <a:cs typeface="B Nazanin" panose="00000400000000000000" pitchFamily="2" charset="-78"/>
              </a:rPr>
              <a:t>- بیماری اتوزومال مغلوب بوده ودر خانواده های دارای فرزند مبتلا(پروباند)  ،پدر و مادر، ناقل اجباری     می باشند (احتمال ابتلا جنین در هر بارداری 25%)</a:t>
            </a:r>
          </a:p>
          <a:p>
            <a:pPr marL="0" marR="45720" lvl="0" indent="0" algn="r" defTabSz="914400" rtl="1" eaLnBrk="1" fontAlgn="auto" latinLnBrk="0" hangingPunct="1">
              <a:lnSpc>
                <a:spcPct val="100000"/>
              </a:lnSpc>
              <a:spcBef>
                <a:spcPct val="20000"/>
              </a:spcBef>
              <a:spcAft>
                <a:spcPts val="0"/>
              </a:spcAft>
              <a:buClr>
                <a:srgbClr val="0BD0D9"/>
              </a:buClr>
              <a:buSzPct val="95000"/>
              <a:buFont typeface="Wingdings 2"/>
              <a:buNone/>
              <a:tabLst/>
              <a:defRPr/>
            </a:pPr>
            <a:endParaRPr kumimoji="0" lang="fa-IR" sz="2800" b="1" i="0" u="none" strike="noStrike" kern="1200" cap="none" spc="0" normalizeH="0" baseline="0" noProof="0" dirty="0" smtClean="0">
              <a:ln>
                <a:noFill/>
              </a:ln>
              <a:solidFill>
                <a:srgbClr val="002060"/>
              </a:solidFill>
              <a:effectLst/>
              <a:uLnTx/>
              <a:uFillTx/>
              <a:latin typeface="Constantia"/>
              <a:cs typeface="B Nazanin" panose="00000400000000000000" pitchFamily="2" charset="-78"/>
            </a:endParaRPr>
          </a:p>
          <a:p>
            <a:pPr marL="0" marR="45720" lvl="0" indent="0" algn="r" defTabSz="914400" rtl="1" eaLnBrk="1" fontAlgn="auto" latinLnBrk="0" hangingPunct="1">
              <a:lnSpc>
                <a:spcPct val="100000"/>
              </a:lnSpc>
              <a:spcBef>
                <a:spcPct val="20000"/>
              </a:spcBef>
              <a:spcAft>
                <a:spcPts val="0"/>
              </a:spcAft>
              <a:buClr>
                <a:srgbClr val="0BD0D9"/>
              </a:buClr>
              <a:buSzPct val="95000"/>
              <a:buFont typeface="Wingdings 2"/>
              <a:buNone/>
              <a:tabLst/>
              <a:defRPr/>
            </a:pPr>
            <a:r>
              <a:rPr kumimoji="0" lang="fa-IR" sz="2800" b="1" i="0" u="none" strike="noStrike" kern="1200" cap="none" spc="0" normalizeH="0" baseline="0" noProof="0" dirty="0" smtClean="0">
                <a:ln>
                  <a:noFill/>
                </a:ln>
                <a:solidFill>
                  <a:srgbClr val="002060"/>
                </a:solidFill>
                <a:effectLst/>
                <a:uLnTx/>
                <a:uFillTx/>
                <a:latin typeface="Constantia"/>
                <a:cs typeface="B Nazanin" panose="00000400000000000000" pitchFamily="2" charset="-78"/>
              </a:rPr>
              <a:t>-سایر ناقلین احتمالی نیز با مشاوره ژنتیک ورسم شجره نامه مشخص می گردند.</a:t>
            </a:r>
          </a:p>
          <a:p>
            <a:pPr marL="0" marR="45720" lvl="0" indent="0" algn="r" defTabSz="914400" rtl="1" eaLnBrk="1" fontAlgn="auto" latinLnBrk="0" hangingPunct="1">
              <a:lnSpc>
                <a:spcPct val="100000"/>
              </a:lnSpc>
              <a:spcBef>
                <a:spcPct val="20000"/>
              </a:spcBef>
              <a:spcAft>
                <a:spcPts val="0"/>
              </a:spcAft>
              <a:buClr>
                <a:srgbClr val="0BD0D9"/>
              </a:buClr>
              <a:buSzPct val="95000"/>
              <a:buFont typeface="Wingdings 2"/>
              <a:buNone/>
              <a:tabLst/>
              <a:defRPr/>
            </a:pPr>
            <a:endParaRPr kumimoji="0" lang="fa-IR" sz="2800" b="1" i="0" u="none" strike="noStrike" kern="1200" cap="none" spc="0" normalizeH="0" baseline="0" noProof="0" dirty="0" smtClean="0">
              <a:ln>
                <a:noFill/>
              </a:ln>
              <a:solidFill>
                <a:srgbClr val="002060"/>
              </a:solidFill>
              <a:effectLst/>
              <a:uLnTx/>
              <a:uFillTx/>
              <a:latin typeface="Constantia"/>
              <a:cs typeface="B Nazanin" panose="00000400000000000000" pitchFamily="2" charset="-78"/>
            </a:endParaRPr>
          </a:p>
          <a:p>
            <a:pPr marL="0" marR="45720" lvl="0" indent="0" algn="r" defTabSz="914400" rtl="1" eaLnBrk="1" fontAlgn="auto" latinLnBrk="0" hangingPunct="1">
              <a:lnSpc>
                <a:spcPct val="100000"/>
              </a:lnSpc>
              <a:spcBef>
                <a:spcPct val="20000"/>
              </a:spcBef>
              <a:spcAft>
                <a:spcPts val="0"/>
              </a:spcAft>
              <a:buClr>
                <a:srgbClr val="0BD0D9"/>
              </a:buClr>
              <a:buSzPct val="95000"/>
              <a:buFont typeface="Wingdings 2"/>
              <a:buNone/>
              <a:tabLst/>
              <a:defRPr/>
            </a:pPr>
            <a:r>
              <a:rPr kumimoji="0" lang="fa-IR" sz="2800" b="1" i="0" u="none" strike="noStrike" kern="1200" cap="none" spc="0" normalizeH="0" baseline="0" noProof="0" dirty="0" smtClean="0">
                <a:ln>
                  <a:noFill/>
                </a:ln>
                <a:solidFill>
                  <a:srgbClr val="002060"/>
                </a:solidFill>
                <a:effectLst/>
                <a:uLnTx/>
                <a:uFillTx/>
                <a:latin typeface="Constantia"/>
                <a:cs typeface="B Nazanin" panose="00000400000000000000" pitchFamily="2" charset="-78"/>
              </a:rPr>
              <a:t>-</a:t>
            </a:r>
            <a:r>
              <a:rPr kumimoji="0" lang="en-US" sz="2800" b="1" i="0" u="none" strike="noStrike" kern="1200" cap="none" spc="0" normalizeH="0" baseline="0" noProof="0" dirty="0" smtClean="0">
                <a:ln>
                  <a:noFill/>
                </a:ln>
                <a:solidFill>
                  <a:srgbClr val="002060"/>
                </a:solidFill>
                <a:effectLst/>
                <a:uLnTx/>
                <a:uFillTx/>
                <a:latin typeface="Constantia"/>
                <a:cs typeface="B Nazanin" panose="00000400000000000000" pitchFamily="2" charset="-78"/>
              </a:rPr>
              <a:t>PND</a:t>
            </a:r>
            <a:r>
              <a:rPr kumimoji="0" lang="fa-IR" sz="2800" b="1" i="0" u="none" strike="noStrike" kern="1200" cap="none" spc="0" normalizeH="0" baseline="0" noProof="0" dirty="0" smtClean="0">
                <a:ln>
                  <a:noFill/>
                </a:ln>
                <a:solidFill>
                  <a:srgbClr val="002060"/>
                </a:solidFill>
                <a:effectLst/>
                <a:uLnTx/>
                <a:uFillTx/>
                <a:latin typeface="Constantia"/>
                <a:cs typeface="B Nazanin" panose="00000400000000000000" pitchFamily="2" charset="-78"/>
              </a:rPr>
              <a:t>مرحله اول برای تعیین موتاسیون بیمارو والدین (ترجیحا پیش از بارداری)</a:t>
            </a:r>
          </a:p>
          <a:p>
            <a:pPr marL="0" marR="45720" lvl="0" indent="0" algn="r" defTabSz="914400" rtl="1" eaLnBrk="1" fontAlgn="auto" latinLnBrk="0" hangingPunct="1">
              <a:lnSpc>
                <a:spcPct val="100000"/>
              </a:lnSpc>
              <a:spcBef>
                <a:spcPct val="20000"/>
              </a:spcBef>
              <a:spcAft>
                <a:spcPts val="0"/>
              </a:spcAft>
              <a:buClr>
                <a:srgbClr val="0BD0D9"/>
              </a:buClr>
              <a:buSzPct val="95000"/>
              <a:buFont typeface="Wingdings 2"/>
              <a:buNone/>
              <a:tabLst/>
              <a:defRPr/>
            </a:pPr>
            <a:r>
              <a:rPr kumimoji="0" lang="fa-IR" sz="2800" b="1" i="0" u="none" strike="noStrike" kern="1200" cap="none" spc="0" normalizeH="0" baseline="0" noProof="0" dirty="0" smtClean="0">
                <a:ln>
                  <a:noFill/>
                </a:ln>
                <a:solidFill>
                  <a:srgbClr val="002060"/>
                </a:solidFill>
                <a:effectLst/>
                <a:uLnTx/>
                <a:uFillTx/>
                <a:latin typeface="Constantia"/>
                <a:cs typeface="B Nazanin" panose="00000400000000000000" pitchFamily="2" charset="-78"/>
              </a:rPr>
              <a:t>-</a:t>
            </a:r>
            <a:r>
              <a:rPr kumimoji="0" lang="en-US" sz="2800" b="1" i="0" u="none" strike="noStrike" kern="1200" cap="none" spc="0" normalizeH="0" baseline="0" noProof="0" dirty="0" smtClean="0">
                <a:ln>
                  <a:noFill/>
                </a:ln>
                <a:solidFill>
                  <a:srgbClr val="002060"/>
                </a:solidFill>
                <a:effectLst/>
                <a:uLnTx/>
                <a:uFillTx/>
                <a:latin typeface="Constantia"/>
                <a:cs typeface="B Nazanin" panose="00000400000000000000" pitchFamily="2" charset="-78"/>
              </a:rPr>
              <a:t> PND</a:t>
            </a:r>
            <a:r>
              <a:rPr kumimoji="0" lang="fa-IR" sz="2800" b="1" i="0" u="none" strike="noStrike" kern="1200" cap="none" spc="0" normalizeH="0" baseline="0" noProof="0" dirty="0" smtClean="0">
                <a:ln>
                  <a:noFill/>
                </a:ln>
                <a:solidFill>
                  <a:srgbClr val="002060"/>
                </a:solidFill>
                <a:effectLst/>
                <a:uLnTx/>
                <a:uFillTx/>
                <a:latin typeface="Constantia"/>
                <a:cs typeface="B Nazanin" panose="00000400000000000000" pitchFamily="2" charset="-78"/>
              </a:rPr>
              <a:t>مرحله دوم تعیین ابتلا یا عدم ابتلا در جنین</a:t>
            </a:r>
            <a:endParaRPr kumimoji="0" lang="fa-IR" sz="2400" b="1" i="0" u="none" strike="noStrike" kern="1200" cap="none" spc="0" normalizeH="0" baseline="0" noProof="0" dirty="0" smtClean="0">
              <a:ln>
                <a:noFill/>
              </a:ln>
              <a:solidFill>
                <a:srgbClr val="002060"/>
              </a:solidFill>
              <a:effectLst/>
              <a:uLnTx/>
              <a:uFillTx/>
              <a:latin typeface="Constantia"/>
              <a:cs typeface="B Nazanin" panose="00000400000000000000" pitchFamily="2" charset="-78"/>
            </a:endParaRPr>
          </a:p>
        </p:txBody>
      </p:sp>
    </p:spTree>
    <p:extLst>
      <p:ext uri="{BB962C8B-B14F-4D97-AF65-F5344CB8AC3E}">
        <p14:creationId xmlns:p14="http://schemas.microsoft.com/office/powerpoint/2010/main" val="2849242464"/>
      </p:ext>
    </p:extLst>
  </p:cSld>
  <p:clrMapOvr>
    <a:masterClrMapping/>
  </p:clrMapOvr>
  <p:transition spd="slow">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212490" y="0"/>
            <a:ext cx="6552728" cy="792088"/>
          </a:xfrm>
          <a:prstGeom prst="rect">
            <a:avLst/>
          </a:prstGeom>
        </p:spPr>
        <p:txBody>
          <a:bodyPr vert="horz" lIns="91440" tIns="45720" rIns="91440" bIns="45720" rtlCol="0" anchor="b" anchorCtr="0">
            <a:noAutofit/>
          </a:bodyPr>
          <a:lstStyle>
            <a:lvl1pPr algn="l" defTabSz="914400" rtl="1" eaLnBrk="1" latinLnBrk="0" hangingPunct="1">
              <a:spcBef>
                <a:spcPct val="0"/>
              </a:spcBef>
              <a:buNone/>
              <a:defRPr sz="54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rtl="0"/>
            <a:r>
              <a:rPr lang="fa-IR" sz="2800" dirty="0" smtClean="0">
                <a:solidFill>
                  <a:srgbClr val="C00000"/>
                </a:solidFill>
                <a:cs typeface="B Titr" pitchFamily="2" charset="-78"/>
              </a:rPr>
              <a:t>ختم بارداری</a:t>
            </a:r>
            <a:endParaRPr lang="en-US" sz="1600" dirty="0">
              <a:solidFill>
                <a:srgbClr val="C00000"/>
              </a:solidFill>
              <a:cs typeface="B Titr" pitchFamily="2" charset="-78"/>
            </a:endParaRPr>
          </a:p>
        </p:txBody>
      </p:sp>
      <p:sp>
        <p:nvSpPr>
          <p:cNvPr id="6" name="Content Placeholder 2"/>
          <p:cNvSpPr>
            <a:spLocks noGrp="1"/>
          </p:cNvSpPr>
          <p:nvPr>
            <p:ph idx="1"/>
          </p:nvPr>
        </p:nvSpPr>
        <p:spPr>
          <a:xfrm>
            <a:off x="448966" y="891995"/>
            <a:ext cx="7787954" cy="4123035"/>
          </a:xfrm>
        </p:spPr>
        <p:txBody>
          <a:bodyPr>
            <a:normAutofit fontScale="92500" lnSpcReduction="10000"/>
          </a:bodyPr>
          <a:lstStyle/>
          <a:p>
            <a:pPr algn="just" rtl="1">
              <a:buNone/>
            </a:pPr>
            <a:r>
              <a:rPr lang="fa-IR" sz="2400" b="1" dirty="0" smtClean="0">
                <a:solidFill>
                  <a:srgbClr val="002060"/>
                </a:solidFill>
                <a:cs typeface="B Nazanin" panose="00000400000000000000" pitchFamily="2" charset="-78"/>
              </a:rPr>
              <a:t>*مراجعه به پزشکی قانونی – احراز هویت- بررسی مستندات- ارجاع پرونده به کمیسیون سقط-ارائه نظر کارشناسان- صدور رای توسط قاضی </a:t>
            </a:r>
          </a:p>
          <a:p>
            <a:pPr algn="just" rtl="1">
              <a:buNone/>
            </a:pPr>
            <a:endParaRPr lang="fa-IR" sz="2400" b="1" dirty="0">
              <a:solidFill>
                <a:srgbClr val="002060"/>
              </a:solidFill>
              <a:cs typeface="B Nazanin" panose="00000400000000000000" pitchFamily="2" charset="-78"/>
            </a:endParaRPr>
          </a:p>
          <a:p>
            <a:pPr algn="just" rtl="1">
              <a:buNone/>
            </a:pPr>
            <a:r>
              <a:rPr lang="fa-IR" sz="2400" b="1" dirty="0" smtClean="0">
                <a:solidFill>
                  <a:srgbClr val="002060"/>
                </a:solidFill>
                <a:cs typeface="B Nazanin" panose="00000400000000000000" pitchFamily="2" charset="-78"/>
              </a:rPr>
              <a:t>*فقط قاضی می تواند رای به سقط بدهد وپزشک نمی تواند</a:t>
            </a:r>
          </a:p>
          <a:p>
            <a:pPr algn="just" rtl="1">
              <a:buNone/>
            </a:pPr>
            <a:endParaRPr lang="fa-IR" sz="2400" b="1" dirty="0">
              <a:solidFill>
                <a:srgbClr val="002060"/>
              </a:solidFill>
              <a:cs typeface="B Nazanin" panose="00000400000000000000" pitchFamily="2" charset="-78"/>
            </a:endParaRPr>
          </a:p>
          <a:p>
            <a:pPr algn="just" rtl="1">
              <a:buNone/>
            </a:pPr>
            <a:r>
              <a:rPr lang="fa-IR" sz="2400" b="1" dirty="0" smtClean="0">
                <a:solidFill>
                  <a:srgbClr val="002060"/>
                </a:solidFill>
                <a:cs typeface="B Nazanin" panose="00000400000000000000" pitchFamily="2" charset="-78"/>
              </a:rPr>
              <a:t>*مستندات:اصل شناسنامه وکارت ملی مادر و شوهر-پرونده مراقبت بارداری-اصل سونوگرافی سه ماهه اول بارداری-گزارش ژنتیک یا سونوگرافی های مربوط به ناهنجاری-معرفی نامه پزشک معالج یا متخصص زنان.</a:t>
            </a:r>
          </a:p>
          <a:p>
            <a:pPr algn="just" rtl="1">
              <a:buNone/>
            </a:pPr>
            <a:endParaRPr lang="fa-IR" sz="2400" b="1" dirty="0" smtClean="0">
              <a:solidFill>
                <a:srgbClr val="002060"/>
              </a:solidFill>
              <a:cs typeface="B Nazanin" panose="00000400000000000000" pitchFamily="2" charset="-78"/>
            </a:endParaRPr>
          </a:p>
          <a:p>
            <a:pPr algn="just" rtl="1">
              <a:buNone/>
            </a:pPr>
            <a:r>
              <a:rPr lang="fa-IR" sz="2400" b="1" dirty="0" smtClean="0">
                <a:solidFill>
                  <a:srgbClr val="002060"/>
                </a:solidFill>
                <a:cs typeface="B Nazanin" panose="00000400000000000000" pitchFamily="2" charset="-78"/>
              </a:rPr>
              <a:t>*کمیسیون سقط قانونی سه عضو دارد:قاضی ویژه-پزشک متخصص-متخصص پزشک قانونی.</a:t>
            </a:r>
          </a:p>
        </p:txBody>
      </p:sp>
    </p:spTree>
    <p:extLst>
      <p:ext uri="{BB962C8B-B14F-4D97-AF65-F5344CB8AC3E}">
        <p14:creationId xmlns:p14="http://schemas.microsoft.com/office/powerpoint/2010/main" val="258001916"/>
      </p:ext>
    </p:extLst>
  </p:cSld>
  <p:clrMapOvr>
    <a:masterClrMapping/>
  </p:clrMapOvr>
  <p:transition spd="slow">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717" y="281175"/>
            <a:ext cx="7329840" cy="610820"/>
          </a:xfrm>
        </p:spPr>
        <p:txBody>
          <a:bodyPr>
            <a:noAutofit/>
          </a:bodyPr>
          <a:lstStyle/>
          <a:p>
            <a:pPr algn="ctr"/>
            <a:r>
              <a:rPr lang="fa-IR" sz="3200" dirty="0" smtClean="0">
                <a:solidFill>
                  <a:srgbClr val="FF0000"/>
                </a:solidFill>
                <a:cs typeface="B Titr" panose="00000700000000000000" pitchFamily="2" charset="-78"/>
              </a:rPr>
              <a:t>اهداف اجرای برنامه </a:t>
            </a:r>
            <a:endParaRPr lang="en-US" sz="3200" dirty="0">
              <a:solidFill>
                <a:srgbClr val="FF0000"/>
              </a:solidFill>
              <a:cs typeface="B Titr" panose="00000700000000000000" pitchFamily="2" charset="-78"/>
            </a:endParaRPr>
          </a:p>
        </p:txBody>
      </p:sp>
      <p:sp>
        <p:nvSpPr>
          <p:cNvPr id="3" name="Content Placeholder 2"/>
          <p:cNvSpPr>
            <a:spLocks noGrp="1"/>
          </p:cNvSpPr>
          <p:nvPr>
            <p:ph idx="1"/>
          </p:nvPr>
        </p:nvSpPr>
        <p:spPr>
          <a:xfrm>
            <a:off x="448966" y="891995"/>
            <a:ext cx="7329840" cy="3970330"/>
          </a:xfrm>
        </p:spPr>
        <p:txBody>
          <a:bodyPr>
            <a:normAutofit/>
          </a:bodyPr>
          <a:lstStyle/>
          <a:p>
            <a:pPr marL="0" indent="0" algn="r">
              <a:spcBef>
                <a:spcPct val="0"/>
              </a:spcBef>
              <a:buNone/>
            </a:pPr>
            <a:r>
              <a:rPr lang="fa-IR" sz="2500" dirty="0">
                <a:solidFill>
                  <a:schemeClr val="accent6">
                    <a:lumMod val="50000"/>
                  </a:schemeClr>
                </a:solidFill>
                <a:effectLst>
                  <a:outerShdw blurRad="50800" dist="38100" dir="2700000" algn="tl" rotWithShape="0">
                    <a:prstClr val="black">
                      <a:alpha val="40000"/>
                    </a:prstClr>
                  </a:outerShdw>
                </a:effectLst>
                <a:latin typeface="+mj-lt"/>
                <a:ea typeface="+mj-ea"/>
                <a:cs typeface="B Titr" panose="00000700000000000000" pitchFamily="2" charset="-78"/>
              </a:rPr>
              <a:t>هدف کلی</a:t>
            </a:r>
            <a:r>
              <a:rPr lang="fa-IR" sz="2500" dirty="0" smtClean="0">
                <a:solidFill>
                  <a:schemeClr val="accent6">
                    <a:lumMod val="50000"/>
                  </a:schemeClr>
                </a:solidFill>
                <a:effectLst>
                  <a:outerShdw blurRad="50800" dist="38100" dir="2700000" algn="tl" rotWithShape="0">
                    <a:prstClr val="black">
                      <a:alpha val="40000"/>
                    </a:prstClr>
                  </a:outerShdw>
                </a:effectLst>
                <a:latin typeface="+mj-lt"/>
                <a:ea typeface="+mj-ea"/>
                <a:cs typeface="B Titr" panose="00000700000000000000" pitchFamily="2" charset="-78"/>
              </a:rPr>
              <a:t>:</a:t>
            </a:r>
          </a:p>
          <a:p>
            <a:pPr marL="0" indent="0" algn="r">
              <a:spcBef>
                <a:spcPct val="0"/>
              </a:spcBef>
              <a:buNone/>
            </a:pPr>
            <a:r>
              <a:rPr lang="fa-IR" sz="2500" b="1" dirty="0" smtClean="0">
                <a:solidFill>
                  <a:srgbClr val="00B050"/>
                </a:solidFill>
                <a:effectLst>
                  <a:outerShdw blurRad="50800" dist="38100" dir="2700000" algn="tl" rotWithShape="0">
                    <a:prstClr val="black">
                      <a:alpha val="40000"/>
                    </a:prstClr>
                  </a:outerShdw>
                </a:effectLst>
                <a:latin typeface="+mj-lt"/>
                <a:ea typeface="+mj-ea"/>
                <a:cs typeface="B Nazanin" panose="00000400000000000000" pitchFamily="2" charset="-78"/>
              </a:rPr>
              <a:t>کاهش بار بیماری فنیل کتونوری  </a:t>
            </a:r>
            <a:r>
              <a:rPr lang="en-US" sz="2500" b="1" dirty="0" smtClean="0">
                <a:solidFill>
                  <a:srgbClr val="00B050"/>
                </a:solidFill>
                <a:effectLst>
                  <a:outerShdw blurRad="50800" dist="38100" dir="2700000" algn="tl" rotWithShape="0">
                    <a:prstClr val="black">
                      <a:alpha val="40000"/>
                    </a:prstClr>
                  </a:outerShdw>
                </a:effectLst>
                <a:latin typeface="+mj-lt"/>
                <a:ea typeface="+mj-ea"/>
                <a:cs typeface="B Nazanin" panose="00000400000000000000" pitchFamily="2" charset="-78"/>
              </a:rPr>
              <a:t> </a:t>
            </a:r>
            <a:r>
              <a:rPr lang="fa-IR" sz="2500" b="1" dirty="0" smtClean="0">
                <a:solidFill>
                  <a:srgbClr val="00B050"/>
                </a:solidFill>
                <a:effectLst>
                  <a:outerShdw blurRad="50800" dist="38100" dir="2700000" algn="tl" rotWithShape="0">
                    <a:prstClr val="black">
                      <a:alpha val="40000"/>
                    </a:prstClr>
                  </a:outerShdw>
                </a:effectLst>
                <a:latin typeface="+mj-lt"/>
                <a:ea typeface="+mj-ea"/>
                <a:cs typeface="B Nazanin" panose="00000400000000000000" pitchFamily="2" charset="-78"/>
              </a:rPr>
              <a:t> </a:t>
            </a:r>
          </a:p>
          <a:p>
            <a:pPr marL="0" indent="0" algn="r">
              <a:spcBef>
                <a:spcPct val="0"/>
              </a:spcBef>
              <a:buNone/>
            </a:pPr>
            <a:endParaRPr lang="fa-IR" sz="2500" dirty="0">
              <a:solidFill>
                <a:srgbClr val="9900CC"/>
              </a:solidFill>
              <a:effectLst>
                <a:outerShdw blurRad="50800" dist="38100" dir="2700000" algn="tl" rotWithShape="0">
                  <a:prstClr val="black">
                    <a:alpha val="40000"/>
                  </a:prstClr>
                </a:outerShdw>
              </a:effectLst>
              <a:latin typeface="+mj-lt"/>
              <a:ea typeface="+mj-ea"/>
              <a:cs typeface="B Titr" panose="00000700000000000000" pitchFamily="2" charset="-78"/>
            </a:endParaRPr>
          </a:p>
          <a:p>
            <a:pPr marL="0" indent="0" algn="r">
              <a:spcBef>
                <a:spcPct val="0"/>
              </a:spcBef>
              <a:buNone/>
            </a:pPr>
            <a:r>
              <a:rPr lang="fa-IR" sz="2500" dirty="0">
                <a:solidFill>
                  <a:schemeClr val="accent6">
                    <a:lumMod val="50000"/>
                  </a:schemeClr>
                </a:solidFill>
                <a:effectLst>
                  <a:outerShdw blurRad="50800" dist="38100" dir="2700000" algn="tl" rotWithShape="0">
                    <a:prstClr val="black">
                      <a:alpha val="40000"/>
                    </a:prstClr>
                  </a:outerShdw>
                </a:effectLst>
                <a:latin typeface="+mj-lt"/>
                <a:ea typeface="+mj-ea"/>
                <a:cs typeface="B Titr" panose="00000700000000000000" pitchFamily="2" charset="-78"/>
              </a:rPr>
              <a:t>اهداف </a:t>
            </a:r>
            <a:r>
              <a:rPr lang="fa-IR" sz="2500" dirty="0" smtClean="0">
                <a:solidFill>
                  <a:schemeClr val="accent6">
                    <a:lumMod val="50000"/>
                  </a:schemeClr>
                </a:solidFill>
                <a:effectLst>
                  <a:outerShdw blurRad="50800" dist="38100" dir="2700000" algn="tl" rotWithShape="0">
                    <a:prstClr val="black">
                      <a:alpha val="40000"/>
                    </a:prstClr>
                  </a:outerShdw>
                </a:effectLst>
                <a:latin typeface="+mj-lt"/>
                <a:ea typeface="+mj-ea"/>
                <a:cs typeface="B Titr" panose="00000700000000000000" pitchFamily="2" charset="-78"/>
              </a:rPr>
              <a:t>اختصاصی/سالانه:</a:t>
            </a:r>
          </a:p>
          <a:p>
            <a:pPr marL="0" indent="0" algn="r">
              <a:spcBef>
                <a:spcPct val="0"/>
              </a:spcBef>
              <a:buNone/>
            </a:pPr>
            <a:endParaRPr lang="fa-IR" sz="2500" dirty="0" smtClean="0">
              <a:solidFill>
                <a:srgbClr val="9900CC"/>
              </a:solidFill>
              <a:effectLst>
                <a:outerShdw blurRad="50800" dist="38100" dir="2700000" algn="tl" rotWithShape="0">
                  <a:prstClr val="black">
                    <a:alpha val="40000"/>
                  </a:prstClr>
                </a:outerShdw>
              </a:effectLst>
              <a:latin typeface="+mj-lt"/>
              <a:ea typeface="+mj-ea"/>
              <a:cs typeface="B Titr" panose="00000700000000000000" pitchFamily="2" charset="-78"/>
            </a:endParaRPr>
          </a:p>
          <a:p>
            <a:pPr marL="0" indent="0" algn="r">
              <a:spcBef>
                <a:spcPct val="0"/>
              </a:spcBef>
              <a:buNone/>
            </a:pPr>
            <a:r>
              <a:rPr lang="fa-IR" sz="2500" b="1" dirty="0" smtClean="0">
                <a:solidFill>
                  <a:srgbClr val="00B050"/>
                </a:solidFill>
                <a:effectLst>
                  <a:outerShdw blurRad="38100" dist="38100" dir="2700000" algn="tl">
                    <a:srgbClr val="000000">
                      <a:alpha val="43137"/>
                    </a:srgbClr>
                  </a:outerShdw>
                </a:effectLst>
                <a:latin typeface="+mj-lt"/>
                <a:ea typeface="+mj-ea"/>
                <a:cs typeface="B Nazanin" panose="00000400000000000000" pitchFamily="2" charset="-78"/>
              </a:rPr>
              <a:t>کاهش بروز بیماری </a:t>
            </a:r>
          </a:p>
          <a:p>
            <a:pPr marL="0" indent="0" algn="r">
              <a:spcBef>
                <a:spcPct val="0"/>
              </a:spcBef>
              <a:buNone/>
            </a:pPr>
            <a:r>
              <a:rPr lang="fa-IR" sz="2500" b="1" dirty="0" smtClean="0">
                <a:solidFill>
                  <a:srgbClr val="00B050"/>
                </a:solidFill>
                <a:effectLst>
                  <a:outerShdw blurRad="38100" dist="38100" dir="2700000" algn="tl">
                    <a:srgbClr val="000000">
                      <a:alpha val="43137"/>
                    </a:srgbClr>
                  </a:outerShdw>
                </a:effectLst>
                <a:latin typeface="+mj-lt"/>
                <a:ea typeface="+mj-ea"/>
                <a:cs typeface="B Nazanin" panose="00000400000000000000" pitchFamily="2" charset="-78"/>
              </a:rPr>
              <a:t>کاهش معلولیت جسمی ناشی ازبیماری</a:t>
            </a:r>
          </a:p>
          <a:p>
            <a:pPr marL="0" indent="0" algn="r">
              <a:spcBef>
                <a:spcPct val="0"/>
              </a:spcBef>
              <a:buNone/>
            </a:pPr>
            <a:r>
              <a:rPr lang="fa-IR" sz="2500" b="1" dirty="0" smtClean="0">
                <a:solidFill>
                  <a:srgbClr val="00B050"/>
                </a:solidFill>
                <a:effectLst>
                  <a:outerShdw blurRad="38100" dist="38100" dir="2700000" algn="tl">
                    <a:srgbClr val="000000">
                      <a:alpha val="43137"/>
                    </a:srgbClr>
                  </a:outerShdw>
                </a:effectLst>
                <a:latin typeface="+mj-lt"/>
                <a:ea typeface="+mj-ea"/>
                <a:cs typeface="B Nazanin" panose="00000400000000000000" pitchFamily="2" charset="-78"/>
              </a:rPr>
              <a:t>کاهش عقب ماندگی ذهنی ناشی از بیماری </a:t>
            </a:r>
          </a:p>
          <a:p>
            <a:pPr marL="0" indent="0" algn="r">
              <a:spcBef>
                <a:spcPct val="0"/>
              </a:spcBef>
              <a:buNone/>
            </a:pPr>
            <a:r>
              <a:rPr lang="fa-IR" sz="2500" b="1" dirty="0" smtClean="0">
                <a:solidFill>
                  <a:srgbClr val="00B050"/>
                </a:solidFill>
                <a:effectLst>
                  <a:outerShdw blurRad="38100" dist="38100" dir="2700000" algn="tl">
                    <a:srgbClr val="000000">
                      <a:alpha val="43137"/>
                    </a:srgbClr>
                  </a:outerShdw>
                </a:effectLst>
                <a:latin typeface="+mj-lt"/>
                <a:ea typeface="+mj-ea"/>
                <a:cs typeface="B Nazanin" panose="00000400000000000000" pitchFamily="2" charset="-78"/>
              </a:rPr>
              <a:t>کاهش صدمه به خانواده به عنوان زیربنای اجتماع</a:t>
            </a:r>
          </a:p>
        </p:txBody>
      </p:sp>
    </p:spTree>
    <p:extLst>
      <p:ext uri="{BB962C8B-B14F-4D97-AF65-F5344CB8AC3E}">
        <p14:creationId xmlns:p14="http://schemas.microsoft.com/office/powerpoint/2010/main" val="2914211440"/>
      </p:ext>
    </p:extLst>
  </p:cSld>
  <p:clrMapOvr>
    <a:masterClrMapping/>
  </p:clrMapOvr>
  <p:transition spd="slow">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aphicFrame>
        <p:nvGraphicFramePr>
          <p:cNvPr id="5" name="Content Placeholder 3"/>
          <p:cNvGraphicFramePr>
            <a:graphicFrameLocks/>
          </p:cNvGraphicFramePr>
          <p:nvPr>
            <p:extLst>
              <p:ext uri="{D42A27DB-BD31-4B8C-83A1-F6EECF244321}">
                <p14:modId xmlns:p14="http://schemas.microsoft.com/office/powerpoint/2010/main" val="1432840802"/>
              </p:ext>
            </p:extLst>
          </p:nvPr>
        </p:nvGraphicFramePr>
        <p:xfrm>
          <a:off x="143555" y="609553"/>
          <a:ext cx="8856890" cy="5152755"/>
        </p:xfrm>
        <a:graphic>
          <a:graphicData uri="http://schemas.openxmlformats.org/drawingml/2006/table">
            <a:tbl>
              <a:tblPr firstRow="1" bandRow="1">
                <a:tableStyleId>{1E171933-4619-4E11-9A3F-F7608DF75F80}</a:tableStyleId>
              </a:tblPr>
              <a:tblGrid>
                <a:gridCol w="610820">
                  <a:extLst>
                    <a:ext uri="{9D8B030D-6E8A-4147-A177-3AD203B41FA5}">
                      <a16:colId xmlns:a16="http://schemas.microsoft.com/office/drawing/2014/main" xmlns="" val="804882037"/>
                    </a:ext>
                  </a:extLst>
                </a:gridCol>
                <a:gridCol w="1985165">
                  <a:extLst>
                    <a:ext uri="{9D8B030D-6E8A-4147-A177-3AD203B41FA5}">
                      <a16:colId xmlns:a16="http://schemas.microsoft.com/office/drawing/2014/main" xmlns="" val="3434222585"/>
                    </a:ext>
                  </a:extLst>
                </a:gridCol>
                <a:gridCol w="2443280">
                  <a:extLst>
                    <a:ext uri="{9D8B030D-6E8A-4147-A177-3AD203B41FA5}">
                      <a16:colId xmlns:a16="http://schemas.microsoft.com/office/drawing/2014/main" xmlns="" val="3380389812"/>
                    </a:ext>
                  </a:extLst>
                </a:gridCol>
                <a:gridCol w="610820">
                  <a:extLst>
                    <a:ext uri="{9D8B030D-6E8A-4147-A177-3AD203B41FA5}">
                      <a16:colId xmlns:a16="http://schemas.microsoft.com/office/drawing/2014/main" xmlns="" val="1430078066"/>
                    </a:ext>
                  </a:extLst>
                </a:gridCol>
                <a:gridCol w="763525">
                  <a:extLst>
                    <a:ext uri="{9D8B030D-6E8A-4147-A177-3AD203B41FA5}">
                      <a16:colId xmlns:a16="http://schemas.microsoft.com/office/drawing/2014/main" xmlns="" val="1707978173"/>
                    </a:ext>
                  </a:extLst>
                </a:gridCol>
                <a:gridCol w="610820">
                  <a:extLst>
                    <a:ext uri="{9D8B030D-6E8A-4147-A177-3AD203B41FA5}">
                      <a16:colId xmlns:a16="http://schemas.microsoft.com/office/drawing/2014/main" xmlns="" val="3177968363"/>
                    </a:ext>
                  </a:extLst>
                </a:gridCol>
                <a:gridCol w="1832460">
                  <a:extLst>
                    <a:ext uri="{9D8B030D-6E8A-4147-A177-3AD203B41FA5}">
                      <a16:colId xmlns:a16="http://schemas.microsoft.com/office/drawing/2014/main" xmlns="" val="551710275"/>
                    </a:ext>
                  </a:extLst>
                </a:gridCol>
              </a:tblGrid>
              <a:tr h="301664">
                <a:tc rowSpan="2">
                  <a:txBody>
                    <a:bodyPr/>
                    <a:lstStyle/>
                    <a:p>
                      <a:pPr algn="ctr"/>
                      <a:r>
                        <a:rPr lang="fa-IR" sz="1000" dirty="0" smtClean="0">
                          <a:solidFill>
                            <a:schemeClr val="bg2"/>
                          </a:solidFill>
                          <a:cs typeface="B Titr" panose="00000700000000000000" pitchFamily="2" charset="-78"/>
                        </a:rPr>
                        <a:t>توضیحات</a:t>
                      </a:r>
                      <a:endParaRPr lang="en-US" sz="1000" dirty="0">
                        <a:solidFill>
                          <a:schemeClr val="bg2"/>
                        </a:solidFill>
                        <a:cs typeface="B Titr" panose="00000700000000000000" pitchFamily="2" charset="-78"/>
                      </a:endParaRPr>
                    </a:p>
                  </a:txBody>
                  <a:tcPr anchor="ctr">
                    <a:lnR w="12700" cap="flat" cmpd="sng" algn="ctr">
                      <a:solidFill>
                        <a:schemeClr val="bg1"/>
                      </a:solidFill>
                      <a:prstDash val="solid"/>
                      <a:round/>
                      <a:headEnd type="none" w="med" len="med"/>
                      <a:tailEnd type="none" w="med" len="med"/>
                    </a:lnR>
                  </a:tcPr>
                </a:tc>
                <a:tc gridSpan="2">
                  <a:txBody>
                    <a:bodyPr/>
                    <a:lstStyle/>
                    <a:p>
                      <a:pPr algn="ctr"/>
                      <a:r>
                        <a:rPr lang="fa-IR" sz="1400" dirty="0" smtClean="0">
                          <a:solidFill>
                            <a:schemeClr val="bg2"/>
                          </a:solidFill>
                          <a:cs typeface="B Titr" panose="00000700000000000000" pitchFamily="2" charset="-78"/>
                        </a:rPr>
                        <a:t>تعریف و فرمول شاخص</a:t>
                      </a:r>
                      <a:endParaRPr lang="en-US" sz="1400" dirty="0">
                        <a:solidFill>
                          <a:schemeClr val="bg2"/>
                        </a:solidFill>
                        <a:cs typeface="B Titr" panose="00000700000000000000" pitchFamily="2" charset="-78"/>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hMerge="1">
                  <a:txBody>
                    <a:bodyPr/>
                    <a:lstStyle/>
                    <a:p>
                      <a:pPr algn="ctr"/>
                      <a:endParaRPr lang="en-US" sz="1400" dirty="0">
                        <a:solidFill>
                          <a:schemeClr val="bg2"/>
                        </a:solidFill>
                        <a:cs typeface="B Titr" panose="00000700000000000000" pitchFamily="2" charset="-78"/>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gridSpan="3">
                  <a:txBody>
                    <a:bodyPr/>
                    <a:lstStyle/>
                    <a:p>
                      <a:pPr algn="ctr"/>
                      <a:r>
                        <a:rPr lang="fa-IR" sz="1400" dirty="0" smtClean="0">
                          <a:solidFill>
                            <a:schemeClr val="bg2"/>
                          </a:solidFill>
                          <a:cs typeface="B Titr" panose="00000700000000000000" pitchFamily="2" charset="-78"/>
                        </a:rPr>
                        <a:t>سطح احصا</a:t>
                      </a:r>
                      <a:endParaRPr lang="en-US" sz="1400" dirty="0">
                        <a:solidFill>
                          <a:schemeClr val="bg2"/>
                        </a:solidFill>
                        <a:cs typeface="B Titr" panose="00000700000000000000" pitchFamily="2" charset="-78"/>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hMerge="1">
                  <a:txBody>
                    <a:bodyPr/>
                    <a:lstStyle/>
                    <a:p>
                      <a:pPr algn="ctr"/>
                      <a:endParaRPr lang="en-US" sz="1400" dirty="0">
                        <a:solidFill>
                          <a:schemeClr val="bg2"/>
                        </a:solidFill>
                        <a:cs typeface="B Titr" panose="00000700000000000000" pitchFamily="2" charset="-78"/>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hMerge="1">
                  <a:txBody>
                    <a:bodyPr/>
                    <a:lstStyle/>
                    <a:p>
                      <a:pPr algn="ctr"/>
                      <a:endParaRPr lang="en-US" sz="1400" dirty="0">
                        <a:solidFill>
                          <a:schemeClr val="bg2"/>
                        </a:solidFill>
                        <a:cs typeface="B Titr" panose="00000700000000000000" pitchFamily="2" charset="-78"/>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rowSpan="2">
                  <a:txBody>
                    <a:bodyPr/>
                    <a:lstStyle/>
                    <a:p>
                      <a:pPr algn="ctr"/>
                      <a:r>
                        <a:rPr lang="fa-IR" sz="1400" dirty="0" smtClean="0">
                          <a:solidFill>
                            <a:schemeClr val="bg2"/>
                          </a:solidFill>
                          <a:cs typeface="B Titr" panose="00000700000000000000" pitchFamily="2" charset="-78"/>
                        </a:rPr>
                        <a:t>نام شاخص</a:t>
                      </a:r>
                      <a:endParaRPr lang="en-US" sz="1400" dirty="0">
                        <a:solidFill>
                          <a:schemeClr val="bg2"/>
                        </a:solidFill>
                        <a:cs typeface="B Titr" panose="00000700000000000000" pitchFamily="2" charset="-78"/>
                      </a:endParaRPr>
                    </a:p>
                  </a:txBody>
                  <a:tcPr anchor="ct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xmlns="" val="2539783052"/>
                  </a:ext>
                </a:extLst>
              </a:tr>
              <a:tr h="301664">
                <a:tc vMerge="1">
                  <a:txBody>
                    <a:bodyPr/>
                    <a:lstStyle/>
                    <a:p>
                      <a:endParaRPr lang="en-US" dirty="0"/>
                    </a:p>
                  </a:txBody>
                  <a:tcPr>
                    <a:lnR w="12700" cap="flat" cmpd="sng" algn="ctr">
                      <a:solidFill>
                        <a:schemeClr val="bg1"/>
                      </a:solidFill>
                      <a:prstDash val="solid"/>
                      <a:round/>
                      <a:headEnd type="none" w="med" len="med"/>
                      <a:tailEnd type="none" w="med" len="med"/>
                    </a:lnR>
                  </a:tcPr>
                </a:tc>
                <a:tc>
                  <a:txBody>
                    <a:bodyPr/>
                    <a:lstStyle/>
                    <a:p>
                      <a:pPr marL="0" algn="ctr" defTabSz="914400" rtl="0" eaLnBrk="1" latinLnBrk="0" hangingPunct="1"/>
                      <a:r>
                        <a:rPr lang="fa-IR" sz="1400" kern="1200" dirty="0" smtClean="0">
                          <a:solidFill>
                            <a:srgbClr val="7030A0"/>
                          </a:solidFill>
                          <a:latin typeface="+mn-lt"/>
                          <a:ea typeface="+mn-ea"/>
                          <a:cs typeface="B Titr" panose="00000700000000000000" pitchFamily="2" charset="-78"/>
                        </a:rPr>
                        <a:t>مخرج</a:t>
                      </a:r>
                      <a:endParaRPr lang="en-US" sz="1400" kern="1200" dirty="0">
                        <a:solidFill>
                          <a:srgbClr val="7030A0"/>
                        </a:solidFill>
                        <a:latin typeface="+mn-lt"/>
                        <a:ea typeface="+mn-ea"/>
                        <a:cs typeface="B Titr" panose="00000700000000000000" pitchFamily="2" charset="-78"/>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marL="0" algn="ctr" defTabSz="914400" rtl="0" eaLnBrk="1" latinLnBrk="0" hangingPunct="1"/>
                      <a:r>
                        <a:rPr lang="fa-IR" sz="1400" kern="1200" dirty="0" smtClean="0">
                          <a:solidFill>
                            <a:srgbClr val="7030A0"/>
                          </a:solidFill>
                          <a:latin typeface="+mn-lt"/>
                          <a:ea typeface="+mn-ea"/>
                          <a:cs typeface="B Titr" panose="00000700000000000000" pitchFamily="2" charset="-78"/>
                        </a:rPr>
                        <a:t>صورت</a:t>
                      </a:r>
                      <a:endParaRPr lang="en-US" sz="1400" kern="1200" dirty="0">
                        <a:solidFill>
                          <a:srgbClr val="7030A0"/>
                        </a:solidFill>
                        <a:latin typeface="+mn-lt"/>
                        <a:ea typeface="+mn-ea"/>
                        <a:cs typeface="B Titr" panose="00000700000000000000" pitchFamily="2" charset="-78"/>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r>
                        <a:rPr lang="fa-IR" sz="1050" dirty="0" smtClean="0">
                          <a:solidFill>
                            <a:srgbClr val="7030A0"/>
                          </a:solidFill>
                          <a:cs typeface="B Titr" panose="00000700000000000000" pitchFamily="2" charset="-78"/>
                        </a:rPr>
                        <a:t>شهرستان</a:t>
                      </a:r>
                      <a:endParaRPr lang="en-US" sz="1050" dirty="0">
                        <a:solidFill>
                          <a:srgbClr val="7030A0"/>
                        </a:solidFill>
                        <a:cs typeface="B Titr" panose="00000700000000000000" pitchFamily="2" charset="-78"/>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r>
                        <a:rPr lang="fa-IR" sz="1400" dirty="0" smtClean="0">
                          <a:solidFill>
                            <a:srgbClr val="7030A0"/>
                          </a:solidFill>
                          <a:cs typeface="B Titr" panose="00000700000000000000" pitchFamily="2" charset="-78"/>
                        </a:rPr>
                        <a:t>استان</a:t>
                      </a:r>
                      <a:endParaRPr lang="en-US" sz="1400" dirty="0">
                        <a:solidFill>
                          <a:srgbClr val="7030A0"/>
                        </a:solidFill>
                        <a:cs typeface="B Titr" panose="00000700000000000000" pitchFamily="2" charset="-78"/>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r>
                        <a:rPr lang="fa-IR" sz="1400" dirty="0" smtClean="0">
                          <a:solidFill>
                            <a:srgbClr val="7030A0"/>
                          </a:solidFill>
                          <a:cs typeface="B Titr" panose="00000700000000000000" pitchFamily="2" charset="-78"/>
                        </a:rPr>
                        <a:t>کشور</a:t>
                      </a:r>
                      <a:endParaRPr lang="en-US" sz="1400" dirty="0">
                        <a:solidFill>
                          <a:srgbClr val="7030A0"/>
                        </a:solidFill>
                        <a:cs typeface="B Titr" panose="00000700000000000000" pitchFamily="2" charset="-78"/>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vMerge="1">
                  <a:txBody>
                    <a:bodyPr/>
                    <a:lstStyle/>
                    <a:p>
                      <a:endParaRPr lang="en-US" dirty="0"/>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xmlns="" val="1456290039"/>
                  </a:ext>
                </a:extLst>
              </a:tr>
              <a:tr h="767097">
                <a:tc>
                  <a:txBody>
                    <a:bodyPr/>
                    <a:lstStyle/>
                    <a:p>
                      <a:pPr algn="ctr"/>
                      <a:endParaRPr lang="en-US" b="1" dirty="0">
                        <a:solidFill>
                          <a:srgbClr val="002060"/>
                        </a:solidFill>
                        <a:cs typeface="B Nazanin" panose="00000400000000000000" pitchFamily="2" charset="-78"/>
                      </a:endParaRPr>
                    </a:p>
                  </a:txBody>
                  <a:tcPr>
                    <a:lnR w="12700" cap="flat" cmpd="sng" algn="ctr">
                      <a:solidFill>
                        <a:schemeClr val="bg1"/>
                      </a:solidFill>
                      <a:prstDash val="solid"/>
                      <a:round/>
                      <a:headEnd type="none" w="med" len="med"/>
                      <a:tailEnd type="none" w="med" len="med"/>
                    </a:lnR>
                    <a:solidFill>
                      <a:schemeClr val="tx2">
                        <a:lumMod val="40000"/>
                        <a:lumOff val="60000"/>
                      </a:schemeClr>
                    </a:solidFill>
                  </a:tcPr>
                </a:tc>
                <a:tc>
                  <a:txBody>
                    <a:bodyPr/>
                    <a:lstStyle/>
                    <a:p>
                      <a:pPr algn="ctr"/>
                      <a:r>
                        <a:rPr lang="fa-IR" sz="1400" b="1" dirty="0" smtClean="0">
                          <a:solidFill>
                            <a:srgbClr val="002060"/>
                          </a:solidFill>
                          <a:cs typeface="B Nazanin" panose="00000400000000000000" pitchFamily="2" charset="-78"/>
                        </a:rPr>
                        <a:t>کل نوزادان زنده متولد شده براساس آمار ثبت احوال</a:t>
                      </a:r>
                      <a:endParaRPr lang="en-US" sz="14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tx2">
                        <a:lumMod val="40000"/>
                        <a:lumOff val="60000"/>
                      </a:schemeClr>
                    </a:solidFill>
                  </a:tcPr>
                </a:tc>
                <a:tc>
                  <a:txBody>
                    <a:bodyPr/>
                    <a:lstStyle/>
                    <a:p>
                      <a:pPr algn="ctr"/>
                      <a:r>
                        <a:rPr lang="fa-IR" sz="1600" b="1" dirty="0" smtClean="0">
                          <a:solidFill>
                            <a:srgbClr val="002060"/>
                          </a:solidFill>
                          <a:cs typeface="B Nazanin" panose="00000400000000000000" pitchFamily="2" charset="-78"/>
                        </a:rPr>
                        <a:t>نوزادان غربالگری شده</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tx2">
                        <a:lumMod val="40000"/>
                        <a:lumOff val="60000"/>
                      </a:schemeClr>
                    </a:solidFill>
                  </a:tcPr>
                </a:tc>
                <a:tc>
                  <a:txBody>
                    <a:bodyPr/>
                    <a:lstStyle/>
                    <a:p>
                      <a:pPr algn="ctr"/>
                      <a:r>
                        <a:rPr lang="fa-IR" sz="1600" b="1" dirty="0" smtClean="0">
                          <a:solidFill>
                            <a:srgbClr val="002060"/>
                          </a:solidFill>
                          <a:cs typeface="B Nazanin" panose="00000400000000000000" pitchFamily="2" charset="-78"/>
                        </a:rPr>
                        <a:t>*</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tx2">
                        <a:lumMod val="40000"/>
                        <a:lumOff val="60000"/>
                      </a:schemeClr>
                    </a:solidFill>
                  </a:tcPr>
                </a:tc>
                <a:tc>
                  <a:txBody>
                    <a:bodyPr/>
                    <a:lstStyle/>
                    <a:p>
                      <a:pPr algn="ctr"/>
                      <a:r>
                        <a:rPr lang="fa-IR" sz="1600" b="1" dirty="0" smtClean="0">
                          <a:solidFill>
                            <a:srgbClr val="002060"/>
                          </a:solidFill>
                          <a:cs typeface="B Nazanin" panose="00000400000000000000" pitchFamily="2" charset="-78"/>
                        </a:rPr>
                        <a:t>*</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tx2">
                        <a:lumMod val="40000"/>
                        <a:lumOff val="60000"/>
                      </a:schemeClr>
                    </a:solidFill>
                  </a:tcPr>
                </a:tc>
                <a:tc>
                  <a:txBody>
                    <a:bodyPr/>
                    <a:lstStyle/>
                    <a:p>
                      <a:pPr algn="ctr"/>
                      <a:r>
                        <a:rPr lang="fa-IR" sz="1600" b="1" dirty="0" smtClean="0">
                          <a:solidFill>
                            <a:srgbClr val="002060"/>
                          </a:solidFill>
                          <a:cs typeface="B Nazanin" panose="00000400000000000000" pitchFamily="2" charset="-78"/>
                        </a:rPr>
                        <a:t>*</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tx2">
                        <a:lumMod val="40000"/>
                        <a:lumOff val="60000"/>
                      </a:schemeClr>
                    </a:solidFill>
                  </a:tcPr>
                </a:tc>
                <a:tc>
                  <a:txBody>
                    <a:bodyPr/>
                    <a:lstStyle/>
                    <a:p>
                      <a:pPr algn="ctr"/>
                      <a:r>
                        <a:rPr lang="fa-IR" sz="1600" b="1" dirty="0" smtClean="0">
                          <a:solidFill>
                            <a:srgbClr val="002060"/>
                          </a:solidFill>
                          <a:cs typeface="B Nazanin" panose="00000400000000000000" pitchFamily="2" charset="-78"/>
                        </a:rPr>
                        <a:t>درصد پوشش</a:t>
                      </a:r>
                      <a:r>
                        <a:rPr lang="fa-IR" sz="1600" b="1" baseline="0" dirty="0" smtClean="0">
                          <a:solidFill>
                            <a:srgbClr val="002060"/>
                          </a:solidFill>
                          <a:cs typeface="B Nazanin" panose="00000400000000000000" pitchFamily="2" charset="-78"/>
                        </a:rPr>
                        <a:t> غربالگری</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solidFill>
                      <a:schemeClr val="tx2">
                        <a:lumMod val="40000"/>
                        <a:lumOff val="60000"/>
                      </a:schemeClr>
                    </a:solidFill>
                  </a:tcPr>
                </a:tc>
                <a:extLst>
                  <a:ext uri="{0D108BD9-81ED-4DB2-BD59-A6C34878D82A}">
                    <a16:rowId xmlns:a16="http://schemas.microsoft.com/office/drawing/2014/main" xmlns="" val="2102575125"/>
                  </a:ext>
                </a:extLst>
              </a:tr>
              <a:tr h="536968">
                <a:tc>
                  <a:txBody>
                    <a:bodyPr/>
                    <a:lstStyle/>
                    <a:p>
                      <a:pPr algn="ctr"/>
                      <a:endParaRPr lang="en-US" b="1">
                        <a:solidFill>
                          <a:srgbClr val="002060"/>
                        </a:solidFill>
                        <a:cs typeface="B Nazanin" panose="00000400000000000000" pitchFamily="2" charset="-78"/>
                      </a:endParaRPr>
                    </a:p>
                  </a:txBody>
                  <a:tcPr>
                    <a:lnR w="12700" cap="flat" cmpd="sng" algn="ctr">
                      <a:solidFill>
                        <a:schemeClr val="bg1"/>
                      </a:solidFill>
                      <a:prstDash val="solid"/>
                      <a:round/>
                      <a:headEnd type="none" w="med" len="med"/>
                      <a:tailEnd type="none" w="med" len="med"/>
                    </a:lnR>
                    <a:solidFill>
                      <a:schemeClr val="accent3">
                        <a:lumMod val="60000"/>
                        <a:lumOff val="40000"/>
                      </a:schemeClr>
                    </a:solidFill>
                  </a:tcPr>
                </a:tc>
                <a:tc>
                  <a:txBody>
                    <a:bodyPr/>
                    <a:lstStyle/>
                    <a:p>
                      <a:pPr algn="ctr"/>
                      <a:r>
                        <a:rPr lang="fa-IR" sz="1600" b="1" dirty="0" smtClean="0">
                          <a:solidFill>
                            <a:srgbClr val="002060"/>
                          </a:solidFill>
                          <a:cs typeface="B Nazanin" panose="00000400000000000000" pitchFamily="2" charset="-78"/>
                        </a:rPr>
                        <a:t>کل نوزادان غربالگری شده</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3">
                        <a:lumMod val="60000"/>
                        <a:lumOff val="40000"/>
                      </a:schemeClr>
                    </a:solidFill>
                  </a:tcPr>
                </a:tc>
                <a:tc>
                  <a:txBody>
                    <a:bodyPr/>
                    <a:lstStyle/>
                    <a:p>
                      <a:pPr algn="ctr"/>
                      <a:r>
                        <a:rPr lang="fa-IR" sz="1600" b="1" dirty="0" smtClean="0">
                          <a:solidFill>
                            <a:srgbClr val="002060"/>
                          </a:solidFill>
                          <a:cs typeface="B Nazanin" panose="00000400000000000000" pitchFamily="2" charset="-78"/>
                        </a:rPr>
                        <a:t>نوزادان غربالگری شده در3تا5 روزگی</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3">
                        <a:lumMod val="60000"/>
                        <a:lumOff val="40000"/>
                      </a:schemeClr>
                    </a:solidFill>
                  </a:tcPr>
                </a:tc>
                <a:tc>
                  <a:txBody>
                    <a:bodyPr/>
                    <a:lstStyle/>
                    <a:p>
                      <a:pPr algn="ctr"/>
                      <a:r>
                        <a:rPr lang="fa-IR" sz="1600" b="1" dirty="0" smtClean="0">
                          <a:solidFill>
                            <a:srgbClr val="002060"/>
                          </a:solidFill>
                          <a:cs typeface="B Nazanin" panose="00000400000000000000" pitchFamily="2" charset="-78"/>
                        </a:rPr>
                        <a:t>*</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3">
                        <a:lumMod val="60000"/>
                        <a:lumOff val="40000"/>
                      </a:schemeClr>
                    </a:solidFill>
                  </a:tcPr>
                </a:tc>
                <a:tc>
                  <a:txBody>
                    <a:bodyPr/>
                    <a:lstStyle/>
                    <a:p>
                      <a:pPr algn="ctr"/>
                      <a:r>
                        <a:rPr lang="fa-IR" sz="1600" b="1" dirty="0" smtClean="0">
                          <a:solidFill>
                            <a:srgbClr val="002060"/>
                          </a:solidFill>
                          <a:cs typeface="B Nazanin" panose="00000400000000000000" pitchFamily="2" charset="-78"/>
                        </a:rPr>
                        <a:t>*</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3">
                        <a:lumMod val="60000"/>
                        <a:lumOff val="40000"/>
                      </a:schemeClr>
                    </a:solidFill>
                  </a:tcPr>
                </a:tc>
                <a:tc>
                  <a:txBody>
                    <a:bodyPr/>
                    <a:lstStyle/>
                    <a:p>
                      <a:pPr algn="ctr"/>
                      <a:r>
                        <a:rPr lang="fa-IR" sz="1600" b="1" dirty="0" smtClean="0">
                          <a:solidFill>
                            <a:srgbClr val="002060"/>
                          </a:solidFill>
                          <a:cs typeface="B Nazanin" panose="00000400000000000000" pitchFamily="2" charset="-78"/>
                        </a:rPr>
                        <a:t>*</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3">
                        <a:lumMod val="60000"/>
                        <a:lumOff val="40000"/>
                      </a:schemeClr>
                    </a:solidFill>
                  </a:tcPr>
                </a:tc>
                <a:tc>
                  <a:txBody>
                    <a:bodyPr/>
                    <a:lstStyle/>
                    <a:p>
                      <a:pPr algn="ctr"/>
                      <a:r>
                        <a:rPr lang="fa-IR" sz="1600" b="1" dirty="0" smtClean="0">
                          <a:solidFill>
                            <a:srgbClr val="002060"/>
                          </a:solidFill>
                          <a:cs typeface="B Nazanin" panose="00000400000000000000" pitchFamily="2" charset="-78"/>
                        </a:rPr>
                        <a:t>درصد غربالگری 5-3 روزگی </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solidFill>
                      <a:schemeClr val="accent3">
                        <a:lumMod val="60000"/>
                        <a:lumOff val="40000"/>
                      </a:schemeClr>
                    </a:solidFill>
                  </a:tcPr>
                </a:tc>
                <a:extLst>
                  <a:ext uri="{0D108BD9-81ED-4DB2-BD59-A6C34878D82A}">
                    <a16:rowId xmlns:a16="http://schemas.microsoft.com/office/drawing/2014/main" xmlns="" val="4033497829"/>
                  </a:ext>
                </a:extLst>
              </a:tr>
              <a:tr h="311790">
                <a:tc>
                  <a:txBody>
                    <a:bodyPr/>
                    <a:lstStyle/>
                    <a:p>
                      <a:pPr algn="ctr"/>
                      <a:endParaRPr lang="en-US" b="1">
                        <a:solidFill>
                          <a:srgbClr val="002060"/>
                        </a:solidFill>
                        <a:cs typeface="B Nazanin" panose="00000400000000000000" pitchFamily="2" charset="-78"/>
                      </a:endParaRPr>
                    </a:p>
                  </a:txBody>
                  <a:tcPr>
                    <a:lnR w="12700" cap="flat" cmpd="sng" algn="ctr">
                      <a:solidFill>
                        <a:schemeClr val="bg1"/>
                      </a:solidFill>
                      <a:prstDash val="solid"/>
                      <a:round/>
                      <a:headEnd type="none" w="med" len="med"/>
                      <a:tailEnd type="none" w="med" len="med"/>
                    </a:lnR>
                    <a:solidFill>
                      <a:schemeClr val="accent4">
                        <a:lumMod val="40000"/>
                        <a:lumOff val="60000"/>
                      </a:schemeClr>
                    </a:solidFill>
                  </a:tcPr>
                </a:tc>
                <a:tc>
                  <a:txBody>
                    <a:bodyPr/>
                    <a:lstStyle/>
                    <a:p>
                      <a:pPr algn="ctr"/>
                      <a:r>
                        <a:rPr lang="fa-IR" sz="1600" b="1" dirty="0" smtClean="0">
                          <a:solidFill>
                            <a:srgbClr val="002060"/>
                          </a:solidFill>
                          <a:cs typeface="B Nazanin" panose="00000400000000000000" pitchFamily="2" charset="-78"/>
                        </a:rPr>
                        <a:t>کل نوزادان غربالگری شده</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4">
                        <a:lumMod val="40000"/>
                        <a:lumOff val="60000"/>
                      </a:schemeClr>
                    </a:solidFill>
                  </a:tcPr>
                </a:tc>
                <a:tc>
                  <a:txBody>
                    <a:bodyPr/>
                    <a:lstStyle/>
                    <a:p>
                      <a:pPr algn="ctr"/>
                      <a:r>
                        <a:rPr lang="fa-IR" sz="1600" b="1" dirty="0" smtClean="0">
                          <a:solidFill>
                            <a:srgbClr val="002060"/>
                          </a:solidFill>
                          <a:cs typeface="B Nazanin" panose="00000400000000000000" pitchFamily="2" charset="-78"/>
                        </a:rPr>
                        <a:t>نمونه های نامناسب </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4">
                        <a:lumMod val="40000"/>
                        <a:lumOff val="60000"/>
                      </a:schemeClr>
                    </a:solidFill>
                  </a:tcPr>
                </a:tc>
                <a:tc>
                  <a:txBody>
                    <a:bodyPr/>
                    <a:lstStyle/>
                    <a:p>
                      <a:pPr algn="ctr"/>
                      <a:r>
                        <a:rPr lang="fa-IR" sz="1600" b="1" dirty="0" smtClean="0">
                          <a:solidFill>
                            <a:srgbClr val="002060"/>
                          </a:solidFill>
                          <a:cs typeface="B Nazanin" panose="00000400000000000000" pitchFamily="2" charset="-78"/>
                        </a:rPr>
                        <a:t>*</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4">
                        <a:lumMod val="40000"/>
                        <a:lumOff val="60000"/>
                      </a:schemeClr>
                    </a:solidFill>
                  </a:tcPr>
                </a:tc>
                <a:tc>
                  <a:txBody>
                    <a:bodyPr/>
                    <a:lstStyle/>
                    <a:p>
                      <a:pPr algn="ctr"/>
                      <a:r>
                        <a:rPr lang="fa-IR" sz="1600" b="1" dirty="0" smtClean="0">
                          <a:solidFill>
                            <a:srgbClr val="002060"/>
                          </a:solidFill>
                          <a:cs typeface="B Nazanin" panose="00000400000000000000" pitchFamily="2" charset="-78"/>
                        </a:rPr>
                        <a:t>*</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4">
                        <a:lumMod val="40000"/>
                        <a:lumOff val="60000"/>
                      </a:schemeClr>
                    </a:solidFill>
                  </a:tcPr>
                </a:tc>
                <a:tc>
                  <a:txBody>
                    <a:bodyPr/>
                    <a:lstStyle/>
                    <a:p>
                      <a:pPr algn="ctr"/>
                      <a:r>
                        <a:rPr lang="fa-IR" sz="1600" b="1" dirty="0" smtClean="0">
                          <a:solidFill>
                            <a:srgbClr val="002060"/>
                          </a:solidFill>
                          <a:cs typeface="B Nazanin" panose="00000400000000000000" pitchFamily="2" charset="-78"/>
                        </a:rPr>
                        <a:t>*</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4">
                        <a:lumMod val="40000"/>
                        <a:lumOff val="60000"/>
                      </a:schemeClr>
                    </a:solidFill>
                  </a:tcPr>
                </a:tc>
                <a:tc>
                  <a:txBody>
                    <a:bodyPr/>
                    <a:lstStyle/>
                    <a:p>
                      <a:pPr algn="ctr"/>
                      <a:r>
                        <a:rPr lang="fa-IR" sz="1600" b="1" dirty="0" smtClean="0">
                          <a:solidFill>
                            <a:srgbClr val="002060"/>
                          </a:solidFill>
                          <a:cs typeface="B Nazanin" panose="00000400000000000000" pitchFamily="2" charset="-78"/>
                        </a:rPr>
                        <a:t>درصد نمونه نامناسب</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solidFill>
                      <a:schemeClr val="accent4">
                        <a:lumMod val="40000"/>
                        <a:lumOff val="60000"/>
                      </a:schemeClr>
                    </a:solidFill>
                  </a:tcPr>
                </a:tc>
                <a:extLst>
                  <a:ext uri="{0D108BD9-81ED-4DB2-BD59-A6C34878D82A}">
                    <a16:rowId xmlns:a16="http://schemas.microsoft.com/office/drawing/2014/main" xmlns="" val="1338115715"/>
                  </a:ext>
                </a:extLst>
              </a:tr>
              <a:tr h="767097">
                <a:tc>
                  <a:txBody>
                    <a:bodyPr/>
                    <a:lstStyle/>
                    <a:p>
                      <a:pPr algn="ctr"/>
                      <a:endParaRPr lang="en-US" b="1" dirty="0">
                        <a:solidFill>
                          <a:srgbClr val="002060"/>
                        </a:solidFill>
                        <a:cs typeface="B Nazanin" panose="00000400000000000000" pitchFamily="2" charset="-78"/>
                      </a:endParaRPr>
                    </a:p>
                  </a:txBody>
                  <a:tcPr>
                    <a:lnR w="12700" cap="flat" cmpd="sng" algn="ctr">
                      <a:solidFill>
                        <a:schemeClr val="bg1"/>
                      </a:solidFill>
                      <a:prstDash val="solid"/>
                      <a:round/>
                      <a:headEnd type="none" w="med" len="med"/>
                      <a:tailEnd type="none" w="med" len="med"/>
                    </a:lnR>
                    <a:solidFill>
                      <a:schemeClr val="accent5">
                        <a:lumMod val="60000"/>
                        <a:lumOff val="40000"/>
                      </a:schemeClr>
                    </a:solidFill>
                  </a:tcPr>
                </a:tc>
                <a:tc>
                  <a:txBody>
                    <a:bodyPr/>
                    <a:lstStyle/>
                    <a:p>
                      <a:pPr algn="ctr"/>
                      <a:r>
                        <a:rPr lang="fa-IR" sz="1600" b="1" dirty="0" smtClean="0">
                          <a:solidFill>
                            <a:srgbClr val="002060"/>
                          </a:solidFill>
                          <a:cs typeface="B Nazanin" panose="00000400000000000000" pitchFamily="2" charset="-78"/>
                        </a:rPr>
                        <a:t>کل موارد غربالگری</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5">
                        <a:lumMod val="60000"/>
                        <a:lumOff val="40000"/>
                      </a:schemeClr>
                    </a:solidFill>
                  </a:tcPr>
                </a:tc>
                <a:tc>
                  <a:txBody>
                    <a:bodyPr/>
                    <a:lstStyle/>
                    <a:p>
                      <a:pPr algn="ctr"/>
                      <a:r>
                        <a:rPr lang="fa-IR" sz="1400" b="1" dirty="0" smtClean="0">
                          <a:solidFill>
                            <a:srgbClr val="002060"/>
                          </a:solidFill>
                          <a:cs typeface="B Nazanin" panose="00000400000000000000" pitchFamily="2" charset="-78"/>
                        </a:rPr>
                        <a:t>تعداد موارد مثبت غربالگری(فنیل آلانین مساوی</a:t>
                      </a:r>
                      <a:r>
                        <a:rPr lang="fa-IR" sz="1400" b="1" baseline="0" dirty="0" smtClean="0">
                          <a:solidFill>
                            <a:srgbClr val="002060"/>
                          </a:solidFill>
                          <a:cs typeface="B Nazanin" panose="00000400000000000000" pitchFamily="2" charset="-78"/>
                        </a:rPr>
                        <a:t> یا بزرگتراز4)</a:t>
                      </a:r>
                      <a:r>
                        <a:rPr lang="fa-IR" sz="1400" b="1" dirty="0" smtClean="0">
                          <a:solidFill>
                            <a:srgbClr val="002060"/>
                          </a:solidFill>
                          <a:cs typeface="B Nazanin" panose="00000400000000000000" pitchFamily="2" charset="-78"/>
                        </a:rPr>
                        <a:t> </a:t>
                      </a:r>
                      <a:endParaRPr lang="en-US" sz="14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5">
                        <a:lumMod val="60000"/>
                        <a:lumOff val="40000"/>
                      </a:schemeClr>
                    </a:solidFill>
                  </a:tcPr>
                </a:tc>
                <a:tc>
                  <a:txBody>
                    <a:bodyPr/>
                    <a:lstStyle/>
                    <a:p>
                      <a:pPr algn="ctr"/>
                      <a:r>
                        <a:rPr lang="fa-IR" sz="1600" b="1" dirty="0" smtClean="0">
                          <a:solidFill>
                            <a:srgbClr val="002060"/>
                          </a:solidFill>
                          <a:cs typeface="B Nazanin" panose="00000400000000000000" pitchFamily="2" charset="-78"/>
                        </a:rPr>
                        <a:t>*</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5">
                        <a:lumMod val="60000"/>
                        <a:lumOff val="40000"/>
                      </a:schemeClr>
                    </a:solidFill>
                  </a:tcPr>
                </a:tc>
                <a:tc>
                  <a:txBody>
                    <a:bodyPr/>
                    <a:lstStyle/>
                    <a:p>
                      <a:pPr algn="ctr"/>
                      <a:r>
                        <a:rPr lang="fa-IR" sz="1600" b="1" dirty="0" smtClean="0">
                          <a:solidFill>
                            <a:srgbClr val="002060"/>
                          </a:solidFill>
                          <a:cs typeface="B Nazanin" panose="00000400000000000000" pitchFamily="2" charset="-78"/>
                        </a:rPr>
                        <a:t>*</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5">
                        <a:lumMod val="60000"/>
                        <a:lumOff val="40000"/>
                      </a:schemeClr>
                    </a:solidFill>
                  </a:tcPr>
                </a:tc>
                <a:tc>
                  <a:txBody>
                    <a:bodyPr/>
                    <a:lstStyle/>
                    <a:p>
                      <a:pPr algn="ctr"/>
                      <a:r>
                        <a:rPr lang="fa-IR" sz="1600" b="1" dirty="0" smtClean="0">
                          <a:solidFill>
                            <a:srgbClr val="002060"/>
                          </a:solidFill>
                          <a:cs typeface="B Nazanin" panose="00000400000000000000" pitchFamily="2" charset="-78"/>
                        </a:rPr>
                        <a:t>*</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5">
                        <a:lumMod val="60000"/>
                        <a:lumOff val="40000"/>
                      </a:schemeClr>
                    </a:solidFill>
                  </a:tcPr>
                </a:tc>
                <a:tc>
                  <a:txBody>
                    <a:bodyPr/>
                    <a:lstStyle/>
                    <a:p>
                      <a:pPr algn="ctr"/>
                      <a:r>
                        <a:rPr lang="fa-IR" sz="1600" b="1" dirty="0" smtClean="0">
                          <a:solidFill>
                            <a:srgbClr val="002060"/>
                          </a:solidFill>
                          <a:cs typeface="B Nazanin" panose="00000400000000000000" pitchFamily="2" charset="-78"/>
                        </a:rPr>
                        <a:t>تعداد</a:t>
                      </a:r>
                      <a:r>
                        <a:rPr lang="fa-IR" sz="1600" b="1" baseline="0" dirty="0" smtClean="0">
                          <a:solidFill>
                            <a:srgbClr val="002060"/>
                          </a:solidFill>
                          <a:cs typeface="B Nazanin" panose="00000400000000000000" pitchFamily="2" charset="-78"/>
                        </a:rPr>
                        <a:t> موارد مثبت غربالگری در هزار</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solidFill>
                      <a:schemeClr val="accent5">
                        <a:lumMod val="60000"/>
                        <a:lumOff val="40000"/>
                      </a:schemeClr>
                    </a:solidFill>
                  </a:tcPr>
                </a:tc>
                <a:extLst>
                  <a:ext uri="{0D108BD9-81ED-4DB2-BD59-A6C34878D82A}">
                    <a16:rowId xmlns:a16="http://schemas.microsoft.com/office/drawing/2014/main" xmlns="" val="2308938280"/>
                  </a:ext>
                </a:extLst>
              </a:tr>
              <a:tr h="650120">
                <a:tc>
                  <a:txBody>
                    <a:bodyPr/>
                    <a:lstStyle/>
                    <a:p>
                      <a:pPr algn="ctr"/>
                      <a:endParaRPr lang="en-US" b="1">
                        <a:solidFill>
                          <a:srgbClr val="002060"/>
                        </a:solidFill>
                        <a:cs typeface="B Nazanin" panose="00000400000000000000" pitchFamily="2" charset="-78"/>
                      </a:endParaRPr>
                    </a:p>
                  </a:txBody>
                  <a:tcPr>
                    <a:lnR w="12700" cap="flat" cmpd="sng" algn="ctr">
                      <a:solidFill>
                        <a:schemeClr val="bg1"/>
                      </a:solidFill>
                      <a:prstDash val="solid"/>
                      <a:round/>
                      <a:headEnd type="none" w="med" len="med"/>
                      <a:tailEnd type="none" w="med" len="med"/>
                    </a:lnR>
                    <a:solidFill>
                      <a:schemeClr val="accent6">
                        <a:lumMod val="60000"/>
                        <a:lumOff val="40000"/>
                      </a:schemeClr>
                    </a:solidFill>
                  </a:tcPr>
                </a:tc>
                <a:tc>
                  <a:txBody>
                    <a:bodyPr/>
                    <a:lstStyle/>
                    <a:p>
                      <a:pPr algn="ctr"/>
                      <a:r>
                        <a:rPr lang="fa-IR" sz="1600" b="1" dirty="0" smtClean="0">
                          <a:solidFill>
                            <a:srgbClr val="002060"/>
                          </a:solidFill>
                          <a:cs typeface="B Nazanin" panose="00000400000000000000" pitchFamily="2" charset="-78"/>
                        </a:rPr>
                        <a:t>کل موارد غربالگری</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6">
                        <a:lumMod val="60000"/>
                        <a:lumOff val="40000"/>
                      </a:schemeClr>
                    </a:solidFill>
                  </a:tcPr>
                </a:tc>
                <a:tc>
                  <a:txBody>
                    <a:bodyPr/>
                    <a:lstStyle/>
                    <a:p>
                      <a:pPr algn="ctr"/>
                      <a:r>
                        <a:rPr lang="fa-IR" sz="1400" b="1" dirty="0" smtClean="0">
                          <a:solidFill>
                            <a:srgbClr val="002060"/>
                          </a:solidFill>
                          <a:cs typeface="B Nazanin" panose="00000400000000000000" pitchFamily="2" charset="-78"/>
                        </a:rPr>
                        <a:t>تعداد موارد مثبت بیمارستانی که بیماری ایشان</a:t>
                      </a:r>
                      <a:r>
                        <a:rPr lang="fa-IR" sz="1400" b="1" baseline="0" dirty="0" smtClean="0">
                          <a:solidFill>
                            <a:srgbClr val="002060"/>
                          </a:solidFill>
                          <a:cs typeface="B Nazanin" panose="00000400000000000000" pitchFamily="2" charset="-78"/>
                        </a:rPr>
                        <a:t> توسط پزشک منتخب تایید شده است </a:t>
                      </a:r>
                      <a:endParaRPr lang="en-US" sz="14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6">
                        <a:lumMod val="60000"/>
                        <a:lumOff val="40000"/>
                      </a:schemeClr>
                    </a:solidFill>
                  </a:tcPr>
                </a:tc>
                <a:tc>
                  <a:txBody>
                    <a:bodyPr/>
                    <a:lstStyle/>
                    <a:p>
                      <a:pPr algn="ctr"/>
                      <a:r>
                        <a:rPr lang="fa-IR" sz="1600" b="1" dirty="0" smtClean="0">
                          <a:solidFill>
                            <a:srgbClr val="002060"/>
                          </a:solidFill>
                          <a:cs typeface="B Nazanin" panose="00000400000000000000" pitchFamily="2" charset="-78"/>
                        </a:rPr>
                        <a:t>*</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6">
                        <a:lumMod val="60000"/>
                        <a:lumOff val="40000"/>
                      </a:schemeClr>
                    </a:solidFill>
                  </a:tcPr>
                </a:tc>
                <a:tc>
                  <a:txBody>
                    <a:bodyPr/>
                    <a:lstStyle/>
                    <a:p>
                      <a:pPr algn="ctr"/>
                      <a:r>
                        <a:rPr lang="fa-IR" sz="1600" b="1" dirty="0" smtClean="0">
                          <a:solidFill>
                            <a:srgbClr val="002060"/>
                          </a:solidFill>
                          <a:cs typeface="B Nazanin" panose="00000400000000000000" pitchFamily="2" charset="-78"/>
                        </a:rPr>
                        <a:t>*</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6">
                        <a:lumMod val="60000"/>
                        <a:lumOff val="40000"/>
                      </a:schemeClr>
                    </a:solidFill>
                  </a:tcPr>
                </a:tc>
                <a:tc>
                  <a:txBody>
                    <a:bodyPr/>
                    <a:lstStyle/>
                    <a:p>
                      <a:pPr algn="ctr"/>
                      <a:r>
                        <a:rPr lang="fa-IR" sz="1600" b="1" dirty="0" smtClean="0">
                          <a:solidFill>
                            <a:srgbClr val="002060"/>
                          </a:solidFill>
                          <a:cs typeface="B Nazanin" panose="00000400000000000000" pitchFamily="2" charset="-78"/>
                        </a:rPr>
                        <a:t>*</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accent6">
                        <a:lumMod val="60000"/>
                        <a:lumOff val="40000"/>
                      </a:schemeClr>
                    </a:solidFill>
                  </a:tcPr>
                </a:tc>
                <a:tc>
                  <a:txBody>
                    <a:bodyPr/>
                    <a:lstStyle/>
                    <a:p>
                      <a:pPr algn="ctr"/>
                      <a:r>
                        <a:rPr lang="fa-IR" sz="1600" b="1" dirty="0" smtClean="0">
                          <a:solidFill>
                            <a:srgbClr val="002060"/>
                          </a:solidFill>
                          <a:cs typeface="B Nazanin" panose="00000400000000000000" pitchFamily="2" charset="-78"/>
                        </a:rPr>
                        <a:t>تعداد موارد مثبت بیمارستانی در ده هزار</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solidFill>
                      <a:schemeClr val="accent6">
                        <a:lumMod val="60000"/>
                        <a:lumOff val="40000"/>
                      </a:schemeClr>
                    </a:solidFill>
                  </a:tcPr>
                </a:tc>
                <a:extLst>
                  <a:ext uri="{0D108BD9-81ED-4DB2-BD59-A6C34878D82A}">
                    <a16:rowId xmlns:a16="http://schemas.microsoft.com/office/drawing/2014/main" xmlns="" val="3374288688"/>
                  </a:ext>
                </a:extLst>
              </a:tr>
              <a:tr h="1090353">
                <a:tc>
                  <a:txBody>
                    <a:bodyPr/>
                    <a:lstStyle/>
                    <a:p>
                      <a:pPr algn="ctr"/>
                      <a:endParaRPr lang="en-US" b="1">
                        <a:solidFill>
                          <a:srgbClr val="002060"/>
                        </a:solidFill>
                        <a:cs typeface="B Nazanin" panose="00000400000000000000" pitchFamily="2" charset="-78"/>
                      </a:endParaRPr>
                    </a:p>
                  </a:txBody>
                  <a:tcPr>
                    <a:lnR w="12700" cap="flat" cmpd="sng" algn="ctr">
                      <a:solidFill>
                        <a:schemeClr val="bg1"/>
                      </a:solidFill>
                      <a:prstDash val="solid"/>
                      <a:round/>
                      <a:headEnd type="none" w="med" len="med"/>
                      <a:tailEnd type="none" w="med" len="med"/>
                    </a:lnR>
                    <a:solidFill>
                      <a:schemeClr val="bg2">
                        <a:lumMod val="75000"/>
                      </a:schemeClr>
                    </a:solidFill>
                  </a:tcPr>
                </a:tc>
                <a:tc>
                  <a:txBody>
                    <a:bodyPr/>
                    <a:lstStyle/>
                    <a:p>
                      <a:pPr algn="ctr"/>
                      <a:r>
                        <a:rPr lang="fa-IR" sz="1600" b="1" dirty="0" smtClean="0">
                          <a:solidFill>
                            <a:srgbClr val="002060"/>
                          </a:solidFill>
                          <a:cs typeface="B Nazanin" panose="00000400000000000000" pitchFamily="2" charset="-78"/>
                        </a:rPr>
                        <a:t>متولدین سال </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2">
                        <a:lumMod val="75000"/>
                      </a:schemeClr>
                    </a:solidFill>
                  </a:tcPr>
                </a:tc>
                <a:tc>
                  <a:txBody>
                    <a:bodyPr/>
                    <a:lstStyle/>
                    <a:p>
                      <a:pPr algn="ctr"/>
                      <a:r>
                        <a:rPr lang="fa-IR" sz="1400" b="1" dirty="0" smtClean="0">
                          <a:solidFill>
                            <a:srgbClr val="002060"/>
                          </a:solidFill>
                          <a:cs typeface="B Nazanin" panose="00000400000000000000" pitchFamily="2" charset="-78"/>
                        </a:rPr>
                        <a:t>تعداد موارد مثبت بیمارستانی شناسایی شده از غربالگری وسایر بیماران شناسایی شده</a:t>
                      </a:r>
                      <a:endParaRPr lang="en-US" sz="14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2">
                        <a:lumMod val="75000"/>
                      </a:schemeClr>
                    </a:solidFill>
                  </a:tcPr>
                </a:tc>
                <a:tc>
                  <a:txBody>
                    <a:bodyPr/>
                    <a:lstStyle/>
                    <a:p>
                      <a:pPr algn="ctr"/>
                      <a:r>
                        <a:rPr lang="x-none" sz="1600" b="1" dirty="0" smtClean="0">
                          <a:solidFill>
                            <a:srgbClr val="002060"/>
                          </a:solidFill>
                          <a:cs typeface="B Nazanin" panose="00000400000000000000" pitchFamily="2" charset="-78"/>
                        </a:rPr>
                        <a:t>*</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2">
                        <a:lumMod val="75000"/>
                      </a:schemeClr>
                    </a:solidFill>
                  </a:tcPr>
                </a:tc>
                <a:tc>
                  <a:txBody>
                    <a:bodyPr/>
                    <a:lstStyle/>
                    <a:p>
                      <a:pPr algn="ctr"/>
                      <a:r>
                        <a:rPr lang="x-none" sz="1600" b="1" dirty="0" smtClean="0">
                          <a:solidFill>
                            <a:srgbClr val="002060"/>
                          </a:solidFill>
                          <a:cs typeface="B Nazanin" panose="00000400000000000000" pitchFamily="2" charset="-78"/>
                        </a:rPr>
                        <a:t>*</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2">
                        <a:lumMod val="75000"/>
                      </a:schemeClr>
                    </a:solidFill>
                  </a:tcPr>
                </a:tc>
                <a:tc>
                  <a:txBody>
                    <a:bodyPr/>
                    <a:lstStyle/>
                    <a:p>
                      <a:pPr algn="ctr"/>
                      <a:r>
                        <a:rPr lang="x-none" sz="1600" b="1" dirty="0" smtClean="0">
                          <a:solidFill>
                            <a:srgbClr val="002060"/>
                          </a:solidFill>
                          <a:cs typeface="B Nazanin" panose="00000400000000000000" pitchFamily="2" charset="-78"/>
                        </a:rPr>
                        <a:t>*</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2">
                        <a:lumMod val="75000"/>
                      </a:schemeClr>
                    </a:solidFill>
                  </a:tcPr>
                </a:tc>
                <a:tc>
                  <a:txBody>
                    <a:bodyPr/>
                    <a:lstStyle/>
                    <a:p>
                      <a:pPr algn="ctr" rtl="1"/>
                      <a:r>
                        <a:rPr lang="fa-IR" sz="1600" b="1" dirty="0" smtClean="0">
                          <a:solidFill>
                            <a:srgbClr val="002060"/>
                          </a:solidFill>
                          <a:cs typeface="B Nazanin" panose="00000400000000000000" pitchFamily="2" charset="-78"/>
                        </a:rPr>
                        <a:t>بروز موارد </a:t>
                      </a:r>
                      <a:r>
                        <a:rPr lang="x-none" sz="1600" b="1" dirty="0" smtClean="0">
                          <a:solidFill>
                            <a:srgbClr val="002060"/>
                          </a:solidFill>
                          <a:cs typeface="B Nazanin" panose="00000400000000000000" pitchFamily="2" charset="-78"/>
                        </a:rPr>
                        <a:t>PKU</a:t>
                      </a:r>
                      <a:r>
                        <a:rPr lang="fa-IR" sz="1600" b="1" baseline="0" dirty="0" smtClean="0">
                          <a:solidFill>
                            <a:srgbClr val="002060"/>
                          </a:solidFill>
                          <a:cs typeface="B Nazanin" panose="00000400000000000000" pitchFamily="2" charset="-78"/>
                        </a:rPr>
                        <a:t> در ده هزار</a:t>
                      </a:r>
                      <a:endParaRPr lang="en-US" sz="1600" b="1" dirty="0">
                        <a:solidFill>
                          <a:srgbClr val="002060"/>
                        </a:solidFill>
                        <a:cs typeface="B Nazanin" panose="00000400000000000000" pitchFamily="2" charset="-78"/>
                      </a:endParaRPr>
                    </a:p>
                  </a:txBody>
                  <a:tcPr>
                    <a:lnL w="12700" cap="flat" cmpd="sng" algn="ctr">
                      <a:solidFill>
                        <a:schemeClr val="bg1"/>
                      </a:solidFill>
                      <a:prstDash val="solid"/>
                      <a:round/>
                      <a:headEnd type="none" w="med" len="med"/>
                      <a:tailEnd type="none" w="med" len="med"/>
                    </a:lnL>
                    <a:solidFill>
                      <a:schemeClr val="bg2">
                        <a:lumMod val="75000"/>
                      </a:schemeClr>
                    </a:solidFill>
                  </a:tcPr>
                </a:tc>
                <a:extLst>
                  <a:ext uri="{0D108BD9-81ED-4DB2-BD59-A6C34878D82A}">
                    <a16:rowId xmlns:a16="http://schemas.microsoft.com/office/drawing/2014/main" xmlns="" val="1954298585"/>
                  </a:ext>
                </a:extLst>
              </a:tr>
              <a:tr h="306839">
                <a:tc>
                  <a:txBody>
                    <a:bodyPr/>
                    <a:lstStyle/>
                    <a:p>
                      <a:endParaRPr lang="en-US"/>
                    </a:p>
                  </a:txBody>
                  <a:tcPr>
                    <a:lnR w="12700" cap="flat" cmpd="sng" algn="ctr">
                      <a:solidFill>
                        <a:schemeClr val="bg1"/>
                      </a:solidFill>
                      <a:prstDash val="solid"/>
                      <a:round/>
                      <a:headEnd type="none" w="med" len="med"/>
                      <a:tailEnd type="none" w="med" len="med"/>
                    </a:lnR>
                  </a:tcPr>
                </a:tc>
                <a:tc>
                  <a:txBody>
                    <a:bodyPr/>
                    <a:lstStyle/>
                    <a:p>
                      <a:endParaRPr lang="en-US" sz="16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lang="en-US" sz="16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lang="en-US" sz="160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lang="en-US" sz="16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lang="en-US" sz="1600"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endParaRPr lang="en-US" sz="1600" dirty="0"/>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xmlns="" val="2749056276"/>
                  </a:ext>
                </a:extLst>
              </a:tr>
            </a:tbl>
          </a:graphicData>
        </a:graphic>
      </p:graphicFrame>
      <p:sp>
        <p:nvSpPr>
          <p:cNvPr id="6" name="Title 1"/>
          <p:cNvSpPr txBox="1">
            <a:spLocks/>
          </p:cNvSpPr>
          <p:nvPr/>
        </p:nvSpPr>
        <p:spPr>
          <a:xfrm>
            <a:off x="1976015" y="128470"/>
            <a:ext cx="4504499" cy="458115"/>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a-IR" sz="2800" dirty="0" smtClean="0">
                <a:solidFill>
                  <a:srgbClr val="C00000"/>
                </a:solidFill>
                <a:cs typeface="B Titr" panose="00000700000000000000" pitchFamily="2" charset="-78"/>
              </a:rPr>
              <a:t>تعریف شاخص </a:t>
            </a:r>
            <a:r>
              <a:rPr lang="fa-IR" sz="2800" dirty="0">
                <a:solidFill>
                  <a:srgbClr val="C00000"/>
                </a:solidFill>
                <a:cs typeface="B Titr" panose="00000700000000000000" pitchFamily="2" charset="-78"/>
              </a:rPr>
              <a:t>های </a:t>
            </a:r>
            <a:r>
              <a:rPr lang="fa-IR" sz="2800" dirty="0" smtClean="0">
                <a:solidFill>
                  <a:srgbClr val="C00000"/>
                </a:solidFill>
                <a:cs typeface="B Titr" panose="00000700000000000000" pitchFamily="2" charset="-78"/>
              </a:rPr>
              <a:t>برنامه</a:t>
            </a:r>
            <a:endParaRPr lang="en-US" sz="2800" dirty="0">
              <a:solidFill>
                <a:srgbClr val="C00000"/>
              </a:solidFill>
              <a:cs typeface="B Titr" panose="00000700000000000000" pitchFamily="2" charset="-78"/>
            </a:endParaRPr>
          </a:p>
        </p:txBody>
      </p:sp>
    </p:spTree>
    <p:extLst>
      <p:ext uri="{BB962C8B-B14F-4D97-AF65-F5344CB8AC3E}">
        <p14:creationId xmlns:p14="http://schemas.microsoft.com/office/powerpoint/2010/main" val="418309989"/>
      </p:ext>
    </p:extLst>
  </p:cSld>
  <p:clrMapOvr>
    <a:overrideClrMapping bg1="lt1" tx1="dk1" bg2="lt2" tx2="dk2" accent1="accent1" accent2="accent2" accent3="accent3" accent4="accent4" accent5="accent5" accent6="accent6" hlink="hlink" folHlink="folHlink"/>
  </p:clrMapOvr>
  <p:transition spd="slow">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a:spLocks noGrp="1"/>
          </p:cNvSpPr>
          <p:nvPr>
            <p:ph idx="1"/>
          </p:nvPr>
        </p:nvSpPr>
        <p:spPr>
          <a:xfrm>
            <a:off x="448965" y="586585"/>
            <a:ext cx="7329840" cy="3511061"/>
          </a:xfrm>
        </p:spPr>
        <p:txBody>
          <a:bodyPr>
            <a:normAutofit lnSpcReduction="10000"/>
          </a:bodyPr>
          <a:lstStyle/>
          <a:p>
            <a:pPr algn="just" rtl="1">
              <a:defRPr/>
            </a:pPr>
            <a:r>
              <a:rPr lang="fa-IR" sz="2800" b="1" dirty="0" smtClean="0">
                <a:solidFill>
                  <a:srgbClr val="002060"/>
                </a:solidFill>
                <a:latin typeface="IPT.Nazanin" pitchFamily="2" charset="2"/>
                <a:cs typeface="B Nazanin" pitchFamily="2" charset="-78"/>
              </a:rPr>
              <a:t>فنیل آلانین از مواد ضروری برای سلامت انسان است</a:t>
            </a:r>
            <a:r>
              <a:rPr lang="en-US" sz="2800" b="1" dirty="0" smtClean="0">
                <a:solidFill>
                  <a:srgbClr val="002060"/>
                </a:solidFill>
                <a:latin typeface="IPT.Nazanin" pitchFamily="2" charset="2"/>
                <a:cs typeface="B Nazanin" pitchFamily="2" charset="-78"/>
              </a:rPr>
              <a:t>.</a:t>
            </a:r>
            <a:endParaRPr lang="fa-IR" sz="2800" b="1" dirty="0" smtClean="0">
              <a:solidFill>
                <a:srgbClr val="002060"/>
              </a:solidFill>
              <a:latin typeface="IPT.Nazanin" pitchFamily="2" charset="2"/>
              <a:cs typeface="B Nazanin" pitchFamily="2" charset="-78"/>
            </a:endParaRPr>
          </a:p>
          <a:p>
            <a:pPr algn="just" rtl="1">
              <a:defRPr/>
            </a:pPr>
            <a:r>
              <a:rPr lang="fa-IR" sz="2800" b="1" dirty="0" smtClean="0">
                <a:solidFill>
                  <a:srgbClr val="002060"/>
                </a:solidFill>
                <a:latin typeface="IPT.Nazanin" pitchFamily="2" charset="2"/>
                <a:cs typeface="B Nazanin" pitchFamily="2" charset="-78"/>
              </a:rPr>
              <a:t>در نوزادان مبتلا،مصرف ترکیبات پروتئینی از جمله شیرخشک های معمولی وشیرمادربه افزایش شدید غلظت خونی فنیل آلانین وتجمع آن در بدن بیمارمنجر میشود </a:t>
            </a:r>
            <a:r>
              <a:rPr lang="en-US" sz="2800" b="1" dirty="0" smtClean="0">
                <a:solidFill>
                  <a:srgbClr val="002060"/>
                </a:solidFill>
                <a:latin typeface="IPT.Nazanin" pitchFamily="2" charset="2"/>
                <a:cs typeface="B Nazanin" pitchFamily="2" charset="-78"/>
              </a:rPr>
              <a:t>.</a:t>
            </a:r>
          </a:p>
          <a:p>
            <a:pPr algn="just" rtl="1">
              <a:buFont typeface="Wingdings" panose="05000000000000000000" pitchFamily="2" charset="2"/>
              <a:buNone/>
              <a:defRPr/>
            </a:pPr>
            <a:endParaRPr lang="en-US" sz="2800" b="1" dirty="0" smtClean="0">
              <a:solidFill>
                <a:srgbClr val="002060"/>
              </a:solidFill>
              <a:latin typeface="IPT.Nazanin" pitchFamily="2" charset="2"/>
              <a:cs typeface="B Nazanin" pitchFamily="2" charset="-78"/>
            </a:endParaRPr>
          </a:p>
          <a:p>
            <a:pPr algn="just" rtl="1">
              <a:defRPr/>
            </a:pPr>
            <a:r>
              <a:rPr lang="fa-IR" sz="2800" b="1" dirty="0" smtClean="0">
                <a:solidFill>
                  <a:srgbClr val="002060"/>
                </a:solidFill>
                <a:latin typeface="IPT.Nazanin" pitchFamily="2" charset="2"/>
                <a:cs typeface="B Nazanin" pitchFamily="2" charset="-78"/>
              </a:rPr>
              <a:t> اثرات تجمع </a:t>
            </a:r>
            <a:r>
              <a:rPr lang="fa-IR" sz="2800" b="1" dirty="0" smtClean="0">
                <a:solidFill>
                  <a:srgbClr val="002060"/>
                </a:solidFill>
                <a:latin typeface="Arial" pitchFamily="34" charset="0"/>
                <a:cs typeface="B Nazanin" pitchFamily="2" charset="-78"/>
              </a:rPr>
              <a:t>فنيل آلانين و متابوليت هاي آن در خون</a:t>
            </a:r>
            <a:endParaRPr lang="en-US" sz="2800" b="1" dirty="0" smtClean="0">
              <a:solidFill>
                <a:srgbClr val="002060"/>
              </a:solidFill>
              <a:latin typeface="IPT.Nazanin" pitchFamily="2" charset="2"/>
              <a:cs typeface="B Nazanin" pitchFamily="2" charset="-78"/>
            </a:endParaRPr>
          </a:p>
          <a:p>
            <a:pPr marL="669925" lvl="1" indent="-325438" algn="r" rtl="1">
              <a:lnSpc>
                <a:spcPct val="110000"/>
              </a:lnSpc>
              <a:buClr>
                <a:schemeClr val="accent2"/>
              </a:buClr>
              <a:buFont typeface="Wingdings" panose="05000000000000000000" pitchFamily="2" charset="2"/>
              <a:buChar char="ü"/>
              <a:defRPr/>
            </a:pPr>
            <a:r>
              <a:rPr lang="fa-IR" sz="3200" dirty="0" smtClean="0">
                <a:solidFill>
                  <a:srgbClr val="FF0000"/>
                </a:solidFill>
                <a:latin typeface="IranNastaliq" pitchFamily="18" charset="0"/>
                <a:cs typeface="B Nazanin" pitchFamily="2" charset="-78"/>
              </a:rPr>
              <a:t>اختلال رشد</a:t>
            </a:r>
          </a:p>
          <a:p>
            <a:pPr marL="669925" lvl="1" indent="-325438" algn="just" rtl="1">
              <a:lnSpc>
                <a:spcPct val="110000"/>
              </a:lnSpc>
              <a:buClr>
                <a:schemeClr val="accent2"/>
              </a:buClr>
              <a:buFont typeface="Wingdings" panose="05000000000000000000" pitchFamily="2" charset="2"/>
              <a:buChar char="ü"/>
              <a:defRPr/>
            </a:pPr>
            <a:r>
              <a:rPr lang="fa-IR" sz="3200" dirty="0" smtClean="0">
                <a:solidFill>
                  <a:srgbClr val="FF0000"/>
                </a:solidFill>
                <a:latin typeface="IranNastaliq" pitchFamily="18" charset="0"/>
                <a:cs typeface="B Nazanin" pitchFamily="2" charset="-78"/>
              </a:rPr>
              <a:t>عقب ماندگي ذهني(هرماه تاخیر4نمره از ضریب هوشی کم می شود)</a:t>
            </a:r>
          </a:p>
          <a:p>
            <a:pPr algn="r" rtl="1">
              <a:buFont typeface="Wingdings" panose="05000000000000000000" pitchFamily="2" charset="2"/>
              <a:buNone/>
              <a:defRPr/>
            </a:pPr>
            <a:endParaRPr lang="en-US" dirty="0">
              <a:cs typeface="B Nazanin" pitchFamily="2" charset="-78"/>
            </a:endParaRPr>
          </a:p>
        </p:txBody>
      </p:sp>
    </p:spTree>
    <p:extLst>
      <p:ext uri="{BB962C8B-B14F-4D97-AF65-F5344CB8AC3E}">
        <p14:creationId xmlns:p14="http://schemas.microsoft.com/office/powerpoint/2010/main" val="2017369612"/>
      </p:ext>
    </p:extLst>
  </p:cSld>
  <p:clrMapOvr>
    <a:masterClrMapping/>
  </p:clrMapOvr>
  <p:transition spd="slow">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48966" y="433881"/>
            <a:ext cx="7787954" cy="4275740"/>
          </a:xfrm>
        </p:spPr>
        <p:txBody>
          <a:bodyPr>
            <a:normAutofit fontScale="92500" lnSpcReduction="10000"/>
          </a:bodyPr>
          <a:lstStyle/>
          <a:p>
            <a:pPr algn="just" rtl="1"/>
            <a:r>
              <a:rPr lang="fa-IR" sz="3200" b="1" dirty="0" smtClean="0">
                <a:solidFill>
                  <a:srgbClr val="002060"/>
                </a:solidFill>
                <a:cs typeface="B Nazanin" panose="00000400000000000000" pitchFamily="2" charset="-78"/>
              </a:rPr>
              <a:t>از </a:t>
            </a:r>
            <a:r>
              <a:rPr lang="fa-IR" sz="3200" b="1" dirty="0" smtClean="0">
                <a:solidFill>
                  <a:schemeClr val="accent6">
                    <a:lumMod val="50000"/>
                  </a:schemeClr>
                </a:solidFill>
                <a:cs typeface="B Nazanin" panose="00000400000000000000" pitchFamily="2" charset="-78"/>
              </a:rPr>
              <a:t>320بیمار</a:t>
            </a:r>
            <a:r>
              <a:rPr lang="fa-IR" sz="3200" b="1" dirty="0" smtClean="0">
                <a:solidFill>
                  <a:srgbClr val="002060"/>
                </a:solidFill>
                <a:cs typeface="B Nazanin" panose="00000400000000000000" pitchFamily="2" charset="-78"/>
              </a:rPr>
              <a:t> تحت پوشش تعداد 96 بیمار مربوط به قبل از شروع برنامه و 224 بیمار مربوط به بعد ازشروع برنامه می باشد.</a:t>
            </a:r>
          </a:p>
          <a:p>
            <a:pPr marL="0" indent="0" algn="just" rtl="1">
              <a:buNone/>
            </a:pPr>
            <a:endParaRPr lang="fa-IR" sz="3200" b="1" dirty="0" smtClean="0">
              <a:solidFill>
                <a:srgbClr val="002060"/>
              </a:solidFill>
              <a:cs typeface="B Nazanin" panose="00000400000000000000" pitchFamily="2" charset="-78"/>
            </a:endParaRPr>
          </a:p>
          <a:p>
            <a:pPr algn="just" rtl="1"/>
            <a:r>
              <a:rPr lang="fa-IR" sz="3200" b="1" dirty="0" smtClean="0">
                <a:solidFill>
                  <a:srgbClr val="002060"/>
                </a:solidFill>
                <a:cs typeface="B Nazanin" panose="00000400000000000000" pitchFamily="2" charset="-78"/>
              </a:rPr>
              <a:t>175  بیمار پسر و 145 بیمار دختر می باشد.</a:t>
            </a:r>
          </a:p>
          <a:p>
            <a:pPr marL="0" indent="0" algn="just" rtl="1">
              <a:buNone/>
            </a:pPr>
            <a:endParaRPr lang="fa-IR" sz="3200" b="1" dirty="0" smtClean="0">
              <a:solidFill>
                <a:srgbClr val="002060"/>
              </a:solidFill>
              <a:cs typeface="B Nazanin" panose="00000400000000000000" pitchFamily="2" charset="-78"/>
            </a:endParaRPr>
          </a:p>
          <a:p>
            <a:pPr algn="just" rtl="1"/>
            <a:r>
              <a:rPr lang="fa-IR" sz="3200" b="1" dirty="0" smtClean="0">
                <a:solidFill>
                  <a:srgbClr val="002060"/>
                </a:solidFill>
                <a:cs typeface="B Nazanin" panose="00000400000000000000" pitchFamily="2" charset="-78"/>
              </a:rPr>
              <a:t>97 بیمار زیر 5 سال می باشد.</a:t>
            </a:r>
          </a:p>
          <a:p>
            <a:pPr marL="0" indent="0" algn="just" rtl="1">
              <a:buNone/>
            </a:pPr>
            <a:endParaRPr lang="en-US" sz="3200" b="1" dirty="0" smtClean="0">
              <a:solidFill>
                <a:srgbClr val="002060"/>
              </a:solidFill>
              <a:cs typeface="B Nazanin" panose="00000400000000000000" pitchFamily="2" charset="-78"/>
            </a:endParaRPr>
          </a:p>
          <a:p>
            <a:pPr algn="just" rtl="1"/>
            <a:r>
              <a:rPr lang="fa-IR" sz="3200" b="1" dirty="0" smtClean="0">
                <a:solidFill>
                  <a:srgbClr val="002060"/>
                </a:solidFill>
                <a:cs typeface="B Nazanin" panose="00000400000000000000" pitchFamily="2" charset="-78"/>
              </a:rPr>
              <a:t>190 بیمار کلاسیک داریم و 3 بیمار غیر کلاسیک</a:t>
            </a:r>
            <a:endParaRPr lang="en-US" sz="3200" b="1" dirty="0">
              <a:solidFill>
                <a:srgbClr val="002060"/>
              </a:solidFill>
              <a:cs typeface="B Nazanin" panose="00000400000000000000" pitchFamily="2" charset="-78"/>
            </a:endParaRPr>
          </a:p>
        </p:txBody>
      </p:sp>
    </p:spTree>
    <p:extLst>
      <p:ext uri="{BB962C8B-B14F-4D97-AF65-F5344CB8AC3E}">
        <p14:creationId xmlns:p14="http://schemas.microsoft.com/office/powerpoint/2010/main" val="619236821"/>
      </p:ext>
    </p:extLst>
  </p:cSld>
  <p:clrMapOvr>
    <a:masterClrMapping/>
  </p:clrMapOvr>
  <p:transition spd="slow">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517900" y="281175"/>
            <a:ext cx="6413610" cy="287843"/>
          </a:xfrm>
          <a:prstGeom prst="rect">
            <a:avLst/>
          </a:prstGeom>
        </p:spPr>
        <p:txBody>
          <a:bodyPr vert="horz" lIns="91440" tIns="45720" rIns="91440" bIns="45720" rtlCol="0" anchor="b" anchorCtr="0">
            <a:noAutofit/>
          </a:bodyPr>
          <a:lstStyle>
            <a:lvl1pPr algn="l" defTabSz="914400" rtl="1" eaLnBrk="1" latinLnBrk="0" hangingPunct="1">
              <a:spcBef>
                <a:spcPct val="0"/>
              </a:spcBef>
              <a:buNone/>
              <a:defRPr sz="54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rtl="0"/>
            <a:r>
              <a:rPr lang="fa-IR" sz="2000" dirty="0" smtClean="0">
                <a:solidFill>
                  <a:srgbClr val="C00000"/>
                </a:solidFill>
                <a:cs typeface="B Titr" pitchFamily="2" charset="-78"/>
              </a:rPr>
              <a:t>وظایف مرکزبهداشت شهرستان</a:t>
            </a:r>
            <a:endParaRPr lang="en-US" sz="1200" dirty="0">
              <a:solidFill>
                <a:srgbClr val="C00000"/>
              </a:solidFill>
              <a:cs typeface="B Titr" pitchFamily="2" charset="-78"/>
            </a:endParaRPr>
          </a:p>
        </p:txBody>
      </p:sp>
      <p:sp>
        <p:nvSpPr>
          <p:cNvPr id="6" name="Content Placeholder 2"/>
          <p:cNvSpPr>
            <a:spLocks noGrp="1"/>
          </p:cNvSpPr>
          <p:nvPr>
            <p:ph idx="1"/>
          </p:nvPr>
        </p:nvSpPr>
        <p:spPr>
          <a:xfrm>
            <a:off x="448964" y="569018"/>
            <a:ext cx="7482546" cy="4293307"/>
          </a:xfrm>
        </p:spPr>
        <p:txBody>
          <a:bodyPr>
            <a:noAutofit/>
          </a:bodyPr>
          <a:lstStyle/>
          <a:p>
            <a:pPr algn="r" rtl="1">
              <a:buFontTx/>
              <a:buChar char="-"/>
            </a:pPr>
            <a:r>
              <a:rPr lang="fa-IR" sz="1100" b="1" dirty="0" smtClean="0">
                <a:solidFill>
                  <a:srgbClr val="002060"/>
                </a:solidFill>
                <a:cs typeface="B Nazanin" panose="00000400000000000000" pitchFamily="2" charset="-78"/>
              </a:rPr>
              <a:t>تشکیل کمیته ژنتیک به صورت سالیانه</a:t>
            </a:r>
          </a:p>
          <a:p>
            <a:pPr algn="r" rtl="1">
              <a:buFontTx/>
              <a:buChar char="-"/>
            </a:pPr>
            <a:endParaRPr lang="fa-IR" sz="1100" b="1" dirty="0">
              <a:solidFill>
                <a:srgbClr val="002060"/>
              </a:solidFill>
              <a:cs typeface="B Nazanin" panose="00000400000000000000" pitchFamily="2" charset="-78"/>
            </a:endParaRPr>
          </a:p>
          <a:p>
            <a:pPr algn="r" rtl="1">
              <a:buFontTx/>
              <a:buChar char="-"/>
            </a:pPr>
            <a:r>
              <a:rPr lang="fa-IR" sz="1100" b="1" dirty="0" smtClean="0">
                <a:solidFill>
                  <a:srgbClr val="002060"/>
                </a:solidFill>
                <a:cs typeface="B Nazanin" panose="00000400000000000000" pitchFamily="2" charset="-78"/>
              </a:rPr>
              <a:t>تشکیل کمیته بروز </a:t>
            </a:r>
          </a:p>
          <a:p>
            <a:pPr algn="r" rtl="1">
              <a:buFontTx/>
              <a:buChar char="-"/>
            </a:pPr>
            <a:endParaRPr lang="fa-IR" sz="1100" b="1" dirty="0">
              <a:solidFill>
                <a:srgbClr val="002060"/>
              </a:solidFill>
              <a:cs typeface="B Nazanin" panose="00000400000000000000" pitchFamily="2" charset="-78"/>
            </a:endParaRPr>
          </a:p>
          <a:p>
            <a:pPr algn="r" rtl="1">
              <a:buFontTx/>
              <a:buChar char="-"/>
            </a:pPr>
            <a:r>
              <a:rPr lang="fa-IR" sz="1100" b="1" dirty="0" smtClean="0">
                <a:solidFill>
                  <a:srgbClr val="002060"/>
                </a:solidFill>
                <a:cs typeface="B Nazanin" panose="00000400000000000000" pitchFamily="2" charset="-78"/>
              </a:rPr>
              <a:t>نظارت </a:t>
            </a:r>
          </a:p>
          <a:p>
            <a:pPr algn="r" rtl="1">
              <a:buFontTx/>
              <a:buChar char="-"/>
            </a:pPr>
            <a:endParaRPr lang="fa-IR" sz="1100" b="1" dirty="0">
              <a:solidFill>
                <a:srgbClr val="002060"/>
              </a:solidFill>
              <a:cs typeface="B Nazanin" panose="00000400000000000000" pitchFamily="2" charset="-78"/>
            </a:endParaRPr>
          </a:p>
          <a:p>
            <a:pPr algn="r" rtl="1">
              <a:buFontTx/>
              <a:buChar char="-"/>
            </a:pPr>
            <a:r>
              <a:rPr lang="fa-IR" sz="1100" b="1" dirty="0" smtClean="0">
                <a:solidFill>
                  <a:srgbClr val="002060"/>
                </a:solidFill>
                <a:cs typeface="B Nazanin" panose="00000400000000000000" pitchFamily="2" charset="-78"/>
              </a:rPr>
              <a:t>آموزش</a:t>
            </a:r>
          </a:p>
          <a:p>
            <a:pPr algn="r" rtl="1">
              <a:buFontTx/>
              <a:buChar char="-"/>
            </a:pPr>
            <a:endParaRPr lang="fa-IR" sz="1100" b="1" dirty="0">
              <a:solidFill>
                <a:srgbClr val="002060"/>
              </a:solidFill>
              <a:cs typeface="B Nazanin" panose="00000400000000000000" pitchFamily="2" charset="-78"/>
            </a:endParaRPr>
          </a:p>
          <a:p>
            <a:pPr algn="r" rtl="1">
              <a:buFontTx/>
              <a:buChar char="-"/>
            </a:pPr>
            <a:r>
              <a:rPr lang="fa-IR" sz="1100" b="1" dirty="0" smtClean="0">
                <a:solidFill>
                  <a:srgbClr val="002060"/>
                </a:solidFill>
                <a:cs typeface="B Nazanin" panose="00000400000000000000" pitchFamily="2" charset="-78"/>
              </a:rPr>
              <a:t>پیگیری وارجاع موارد مشکوک به آزمایشگاه نوبل وسپس بیمارستان امین</a:t>
            </a:r>
          </a:p>
          <a:p>
            <a:pPr algn="r" rtl="1">
              <a:buFontTx/>
              <a:buChar char="-"/>
            </a:pPr>
            <a:endParaRPr lang="fa-IR" sz="1100" b="1" dirty="0">
              <a:solidFill>
                <a:srgbClr val="002060"/>
              </a:solidFill>
              <a:cs typeface="B Nazanin" panose="00000400000000000000" pitchFamily="2" charset="-78"/>
            </a:endParaRPr>
          </a:p>
          <a:p>
            <a:pPr algn="r" rtl="1">
              <a:buFontTx/>
              <a:buChar char="-"/>
            </a:pPr>
            <a:r>
              <a:rPr lang="fa-IR" sz="1100" b="1" dirty="0" smtClean="0">
                <a:solidFill>
                  <a:srgbClr val="002060"/>
                </a:solidFill>
                <a:cs typeface="B Nazanin" panose="00000400000000000000" pitchFamily="2" charset="-78"/>
              </a:rPr>
              <a:t>اعلام موارد جدید به پایگاه سلامت</a:t>
            </a:r>
          </a:p>
          <a:p>
            <a:pPr algn="r" rtl="1">
              <a:buFontTx/>
              <a:buChar char="-"/>
            </a:pPr>
            <a:endParaRPr lang="fa-IR" sz="1100" b="1" dirty="0">
              <a:solidFill>
                <a:srgbClr val="002060"/>
              </a:solidFill>
              <a:cs typeface="B Nazanin" panose="00000400000000000000" pitchFamily="2" charset="-78"/>
            </a:endParaRPr>
          </a:p>
          <a:p>
            <a:pPr algn="r" rtl="1">
              <a:buFontTx/>
              <a:buChar char="-"/>
            </a:pPr>
            <a:r>
              <a:rPr lang="fa-IR" sz="1100" b="1" dirty="0" smtClean="0">
                <a:solidFill>
                  <a:srgbClr val="002060"/>
                </a:solidFill>
                <a:cs typeface="B Nazanin" panose="00000400000000000000" pitchFamily="2" charset="-78"/>
              </a:rPr>
              <a:t>پیگیری زوج های ناقل</a:t>
            </a:r>
          </a:p>
          <a:p>
            <a:pPr marL="0" indent="0" algn="r" rtl="1">
              <a:buNone/>
            </a:pPr>
            <a:endParaRPr lang="fa-IR" sz="1100" b="1" dirty="0">
              <a:solidFill>
                <a:srgbClr val="002060"/>
              </a:solidFill>
              <a:cs typeface="B Nazanin" panose="00000400000000000000" pitchFamily="2" charset="-78"/>
            </a:endParaRPr>
          </a:p>
          <a:p>
            <a:pPr algn="r" rtl="1">
              <a:buFontTx/>
              <a:buChar char="-"/>
            </a:pPr>
            <a:r>
              <a:rPr lang="fa-IR" sz="1100" b="1" dirty="0" smtClean="0">
                <a:solidFill>
                  <a:srgbClr val="002060"/>
                </a:solidFill>
                <a:cs typeface="B Nazanin" panose="00000400000000000000" pitchFamily="2" charset="-78"/>
              </a:rPr>
              <a:t>پیگیری موارد غیبت از درمان </a:t>
            </a:r>
          </a:p>
          <a:p>
            <a:pPr algn="r" rtl="1">
              <a:buFontTx/>
              <a:buChar char="-"/>
            </a:pPr>
            <a:endParaRPr lang="fa-IR" sz="1100" b="1" dirty="0">
              <a:solidFill>
                <a:srgbClr val="002060"/>
              </a:solidFill>
              <a:cs typeface="B Nazanin" panose="00000400000000000000" pitchFamily="2" charset="-78"/>
            </a:endParaRPr>
          </a:p>
          <a:p>
            <a:pPr algn="r" rtl="1">
              <a:buFontTx/>
              <a:buChar char="-"/>
            </a:pPr>
            <a:r>
              <a:rPr lang="fa-IR" sz="1100" b="1" dirty="0" smtClean="0">
                <a:solidFill>
                  <a:srgbClr val="002060"/>
                </a:solidFill>
                <a:cs typeface="B Nazanin" panose="00000400000000000000" pitchFamily="2" charset="-78"/>
              </a:rPr>
              <a:t>گزارش موارد مهاجرت</a:t>
            </a:r>
          </a:p>
          <a:p>
            <a:pPr algn="r" rtl="1">
              <a:buFontTx/>
              <a:buChar char="-"/>
            </a:pPr>
            <a:endParaRPr lang="fa-IR" sz="1100" b="1" dirty="0">
              <a:solidFill>
                <a:srgbClr val="002060"/>
              </a:solidFill>
              <a:cs typeface="B Nazanin" panose="00000400000000000000" pitchFamily="2" charset="-78"/>
            </a:endParaRPr>
          </a:p>
          <a:p>
            <a:pPr algn="r" rtl="1">
              <a:buFontTx/>
              <a:buChar char="-"/>
            </a:pPr>
            <a:r>
              <a:rPr lang="fa-IR" sz="1100" b="1" dirty="0" smtClean="0">
                <a:solidFill>
                  <a:srgbClr val="002060"/>
                </a:solidFill>
                <a:cs typeface="B Nazanin" panose="00000400000000000000" pitchFamily="2" charset="-78"/>
              </a:rPr>
              <a:t>استخراج شاخص ها</a:t>
            </a:r>
          </a:p>
        </p:txBody>
      </p:sp>
    </p:spTree>
    <p:extLst>
      <p:ext uri="{BB962C8B-B14F-4D97-AF65-F5344CB8AC3E}">
        <p14:creationId xmlns:p14="http://schemas.microsoft.com/office/powerpoint/2010/main" val="924909570"/>
      </p:ext>
    </p:extLst>
  </p:cSld>
  <p:clrMapOvr>
    <a:masterClrMapping/>
  </p:clrMapOvr>
  <p:transition spd="slow">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517900" y="128471"/>
            <a:ext cx="6413610" cy="440548"/>
          </a:xfrm>
          <a:prstGeom prst="rect">
            <a:avLst/>
          </a:prstGeom>
        </p:spPr>
        <p:txBody>
          <a:bodyPr vert="horz" lIns="91440" tIns="45720" rIns="91440" bIns="45720" rtlCol="0" anchor="b" anchorCtr="0">
            <a:noAutofit/>
          </a:bodyPr>
          <a:lstStyle>
            <a:lvl1pPr algn="l" defTabSz="914400" rtl="1" eaLnBrk="1" latinLnBrk="0" hangingPunct="1">
              <a:spcBef>
                <a:spcPct val="0"/>
              </a:spcBef>
              <a:buNone/>
              <a:defRPr sz="54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rtl="0"/>
            <a:r>
              <a:rPr lang="fa-IR" sz="2000" dirty="0" smtClean="0">
                <a:solidFill>
                  <a:srgbClr val="C00000"/>
                </a:solidFill>
                <a:cs typeface="B Titr" pitchFamily="2" charset="-78"/>
              </a:rPr>
              <a:t>وظایف پایگاه های سلامت</a:t>
            </a:r>
            <a:endParaRPr lang="en-US" sz="1200" dirty="0">
              <a:solidFill>
                <a:srgbClr val="C00000"/>
              </a:solidFill>
              <a:cs typeface="B Titr" pitchFamily="2" charset="-78"/>
            </a:endParaRPr>
          </a:p>
        </p:txBody>
      </p:sp>
      <p:sp>
        <p:nvSpPr>
          <p:cNvPr id="6" name="Content Placeholder 2"/>
          <p:cNvSpPr>
            <a:spLocks noGrp="1"/>
          </p:cNvSpPr>
          <p:nvPr>
            <p:ph idx="1"/>
          </p:nvPr>
        </p:nvSpPr>
        <p:spPr>
          <a:xfrm>
            <a:off x="448963" y="891995"/>
            <a:ext cx="7940661" cy="4123036"/>
          </a:xfrm>
        </p:spPr>
        <p:txBody>
          <a:bodyPr>
            <a:noAutofit/>
          </a:bodyPr>
          <a:lstStyle/>
          <a:p>
            <a:pPr algn="r" rtl="1">
              <a:buFontTx/>
              <a:buChar char="-"/>
            </a:pPr>
            <a:endParaRPr lang="fa-IR" sz="1100" b="1" dirty="0" smtClean="0">
              <a:solidFill>
                <a:srgbClr val="002060"/>
              </a:solidFill>
              <a:cs typeface="B Mitra" pitchFamily="2" charset="-78"/>
            </a:endParaRPr>
          </a:p>
          <a:p>
            <a:pPr marL="0" indent="0" algn="r" rtl="1">
              <a:buNone/>
            </a:pPr>
            <a:r>
              <a:rPr lang="fa-IR" sz="1100" b="1" dirty="0">
                <a:solidFill>
                  <a:srgbClr val="002060"/>
                </a:solidFill>
                <a:cs typeface="B Mitra" pitchFamily="2" charset="-78"/>
              </a:rPr>
              <a:t> </a:t>
            </a:r>
            <a:r>
              <a:rPr lang="fa-IR" sz="1100" b="1" dirty="0" smtClean="0">
                <a:solidFill>
                  <a:srgbClr val="002060"/>
                </a:solidFill>
                <a:cs typeface="B Mitra" pitchFamily="2" charset="-78"/>
              </a:rPr>
              <a:t>  </a:t>
            </a:r>
            <a:r>
              <a:rPr lang="fa-IR" sz="1200" b="1" dirty="0" smtClean="0">
                <a:solidFill>
                  <a:srgbClr val="002060"/>
                </a:solidFill>
                <a:cs typeface="B Nazanin" panose="00000400000000000000" pitchFamily="2" charset="-78"/>
              </a:rPr>
              <a:t>-     </a:t>
            </a:r>
            <a:r>
              <a:rPr lang="fa-IR" sz="1600" b="1" dirty="0" smtClean="0">
                <a:solidFill>
                  <a:srgbClr val="002060"/>
                </a:solidFill>
                <a:cs typeface="B Nazanin" panose="00000400000000000000" pitchFamily="2" charset="-78"/>
              </a:rPr>
              <a:t>آموزش مادران درسه ماهه آخر بارداری در خصوص اهمیت غربالگری بهنگام نوزادان </a:t>
            </a:r>
            <a:endParaRPr lang="fa-IR" sz="1200" b="1" dirty="0" smtClean="0">
              <a:solidFill>
                <a:srgbClr val="002060"/>
              </a:solidFill>
              <a:cs typeface="B Nazanin" panose="00000400000000000000" pitchFamily="2" charset="-78"/>
            </a:endParaRPr>
          </a:p>
          <a:p>
            <a:pPr algn="r" rtl="1">
              <a:buFontTx/>
              <a:buChar char="-"/>
            </a:pPr>
            <a:r>
              <a:rPr lang="fa-IR" sz="1800" b="1" dirty="0" smtClean="0">
                <a:solidFill>
                  <a:srgbClr val="002060"/>
                </a:solidFill>
                <a:cs typeface="B Nazanin" panose="00000400000000000000" pitchFamily="2" charset="-78"/>
              </a:rPr>
              <a:t>اطمینان از غربالگری کلیه متولدین زنده  تحت پوشش   </a:t>
            </a:r>
          </a:p>
          <a:p>
            <a:pPr marL="0" indent="0" algn="r" rtl="1">
              <a:buNone/>
            </a:pPr>
            <a:r>
              <a:rPr lang="fa-IR" sz="1800" b="1" dirty="0" smtClean="0">
                <a:solidFill>
                  <a:srgbClr val="002060"/>
                </a:solidFill>
                <a:cs typeface="B Nazanin" panose="00000400000000000000" pitchFamily="2" charset="-78"/>
              </a:rPr>
              <a:t>    </a:t>
            </a:r>
            <a:endParaRPr lang="fa-IR" sz="1800" b="1" dirty="0">
              <a:solidFill>
                <a:srgbClr val="002060"/>
              </a:solidFill>
              <a:cs typeface="B Nazanin" panose="00000400000000000000" pitchFamily="2" charset="-78"/>
            </a:endParaRPr>
          </a:p>
          <a:p>
            <a:pPr algn="r" rtl="1">
              <a:buFontTx/>
              <a:buChar char="-"/>
            </a:pPr>
            <a:r>
              <a:rPr lang="fa-IR" sz="1800" b="1" dirty="0" smtClean="0">
                <a:solidFill>
                  <a:srgbClr val="002060"/>
                </a:solidFill>
                <a:cs typeface="B Nazanin" panose="00000400000000000000" pitchFamily="2" charset="-78"/>
              </a:rPr>
              <a:t>ثبت اطلاعات غربالگری در سامانه سیب </a:t>
            </a:r>
            <a:endParaRPr lang="fa-IR" sz="1800" b="1" dirty="0">
              <a:solidFill>
                <a:srgbClr val="002060"/>
              </a:solidFill>
              <a:cs typeface="B Nazanin" panose="00000400000000000000" pitchFamily="2" charset="-78"/>
            </a:endParaRPr>
          </a:p>
          <a:p>
            <a:pPr algn="r" rtl="1">
              <a:buFontTx/>
              <a:buChar char="-"/>
            </a:pPr>
            <a:r>
              <a:rPr lang="fa-IR" sz="1800" b="1" dirty="0" smtClean="0">
                <a:solidFill>
                  <a:srgbClr val="002060"/>
                </a:solidFill>
                <a:cs typeface="B Nazanin" panose="00000400000000000000" pitchFamily="2" charset="-78"/>
              </a:rPr>
              <a:t>پیگیری موارد ارجاع به آزمایشگاه نوبل</a:t>
            </a:r>
          </a:p>
          <a:p>
            <a:pPr algn="r" rtl="1">
              <a:buFontTx/>
              <a:buChar char="-"/>
            </a:pPr>
            <a:endParaRPr lang="fa-IR" sz="1800" b="1" dirty="0">
              <a:solidFill>
                <a:srgbClr val="002060"/>
              </a:solidFill>
              <a:cs typeface="B Nazanin" panose="00000400000000000000" pitchFamily="2" charset="-78"/>
            </a:endParaRPr>
          </a:p>
          <a:p>
            <a:pPr algn="r" rtl="1">
              <a:buFontTx/>
              <a:buChar char="-"/>
            </a:pPr>
            <a:r>
              <a:rPr lang="fa-IR" sz="1800" b="1" dirty="0" smtClean="0">
                <a:solidFill>
                  <a:srgbClr val="002060"/>
                </a:solidFill>
                <a:cs typeface="B Nazanin" panose="00000400000000000000" pitchFamily="2" charset="-78"/>
              </a:rPr>
              <a:t>اطلاع از بیماران تحت پوشش </a:t>
            </a:r>
            <a:endParaRPr lang="fa-IR" sz="1800" b="1" dirty="0">
              <a:solidFill>
                <a:srgbClr val="002060"/>
              </a:solidFill>
              <a:cs typeface="B Nazanin" panose="00000400000000000000" pitchFamily="2" charset="-78"/>
            </a:endParaRPr>
          </a:p>
          <a:p>
            <a:pPr algn="r" rtl="1">
              <a:buFontTx/>
              <a:buChar char="-"/>
            </a:pPr>
            <a:r>
              <a:rPr lang="fa-IR" sz="1800" b="1" dirty="0" smtClean="0">
                <a:solidFill>
                  <a:srgbClr val="002060"/>
                </a:solidFill>
                <a:cs typeface="B Nazanin" panose="00000400000000000000" pitchFamily="2" charset="-78"/>
              </a:rPr>
              <a:t>پیگیری زوج های ناقل جهت انجام آزمایشات ژن</a:t>
            </a:r>
          </a:p>
          <a:p>
            <a:pPr algn="r" rtl="1">
              <a:buFontTx/>
              <a:buChar char="-"/>
            </a:pPr>
            <a:r>
              <a:rPr lang="fa-IR" sz="1800" b="1" dirty="0" smtClean="0">
                <a:solidFill>
                  <a:srgbClr val="002060"/>
                </a:solidFill>
                <a:cs typeface="B Nazanin" panose="00000400000000000000" pitchFamily="2" charset="-78"/>
              </a:rPr>
              <a:t>پیگیری </a:t>
            </a:r>
            <a:r>
              <a:rPr lang="fa-IR" sz="1800" b="1" dirty="0">
                <a:solidFill>
                  <a:srgbClr val="002060"/>
                </a:solidFill>
                <a:cs typeface="B Nazanin" panose="00000400000000000000" pitchFamily="2" charset="-78"/>
              </a:rPr>
              <a:t>موارد غیبت از </a:t>
            </a:r>
            <a:r>
              <a:rPr lang="fa-IR" sz="1800" b="1" dirty="0" smtClean="0">
                <a:solidFill>
                  <a:srgbClr val="002060"/>
                </a:solidFill>
                <a:cs typeface="B Nazanin" panose="00000400000000000000" pitchFamily="2" charset="-78"/>
              </a:rPr>
              <a:t>درمان</a:t>
            </a:r>
          </a:p>
          <a:p>
            <a:pPr algn="r" rtl="1">
              <a:buFontTx/>
              <a:buChar char="-"/>
            </a:pPr>
            <a:endParaRPr lang="fa-IR" sz="1800" b="1" dirty="0">
              <a:solidFill>
                <a:srgbClr val="002060"/>
              </a:solidFill>
              <a:cs typeface="B Nazanin" panose="00000400000000000000" pitchFamily="2" charset="-78"/>
            </a:endParaRPr>
          </a:p>
          <a:p>
            <a:pPr algn="r" rtl="1">
              <a:buFontTx/>
              <a:buChar char="-"/>
            </a:pPr>
            <a:r>
              <a:rPr lang="fa-IR" sz="1800" b="1" dirty="0" smtClean="0">
                <a:solidFill>
                  <a:srgbClr val="002060"/>
                </a:solidFill>
                <a:cs typeface="B Nazanin" panose="00000400000000000000" pitchFamily="2" charset="-78"/>
              </a:rPr>
              <a:t>گزارش موارد مهاجرت وفوت</a:t>
            </a:r>
          </a:p>
          <a:p>
            <a:pPr algn="r" rtl="1">
              <a:buFontTx/>
              <a:buChar char="-"/>
            </a:pPr>
            <a:r>
              <a:rPr lang="fa-IR" sz="1800" b="1" dirty="0" smtClean="0">
                <a:solidFill>
                  <a:srgbClr val="002060"/>
                </a:solidFill>
                <a:cs typeface="B Nazanin" panose="00000400000000000000" pitchFamily="2" charset="-78"/>
              </a:rPr>
              <a:t>استخراج شاخص ها</a:t>
            </a:r>
            <a:endParaRPr lang="fa-IR" sz="1800" b="1" dirty="0">
              <a:solidFill>
                <a:srgbClr val="002060"/>
              </a:solidFill>
              <a:cs typeface="B Nazanin" panose="00000400000000000000" pitchFamily="2" charset="-78"/>
            </a:endParaRPr>
          </a:p>
        </p:txBody>
      </p:sp>
      <p:sp>
        <p:nvSpPr>
          <p:cNvPr id="3" name="Rectangle 2"/>
          <p:cNvSpPr/>
          <p:nvPr/>
        </p:nvSpPr>
        <p:spPr>
          <a:xfrm>
            <a:off x="143555" y="2030183"/>
            <a:ext cx="2281425" cy="646331"/>
          </a:xfrm>
          <a:prstGeom prst="rect">
            <a:avLst/>
          </a:prstGeom>
        </p:spPr>
        <p:txBody>
          <a:bodyPr wrap="square">
            <a:spAutoFit/>
          </a:bodyPr>
          <a:lstStyle/>
          <a:p>
            <a:pPr algn="r" rtl="1"/>
            <a:endParaRPr lang="fa-IR" b="1" dirty="0">
              <a:solidFill>
                <a:srgbClr val="002060"/>
              </a:solidFill>
              <a:cs typeface="B Mitra" pitchFamily="2" charset="-78"/>
            </a:endParaRPr>
          </a:p>
          <a:p>
            <a:pPr algn="r" rtl="1"/>
            <a:endParaRPr lang="fa-IR" b="1" dirty="0">
              <a:solidFill>
                <a:srgbClr val="002060"/>
              </a:solidFill>
              <a:cs typeface="B Mitra" pitchFamily="2" charset="-78"/>
            </a:endParaRPr>
          </a:p>
        </p:txBody>
      </p:sp>
    </p:spTree>
    <p:extLst>
      <p:ext uri="{BB962C8B-B14F-4D97-AF65-F5344CB8AC3E}">
        <p14:creationId xmlns:p14="http://schemas.microsoft.com/office/powerpoint/2010/main" val="1861349101"/>
      </p:ext>
    </p:extLst>
  </p:cSld>
  <p:clrMapOvr>
    <a:masterClrMapping/>
  </p:clrMapOvr>
  <p:transition spd="slow">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517900" y="128471"/>
            <a:ext cx="6413610" cy="440548"/>
          </a:xfrm>
          <a:prstGeom prst="rect">
            <a:avLst/>
          </a:prstGeom>
        </p:spPr>
        <p:txBody>
          <a:bodyPr vert="horz" lIns="91440" tIns="45720" rIns="91440" bIns="45720" rtlCol="0" anchor="b" anchorCtr="0">
            <a:noAutofit/>
          </a:bodyPr>
          <a:lstStyle>
            <a:lvl1pPr algn="l" defTabSz="914400" rtl="1" eaLnBrk="1" latinLnBrk="0" hangingPunct="1">
              <a:spcBef>
                <a:spcPct val="0"/>
              </a:spcBef>
              <a:buNone/>
              <a:defRPr sz="54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rtl="0"/>
            <a:r>
              <a:rPr lang="fa-IR" sz="2000" dirty="0" smtClean="0">
                <a:solidFill>
                  <a:srgbClr val="C00000"/>
                </a:solidFill>
                <a:cs typeface="B Titr" pitchFamily="2" charset="-78"/>
              </a:rPr>
              <a:t>نکات مورد توجه</a:t>
            </a:r>
            <a:endParaRPr lang="en-US" sz="1200" dirty="0">
              <a:solidFill>
                <a:srgbClr val="C00000"/>
              </a:solidFill>
              <a:cs typeface="B Titr" pitchFamily="2" charset="-78"/>
            </a:endParaRPr>
          </a:p>
        </p:txBody>
      </p:sp>
      <p:sp>
        <p:nvSpPr>
          <p:cNvPr id="6" name="Content Placeholder 2"/>
          <p:cNvSpPr>
            <a:spLocks noGrp="1"/>
          </p:cNvSpPr>
          <p:nvPr>
            <p:ph idx="1"/>
          </p:nvPr>
        </p:nvSpPr>
        <p:spPr>
          <a:xfrm>
            <a:off x="448965" y="569019"/>
            <a:ext cx="8246070" cy="4293306"/>
          </a:xfrm>
        </p:spPr>
        <p:txBody>
          <a:bodyPr>
            <a:noAutofit/>
          </a:bodyPr>
          <a:lstStyle/>
          <a:p>
            <a:pPr marL="0" indent="0" algn="r" rtl="1">
              <a:buNone/>
            </a:pPr>
            <a:endParaRPr lang="fa-IR" sz="1600" b="1" dirty="0" smtClean="0">
              <a:solidFill>
                <a:srgbClr val="002060"/>
              </a:solidFill>
              <a:cs typeface="B Nazanin" panose="00000400000000000000" pitchFamily="2" charset="-78"/>
            </a:endParaRPr>
          </a:p>
          <a:p>
            <a:pPr algn="just" rtl="1">
              <a:buFontTx/>
              <a:buChar char="-"/>
            </a:pPr>
            <a:r>
              <a:rPr lang="fa-IR" sz="1800" b="1" dirty="0" smtClean="0">
                <a:solidFill>
                  <a:srgbClr val="002060"/>
                </a:solidFill>
                <a:cs typeface="B Nazanin" panose="00000400000000000000" pitchFamily="2" charset="-78"/>
              </a:rPr>
              <a:t>آمار سه ماهه حداکثر تا بیستم اولین ماه فصل بعد در پرتال وارد گردد.</a:t>
            </a:r>
          </a:p>
          <a:p>
            <a:pPr algn="just" rtl="1">
              <a:buFontTx/>
              <a:buChar char="-"/>
            </a:pPr>
            <a:endParaRPr lang="fa-IR" sz="1800" b="1" dirty="0" smtClean="0">
              <a:solidFill>
                <a:srgbClr val="002060"/>
              </a:solidFill>
              <a:cs typeface="B Nazanin" panose="00000400000000000000" pitchFamily="2" charset="-78"/>
            </a:endParaRPr>
          </a:p>
          <a:p>
            <a:pPr algn="just" rtl="1">
              <a:buFontTx/>
              <a:buChar char="-"/>
            </a:pPr>
            <a:r>
              <a:rPr lang="fa-IR" sz="1800" b="1" dirty="0" smtClean="0">
                <a:solidFill>
                  <a:srgbClr val="002060"/>
                </a:solidFill>
                <a:cs typeface="B Nazanin" panose="00000400000000000000" pitchFamily="2" charset="-78"/>
              </a:rPr>
              <a:t>موارد مشکوک ارجاع شده به آزمایشگاه نوبل تا تعیین تکلیف نهایی ودر صورت نیاز مراجعه به کلینیک بیمارستان امین وتعیین وضعیت پیگیری شوند.</a:t>
            </a:r>
          </a:p>
          <a:p>
            <a:pPr algn="just" rtl="1">
              <a:buFontTx/>
              <a:buChar char="-"/>
            </a:pPr>
            <a:endParaRPr lang="fa-IR" sz="1800" b="1" dirty="0" smtClean="0">
              <a:solidFill>
                <a:srgbClr val="002060"/>
              </a:solidFill>
              <a:cs typeface="B Nazanin" panose="00000400000000000000" pitchFamily="2" charset="-78"/>
            </a:endParaRPr>
          </a:p>
          <a:p>
            <a:pPr algn="just" rtl="1">
              <a:buFontTx/>
              <a:buChar char="-"/>
            </a:pPr>
            <a:r>
              <a:rPr lang="fa-IR" sz="1800" b="1" dirty="0" smtClean="0">
                <a:solidFill>
                  <a:srgbClr val="002060"/>
                </a:solidFill>
                <a:cs typeface="B Nazanin" panose="00000400000000000000" pitchFamily="2" charset="-78"/>
              </a:rPr>
              <a:t>مکاتبه در خصوص موارد ارجاع شده به کلینیک بیمارستان امین (مکاتبه با بیمارستان امین ورونوشت به مرکز بهداشت استان )ودرج مشخصات، آدرس وشماره تماس  ومقدار فنیل پاشنه پا در مکاتبه</a:t>
            </a:r>
          </a:p>
          <a:p>
            <a:pPr algn="just" rtl="1">
              <a:buFontTx/>
              <a:buChar char="-"/>
            </a:pPr>
            <a:endParaRPr lang="fa-IR" sz="1800" b="1" dirty="0" smtClean="0">
              <a:solidFill>
                <a:srgbClr val="002060"/>
              </a:solidFill>
              <a:cs typeface="B Nazanin" panose="00000400000000000000" pitchFamily="2" charset="-78"/>
            </a:endParaRPr>
          </a:p>
          <a:p>
            <a:pPr algn="just" rtl="1">
              <a:buFontTx/>
              <a:buChar char="-"/>
            </a:pPr>
            <a:r>
              <a:rPr lang="fa-IR" sz="1800" b="1" dirty="0" smtClean="0">
                <a:solidFill>
                  <a:srgbClr val="002060"/>
                </a:solidFill>
                <a:cs typeface="B Nazanin" panose="00000400000000000000" pitchFamily="2" charset="-78"/>
              </a:rPr>
              <a:t>اگر نوزادی بعداز 4هفتگی همچنان بستری بود تا سه ماهگی فرصت انجام نمونه دوم وجود دارد ،درصورت امکان میتوان با نوبت سوم یا چهارم نمونه هیپوتیروئیدی نمونه گیری انجام شود و بالای فرم شماره یک عبارت (از نظر </a:t>
            </a:r>
            <a:r>
              <a:rPr lang="en-US" sz="1800" b="1" dirty="0" smtClean="0">
                <a:solidFill>
                  <a:srgbClr val="002060"/>
                </a:solidFill>
                <a:cs typeface="B Nazanin" panose="00000400000000000000" pitchFamily="2" charset="-78"/>
              </a:rPr>
              <a:t>PKU</a:t>
            </a:r>
            <a:r>
              <a:rPr lang="fa-IR" sz="1800" b="1" dirty="0" smtClean="0">
                <a:solidFill>
                  <a:srgbClr val="002060"/>
                </a:solidFill>
                <a:cs typeface="B Nazanin" panose="00000400000000000000" pitchFamily="2" charset="-78"/>
              </a:rPr>
              <a:t> هم بررسی گردد) درج گردد و به مرکز بهداشت استان یا آزمایشگاه به صورت تلفنی اطلاع داده شود.</a:t>
            </a:r>
            <a:endParaRPr lang="fa-IR" b="1" dirty="0">
              <a:solidFill>
                <a:srgbClr val="002060"/>
              </a:solidFill>
              <a:cs typeface="B Nazanin" panose="00000400000000000000" pitchFamily="2" charset="-78"/>
            </a:endParaRPr>
          </a:p>
        </p:txBody>
      </p:sp>
    </p:spTree>
    <p:extLst>
      <p:ext uri="{BB962C8B-B14F-4D97-AF65-F5344CB8AC3E}">
        <p14:creationId xmlns:p14="http://schemas.microsoft.com/office/powerpoint/2010/main" val="1626645906"/>
      </p:ext>
    </p:extLst>
  </p:cSld>
  <p:clrMapOvr>
    <a:masterClrMapping/>
  </p:clrMapOvr>
  <p:transition spd="slow">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517900" y="128471"/>
            <a:ext cx="6413610" cy="440548"/>
          </a:xfrm>
          <a:prstGeom prst="rect">
            <a:avLst/>
          </a:prstGeom>
        </p:spPr>
        <p:txBody>
          <a:bodyPr vert="horz" lIns="91440" tIns="45720" rIns="91440" bIns="45720" rtlCol="0" anchor="b" anchorCtr="0">
            <a:noAutofit/>
          </a:bodyPr>
          <a:lstStyle>
            <a:lvl1pPr algn="l" defTabSz="914400" rtl="1" eaLnBrk="1" latinLnBrk="0" hangingPunct="1">
              <a:spcBef>
                <a:spcPct val="0"/>
              </a:spcBef>
              <a:buNone/>
              <a:defRPr sz="54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rtl="0"/>
            <a:r>
              <a:rPr lang="fa-IR" sz="2000" dirty="0" smtClean="0">
                <a:solidFill>
                  <a:srgbClr val="C00000"/>
                </a:solidFill>
                <a:cs typeface="B Titr" pitchFamily="2" charset="-78"/>
              </a:rPr>
              <a:t>نکات مورد توجه</a:t>
            </a:r>
            <a:endParaRPr lang="en-US" sz="1200" dirty="0">
              <a:solidFill>
                <a:srgbClr val="C00000"/>
              </a:solidFill>
              <a:cs typeface="B Titr" pitchFamily="2" charset="-78"/>
            </a:endParaRPr>
          </a:p>
        </p:txBody>
      </p:sp>
      <p:sp>
        <p:nvSpPr>
          <p:cNvPr id="6" name="Content Placeholder 2"/>
          <p:cNvSpPr>
            <a:spLocks noGrp="1"/>
          </p:cNvSpPr>
          <p:nvPr>
            <p:ph idx="1"/>
          </p:nvPr>
        </p:nvSpPr>
        <p:spPr>
          <a:xfrm>
            <a:off x="448965" y="739290"/>
            <a:ext cx="7940661" cy="4123036"/>
          </a:xfrm>
        </p:spPr>
        <p:txBody>
          <a:bodyPr>
            <a:noAutofit/>
          </a:bodyPr>
          <a:lstStyle/>
          <a:p>
            <a:pPr marL="0" indent="0" algn="r" rtl="1">
              <a:buNone/>
            </a:pPr>
            <a:endParaRPr lang="fa-IR" sz="1600" b="1" dirty="0" smtClean="0">
              <a:solidFill>
                <a:srgbClr val="002060"/>
              </a:solidFill>
              <a:cs typeface="B Nazanin" panose="00000400000000000000" pitchFamily="2" charset="-78"/>
            </a:endParaRPr>
          </a:p>
          <a:p>
            <a:pPr algn="just" rtl="1">
              <a:buFontTx/>
              <a:buChar char="-"/>
            </a:pPr>
            <a:r>
              <a:rPr lang="fa-IR" sz="2000" b="1" dirty="0" smtClean="0">
                <a:solidFill>
                  <a:srgbClr val="002060"/>
                </a:solidFill>
                <a:cs typeface="B Nazanin" panose="00000400000000000000" pitchFamily="2" charset="-78"/>
              </a:rPr>
              <a:t>در صورتیکه آزمایش </a:t>
            </a:r>
            <a:r>
              <a:rPr lang="en-US" sz="2000" b="1" dirty="0" smtClean="0">
                <a:solidFill>
                  <a:srgbClr val="002060"/>
                </a:solidFill>
                <a:cs typeface="B Nazanin" panose="00000400000000000000" pitchFamily="2" charset="-78"/>
              </a:rPr>
              <a:t>HPLC</a:t>
            </a:r>
            <a:r>
              <a:rPr lang="fa-IR" sz="2000" b="1" dirty="0" smtClean="0">
                <a:solidFill>
                  <a:srgbClr val="002060"/>
                </a:solidFill>
                <a:cs typeface="B Nazanin" panose="00000400000000000000" pitchFamily="2" charset="-78"/>
              </a:rPr>
              <a:t> مساوی 2 و بالاتر بود باید ارجاع شود به امین</a:t>
            </a:r>
          </a:p>
          <a:p>
            <a:pPr algn="just" rtl="1">
              <a:buFontTx/>
              <a:buChar char="-"/>
            </a:pPr>
            <a:endParaRPr lang="fa-IR" sz="2000" b="1" dirty="0" smtClean="0">
              <a:solidFill>
                <a:srgbClr val="002060"/>
              </a:solidFill>
              <a:cs typeface="B Nazanin" panose="00000400000000000000" pitchFamily="2" charset="-78"/>
            </a:endParaRPr>
          </a:p>
          <a:p>
            <a:pPr algn="just" rtl="1">
              <a:buFontTx/>
              <a:buChar char="-"/>
            </a:pPr>
            <a:r>
              <a:rPr lang="fa-IR" sz="2000" b="1" dirty="0" smtClean="0">
                <a:solidFill>
                  <a:srgbClr val="002060"/>
                </a:solidFill>
                <a:cs typeface="B Nazanin" panose="00000400000000000000" pitchFamily="2" charset="-78"/>
              </a:rPr>
              <a:t>مراقبین سلامت /بهورزان و مراکز نمونه گیری اطلاعات غلط در مورد روند درمان بیماری فنیل کتونوری و ایجاد ترس خودداری کنند. مواردی بوده که به والدین گفته شده نوزاد شما باید رژیم خاص مصرف می نموده در صورتی که نظر پزشک کلینیک این بوده که نوزاد به رژیم نیاز نداردو باعث بحث و ..شده است. </a:t>
            </a:r>
          </a:p>
          <a:p>
            <a:pPr algn="just" rtl="1">
              <a:buFontTx/>
              <a:buChar char="-"/>
            </a:pPr>
            <a:endParaRPr lang="fa-IR" sz="2000" b="1" dirty="0" smtClean="0">
              <a:solidFill>
                <a:srgbClr val="002060"/>
              </a:solidFill>
              <a:cs typeface="B Nazanin" panose="00000400000000000000" pitchFamily="2" charset="-78"/>
            </a:endParaRPr>
          </a:p>
          <a:p>
            <a:pPr algn="just" rtl="1">
              <a:buFontTx/>
              <a:buChar char="-"/>
            </a:pPr>
            <a:r>
              <a:rPr lang="fa-IR" sz="2000" b="1" dirty="0" smtClean="0">
                <a:solidFill>
                  <a:srgbClr val="002060"/>
                </a:solidFill>
                <a:cs typeface="B Nazanin" panose="00000400000000000000" pitchFamily="2" charset="-78"/>
              </a:rPr>
              <a:t>اگر درآزمایشات متابولیک مقدار فنیل بالا بود این نوزاد زیر پوشش برنامه فنیل کتونوری قرار خواهد گرفت و باید روزهای یکشنبه یا سه شنبه ارجاع شود به بیمارستان امین </a:t>
            </a:r>
          </a:p>
          <a:p>
            <a:pPr algn="just" rtl="1">
              <a:buFontTx/>
              <a:buChar char="-"/>
            </a:pPr>
            <a:endParaRPr lang="fa-IR" sz="2000" b="1" dirty="0" smtClean="0">
              <a:solidFill>
                <a:srgbClr val="002060"/>
              </a:solidFill>
              <a:cs typeface="B Nazanin" panose="00000400000000000000" pitchFamily="2" charset="-78"/>
            </a:endParaRPr>
          </a:p>
        </p:txBody>
      </p:sp>
    </p:spTree>
    <p:extLst>
      <p:ext uri="{BB962C8B-B14F-4D97-AF65-F5344CB8AC3E}">
        <p14:creationId xmlns:p14="http://schemas.microsoft.com/office/powerpoint/2010/main" val="2207322701"/>
      </p:ext>
    </p:extLst>
  </p:cSld>
  <p:clrMapOvr>
    <a:masterClrMapping/>
  </p:clrMapOvr>
  <p:transition spd="slow">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517900" y="128471"/>
            <a:ext cx="6413610" cy="440548"/>
          </a:xfrm>
          <a:prstGeom prst="rect">
            <a:avLst/>
          </a:prstGeom>
        </p:spPr>
        <p:txBody>
          <a:bodyPr vert="horz" lIns="91440" tIns="45720" rIns="91440" bIns="45720" rtlCol="0" anchor="b" anchorCtr="0">
            <a:noAutofit/>
          </a:bodyPr>
          <a:lstStyle>
            <a:lvl1pPr algn="l" defTabSz="914400" rtl="1" eaLnBrk="1" latinLnBrk="0" hangingPunct="1">
              <a:spcBef>
                <a:spcPct val="0"/>
              </a:spcBef>
              <a:buNone/>
              <a:defRPr sz="54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rtl="0"/>
            <a:r>
              <a:rPr lang="fa-IR" sz="2000" dirty="0" smtClean="0">
                <a:solidFill>
                  <a:srgbClr val="C00000"/>
                </a:solidFill>
                <a:cs typeface="B Titr" pitchFamily="2" charset="-78"/>
              </a:rPr>
              <a:t>نکات مورد توجه</a:t>
            </a:r>
            <a:endParaRPr lang="en-US" sz="1200" dirty="0">
              <a:solidFill>
                <a:srgbClr val="C00000"/>
              </a:solidFill>
              <a:cs typeface="B Titr" pitchFamily="2" charset="-78"/>
            </a:endParaRPr>
          </a:p>
        </p:txBody>
      </p:sp>
      <p:sp>
        <p:nvSpPr>
          <p:cNvPr id="6" name="Content Placeholder 2"/>
          <p:cNvSpPr>
            <a:spLocks noGrp="1"/>
          </p:cNvSpPr>
          <p:nvPr>
            <p:ph idx="1"/>
          </p:nvPr>
        </p:nvSpPr>
        <p:spPr>
          <a:xfrm>
            <a:off x="448965" y="739290"/>
            <a:ext cx="7940661" cy="4123036"/>
          </a:xfrm>
        </p:spPr>
        <p:txBody>
          <a:bodyPr>
            <a:noAutofit/>
          </a:bodyPr>
          <a:lstStyle/>
          <a:p>
            <a:pPr marL="0" indent="0" algn="r" rtl="1">
              <a:buNone/>
            </a:pPr>
            <a:endParaRPr lang="fa-IR" sz="1600" b="1" dirty="0" smtClean="0">
              <a:solidFill>
                <a:srgbClr val="002060"/>
              </a:solidFill>
              <a:cs typeface="B Nazanin" panose="00000400000000000000" pitchFamily="2" charset="-78"/>
            </a:endParaRPr>
          </a:p>
          <a:p>
            <a:pPr algn="just" rtl="1">
              <a:buFontTx/>
              <a:buChar char="-"/>
            </a:pPr>
            <a:r>
              <a:rPr lang="fa-IR" b="1" dirty="0" smtClean="0">
                <a:solidFill>
                  <a:srgbClr val="002060"/>
                </a:solidFill>
                <a:cs typeface="B Nazanin" panose="00000400000000000000" pitchFamily="2" charset="-78"/>
              </a:rPr>
              <a:t>کلیه والدین بیماران جدید جهت مشاوره- رسم شجره نامه و ارجاع </a:t>
            </a:r>
            <a:r>
              <a:rPr lang="en-US" b="1" dirty="0" smtClean="0">
                <a:solidFill>
                  <a:srgbClr val="002060"/>
                </a:solidFill>
                <a:cs typeface="B Nazanin" panose="00000400000000000000" pitchFamily="2" charset="-78"/>
              </a:rPr>
              <a:t>PND</a:t>
            </a:r>
            <a:r>
              <a:rPr lang="fa-IR" b="1" dirty="0" smtClean="0">
                <a:solidFill>
                  <a:srgbClr val="002060"/>
                </a:solidFill>
                <a:cs typeface="B Nazanin" panose="00000400000000000000" pitchFamily="2" charset="-78"/>
              </a:rPr>
              <a:t> تعیین نوع جهش میبایست به مرکز مشاوره ژنتیک ابن سینا ارجاع شوند.</a:t>
            </a:r>
          </a:p>
          <a:p>
            <a:pPr algn="just" rtl="1">
              <a:buFontTx/>
              <a:buChar char="-"/>
            </a:pPr>
            <a:r>
              <a:rPr lang="fa-IR" b="1" dirty="0" smtClean="0">
                <a:solidFill>
                  <a:srgbClr val="002060"/>
                </a:solidFill>
                <a:cs typeface="B Nazanin" panose="00000400000000000000" pitchFamily="2" charset="-78"/>
              </a:rPr>
              <a:t>دختران مبتلا به </a:t>
            </a:r>
            <a:r>
              <a:rPr lang="en-US" b="1" dirty="0" smtClean="0">
                <a:solidFill>
                  <a:srgbClr val="002060"/>
                </a:solidFill>
                <a:cs typeface="B Nazanin" panose="00000400000000000000" pitchFamily="2" charset="-78"/>
              </a:rPr>
              <a:t>PKU</a:t>
            </a:r>
            <a:r>
              <a:rPr lang="fa-IR" b="1" dirty="0" smtClean="0">
                <a:solidFill>
                  <a:srgbClr val="002060"/>
                </a:solidFill>
                <a:cs typeface="B Nazanin" panose="00000400000000000000" pitchFamily="2" charset="-78"/>
              </a:rPr>
              <a:t> میبایست در سنین باروری و زمان ازدواج حتما" به مرکز مشاوره ژنتیک ارجاع شوند.</a:t>
            </a:r>
          </a:p>
          <a:p>
            <a:pPr algn="just" rtl="1">
              <a:buFontTx/>
              <a:buChar char="-"/>
            </a:pPr>
            <a:r>
              <a:rPr lang="fa-IR" b="1" dirty="0" smtClean="0">
                <a:solidFill>
                  <a:srgbClr val="002060"/>
                </a:solidFill>
                <a:cs typeface="B Nazanin" panose="00000400000000000000" pitchFamily="2" charset="-78"/>
              </a:rPr>
              <a:t>درحد مقدورات آزمایشات </a:t>
            </a:r>
            <a:r>
              <a:rPr lang="en-US" b="1" dirty="0" smtClean="0">
                <a:solidFill>
                  <a:srgbClr val="002060"/>
                </a:solidFill>
                <a:cs typeface="B Nazanin" panose="00000400000000000000" pitchFamily="2" charset="-78"/>
              </a:rPr>
              <a:t>PND</a:t>
            </a:r>
            <a:r>
              <a:rPr lang="fa-IR" b="1" dirty="0" smtClean="0">
                <a:solidFill>
                  <a:srgbClr val="002060"/>
                </a:solidFill>
                <a:cs typeface="B Nazanin" panose="00000400000000000000" pitchFamily="2" charset="-78"/>
              </a:rPr>
              <a:t> زوجهای ناقل به صورت رایگان یا با تخفیف انجام می شود</a:t>
            </a:r>
            <a:r>
              <a:rPr lang="fa-IR" sz="4000" b="1" dirty="0" smtClean="0">
                <a:solidFill>
                  <a:srgbClr val="002060"/>
                </a:solidFill>
                <a:cs typeface="B Nazanin" panose="00000400000000000000" pitchFamily="2" charset="-78"/>
              </a:rPr>
              <a:t>.</a:t>
            </a:r>
            <a:endParaRPr lang="fa-IR" sz="4000" b="1" dirty="0">
              <a:solidFill>
                <a:srgbClr val="002060"/>
              </a:solidFill>
              <a:cs typeface="B Nazanin" panose="00000400000000000000" pitchFamily="2" charset="-78"/>
            </a:endParaRPr>
          </a:p>
        </p:txBody>
      </p:sp>
    </p:spTree>
    <p:extLst>
      <p:ext uri="{BB962C8B-B14F-4D97-AF65-F5344CB8AC3E}">
        <p14:creationId xmlns:p14="http://schemas.microsoft.com/office/powerpoint/2010/main" val="2392110965"/>
      </p:ext>
    </p:extLst>
  </p:cSld>
  <p:clrMapOvr>
    <a:masterClrMapping/>
  </p:clrMapOvr>
  <p:transition spd="slow">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517900" y="128471"/>
            <a:ext cx="6413610" cy="440548"/>
          </a:xfrm>
          <a:prstGeom prst="rect">
            <a:avLst/>
          </a:prstGeom>
        </p:spPr>
        <p:txBody>
          <a:bodyPr vert="horz" lIns="91440" tIns="45720" rIns="91440" bIns="45720" rtlCol="0" anchor="b" anchorCtr="0">
            <a:noAutofit/>
          </a:bodyPr>
          <a:lstStyle>
            <a:lvl1pPr algn="l" defTabSz="914400" rtl="1" eaLnBrk="1" latinLnBrk="0" hangingPunct="1">
              <a:spcBef>
                <a:spcPct val="0"/>
              </a:spcBef>
              <a:buNone/>
              <a:defRPr sz="54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rtl="0"/>
            <a:r>
              <a:rPr lang="fa-IR" sz="2000" dirty="0" smtClean="0">
                <a:solidFill>
                  <a:srgbClr val="C00000"/>
                </a:solidFill>
                <a:cs typeface="B Titr" pitchFamily="2" charset="-78"/>
              </a:rPr>
              <a:t>نکات مورد توجه</a:t>
            </a:r>
            <a:endParaRPr lang="en-US" sz="1200" dirty="0">
              <a:solidFill>
                <a:srgbClr val="C00000"/>
              </a:solidFill>
              <a:cs typeface="B Titr" pitchFamily="2" charset="-78"/>
            </a:endParaRPr>
          </a:p>
        </p:txBody>
      </p:sp>
      <p:sp>
        <p:nvSpPr>
          <p:cNvPr id="6" name="Content Placeholder 2"/>
          <p:cNvSpPr>
            <a:spLocks noGrp="1"/>
          </p:cNvSpPr>
          <p:nvPr>
            <p:ph idx="1"/>
          </p:nvPr>
        </p:nvSpPr>
        <p:spPr>
          <a:xfrm>
            <a:off x="448965" y="739290"/>
            <a:ext cx="7940661" cy="4123036"/>
          </a:xfrm>
        </p:spPr>
        <p:txBody>
          <a:bodyPr>
            <a:noAutofit/>
          </a:bodyPr>
          <a:lstStyle/>
          <a:p>
            <a:pPr marL="0" indent="0" algn="r" rtl="1">
              <a:buNone/>
            </a:pPr>
            <a:endParaRPr lang="fa-IR" sz="1600" b="1" dirty="0" smtClean="0">
              <a:solidFill>
                <a:srgbClr val="002060"/>
              </a:solidFill>
              <a:cs typeface="B Nazanin" panose="00000400000000000000" pitchFamily="2" charset="-78"/>
            </a:endParaRPr>
          </a:p>
          <a:p>
            <a:pPr algn="just" rtl="1">
              <a:buFontTx/>
              <a:buChar char="-"/>
            </a:pPr>
            <a:r>
              <a:rPr lang="fa-IR" b="1" dirty="0" smtClean="0">
                <a:solidFill>
                  <a:srgbClr val="002060"/>
                </a:solidFill>
                <a:cs typeface="B Nazanin" panose="00000400000000000000" pitchFamily="2" charset="-78"/>
              </a:rPr>
              <a:t>تعرفه </a:t>
            </a:r>
            <a:r>
              <a:rPr lang="en-US" b="1" dirty="0" smtClean="0">
                <a:solidFill>
                  <a:srgbClr val="002060"/>
                </a:solidFill>
                <a:cs typeface="B Nazanin" panose="00000400000000000000" pitchFamily="2" charset="-78"/>
              </a:rPr>
              <a:t>PND</a:t>
            </a:r>
            <a:r>
              <a:rPr lang="fa-IR" b="1" dirty="0" smtClean="0">
                <a:solidFill>
                  <a:srgbClr val="002060"/>
                </a:solidFill>
                <a:cs typeface="B Nazanin" panose="00000400000000000000" pitchFamily="2" charset="-78"/>
              </a:rPr>
              <a:t> نوبت اول 15840000تومان و تعرفه نوبت دوم 9725000 تومان می باشد که 20 درصد را بیمه پایه در صورت داشتن بیمه پرداخت می کند و بقیه هزینه بین 0 تا 100 درصد را مرکز بهداشت استان برحسب شرایط خانواده تقبل می کند.</a:t>
            </a:r>
          </a:p>
          <a:p>
            <a:pPr marL="0" indent="0" algn="just" rtl="1">
              <a:buNone/>
            </a:pPr>
            <a:endParaRPr lang="fa-IR" b="1" dirty="0" smtClean="0">
              <a:solidFill>
                <a:srgbClr val="002060"/>
              </a:solidFill>
              <a:cs typeface="B Nazanin" panose="00000400000000000000" pitchFamily="2" charset="-78"/>
            </a:endParaRPr>
          </a:p>
          <a:p>
            <a:pPr algn="just" rtl="1">
              <a:buFontTx/>
              <a:buChar char="-"/>
            </a:pPr>
            <a:r>
              <a:rPr lang="fa-IR" b="1" dirty="0" smtClean="0">
                <a:solidFill>
                  <a:srgbClr val="002060"/>
                </a:solidFill>
                <a:cs typeface="B Nazanin" panose="00000400000000000000" pitchFamily="2" charset="-78"/>
              </a:rPr>
              <a:t>فرم شماره 3 جهت استفاده از تسهیلات و ارجاع به آزمایشگاه ( ژنوم یا دکتر ولیان) توسط مرکز مشاوره ژنتیک ابن سینا اصفهان تحویل می شود.</a:t>
            </a:r>
          </a:p>
        </p:txBody>
      </p:sp>
    </p:spTree>
    <p:extLst>
      <p:ext uri="{BB962C8B-B14F-4D97-AF65-F5344CB8AC3E}">
        <p14:creationId xmlns:p14="http://schemas.microsoft.com/office/powerpoint/2010/main" val="438330074"/>
      </p:ext>
    </p:extLst>
  </p:cSld>
  <p:clrMapOvr>
    <a:masterClrMapping/>
  </p:clrMapOvr>
  <p:transition spd="slow">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1"/>
          <p:cNvGraphicFramePr>
            <a:graphicFrameLocks noGrp="1" noChangeAspect="1"/>
          </p:cNvGraphicFramePr>
          <p:nvPr>
            <p:ph idx="1"/>
            <p:extLst>
              <p:ext uri="{D42A27DB-BD31-4B8C-83A1-F6EECF244321}">
                <p14:modId xmlns:p14="http://schemas.microsoft.com/office/powerpoint/2010/main" val="2287743102"/>
              </p:ext>
            </p:extLst>
          </p:nvPr>
        </p:nvGraphicFramePr>
        <p:xfrm>
          <a:off x="143556" y="128470"/>
          <a:ext cx="8704184" cy="4733855"/>
        </p:xfrm>
        <a:graphic>
          <a:graphicData uri="http://schemas.openxmlformats.org/presentationml/2006/ole">
            <mc:AlternateContent xmlns:mc="http://schemas.openxmlformats.org/markup-compatibility/2006">
              <mc:Choice xmlns:v="urn:schemas-microsoft-com:vml" Requires="v">
                <p:oleObj spid="_x0000_s1030" name="Document" r:id="rId4" imgW="6797210" imgH="9196117" progId="Word.Document.12">
                  <p:embed/>
                </p:oleObj>
              </mc:Choice>
              <mc:Fallback>
                <p:oleObj name="Document" r:id="rId4" imgW="6797210" imgH="9196117" progId="Word.Document.12">
                  <p:embed/>
                  <p:pic>
                    <p:nvPicPr>
                      <p:cNvPr id="0" name=""/>
                      <p:cNvPicPr/>
                      <p:nvPr/>
                    </p:nvPicPr>
                    <p:blipFill>
                      <a:blip r:embed="rId5"/>
                      <a:stretch>
                        <a:fillRect/>
                      </a:stretch>
                    </p:blipFill>
                    <p:spPr>
                      <a:xfrm>
                        <a:off x="143556" y="128470"/>
                        <a:ext cx="8704184" cy="4733855"/>
                      </a:xfrm>
                      <a:prstGeom prst="rect">
                        <a:avLst/>
                      </a:prstGeom>
                    </p:spPr>
                  </p:pic>
                </p:oleObj>
              </mc:Fallback>
            </mc:AlternateContent>
          </a:graphicData>
        </a:graphic>
      </p:graphicFrame>
    </p:spTree>
    <p:extLst>
      <p:ext uri="{BB962C8B-B14F-4D97-AF65-F5344CB8AC3E}">
        <p14:creationId xmlns:p14="http://schemas.microsoft.com/office/powerpoint/2010/main" val="171041234"/>
      </p:ext>
    </p:extLst>
  </p:cSld>
  <p:clrMapOvr>
    <a:masterClrMapping/>
  </p:clrMapOvr>
  <p:transition spd="slow">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316BAF3-C865-4FCA-8CAD-03AFF9ABE630}"/>
              </a:ext>
            </a:extLst>
          </p:cNvPr>
          <p:cNvSpPr>
            <a:spLocks noGrp="1"/>
          </p:cNvSpPr>
          <p:nvPr>
            <p:ph type="title"/>
          </p:nvPr>
        </p:nvSpPr>
        <p:spPr>
          <a:xfrm>
            <a:off x="907080" y="433880"/>
            <a:ext cx="6260905" cy="458115"/>
          </a:xfrm>
        </p:spPr>
        <p:txBody>
          <a:bodyPr>
            <a:noAutofit/>
          </a:bodyPr>
          <a:lstStyle/>
          <a:p>
            <a:pPr algn="ctr" rtl="1"/>
            <a:r>
              <a:rPr lang="fa-IR" sz="2400" dirty="0">
                <a:solidFill>
                  <a:srgbClr val="C00000"/>
                </a:solidFill>
                <a:cs typeface="B Titr" panose="00000700000000000000" pitchFamily="2" charset="-78"/>
              </a:rPr>
              <a:t>چالش های برنامه </a:t>
            </a:r>
            <a:r>
              <a:rPr lang="fa-IR" sz="2400" dirty="0" smtClean="0">
                <a:solidFill>
                  <a:srgbClr val="C00000"/>
                </a:solidFill>
                <a:cs typeface="B Titr" panose="00000700000000000000" pitchFamily="2" charset="-78"/>
              </a:rPr>
              <a:t>...</a:t>
            </a:r>
            <a:r>
              <a:rPr lang="x-none" sz="2400" dirty="0" smtClean="0">
                <a:solidFill>
                  <a:srgbClr val="C00000"/>
                </a:solidFill>
                <a:cs typeface="B Titr" panose="00000700000000000000" pitchFamily="2" charset="-78"/>
              </a:rPr>
              <a:t>PKU</a:t>
            </a:r>
            <a:r>
              <a:rPr lang="fa-IR" sz="2400" dirty="0" smtClean="0">
                <a:solidFill>
                  <a:srgbClr val="C00000"/>
                </a:solidFill>
                <a:cs typeface="B Titr" panose="00000700000000000000" pitchFamily="2" charset="-78"/>
              </a:rPr>
              <a:t>........</a:t>
            </a:r>
            <a:endParaRPr lang="en-US" sz="2400" dirty="0">
              <a:solidFill>
                <a:srgbClr val="C00000"/>
              </a:solidFill>
            </a:endParaRPr>
          </a:p>
        </p:txBody>
      </p:sp>
      <p:graphicFrame>
        <p:nvGraphicFramePr>
          <p:cNvPr id="4" name="Content Placeholder 3">
            <a:extLst>
              <a:ext uri="{FF2B5EF4-FFF2-40B4-BE49-F238E27FC236}">
                <a16:creationId xmlns:a16="http://schemas.microsoft.com/office/drawing/2014/main" xmlns="" id="{A8CFF1A6-937B-4DF0-8DE1-6106AC0360E1}"/>
              </a:ext>
            </a:extLst>
          </p:cNvPr>
          <p:cNvGraphicFramePr>
            <a:graphicFrameLocks noGrp="1"/>
          </p:cNvGraphicFramePr>
          <p:nvPr>
            <p:ph idx="1"/>
            <p:extLst>
              <p:ext uri="{D42A27DB-BD31-4B8C-83A1-F6EECF244321}">
                <p14:modId xmlns:p14="http://schemas.microsoft.com/office/powerpoint/2010/main" val="193879441"/>
              </p:ext>
            </p:extLst>
          </p:nvPr>
        </p:nvGraphicFramePr>
        <p:xfrm>
          <a:off x="296260" y="1197405"/>
          <a:ext cx="8093365" cy="3664921"/>
        </p:xfrm>
        <a:graphic>
          <a:graphicData uri="http://schemas.openxmlformats.org/drawingml/2006/table">
            <a:tbl>
              <a:tblPr rtl="1" firstRow="1" firstCol="1" bandRow="1"/>
              <a:tblGrid>
                <a:gridCol w="4398088">
                  <a:extLst>
                    <a:ext uri="{9D8B030D-6E8A-4147-A177-3AD203B41FA5}">
                      <a16:colId xmlns:a16="http://schemas.microsoft.com/office/drawing/2014/main" xmlns="" val="2476284464"/>
                    </a:ext>
                  </a:extLst>
                </a:gridCol>
                <a:gridCol w="3695277">
                  <a:extLst>
                    <a:ext uri="{9D8B030D-6E8A-4147-A177-3AD203B41FA5}">
                      <a16:colId xmlns:a16="http://schemas.microsoft.com/office/drawing/2014/main" xmlns="" val="2152955912"/>
                    </a:ext>
                  </a:extLst>
                </a:gridCol>
              </a:tblGrid>
              <a:tr h="485389">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fa-IR" sz="1600" b="1" kern="1200" dirty="0">
                          <a:solidFill>
                            <a:srgbClr val="C00000"/>
                          </a:solidFill>
                          <a:latin typeface="+mn-lt"/>
                          <a:ea typeface="+mn-ea"/>
                          <a:cs typeface="B Titr" panose="00000700000000000000" pitchFamily="2" charset="-78"/>
                        </a:rPr>
                        <a:t>چالش</a:t>
                      </a:r>
                      <a:endParaRPr lang="en-US" sz="1600" b="1" kern="1200" dirty="0">
                        <a:solidFill>
                          <a:srgbClr val="C00000"/>
                        </a:solidFill>
                        <a:latin typeface="+mn-lt"/>
                        <a:ea typeface="+mn-ea"/>
                        <a:cs typeface="B Titr" panose="00000700000000000000" pitchFamily="2" charset="-78"/>
                      </a:endParaRPr>
                    </a:p>
                  </a:txBody>
                  <a:tcPr marL="25274" marR="25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fa-IR" sz="1600" b="1" kern="1200" dirty="0">
                          <a:solidFill>
                            <a:srgbClr val="C00000"/>
                          </a:solidFill>
                          <a:latin typeface="+mn-lt"/>
                          <a:ea typeface="+mn-ea"/>
                          <a:cs typeface="B Titr" panose="00000700000000000000" pitchFamily="2" charset="-78"/>
                        </a:rPr>
                        <a:t>پیشنهادات  اجرایی</a:t>
                      </a:r>
                      <a:endParaRPr lang="en-US" sz="1600" b="1" kern="1200" dirty="0">
                        <a:solidFill>
                          <a:srgbClr val="C00000"/>
                        </a:solidFill>
                        <a:latin typeface="+mn-lt"/>
                        <a:ea typeface="+mn-ea"/>
                        <a:cs typeface="B Titr" panose="00000700000000000000" pitchFamily="2" charset="-78"/>
                      </a:endParaRPr>
                    </a:p>
                  </a:txBody>
                  <a:tcPr marL="25274" marR="25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extLst>
                  <a:ext uri="{0D108BD9-81ED-4DB2-BD59-A6C34878D82A}">
                    <a16:rowId xmlns:a16="http://schemas.microsoft.com/office/drawing/2014/main" xmlns="" val="314834481"/>
                  </a:ext>
                </a:extLst>
              </a:tr>
              <a:tr h="529922">
                <a:tc>
                  <a:txBody>
                    <a:bodyPr/>
                    <a:lstStyle/>
                    <a:p>
                      <a:pPr marL="0" marR="0" algn="ctr" rtl="1">
                        <a:lnSpc>
                          <a:spcPct val="115000"/>
                        </a:lnSpc>
                        <a:spcBef>
                          <a:spcPts val="0"/>
                        </a:spcBef>
                        <a:spcAft>
                          <a:spcPts val="0"/>
                        </a:spcAft>
                      </a:pPr>
                      <a:r>
                        <a:rPr lang="fa-IR" sz="1600" b="1" dirty="0" smtClean="0">
                          <a:solidFill>
                            <a:schemeClr val="accent6">
                              <a:lumMod val="50000"/>
                            </a:schemeClr>
                          </a:solidFill>
                          <a:effectLst/>
                          <a:latin typeface="Calibri" panose="020F0502020204030204" pitchFamily="34" charset="0"/>
                          <a:ea typeface="Calibri" panose="020F0502020204030204" pitchFamily="34" charset="0"/>
                          <a:cs typeface="B Nazanin" panose="00000400000000000000" pitchFamily="2" charset="-78"/>
                        </a:rPr>
                        <a:t>بالا بودن هزینه آزمایشات ، و</a:t>
                      </a:r>
                      <a:r>
                        <a:rPr lang="fa-IR" sz="1600" b="1" baseline="0" dirty="0" smtClean="0">
                          <a:solidFill>
                            <a:schemeClr val="accent6">
                              <a:lumMod val="50000"/>
                            </a:schemeClr>
                          </a:solidFill>
                          <a:effectLst/>
                          <a:latin typeface="Calibri" panose="020F0502020204030204" pitchFamily="34" charset="0"/>
                          <a:ea typeface="Calibri" panose="020F0502020204030204" pitchFamily="34" charset="0"/>
                          <a:cs typeface="B Nazanin" panose="00000400000000000000" pitchFamily="2" charset="-78"/>
                        </a:rPr>
                        <a:t> غذای رژیمی</a:t>
                      </a:r>
                      <a:endParaRPr lang="en-US" sz="1600" b="1" dirty="0">
                        <a:solidFill>
                          <a:schemeClr val="accent6">
                            <a:lumMod val="50000"/>
                          </a:schemeClr>
                        </a:solidFill>
                        <a:effectLst/>
                        <a:latin typeface="Calibri" panose="020F0502020204030204" pitchFamily="34" charset="0"/>
                        <a:ea typeface="Calibri" panose="020F0502020204030204" pitchFamily="34" charset="0"/>
                        <a:cs typeface="B Nazanin" panose="00000400000000000000" pitchFamily="2" charset="-78"/>
                      </a:endParaRPr>
                    </a:p>
                  </a:txBody>
                  <a:tcPr marL="25274" marR="25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marL="0" marR="0" algn="ctr" rtl="1">
                        <a:lnSpc>
                          <a:spcPct val="115000"/>
                        </a:lnSpc>
                        <a:spcBef>
                          <a:spcPts val="0"/>
                        </a:spcBef>
                        <a:spcAft>
                          <a:spcPts val="0"/>
                        </a:spcAft>
                      </a:pPr>
                      <a:r>
                        <a:rPr lang="fa-IR" sz="1600" b="1" dirty="0" smtClean="0">
                          <a:solidFill>
                            <a:srgbClr val="002060"/>
                          </a:solidFill>
                          <a:effectLst/>
                          <a:latin typeface="Calibri" panose="020F0502020204030204" pitchFamily="34" charset="0"/>
                          <a:ea typeface="Calibri" panose="020F0502020204030204" pitchFamily="34" charset="0"/>
                          <a:cs typeface="B Nazanin" panose="00000400000000000000" pitchFamily="2" charset="-78"/>
                        </a:rPr>
                        <a:t>جلب حمایت خیرین و سازمان بهزیستی </a:t>
                      </a:r>
                      <a:endParaRPr lang="en-US" sz="1600" b="1"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25274" marR="25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40000"/>
                        <a:lumOff val="60000"/>
                      </a:schemeClr>
                    </a:solidFill>
                  </a:tcPr>
                </a:tc>
                <a:extLst>
                  <a:ext uri="{0D108BD9-81ED-4DB2-BD59-A6C34878D82A}">
                    <a16:rowId xmlns:a16="http://schemas.microsoft.com/office/drawing/2014/main" xmlns="" val="3115603248"/>
                  </a:ext>
                </a:extLst>
              </a:tr>
              <a:tr h="529922">
                <a:tc>
                  <a:txBody>
                    <a:bodyPr/>
                    <a:lstStyle/>
                    <a:p>
                      <a:pPr marL="0" marR="0" algn="ctr" rtl="1">
                        <a:lnSpc>
                          <a:spcPct val="115000"/>
                        </a:lnSpc>
                        <a:spcBef>
                          <a:spcPts val="0"/>
                        </a:spcBef>
                        <a:spcAft>
                          <a:spcPts val="0"/>
                        </a:spcAft>
                      </a:pPr>
                      <a:r>
                        <a:rPr lang="fa-IR" sz="1600" b="1" dirty="0" smtClean="0">
                          <a:solidFill>
                            <a:schemeClr val="accent6">
                              <a:lumMod val="50000"/>
                            </a:schemeClr>
                          </a:solidFill>
                          <a:effectLst/>
                          <a:latin typeface="Calibri" panose="020F0502020204030204" pitchFamily="34" charset="0"/>
                          <a:ea typeface="Calibri" panose="020F0502020204030204" pitchFamily="34" charset="0"/>
                          <a:cs typeface="B Nazanin" panose="00000400000000000000" pitchFamily="2" charset="-78"/>
                        </a:rPr>
                        <a:t>پایین بودن اطلاعات  والدین </a:t>
                      </a:r>
                      <a:endParaRPr lang="en-US" sz="1600" b="1" dirty="0">
                        <a:solidFill>
                          <a:schemeClr val="accent6">
                            <a:lumMod val="50000"/>
                          </a:schemeClr>
                        </a:solidFill>
                        <a:effectLst/>
                        <a:latin typeface="Calibri" panose="020F0502020204030204" pitchFamily="34" charset="0"/>
                        <a:ea typeface="Calibri" panose="020F0502020204030204" pitchFamily="34" charset="0"/>
                        <a:cs typeface="B Nazanin" panose="00000400000000000000" pitchFamily="2" charset="-78"/>
                      </a:endParaRPr>
                    </a:p>
                  </a:txBody>
                  <a:tcPr marL="25274" marR="25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marL="0" marR="0" algn="ctr" rtl="1">
                        <a:lnSpc>
                          <a:spcPct val="115000"/>
                        </a:lnSpc>
                        <a:spcBef>
                          <a:spcPts val="0"/>
                        </a:spcBef>
                        <a:spcAft>
                          <a:spcPts val="0"/>
                        </a:spcAft>
                      </a:pPr>
                      <a:r>
                        <a:rPr lang="fa-IR" sz="1600" b="1" dirty="0" smtClean="0">
                          <a:solidFill>
                            <a:srgbClr val="002060"/>
                          </a:solidFill>
                          <a:effectLst/>
                          <a:latin typeface="Calibri" panose="020F0502020204030204" pitchFamily="34" charset="0"/>
                          <a:ea typeface="Calibri" panose="020F0502020204030204" pitchFamily="34" charset="0"/>
                          <a:cs typeface="B Nazanin" panose="00000400000000000000" pitchFamily="2" charset="-78"/>
                        </a:rPr>
                        <a:t>ازطریق آموزش آبشاری </a:t>
                      </a:r>
                      <a:endParaRPr lang="en-US" sz="1600" b="1"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25274" marR="25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40000"/>
                        <a:lumOff val="60000"/>
                      </a:schemeClr>
                    </a:solidFill>
                  </a:tcPr>
                </a:tc>
                <a:extLst>
                  <a:ext uri="{0D108BD9-81ED-4DB2-BD59-A6C34878D82A}">
                    <a16:rowId xmlns:a16="http://schemas.microsoft.com/office/drawing/2014/main" xmlns="" val="1531625467"/>
                  </a:ext>
                </a:extLst>
              </a:tr>
              <a:tr h="529922">
                <a:tc>
                  <a:txBody>
                    <a:bodyPr/>
                    <a:lstStyle/>
                    <a:p>
                      <a:pPr marL="0" marR="0" algn="ctr" rtl="1">
                        <a:lnSpc>
                          <a:spcPct val="115000"/>
                        </a:lnSpc>
                        <a:spcBef>
                          <a:spcPts val="0"/>
                        </a:spcBef>
                        <a:spcAft>
                          <a:spcPts val="0"/>
                        </a:spcAft>
                      </a:pPr>
                      <a:endParaRPr lang="en-US" sz="1600" b="1" dirty="0">
                        <a:solidFill>
                          <a:schemeClr val="accent6">
                            <a:lumMod val="50000"/>
                          </a:schemeClr>
                        </a:solidFill>
                        <a:effectLst/>
                        <a:latin typeface="Calibri" panose="020F0502020204030204" pitchFamily="34" charset="0"/>
                        <a:ea typeface="Calibri" panose="020F0502020204030204" pitchFamily="34" charset="0"/>
                        <a:cs typeface="B Nazanin" panose="00000400000000000000" pitchFamily="2" charset="-78"/>
                      </a:endParaRPr>
                    </a:p>
                  </a:txBody>
                  <a:tcPr marL="25274" marR="25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marL="0" marR="0" algn="ctr" rtl="1">
                        <a:lnSpc>
                          <a:spcPct val="115000"/>
                        </a:lnSpc>
                        <a:spcBef>
                          <a:spcPts val="0"/>
                        </a:spcBef>
                        <a:spcAft>
                          <a:spcPts val="0"/>
                        </a:spcAft>
                      </a:pPr>
                      <a:endParaRPr lang="en-US" sz="1600" b="1"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25274" marR="25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40000"/>
                        <a:lumOff val="60000"/>
                      </a:schemeClr>
                    </a:solidFill>
                  </a:tcPr>
                </a:tc>
                <a:extLst>
                  <a:ext uri="{0D108BD9-81ED-4DB2-BD59-A6C34878D82A}">
                    <a16:rowId xmlns:a16="http://schemas.microsoft.com/office/drawing/2014/main" xmlns="" val="645420466"/>
                  </a:ext>
                </a:extLst>
              </a:tr>
              <a:tr h="529922">
                <a:tc>
                  <a:txBody>
                    <a:bodyPr/>
                    <a:lstStyle/>
                    <a:p>
                      <a:pPr marL="0" marR="0" algn="ctr" rtl="1">
                        <a:lnSpc>
                          <a:spcPct val="115000"/>
                        </a:lnSpc>
                        <a:spcBef>
                          <a:spcPts val="0"/>
                        </a:spcBef>
                        <a:spcAft>
                          <a:spcPts val="0"/>
                        </a:spcAft>
                      </a:pPr>
                      <a:endParaRPr lang="en-US" sz="1200" b="1" dirty="0">
                        <a:solidFill>
                          <a:schemeClr val="accent3">
                            <a:lumMod val="50000"/>
                          </a:schemeClr>
                        </a:solidFill>
                        <a:effectLst/>
                        <a:latin typeface="Calibri" panose="020F0502020204030204" pitchFamily="34" charset="0"/>
                        <a:ea typeface="Calibri" panose="020F0502020204030204" pitchFamily="34" charset="0"/>
                        <a:cs typeface="B Nazanin" panose="00000400000000000000" pitchFamily="2" charset="-78"/>
                      </a:endParaRPr>
                    </a:p>
                  </a:txBody>
                  <a:tcPr marL="25274" marR="25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marL="0" marR="0" algn="ctr" rtl="1">
                        <a:lnSpc>
                          <a:spcPct val="115000"/>
                        </a:lnSpc>
                        <a:spcBef>
                          <a:spcPts val="0"/>
                        </a:spcBef>
                        <a:spcAft>
                          <a:spcPts val="0"/>
                        </a:spcAft>
                      </a:pPr>
                      <a:endParaRPr lang="en-US" sz="1200" b="1"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25274" marR="25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40000"/>
                        <a:lumOff val="60000"/>
                      </a:schemeClr>
                    </a:solidFill>
                  </a:tcPr>
                </a:tc>
                <a:extLst>
                  <a:ext uri="{0D108BD9-81ED-4DB2-BD59-A6C34878D82A}">
                    <a16:rowId xmlns:a16="http://schemas.microsoft.com/office/drawing/2014/main" xmlns="" val="2677950372"/>
                  </a:ext>
                </a:extLst>
              </a:tr>
              <a:tr h="529922">
                <a:tc>
                  <a:txBody>
                    <a:bodyPr/>
                    <a:lstStyle/>
                    <a:p>
                      <a:pPr marL="0" marR="0" algn="ctr" rtl="1">
                        <a:lnSpc>
                          <a:spcPct val="115000"/>
                        </a:lnSpc>
                        <a:spcBef>
                          <a:spcPts val="0"/>
                        </a:spcBef>
                        <a:spcAft>
                          <a:spcPts val="0"/>
                        </a:spcAft>
                      </a:pPr>
                      <a:endParaRPr lang="en-US" sz="1200" b="1" dirty="0">
                        <a:solidFill>
                          <a:schemeClr val="accent3">
                            <a:lumMod val="50000"/>
                          </a:schemeClr>
                        </a:solidFill>
                        <a:effectLst/>
                        <a:latin typeface="Calibri" panose="020F0502020204030204" pitchFamily="34" charset="0"/>
                        <a:ea typeface="Calibri" panose="020F0502020204030204" pitchFamily="34" charset="0"/>
                        <a:cs typeface="B Nazanin" panose="00000400000000000000" pitchFamily="2" charset="-78"/>
                      </a:endParaRPr>
                    </a:p>
                  </a:txBody>
                  <a:tcPr marL="25274" marR="25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marL="0" marR="0" algn="ctr" rtl="1">
                        <a:lnSpc>
                          <a:spcPct val="115000"/>
                        </a:lnSpc>
                        <a:spcBef>
                          <a:spcPts val="0"/>
                        </a:spcBef>
                        <a:spcAft>
                          <a:spcPts val="0"/>
                        </a:spcAft>
                      </a:pPr>
                      <a:endParaRPr lang="en-US" sz="1200" b="1"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25274" marR="25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40000"/>
                        <a:lumOff val="60000"/>
                      </a:schemeClr>
                    </a:solidFill>
                  </a:tcPr>
                </a:tc>
                <a:extLst>
                  <a:ext uri="{0D108BD9-81ED-4DB2-BD59-A6C34878D82A}">
                    <a16:rowId xmlns:a16="http://schemas.microsoft.com/office/drawing/2014/main" xmlns="" val="3323123352"/>
                  </a:ext>
                </a:extLst>
              </a:tr>
              <a:tr h="529922">
                <a:tc>
                  <a:txBody>
                    <a:bodyPr/>
                    <a:lstStyle/>
                    <a:p>
                      <a:pPr marL="0" marR="0" algn="ctr" rtl="1">
                        <a:lnSpc>
                          <a:spcPct val="115000"/>
                        </a:lnSpc>
                        <a:spcBef>
                          <a:spcPts val="0"/>
                        </a:spcBef>
                        <a:spcAft>
                          <a:spcPts val="0"/>
                        </a:spcAft>
                      </a:pPr>
                      <a:endParaRPr lang="en-US" sz="1200" b="1" dirty="0">
                        <a:solidFill>
                          <a:schemeClr val="accent3">
                            <a:lumMod val="50000"/>
                          </a:schemeClr>
                        </a:solidFill>
                        <a:effectLst/>
                        <a:latin typeface="Calibri" panose="020F0502020204030204" pitchFamily="34" charset="0"/>
                        <a:ea typeface="Calibri" panose="020F0502020204030204" pitchFamily="34" charset="0"/>
                        <a:cs typeface="B Nazanin" panose="00000400000000000000" pitchFamily="2" charset="-78"/>
                      </a:endParaRPr>
                    </a:p>
                  </a:txBody>
                  <a:tcPr marL="25274" marR="25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a:txBody>
                    <a:bodyPr/>
                    <a:lstStyle/>
                    <a:p>
                      <a:pPr marL="0" marR="0" algn="ctr" rtl="1">
                        <a:lnSpc>
                          <a:spcPct val="115000"/>
                        </a:lnSpc>
                        <a:spcBef>
                          <a:spcPts val="0"/>
                        </a:spcBef>
                        <a:spcAft>
                          <a:spcPts val="0"/>
                        </a:spcAft>
                      </a:pPr>
                      <a:endParaRPr lang="en-US" sz="1200" b="1" dirty="0">
                        <a:solidFill>
                          <a:srgbClr val="002060"/>
                        </a:solidFill>
                        <a:effectLst/>
                        <a:latin typeface="Calibri" panose="020F0502020204030204" pitchFamily="34" charset="0"/>
                        <a:ea typeface="Calibri" panose="020F0502020204030204" pitchFamily="34" charset="0"/>
                        <a:cs typeface="B Nazanin" panose="00000400000000000000" pitchFamily="2" charset="-78"/>
                      </a:endParaRPr>
                    </a:p>
                  </a:txBody>
                  <a:tcPr marL="25274" marR="2527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40000"/>
                        <a:lumOff val="60000"/>
                      </a:schemeClr>
                    </a:solidFill>
                  </a:tcPr>
                </a:tc>
                <a:extLst>
                  <a:ext uri="{0D108BD9-81ED-4DB2-BD59-A6C34878D82A}">
                    <a16:rowId xmlns:a16="http://schemas.microsoft.com/office/drawing/2014/main" xmlns="" val="3478515320"/>
                  </a:ext>
                </a:extLst>
              </a:tr>
            </a:tbl>
          </a:graphicData>
        </a:graphic>
      </p:graphicFrame>
    </p:spTree>
    <p:extLst>
      <p:ext uri="{BB962C8B-B14F-4D97-AF65-F5344CB8AC3E}">
        <p14:creationId xmlns:p14="http://schemas.microsoft.com/office/powerpoint/2010/main" val="3569168338"/>
      </p:ext>
    </p:extLst>
  </p:cSld>
  <p:clrMapOvr>
    <a:masterClrMapping/>
  </p:clrMapOvr>
  <p:transition spd="slow">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517900" y="128471"/>
            <a:ext cx="6413610" cy="440548"/>
          </a:xfrm>
          <a:prstGeom prst="rect">
            <a:avLst/>
          </a:prstGeom>
        </p:spPr>
        <p:txBody>
          <a:bodyPr vert="horz" lIns="91440" tIns="45720" rIns="91440" bIns="45720" rtlCol="0" anchor="b" anchorCtr="0">
            <a:noAutofit/>
          </a:bodyPr>
          <a:lstStyle>
            <a:lvl1pPr algn="l" defTabSz="914400" rtl="1" eaLnBrk="1" latinLnBrk="0" hangingPunct="1">
              <a:spcBef>
                <a:spcPct val="0"/>
              </a:spcBef>
              <a:buNone/>
              <a:defRPr sz="54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rtl="0"/>
            <a:r>
              <a:rPr lang="fa-IR" sz="2000" dirty="0" smtClean="0">
                <a:solidFill>
                  <a:srgbClr val="C00000"/>
                </a:solidFill>
                <a:cs typeface="B Titr" pitchFamily="2" charset="-78"/>
              </a:rPr>
              <a:t>اقدامات انجام شده در سه سال گذشته</a:t>
            </a:r>
            <a:endParaRPr lang="en-US" sz="1200" dirty="0">
              <a:solidFill>
                <a:srgbClr val="C00000"/>
              </a:solidFill>
              <a:cs typeface="B Titr" pitchFamily="2" charset="-78"/>
            </a:endParaRPr>
          </a:p>
        </p:txBody>
      </p:sp>
      <p:sp>
        <p:nvSpPr>
          <p:cNvPr id="6" name="Content Placeholder 2"/>
          <p:cNvSpPr>
            <a:spLocks noGrp="1"/>
          </p:cNvSpPr>
          <p:nvPr>
            <p:ph idx="1"/>
          </p:nvPr>
        </p:nvSpPr>
        <p:spPr>
          <a:xfrm>
            <a:off x="448965" y="739290"/>
            <a:ext cx="7940661" cy="4123036"/>
          </a:xfrm>
        </p:spPr>
        <p:txBody>
          <a:bodyPr>
            <a:noAutofit/>
          </a:bodyPr>
          <a:lstStyle/>
          <a:p>
            <a:pPr marL="0" indent="0" algn="r" rtl="1">
              <a:buNone/>
            </a:pPr>
            <a:endParaRPr lang="fa-IR" sz="1600" b="1" dirty="0" smtClean="0">
              <a:solidFill>
                <a:srgbClr val="002060"/>
              </a:solidFill>
              <a:cs typeface="B Nazanin" panose="00000400000000000000" pitchFamily="2" charset="-78"/>
            </a:endParaRPr>
          </a:p>
          <a:p>
            <a:pPr algn="just" rtl="1">
              <a:buFontTx/>
              <a:buChar char="-"/>
            </a:pPr>
            <a:r>
              <a:rPr lang="fa-IR" b="1" dirty="0" smtClean="0">
                <a:solidFill>
                  <a:srgbClr val="002060"/>
                </a:solidFill>
                <a:cs typeface="B Nazanin" panose="00000400000000000000" pitchFamily="2" charset="-78"/>
              </a:rPr>
              <a:t>تامین متخصص ثابت جهت کلینیک بیمارستان امین</a:t>
            </a:r>
          </a:p>
          <a:p>
            <a:pPr marL="0" indent="0" algn="just" rtl="1">
              <a:buNone/>
            </a:pPr>
            <a:endParaRPr lang="fa-IR" b="1" dirty="0" smtClean="0">
              <a:solidFill>
                <a:srgbClr val="002060"/>
              </a:solidFill>
              <a:cs typeface="B Nazanin" panose="00000400000000000000" pitchFamily="2" charset="-78"/>
            </a:endParaRPr>
          </a:p>
          <a:p>
            <a:pPr algn="just" rtl="1">
              <a:buFontTx/>
              <a:buChar char="-"/>
            </a:pPr>
            <a:r>
              <a:rPr lang="fa-IR" b="1" dirty="0" smtClean="0">
                <a:solidFill>
                  <a:srgbClr val="002060"/>
                </a:solidFill>
                <a:cs typeface="B Nazanin" panose="00000400000000000000" pitchFamily="2" charset="-78"/>
              </a:rPr>
              <a:t>تکمیل اعضای تیم بالینی </a:t>
            </a:r>
            <a:r>
              <a:rPr lang="en-US" b="1" dirty="0" smtClean="0">
                <a:solidFill>
                  <a:srgbClr val="002060"/>
                </a:solidFill>
                <a:cs typeface="B Nazanin" panose="00000400000000000000" pitchFamily="2" charset="-78"/>
              </a:rPr>
              <a:t>PKU</a:t>
            </a:r>
            <a:r>
              <a:rPr lang="fa-IR" b="1" dirty="0" smtClean="0">
                <a:solidFill>
                  <a:srgbClr val="002060"/>
                </a:solidFill>
                <a:cs typeface="B Nazanin" panose="00000400000000000000" pitchFamily="2" charset="-78"/>
              </a:rPr>
              <a:t> ( کارشناس تغذیه- روانشناس بالینی- داروخانه- متخصص اطفال )</a:t>
            </a:r>
          </a:p>
          <a:p>
            <a:pPr algn="just" rtl="1">
              <a:buFontTx/>
              <a:buChar char="-"/>
            </a:pPr>
            <a:r>
              <a:rPr lang="fa-IR" b="1" dirty="0" smtClean="0">
                <a:solidFill>
                  <a:srgbClr val="002060"/>
                </a:solidFill>
                <a:cs typeface="B Nazanin" panose="00000400000000000000" pitchFamily="2" charset="-78"/>
              </a:rPr>
              <a:t>از نظر غیبت از درمان رتبه خوبی داریم و از نظر تعداد بیمارتحت مراقبت  جزو چند دانشگاه اول هستیم.</a:t>
            </a:r>
            <a:endParaRPr lang="fa-IR" b="1" dirty="0">
              <a:solidFill>
                <a:srgbClr val="002060"/>
              </a:solidFill>
              <a:cs typeface="B Nazanin" panose="00000400000000000000" pitchFamily="2" charset="-78"/>
            </a:endParaRPr>
          </a:p>
          <a:p>
            <a:pPr algn="just" rtl="1">
              <a:buFontTx/>
              <a:buChar char="-"/>
            </a:pPr>
            <a:r>
              <a:rPr lang="fa-IR" b="1" dirty="0" smtClean="0">
                <a:solidFill>
                  <a:srgbClr val="002060"/>
                </a:solidFill>
                <a:cs typeface="B Nazanin" panose="00000400000000000000" pitchFamily="2" charset="-78"/>
              </a:rPr>
              <a:t>جذب خیرین در تولید مواد غذایی رژیمی بیماران و کمک به خانواده های بی بضاعت </a:t>
            </a:r>
          </a:p>
          <a:p>
            <a:pPr algn="just" rtl="1">
              <a:buFontTx/>
              <a:buChar char="-"/>
            </a:pPr>
            <a:endParaRPr lang="fa-IR" b="1" dirty="0" smtClean="0">
              <a:solidFill>
                <a:srgbClr val="002060"/>
              </a:solidFill>
              <a:cs typeface="B Nazanin" panose="00000400000000000000" pitchFamily="2" charset="-78"/>
            </a:endParaRPr>
          </a:p>
        </p:txBody>
      </p:sp>
    </p:spTree>
    <p:extLst>
      <p:ext uri="{BB962C8B-B14F-4D97-AF65-F5344CB8AC3E}">
        <p14:creationId xmlns:p14="http://schemas.microsoft.com/office/powerpoint/2010/main" val="2517527391"/>
      </p:ext>
    </p:extLst>
  </p:cSld>
  <p:clrMapOvr>
    <a:masterClrMapping/>
  </p:clrMapOvr>
  <p:transition spd="slow">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2"/>
          <p:cNvSpPr txBox="1">
            <a:spLocks noGrp="1" noChangeArrowheads="1"/>
          </p:cNvSpPr>
          <p:nvPr>
            <p:ph idx="1"/>
          </p:nvPr>
        </p:nvSpPr>
        <p:spPr bwMode="auto">
          <a:xfrm>
            <a:off x="2892245" y="121547"/>
            <a:ext cx="488650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anose="02020603050405020304" pitchFamily="18" charset="0"/>
                <a:cs typeface="Arial" panose="020B0604020202020204" pitchFamily="34" charset="0"/>
              </a:defRPr>
            </a:lvl1pPr>
            <a:lvl2pPr marL="742950" indent="-285750" eaLnBrk="0" hangingPunct="0">
              <a:defRPr>
                <a:solidFill>
                  <a:schemeClr val="tx1"/>
                </a:solidFill>
                <a:latin typeface="Times New Roman" panose="02020603050405020304" pitchFamily="18" charset="0"/>
                <a:cs typeface="Arial" panose="020B0604020202020204" pitchFamily="34" charset="0"/>
              </a:defRPr>
            </a:lvl2pPr>
            <a:lvl3pPr marL="1143000" indent="-228600" eaLnBrk="0" hangingPunct="0">
              <a:defRPr>
                <a:solidFill>
                  <a:schemeClr val="tx1"/>
                </a:solidFill>
                <a:latin typeface="Times New Roman" panose="02020603050405020304" pitchFamily="18" charset="0"/>
                <a:cs typeface="Arial" panose="020B0604020202020204" pitchFamily="34" charset="0"/>
              </a:defRPr>
            </a:lvl3pPr>
            <a:lvl4pPr marL="1600200" indent="-228600" eaLnBrk="0" hangingPunct="0">
              <a:defRPr>
                <a:solidFill>
                  <a:schemeClr val="tx1"/>
                </a:solidFill>
                <a:latin typeface="Times New Roman" panose="02020603050405020304" pitchFamily="18" charset="0"/>
                <a:cs typeface="Arial" panose="020B0604020202020204" pitchFamily="34" charset="0"/>
              </a:defRPr>
            </a:lvl4pPr>
            <a:lvl5pPr marL="2057400" indent="-228600" eaLnBrk="0" hangingPunct="0">
              <a:defRPr>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9pPr>
          </a:lstStyle>
          <a:p>
            <a:pPr algn="r" rtl="1" eaLnBrk="1" hangingPunct="1">
              <a:spcBef>
                <a:spcPct val="50000"/>
              </a:spcBef>
            </a:pPr>
            <a:r>
              <a:rPr lang="fa-IR" altLang="en-US" sz="2800" b="1" dirty="0">
                <a:solidFill>
                  <a:srgbClr val="CC3300"/>
                </a:solidFill>
                <a:latin typeface="Arial" panose="020B0604020202020204" pitchFamily="34" charset="0"/>
                <a:cs typeface="B Titr" panose="00000700000000000000" pitchFamily="2" charset="-78"/>
              </a:rPr>
              <a:t>ژنتیک بیماری فنیل کتونوری</a:t>
            </a:r>
            <a:endParaRPr lang="en-US" altLang="en-US" sz="2800" b="1" dirty="0">
              <a:solidFill>
                <a:srgbClr val="CC3300"/>
              </a:solidFill>
              <a:latin typeface="Arial" panose="020B0604020202020204" pitchFamily="34" charset="0"/>
              <a:cs typeface="B Titr" panose="00000700000000000000" pitchFamily="2" charset="-78"/>
            </a:endParaRPr>
          </a:p>
        </p:txBody>
      </p:sp>
      <p:sp>
        <p:nvSpPr>
          <p:cNvPr id="6" name="Content Placeholder 1"/>
          <p:cNvSpPr txBox="1">
            <a:spLocks/>
          </p:cNvSpPr>
          <p:nvPr/>
        </p:nvSpPr>
        <p:spPr>
          <a:xfrm>
            <a:off x="2623534" y="739290"/>
            <a:ext cx="6376911" cy="434644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rtl="1">
              <a:defRPr/>
            </a:pPr>
            <a:r>
              <a:rPr lang="fa-IR" sz="1600" b="1" dirty="0" smtClean="0">
                <a:solidFill>
                  <a:srgbClr val="002060"/>
                </a:solidFill>
                <a:cs typeface="B Nazanin" pitchFamily="2" charset="-78"/>
              </a:rPr>
              <a:t>این گروه  از بیماری ها بصورت نوع اتوزوم مغلوب منقل می شوند.</a:t>
            </a:r>
          </a:p>
          <a:p>
            <a:pPr algn="just" rtl="1">
              <a:buFont typeface="Wingdings" panose="05000000000000000000" pitchFamily="2" charset="2"/>
              <a:buNone/>
              <a:defRPr/>
            </a:pPr>
            <a:endParaRPr lang="fa-IR" sz="1600" b="1" dirty="0" smtClean="0">
              <a:solidFill>
                <a:srgbClr val="002060"/>
              </a:solidFill>
              <a:cs typeface="B Nazanin" pitchFamily="2" charset="-78"/>
            </a:endParaRPr>
          </a:p>
          <a:p>
            <a:pPr algn="just" rtl="1">
              <a:defRPr/>
            </a:pPr>
            <a:r>
              <a:rPr lang="fa-IR" sz="1600" b="1" dirty="0" smtClean="0">
                <a:solidFill>
                  <a:srgbClr val="002060"/>
                </a:solidFill>
                <a:cs typeface="B Nazanin" pitchFamily="2" charset="-78"/>
              </a:rPr>
              <a:t> جهش در کروموزوم 12 باعث بروز آن میشود.</a:t>
            </a:r>
          </a:p>
          <a:p>
            <a:pPr algn="just" rtl="1">
              <a:defRPr/>
            </a:pPr>
            <a:endParaRPr lang="fa-IR" sz="1600" b="1" dirty="0" smtClean="0">
              <a:solidFill>
                <a:srgbClr val="002060"/>
              </a:solidFill>
              <a:cs typeface="B Nazanin" pitchFamily="2" charset="-78"/>
            </a:endParaRPr>
          </a:p>
          <a:p>
            <a:pPr algn="just" rtl="1">
              <a:defRPr/>
            </a:pPr>
            <a:r>
              <a:rPr lang="fa-IR" sz="1600" b="1" dirty="0" smtClean="0">
                <a:solidFill>
                  <a:srgbClr val="002060"/>
                </a:solidFill>
                <a:cs typeface="B Nazanin" pitchFamily="2" charset="-78"/>
              </a:rPr>
              <a:t>بیش از 800 موتاسیون در فنیل آلانین شناخته شده </a:t>
            </a:r>
            <a:endParaRPr lang="en-US" sz="1600" b="1" dirty="0" smtClean="0">
              <a:solidFill>
                <a:srgbClr val="002060"/>
              </a:solidFill>
              <a:cs typeface="B Nazanin" pitchFamily="2" charset="-78"/>
            </a:endParaRPr>
          </a:p>
          <a:p>
            <a:pPr algn="just" rtl="1">
              <a:defRPr/>
            </a:pPr>
            <a:endParaRPr lang="fa-IR" sz="1600" b="1" dirty="0" smtClean="0">
              <a:solidFill>
                <a:srgbClr val="002060"/>
              </a:solidFill>
              <a:cs typeface="B Nazanin" pitchFamily="2" charset="-78"/>
            </a:endParaRPr>
          </a:p>
          <a:p>
            <a:pPr algn="just" rtl="1">
              <a:defRPr/>
            </a:pPr>
            <a:r>
              <a:rPr lang="fa-IR" sz="1600" b="1" dirty="0" smtClean="0">
                <a:solidFill>
                  <a:srgbClr val="002060"/>
                </a:solidFill>
                <a:cs typeface="B Nazanin" pitchFamily="2" charset="-78"/>
              </a:rPr>
              <a:t>درهردوجنس  بصورت یکسان دیده می شود</a:t>
            </a:r>
          </a:p>
          <a:p>
            <a:pPr algn="just" rtl="1">
              <a:defRPr/>
            </a:pPr>
            <a:endParaRPr lang="fa-IR" sz="1600" b="1" dirty="0" smtClean="0">
              <a:solidFill>
                <a:srgbClr val="002060"/>
              </a:solidFill>
              <a:cs typeface="B Nazanin" pitchFamily="2" charset="-78"/>
            </a:endParaRPr>
          </a:p>
          <a:p>
            <a:pPr algn="just" rtl="1">
              <a:defRPr/>
            </a:pPr>
            <a:r>
              <a:rPr lang="fa-IR" sz="1600" b="1" dirty="0" smtClean="0">
                <a:solidFill>
                  <a:srgbClr val="002060"/>
                </a:solidFill>
                <a:cs typeface="B Nazanin" pitchFamily="2" charset="-78"/>
              </a:rPr>
              <a:t>پدر ومادر بیماران هرکدام فقط یکی از این عوامل معیوب را دارند و</a:t>
            </a:r>
          </a:p>
          <a:p>
            <a:pPr algn="just" rtl="1">
              <a:buFont typeface="Wingdings" panose="05000000000000000000" pitchFamily="2" charset="2"/>
              <a:buNone/>
              <a:defRPr/>
            </a:pPr>
            <a:r>
              <a:rPr lang="fa-IR" sz="1600" b="1" dirty="0" smtClean="0">
                <a:solidFill>
                  <a:srgbClr val="002060"/>
                </a:solidFill>
                <a:cs typeface="B Nazanin" pitchFamily="2" charset="-78"/>
              </a:rPr>
              <a:t>زمانی متوجه ناقل بودن می شوند که یک کودک بیمار درآن خانواده متولد شده است.</a:t>
            </a:r>
          </a:p>
          <a:p>
            <a:pPr lvl="1" algn="just" rtl="1">
              <a:defRPr/>
            </a:pPr>
            <a:endParaRPr lang="fa-IR" sz="1600" b="1" dirty="0" smtClean="0">
              <a:solidFill>
                <a:srgbClr val="002060"/>
              </a:solidFill>
              <a:cs typeface="B Nazanin" pitchFamily="2" charset="-78"/>
            </a:endParaRPr>
          </a:p>
          <a:p>
            <a:pPr lvl="1" algn="just" rtl="1">
              <a:defRPr/>
            </a:pPr>
            <a:r>
              <a:rPr lang="fa-IR" sz="1600" b="1" dirty="0" smtClean="0">
                <a:solidFill>
                  <a:srgbClr val="002060"/>
                </a:solidFill>
                <a:cs typeface="B Nazanin" pitchFamily="2" charset="-78"/>
              </a:rPr>
              <a:t>متولدین از والدین ناقل: </a:t>
            </a:r>
          </a:p>
          <a:p>
            <a:pPr lvl="1" algn="just" rtl="1">
              <a:buFont typeface="Wingdings" panose="05000000000000000000" pitchFamily="2" charset="2"/>
              <a:buNone/>
              <a:defRPr/>
            </a:pPr>
            <a:r>
              <a:rPr lang="fa-IR" sz="1600" b="1" dirty="0" smtClean="0">
                <a:solidFill>
                  <a:srgbClr val="002060"/>
                </a:solidFill>
                <a:cs typeface="B Nazanin" pitchFamily="2" charset="-78"/>
              </a:rPr>
              <a:t> 25%احتمال بیماربودن،</a:t>
            </a:r>
          </a:p>
          <a:p>
            <a:pPr lvl="1" algn="just" rtl="1">
              <a:buFont typeface="Wingdings" panose="05000000000000000000" pitchFamily="2" charset="2"/>
              <a:buNone/>
              <a:defRPr/>
            </a:pPr>
            <a:r>
              <a:rPr lang="fa-IR" sz="1600" b="1" dirty="0" smtClean="0">
                <a:solidFill>
                  <a:srgbClr val="002060"/>
                </a:solidFill>
                <a:cs typeface="B Nazanin" pitchFamily="2" charset="-78"/>
              </a:rPr>
              <a:t> 25%احتمال سالم بودن</a:t>
            </a:r>
          </a:p>
          <a:p>
            <a:pPr lvl="1" algn="just" rtl="1">
              <a:buFont typeface="Wingdings" panose="05000000000000000000" pitchFamily="2" charset="2"/>
              <a:buNone/>
              <a:defRPr/>
            </a:pPr>
            <a:r>
              <a:rPr lang="fa-IR" sz="1600" b="1" dirty="0" smtClean="0">
                <a:solidFill>
                  <a:srgbClr val="002060"/>
                </a:solidFill>
                <a:cs typeface="B Nazanin" pitchFamily="2" charset="-78"/>
              </a:rPr>
              <a:t> 50%احتمال سالم ناقل</a:t>
            </a:r>
            <a:endParaRPr lang="en-US" sz="1600" dirty="0">
              <a:solidFill>
                <a:srgbClr val="002060"/>
              </a:solidFill>
              <a:cs typeface="B Nazanin" pitchFamily="2" charset="-78"/>
            </a:endParaRPr>
          </a:p>
        </p:txBody>
      </p:sp>
      <p:pic>
        <p:nvPicPr>
          <p:cNvPr id="7" name="Picture 6" descr="250px-Autorecessive_sv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6260" y="128470"/>
            <a:ext cx="2327275" cy="495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8610469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wipe(down)">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animEffect transition="in" filter="wipe(down)">
                                      <p:cBhvr>
                                        <p:cTn id="17" dur="500"/>
                                        <p:tgtEl>
                                          <p:spTgt spid="6">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xEl>
                                              <p:pRg st="6" end="6"/>
                                            </p:txEl>
                                          </p:spTgt>
                                        </p:tgtEl>
                                        <p:attrNameLst>
                                          <p:attrName>style.visibility</p:attrName>
                                        </p:attrNameLst>
                                      </p:cBhvr>
                                      <p:to>
                                        <p:strVal val="visible"/>
                                      </p:to>
                                    </p:set>
                                    <p:animEffect transition="in" filter="wipe(down)">
                                      <p:cBhvr>
                                        <p:cTn id="22" dur="500"/>
                                        <p:tgtEl>
                                          <p:spTgt spid="6">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6">
                                            <p:txEl>
                                              <p:pRg st="8" end="8"/>
                                            </p:txEl>
                                          </p:spTgt>
                                        </p:tgtEl>
                                        <p:attrNameLst>
                                          <p:attrName>style.visibility</p:attrName>
                                        </p:attrNameLst>
                                      </p:cBhvr>
                                      <p:to>
                                        <p:strVal val="visible"/>
                                      </p:to>
                                    </p:set>
                                    <p:animEffect transition="in" filter="wipe(down)">
                                      <p:cBhvr>
                                        <p:cTn id="27" dur="500"/>
                                        <p:tgtEl>
                                          <p:spTgt spid="6">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6">
                                            <p:txEl>
                                              <p:pRg st="9" end="9"/>
                                            </p:txEl>
                                          </p:spTgt>
                                        </p:tgtEl>
                                        <p:attrNameLst>
                                          <p:attrName>style.visibility</p:attrName>
                                        </p:attrNameLst>
                                      </p:cBhvr>
                                      <p:to>
                                        <p:strVal val="visible"/>
                                      </p:to>
                                    </p:set>
                                    <p:animEffect transition="in" filter="wipe(down)">
                                      <p:cBhvr>
                                        <p:cTn id="32" dur="500"/>
                                        <p:tgtEl>
                                          <p:spTgt spid="6">
                                            <p:txEl>
                                              <p:pRg st="9" end="9"/>
                                            </p:txEl>
                                          </p:spTgt>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6">
                                            <p:txEl>
                                              <p:pRg st="11" end="11"/>
                                            </p:txEl>
                                          </p:spTgt>
                                        </p:tgtEl>
                                        <p:attrNameLst>
                                          <p:attrName>style.visibility</p:attrName>
                                        </p:attrNameLst>
                                      </p:cBhvr>
                                      <p:to>
                                        <p:strVal val="visible"/>
                                      </p:to>
                                    </p:set>
                                    <p:animEffect transition="in" filter="wipe(down)">
                                      <p:cBhvr>
                                        <p:cTn id="35" dur="500"/>
                                        <p:tgtEl>
                                          <p:spTgt spid="6">
                                            <p:txEl>
                                              <p:pRg st="11" end="11"/>
                                            </p:txEl>
                                          </p:spTgt>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6">
                                            <p:txEl>
                                              <p:pRg st="12" end="12"/>
                                            </p:txEl>
                                          </p:spTgt>
                                        </p:tgtEl>
                                        <p:attrNameLst>
                                          <p:attrName>style.visibility</p:attrName>
                                        </p:attrNameLst>
                                      </p:cBhvr>
                                      <p:to>
                                        <p:strVal val="visible"/>
                                      </p:to>
                                    </p:set>
                                    <p:animEffect transition="in" filter="wipe(down)">
                                      <p:cBhvr>
                                        <p:cTn id="38" dur="500"/>
                                        <p:tgtEl>
                                          <p:spTgt spid="6">
                                            <p:txEl>
                                              <p:pRg st="12" end="12"/>
                                            </p:txEl>
                                          </p:spTgt>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6">
                                            <p:txEl>
                                              <p:pRg st="13" end="13"/>
                                            </p:txEl>
                                          </p:spTgt>
                                        </p:tgtEl>
                                        <p:attrNameLst>
                                          <p:attrName>style.visibility</p:attrName>
                                        </p:attrNameLst>
                                      </p:cBhvr>
                                      <p:to>
                                        <p:strVal val="visible"/>
                                      </p:to>
                                    </p:set>
                                    <p:animEffect transition="in" filter="wipe(down)">
                                      <p:cBhvr>
                                        <p:cTn id="41" dur="500"/>
                                        <p:tgtEl>
                                          <p:spTgt spid="6">
                                            <p:txEl>
                                              <p:pRg st="13" end="13"/>
                                            </p:txEl>
                                          </p:spTgt>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6">
                                            <p:txEl>
                                              <p:pRg st="14" end="14"/>
                                            </p:txEl>
                                          </p:spTgt>
                                        </p:tgtEl>
                                        <p:attrNameLst>
                                          <p:attrName>style.visibility</p:attrName>
                                        </p:attrNameLst>
                                      </p:cBhvr>
                                      <p:to>
                                        <p:strVal val="visible"/>
                                      </p:to>
                                    </p:set>
                                    <p:animEffect transition="in" filter="wipe(down)">
                                      <p:cBhvr>
                                        <p:cTn id="44" dur="500"/>
                                        <p:tgtEl>
                                          <p:spTgt spid="6">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517900" y="128471"/>
            <a:ext cx="6413610" cy="440548"/>
          </a:xfrm>
          <a:prstGeom prst="rect">
            <a:avLst/>
          </a:prstGeom>
        </p:spPr>
        <p:txBody>
          <a:bodyPr vert="horz" lIns="91440" tIns="45720" rIns="91440" bIns="45720" rtlCol="0" anchor="b" anchorCtr="0">
            <a:noAutofit/>
          </a:bodyPr>
          <a:lstStyle>
            <a:lvl1pPr algn="l" defTabSz="914400" rtl="1" eaLnBrk="1" latinLnBrk="0" hangingPunct="1">
              <a:spcBef>
                <a:spcPct val="0"/>
              </a:spcBef>
              <a:buNone/>
              <a:defRPr sz="54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rtl="0"/>
            <a:r>
              <a:rPr lang="fa-IR" sz="2000" dirty="0" smtClean="0">
                <a:solidFill>
                  <a:srgbClr val="C00000"/>
                </a:solidFill>
                <a:cs typeface="B Titr" pitchFamily="2" charset="-78"/>
              </a:rPr>
              <a:t>اقدامات انجام شده در سه سال گذشته</a:t>
            </a:r>
            <a:endParaRPr lang="en-US" sz="1200" dirty="0">
              <a:solidFill>
                <a:srgbClr val="C00000"/>
              </a:solidFill>
              <a:cs typeface="B Titr" pitchFamily="2" charset="-78"/>
            </a:endParaRPr>
          </a:p>
        </p:txBody>
      </p:sp>
      <p:sp>
        <p:nvSpPr>
          <p:cNvPr id="6" name="Content Placeholder 2"/>
          <p:cNvSpPr>
            <a:spLocks noGrp="1"/>
          </p:cNvSpPr>
          <p:nvPr>
            <p:ph idx="1"/>
          </p:nvPr>
        </p:nvSpPr>
        <p:spPr>
          <a:xfrm>
            <a:off x="448965" y="739290"/>
            <a:ext cx="7940661" cy="4123036"/>
          </a:xfrm>
        </p:spPr>
        <p:txBody>
          <a:bodyPr>
            <a:noAutofit/>
          </a:bodyPr>
          <a:lstStyle/>
          <a:p>
            <a:pPr marL="0" indent="0" algn="r" rtl="1">
              <a:buNone/>
            </a:pPr>
            <a:endParaRPr lang="fa-IR" sz="1600" b="1" dirty="0" smtClean="0">
              <a:solidFill>
                <a:srgbClr val="002060"/>
              </a:solidFill>
              <a:cs typeface="B Nazanin" panose="00000400000000000000" pitchFamily="2" charset="-78"/>
            </a:endParaRPr>
          </a:p>
          <a:p>
            <a:pPr algn="just" rtl="1">
              <a:buFontTx/>
              <a:buChar char="-"/>
            </a:pPr>
            <a:r>
              <a:rPr lang="fa-IR" b="1" dirty="0" smtClean="0">
                <a:solidFill>
                  <a:srgbClr val="002060"/>
                </a:solidFill>
                <a:cs typeface="B Nazanin" panose="00000400000000000000" pitchFamily="2" charset="-78"/>
              </a:rPr>
              <a:t>تشکیل صندوق کمک به بیماران نیازمند ( جمع آوری 35 میلیون در مرحله اول و تامین 22 بسته غذایی برای بیماران و کمک به تعدادی خانواده های دارای مشکلات شدید مالی)</a:t>
            </a:r>
          </a:p>
          <a:p>
            <a:pPr algn="just" rtl="1">
              <a:buFontTx/>
              <a:buChar char="-"/>
            </a:pPr>
            <a:endParaRPr lang="fa-IR" b="1" dirty="0">
              <a:solidFill>
                <a:srgbClr val="002060"/>
              </a:solidFill>
              <a:cs typeface="B Nazanin" panose="00000400000000000000" pitchFamily="2" charset="-78"/>
            </a:endParaRPr>
          </a:p>
          <a:p>
            <a:pPr algn="just" rtl="1">
              <a:buFontTx/>
              <a:buChar char="-"/>
            </a:pPr>
            <a:r>
              <a:rPr lang="fa-IR" b="1" smtClean="0">
                <a:solidFill>
                  <a:srgbClr val="002060"/>
                </a:solidFill>
                <a:cs typeface="B Nazanin" panose="00000400000000000000" pitchFamily="2" charset="-78"/>
              </a:rPr>
              <a:t>تامین هزینه آزمایشات ژنتیک </a:t>
            </a:r>
            <a:endParaRPr lang="fa-IR" b="1" dirty="0" smtClean="0">
              <a:solidFill>
                <a:srgbClr val="002060"/>
              </a:solidFill>
              <a:cs typeface="B Nazanin" panose="00000400000000000000" pitchFamily="2" charset="-78"/>
            </a:endParaRPr>
          </a:p>
          <a:p>
            <a:pPr algn="just" rtl="1">
              <a:buFontTx/>
              <a:buChar char="-"/>
            </a:pPr>
            <a:endParaRPr lang="fa-IR" b="1" dirty="0" smtClean="0">
              <a:solidFill>
                <a:srgbClr val="002060"/>
              </a:solidFill>
              <a:cs typeface="B Nazanin" panose="00000400000000000000" pitchFamily="2" charset="-78"/>
            </a:endParaRPr>
          </a:p>
        </p:txBody>
      </p:sp>
    </p:spTree>
    <p:extLst>
      <p:ext uri="{BB962C8B-B14F-4D97-AF65-F5344CB8AC3E}">
        <p14:creationId xmlns:p14="http://schemas.microsoft.com/office/powerpoint/2010/main" val="398000996"/>
      </p:ext>
    </p:extLst>
  </p:cSld>
  <p:clrMapOvr>
    <a:masterClrMapping/>
  </p:clrMapOvr>
  <p:transition spd="slow">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17900" y="433387"/>
            <a:ext cx="7024430" cy="4428937"/>
          </a:xfrm>
        </p:spPr>
      </p:pic>
    </p:spTree>
    <p:extLst>
      <p:ext uri="{BB962C8B-B14F-4D97-AF65-F5344CB8AC3E}">
        <p14:creationId xmlns:p14="http://schemas.microsoft.com/office/powerpoint/2010/main" val="379503460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66591" y="281175"/>
            <a:ext cx="3077490" cy="4275739"/>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7080" y="586585"/>
            <a:ext cx="3206805" cy="3206805"/>
          </a:xfrm>
          <a:prstGeom prst="rect">
            <a:avLst/>
          </a:prstGeom>
        </p:spPr>
      </p:pic>
    </p:spTree>
    <p:extLst>
      <p:ext uri="{BB962C8B-B14F-4D97-AF65-F5344CB8AC3E}">
        <p14:creationId xmlns:p14="http://schemas.microsoft.com/office/powerpoint/2010/main" val="34804098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96260" y="31500"/>
            <a:ext cx="8551479" cy="5112000"/>
          </a:xfrm>
          <a:prstGeom prst="rect">
            <a:avLst/>
          </a:prstGeom>
        </p:spPr>
      </p:pic>
      <p:pic>
        <p:nvPicPr>
          <p:cNvPr id="3" name="Picture 2"/>
          <p:cNvPicPr>
            <a:picLocks noChangeAspect="1"/>
          </p:cNvPicPr>
          <p:nvPr/>
        </p:nvPicPr>
        <p:blipFill>
          <a:blip r:embed="rId3"/>
          <a:stretch>
            <a:fillRect/>
          </a:stretch>
        </p:blipFill>
        <p:spPr>
          <a:xfrm>
            <a:off x="296260" y="31500"/>
            <a:ext cx="8551479" cy="5288940"/>
          </a:xfrm>
          <a:prstGeom prst="rect">
            <a:avLst/>
          </a:prstGeom>
        </p:spPr>
      </p:pic>
      <p:pic>
        <p:nvPicPr>
          <p:cNvPr id="4" name="Picture 3"/>
          <p:cNvPicPr>
            <a:picLocks noChangeAspect="1"/>
          </p:cNvPicPr>
          <p:nvPr/>
        </p:nvPicPr>
        <p:blipFill>
          <a:blip r:embed="rId4"/>
          <a:stretch>
            <a:fillRect/>
          </a:stretch>
        </p:blipFill>
        <p:spPr>
          <a:xfrm>
            <a:off x="754375" y="586585"/>
            <a:ext cx="3359509" cy="2443280"/>
          </a:xfrm>
          <a:prstGeom prst="rect">
            <a:avLst/>
          </a:prstGeom>
        </p:spPr>
      </p:pic>
    </p:spTree>
    <p:extLst>
      <p:ext uri="{BB962C8B-B14F-4D97-AF65-F5344CB8AC3E}">
        <p14:creationId xmlns:p14="http://schemas.microsoft.com/office/powerpoint/2010/main" val="2996145283"/>
      </p:ext>
    </p:extLst>
  </p:cSld>
  <p:clrMapOvr>
    <a:masterClrMapping/>
  </p:clrMapOvr>
  <p:transition spd="slow">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idx="1"/>
          </p:nvPr>
        </p:nvSpPr>
        <p:spPr>
          <a:xfrm>
            <a:off x="449263" y="280988"/>
            <a:ext cx="7329487" cy="4429125"/>
          </a:xfrm>
        </p:spPr>
        <p:txBody>
          <a:bodyPr>
            <a:normAutofit fontScale="97500"/>
          </a:bodyPr>
          <a:lstStyle/>
          <a:p>
            <a:pPr algn="r" rtl="1">
              <a:defRPr/>
            </a:pPr>
            <a:r>
              <a:rPr lang="fa-IR" sz="2400" i="1" dirty="0" smtClean="0">
                <a:solidFill>
                  <a:srgbClr val="CC3300"/>
                </a:solidFill>
                <a:cs typeface="B Titr" pitchFamily="2" charset="-78"/>
              </a:rPr>
              <a:t>شیوع بیماری های متابولیک ارثی  وفنیل کتونوری درایران  </a:t>
            </a:r>
            <a:r>
              <a:rPr lang="fa-IR" sz="2400" i="1" dirty="0" smtClean="0">
                <a:solidFill>
                  <a:srgbClr val="CC3300"/>
                </a:solidFill>
              </a:rPr>
              <a:t>:</a:t>
            </a:r>
            <a:r>
              <a:rPr sz="2400" dirty="0" smtClean="0">
                <a:solidFill>
                  <a:srgbClr val="CC3300"/>
                </a:solidFill>
              </a:rPr>
              <a:t/>
            </a:r>
            <a:br>
              <a:rPr sz="2400" dirty="0" smtClean="0">
                <a:solidFill>
                  <a:srgbClr val="CC3300"/>
                </a:solidFill>
              </a:rPr>
            </a:br>
            <a:endParaRPr lang="en-US" sz="2400" dirty="0">
              <a:solidFill>
                <a:srgbClr val="CC3300"/>
              </a:solidFill>
            </a:endParaRPr>
          </a:p>
        </p:txBody>
      </p:sp>
      <p:sp>
        <p:nvSpPr>
          <p:cNvPr id="4" name="Content Placeholder 1"/>
          <p:cNvSpPr txBox="1">
            <a:spLocks/>
          </p:cNvSpPr>
          <p:nvPr/>
        </p:nvSpPr>
        <p:spPr>
          <a:xfrm>
            <a:off x="296260" y="1044700"/>
            <a:ext cx="8551480" cy="3512215"/>
          </a:xfrm>
          <a:prstGeom prst="rect">
            <a:avLst/>
          </a:prstGeom>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rtl="1">
              <a:buFont typeface="Wingdings" panose="05000000000000000000" pitchFamily="2" charset="2"/>
              <a:buChar char="Ø"/>
              <a:defRPr/>
            </a:pPr>
            <a:r>
              <a:rPr lang="fa-IR" sz="2400" b="1" dirty="0" smtClean="0">
                <a:solidFill>
                  <a:srgbClr val="002060"/>
                </a:solidFill>
                <a:cs typeface="B Nazanin" pitchFamily="2" charset="-78"/>
              </a:rPr>
              <a:t>اگرچه هریک ازبیماری های متابولیک ارثی نادرهستند لیکن تعداد وتنوع آنها زیاد است. به این دلیل مجموعاًگروه پرتعداد وشایعی را تشکیل می دهند.</a:t>
            </a:r>
          </a:p>
          <a:p>
            <a:pPr algn="just" rtl="1">
              <a:buFont typeface="Wingdings" panose="05000000000000000000" pitchFamily="2" charset="2"/>
              <a:buChar char="Ø"/>
              <a:defRPr/>
            </a:pPr>
            <a:endParaRPr lang="fa-IR" sz="1050" b="1" dirty="0" smtClean="0">
              <a:solidFill>
                <a:srgbClr val="002060"/>
              </a:solidFill>
              <a:cs typeface="B Nazanin" pitchFamily="2" charset="-78"/>
            </a:endParaRPr>
          </a:p>
          <a:p>
            <a:pPr algn="just" rtl="1">
              <a:buFont typeface="Wingdings" panose="05000000000000000000" pitchFamily="2" charset="2"/>
              <a:buChar char="Ø"/>
              <a:defRPr/>
            </a:pPr>
            <a:r>
              <a:rPr lang="fa-IR" sz="2400" b="1" dirty="0" smtClean="0">
                <a:solidFill>
                  <a:srgbClr val="002060"/>
                </a:solidFill>
                <a:cs typeface="B Nazanin" pitchFamily="2" charset="-78"/>
              </a:rPr>
              <a:t>بیماری های متابولیک ارثی کشنده هستند ودرمواردی که زنده می مانند درمان بسیارسخت وکیفیت زندگی ناچیزاست.</a:t>
            </a:r>
          </a:p>
          <a:p>
            <a:pPr algn="just" rtl="1">
              <a:buFont typeface="Wingdings" panose="05000000000000000000" pitchFamily="2" charset="2"/>
              <a:buChar char="Ø"/>
              <a:defRPr/>
            </a:pPr>
            <a:endParaRPr lang="fa-IR" sz="1050" b="1" dirty="0" smtClean="0">
              <a:solidFill>
                <a:srgbClr val="002060"/>
              </a:solidFill>
              <a:cs typeface="B Nazanin" pitchFamily="2" charset="-78"/>
            </a:endParaRPr>
          </a:p>
          <a:p>
            <a:pPr algn="just" rtl="1">
              <a:buFont typeface="Wingdings" panose="05000000000000000000" pitchFamily="2" charset="2"/>
              <a:buChar char="Ø"/>
              <a:defRPr/>
            </a:pPr>
            <a:r>
              <a:rPr lang="fa-IR" sz="2400" b="1" dirty="0" smtClean="0">
                <a:solidFill>
                  <a:srgbClr val="002060"/>
                </a:solidFill>
                <a:cs typeface="B Nazanin" pitchFamily="2" charset="-78"/>
              </a:rPr>
              <a:t>بیماری های متابولیک ارثی بخش عمده ای از بیماری های اتوزومال مغلوب هستند .وبه همین دلیل تحت تاثیر ازدواج های فامیلی افزایش می یابند این یکی از دلایل عمده افزایش این دسته از بیماری ها درایران است.</a:t>
            </a:r>
          </a:p>
          <a:p>
            <a:pPr algn="just" rtl="1">
              <a:buFont typeface="Wingdings" panose="05000000000000000000" pitchFamily="2" charset="2"/>
              <a:buChar char="Ø"/>
              <a:defRPr/>
            </a:pPr>
            <a:endParaRPr lang="fa-IR" sz="1050" b="1" dirty="0" smtClean="0">
              <a:solidFill>
                <a:srgbClr val="002060"/>
              </a:solidFill>
              <a:cs typeface="B Nazanin" pitchFamily="2" charset="-78"/>
            </a:endParaRPr>
          </a:p>
          <a:p>
            <a:pPr algn="just" rtl="1">
              <a:buFont typeface="Wingdings" panose="05000000000000000000" pitchFamily="2" charset="2"/>
              <a:buChar char="Ø"/>
              <a:defRPr/>
            </a:pPr>
            <a:r>
              <a:rPr lang="en-US" sz="2400" b="1" dirty="0" smtClean="0">
                <a:solidFill>
                  <a:srgbClr val="002060"/>
                </a:solidFill>
                <a:cs typeface="B Nazanin" pitchFamily="2" charset="-78"/>
              </a:rPr>
              <a:t>PKU</a:t>
            </a:r>
            <a:r>
              <a:rPr lang="fa-IR" sz="2400" b="1" dirty="0" smtClean="0">
                <a:solidFill>
                  <a:srgbClr val="002060"/>
                </a:solidFill>
                <a:cs typeface="B Nazanin" pitchFamily="2" charset="-78"/>
              </a:rPr>
              <a:t>درراس بیماری های متابولیک ارثی قراردارد وهم اکنون درایران ازهر6000 تولد یک مورد مبتلا به </a:t>
            </a:r>
            <a:r>
              <a:rPr lang="en-US" sz="2400" b="1" dirty="0" err="1" smtClean="0">
                <a:solidFill>
                  <a:srgbClr val="002060"/>
                </a:solidFill>
                <a:cs typeface="B Nazanin" pitchFamily="2" charset="-78"/>
              </a:rPr>
              <a:t>pku</a:t>
            </a:r>
            <a:r>
              <a:rPr lang="fa-IR" sz="2400" b="1" dirty="0" smtClean="0">
                <a:solidFill>
                  <a:srgbClr val="002060"/>
                </a:solidFill>
                <a:cs typeface="B Nazanin" pitchFamily="2" charset="-78"/>
              </a:rPr>
              <a:t> میباشد</a:t>
            </a:r>
            <a:r>
              <a:rPr lang="fa-IR" sz="2400" b="1" dirty="0">
                <a:solidFill>
                  <a:srgbClr val="002060"/>
                </a:solidFill>
                <a:cs typeface="B Nazanin" pitchFamily="2" charset="-78"/>
              </a:rPr>
              <a:t>. </a:t>
            </a:r>
            <a:r>
              <a:rPr lang="fa-IR" sz="2400" b="1" dirty="0" smtClean="0">
                <a:solidFill>
                  <a:srgbClr val="002060"/>
                </a:solidFill>
                <a:cs typeface="B Nazanin" pitchFamily="2" charset="-78"/>
              </a:rPr>
              <a:t>اپیدمیولوژی </a:t>
            </a:r>
            <a:r>
              <a:rPr lang="fa-IR" sz="2400" b="1" dirty="0">
                <a:solidFill>
                  <a:srgbClr val="002060"/>
                </a:solidFill>
                <a:cs typeface="B Nazanin" pitchFamily="2" charset="-78"/>
              </a:rPr>
              <a:t>بر اساس اطلاعات برنامه کشوری کنترل </a:t>
            </a:r>
            <a:r>
              <a:rPr lang="en-US" sz="2400" b="1" dirty="0" smtClean="0">
                <a:solidFill>
                  <a:srgbClr val="002060"/>
                </a:solidFill>
                <a:cs typeface="B Nazanin" pitchFamily="2" charset="-78"/>
              </a:rPr>
              <a:t>PKU</a:t>
            </a:r>
            <a:r>
              <a:rPr lang="en-US" sz="2400" b="1" dirty="0">
                <a:solidFill>
                  <a:srgbClr val="002060"/>
                </a:solidFill>
                <a:cs typeface="B Nazanin" pitchFamily="2" charset="-78"/>
              </a:rPr>
              <a:t/>
            </a:r>
            <a:br>
              <a:rPr lang="en-US" sz="2400" b="1" dirty="0">
                <a:solidFill>
                  <a:srgbClr val="002060"/>
                </a:solidFill>
                <a:cs typeface="B Nazanin" pitchFamily="2" charset="-78"/>
              </a:rPr>
            </a:br>
            <a:r>
              <a:rPr lang="fa-IR" sz="2400" b="1" dirty="0" smtClean="0">
                <a:solidFill>
                  <a:srgbClr val="002060"/>
                </a:solidFill>
                <a:cs typeface="B Nazanin" pitchFamily="2" charset="-78"/>
              </a:rPr>
              <a:t> </a:t>
            </a:r>
            <a:r>
              <a:rPr lang="fa-IR" sz="2400" b="1" dirty="0">
                <a:solidFill>
                  <a:srgbClr val="002060"/>
                </a:solidFill>
                <a:cs typeface="B Nazanin" pitchFamily="2" charset="-78"/>
              </a:rPr>
              <a:t>از 1 در3000تا 1در 60/000 برحسب مناطق مختلف </a:t>
            </a:r>
            <a:r>
              <a:rPr lang="fa-IR" sz="2400" b="1" dirty="0" smtClean="0">
                <a:solidFill>
                  <a:srgbClr val="002060"/>
                </a:solidFill>
                <a:cs typeface="B Nazanin" pitchFamily="2" charset="-78"/>
              </a:rPr>
              <a:t>کشور-درآمریکا 1 در 12000و در ترکیه 1 در 2600</a:t>
            </a:r>
            <a:r>
              <a:rPr lang="fa-IR" sz="2400" b="1" dirty="0">
                <a:solidFill>
                  <a:srgbClr val="002060"/>
                </a:solidFill>
                <a:cs typeface="B Nazanin" pitchFamily="2" charset="-78"/>
              </a:rPr>
              <a:t/>
            </a:r>
            <a:br>
              <a:rPr lang="fa-IR" sz="2400" b="1" dirty="0">
                <a:solidFill>
                  <a:srgbClr val="002060"/>
                </a:solidFill>
                <a:cs typeface="B Nazanin" pitchFamily="2" charset="-78"/>
              </a:rPr>
            </a:br>
            <a:endParaRPr lang="fa-IR" sz="2400" b="1" dirty="0" smtClean="0">
              <a:solidFill>
                <a:srgbClr val="002060"/>
              </a:solidFill>
              <a:cs typeface="B Nazanin" pitchFamily="2" charset="-78"/>
            </a:endParaRPr>
          </a:p>
          <a:p>
            <a:pPr algn="just" rtl="1">
              <a:buFont typeface="Wingdings" panose="05000000000000000000" pitchFamily="2" charset="2"/>
              <a:buChar char="Ø"/>
              <a:defRPr/>
            </a:pPr>
            <a:endParaRPr lang="fa-IR" b="1" dirty="0" smtClean="0">
              <a:cs typeface="B Nazanin" pitchFamily="2" charset="-78"/>
            </a:endParaRPr>
          </a:p>
        </p:txBody>
      </p:sp>
    </p:spTree>
    <p:extLst>
      <p:ext uri="{BB962C8B-B14F-4D97-AF65-F5344CB8AC3E}">
        <p14:creationId xmlns:p14="http://schemas.microsoft.com/office/powerpoint/2010/main" val="289758720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fade">
                                      <p:cBhvr>
                                        <p:cTn id="13" dur="2000"/>
                                        <p:tgtEl>
                                          <p:spTgt spid="4">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xEl>
                                              <p:pRg st="2" end="2"/>
                                            </p:txEl>
                                          </p:spTgt>
                                        </p:tgtEl>
                                        <p:attrNameLst>
                                          <p:attrName>style.visibility</p:attrName>
                                        </p:attrNameLst>
                                      </p:cBhvr>
                                      <p:to>
                                        <p:strVal val="visible"/>
                                      </p:to>
                                    </p:set>
                                    <p:animEffect transition="in" filter="fade">
                                      <p:cBhvr>
                                        <p:cTn id="16" dur="2000"/>
                                        <p:tgtEl>
                                          <p:spTgt spid="4">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Effect transition="in" filter="fade">
                                      <p:cBhvr>
                                        <p:cTn id="21" dur="2000"/>
                                        <p:tgtEl>
                                          <p:spTgt spid="4">
                                            <p:txEl>
                                              <p:pRg st="4" end="4"/>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6" end="6"/>
                                            </p:txEl>
                                          </p:spTgt>
                                        </p:tgtEl>
                                        <p:attrNameLst>
                                          <p:attrName>style.visibility</p:attrName>
                                        </p:attrNameLst>
                                      </p:cBhvr>
                                      <p:to>
                                        <p:strVal val="visible"/>
                                      </p:to>
                                    </p:set>
                                    <p:animEffect transition="in" filter="fade">
                                      <p:cBhvr>
                                        <p:cTn id="24" dur="20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idx="1"/>
          </p:nvPr>
        </p:nvSpPr>
        <p:spPr>
          <a:xfrm>
            <a:off x="448965" y="281175"/>
            <a:ext cx="7787955" cy="4429125"/>
          </a:xfrm>
        </p:spPr>
        <p:txBody>
          <a:bodyPr>
            <a:normAutofit fontScale="97500"/>
          </a:bodyPr>
          <a:lstStyle/>
          <a:p>
            <a:pPr algn="r" rtl="1">
              <a:defRPr/>
            </a:pPr>
            <a:r>
              <a:rPr lang="fa-IR" sz="2400" i="1" dirty="0" smtClean="0">
                <a:solidFill>
                  <a:srgbClr val="CC3300"/>
                </a:solidFill>
                <a:cs typeface="B Titr" pitchFamily="2" charset="-78"/>
              </a:rPr>
              <a:t>شیوع بیماری های متابولیک ارثی  وفنیل کتونوری درایران و اصفهان  </a:t>
            </a:r>
            <a:r>
              <a:rPr lang="fa-IR" sz="2400" i="1" dirty="0" smtClean="0">
                <a:solidFill>
                  <a:srgbClr val="CC3300"/>
                </a:solidFill>
              </a:rPr>
              <a:t>:</a:t>
            </a:r>
            <a:r>
              <a:rPr sz="2400" dirty="0" smtClean="0">
                <a:solidFill>
                  <a:srgbClr val="CC3300"/>
                </a:solidFill>
              </a:rPr>
              <a:t/>
            </a:r>
            <a:br>
              <a:rPr sz="2400" dirty="0" smtClean="0">
                <a:solidFill>
                  <a:srgbClr val="CC3300"/>
                </a:solidFill>
              </a:rPr>
            </a:br>
            <a:endParaRPr lang="en-US" sz="2400" dirty="0">
              <a:solidFill>
                <a:srgbClr val="CC3300"/>
              </a:solidFill>
            </a:endParaRPr>
          </a:p>
        </p:txBody>
      </p:sp>
      <p:sp>
        <p:nvSpPr>
          <p:cNvPr id="4" name="Content Placeholder 1"/>
          <p:cNvSpPr txBox="1">
            <a:spLocks/>
          </p:cNvSpPr>
          <p:nvPr/>
        </p:nvSpPr>
        <p:spPr>
          <a:xfrm>
            <a:off x="296260" y="1044700"/>
            <a:ext cx="8551480" cy="3512215"/>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rtl="1">
              <a:buFont typeface="Wingdings" panose="05000000000000000000" pitchFamily="2" charset="2"/>
              <a:buChar char="Ø"/>
              <a:defRPr/>
            </a:pPr>
            <a:endParaRPr lang="fa-IR" b="1" dirty="0" smtClean="0">
              <a:cs typeface="B Nazanin" pitchFamily="2" charset="-78"/>
            </a:endParaRPr>
          </a:p>
        </p:txBody>
      </p:sp>
      <p:graphicFrame>
        <p:nvGraphicFramePr>
          <p:cNvPr id="2" name="Table 1"/>
          <p:cNvGraphicFramePr>
            <a:graphicFrameLocks noGrp="1"/>
          </p:cNvGraphicFramePr>
          <p:nvPr>
            <p:extLst>
              <p:ext uri="{D42A27DB-BD31-4B8C-83A1-F6EECF244321}">
                <p14:modId xmlns:p14="http://schemas.microsoft.com/office/powerpoint/2010/main" val="2568875054"/>
              </p:ext>
            </p:extLst>
          </p:nvPr>
        </p:nvGraphicFramePr>
        <p:xfrm>
          <a:off x="907081" y="1197405"/>
          <a:ext cx="7177136" cy="3664920"/>
        </p:xfrm>
        <a:graphic>
          <a:graphicData uri="http://schemas.openxmlformats.org/drawingml/2006/table">
            <a:tbl>
              <a:tblPr firstRow="1" bandRow="1">
                <a:tableStyleId>{5C22544A-7EE6-4342-B048-85BDC9FD1C3A}</a:tableStyleId>
              </a:tblPr>
              <a:tblGrid>
                <a:gridCol w="2137869">
                  <a:extLst>
                    <a:ext uri="{9D8B030D-6E8A-4147-A177-3AD203B41FA5}">
                      <a16:colId xmlns:a16="http://schemas.microsoft.com/office/drawing/2014/main" xmlns="" val="3268538306"/>
                    </a:ext>
                  </a:extLst>
                </a:gridCol>
                <a:gridCol w="1985166">
                  <a:extLst>
                    <a:ext uri="{9D8B030D-6E8A-4147-A177-3AD203B41FA5}">
                      <a16:colId xmlns:a16="http://schemas.microsoft.com/office/drawing/2014/main" xmlns="" val="19336995"/>
                    </a:ext>
                  </a:extLst>
                </a:gridCol>
                <a:gridCol w="3054101">
                  <a:extLst>
                    <a:ext uri="{9D8B030D-6E8A-4147-A177-3AD203B41FA5}">
                      <a16:colId xmlns:a16="http://schemas.microsoft.com/office/drawing/2014/main" xmlns="" val="2066428977"/>
                    </a:ext>
                  </a:extLst>
                </a:gridCol>
              </a:tblGrid>
              <a:tr h="916230">
                <a:tc>
                  <a:txBody>
                    <a:bodyPr/>
                    <a:lstStyle/>
                    <a:p>
                      <a:pPr algn="ctr"/>
                      <a:r>
                        <a:rPr lang="fa-IR" sz="2400" dirty="0" smtClean="0">
                          <a:solidFill>
                            <a:srgbClr val="002060"/>
                          </a:solidFill>
                          <a:cs typeface="B Mitra" panose="00000400000000000000" pitchFamily="2" charset="-78"/>
                        </a:rPr>
                        <a:t>اصفهان(1403)</a:t>
                      </a:r>
                      <a:endParaRPr lang="en-US" sz="2400" dirty="0">
                        <a:solidFill>
                          <a:srgbClr val="002060"/>
                        </a:solidFill>
                        <a:cs typeface="B Mitra" panose="00000400000000000000" pitchFamily="2" charset="-78"/>
                      </a:endParaRPr>
                    </a:p>
                  </a:txBody>
                  <a:tcPr/>
                </a:tc>
                <a:tc>
                  <a:txBody>
                    <a:bodyPr/>
                    <a:lstStyle/>
                    <a:p>
                      <a:pPr algn="ctr"/>
                      <a:r>
                        <a:rPr lang="fa-IR" sz="2400" dirty="0" smtClean="0">
                          <a:solidFill>
                            <a:srgbClr val="002060"/>
                          </a:solidFill>
                          <a:cs typeface="B Mitra" panose="00000400000000000000" pitchFamily="2" charset="-78"/>
                        </a:rPr>
                        <a:t>کشوری</a:t>
                      </a:r>
                      <a:endParaRPr lang="en-US" sz="2400" dirty="0">
                        <a:solidFill>
                          <a:srgbClr val="002060"/>
                        </a:solidFill>
                        <a:cs typeface="B Mitra" panose="00000400000000000000" pitchFamily="2" charset="-78"/>
                      </a:endParaRPr>
                    </a:p>
                  </a:txBody>
                  <a:tcPr/>
                </a:tc>
                <a:tc>
                  <a:txBody>
                    <a:bodyPr/>
                    <a:lstStyle/>
                    <a:p>
                      <a:endParaRPr lang="en-US" dirty="0"/>
                    </a:p>
                  </a:txBody>
                  <a:tcPr/>
                </a:tc>
                <a:extLst>
                  <a:ext uri="{0D108BD9-81ED-4DB2-BD59-A6C34878D82A}">
                    <a16:rowId xmlns:a16="http://schemas.microsoft.com/office/drawing/2014/main" xmlns="" val="3259595212"/>
                  </a:ext>
                </a:extLst>
              </a:tr>
              <a:tr h="916230">
                <a:tc>
                  <a:txBody>
                    <a:bodyPr/>
                    <a:lstStyle/>
                    <a:p>
                      <a:pPr algn="ctr"/>
                      <a:r>
                        <a:rPr lang="fa-IR" sz="2000" b="1" dirty="0" smtClean="0">
                          <a:solidFill>
                            <a:srgbClr val="CC3300"/>
                          </a:solidFill>
                        </a:rPr>
                        <a:t>96/5</a:t>
                      </a:r>
                      <a:endParaRPr lang="en-US" sz="2000" b="1" dirty="0">
                        <a:solidFill>
                          <a:srgbClr val="CC3300"/>
                        </a:solidFill>
                      </a:endParaRPr>
                    </a:p>
                  </a:txBody>
                  <a:tcPr/>
                </a:tc>
                <a:tc>
                  <a:txBody>
                    <a:bodyPr/>
                    <a:lstStyle/>
                    <a:p>
                      <a:pPr algn="ctr"/>
                      <a:r>
                        <a:rPr lang="fa-IR" sz="2000" b="1" dirty="0" smtClean="0">
                          <a:solidFill>
                            <a:srgbClr val="CC3300"/>
                          </a:solidFill>
                        </a:rPr>
                        <a:t>64/8</a:t>
                      </a:r>
                      <a:endParaRPr lang="en-US" sz="2000" b="1" dirty="0">
                        <a:solidFill>
                          <a:srgbClr val="CC3300"/>
                        </a:solidFill>
                      </a:endParaRPr>
                    </a:p>
                  </a:txBody>
                  <a:tcPr/>
                </a:tc>
                <a:tc>
                  <a:txBody>
                    <a:bodyPr/>
                    <a:lstStyle/>
                    <a:p>
                      <a:pPr algn="ctr"/>
                      <a:r>
                        <a:rPr lang="fa-IR" sz="2000" b="1" dirty="0" smtClean="0">
                          <a:solidFill>
                            <a:schemeClr val="accent3">
                              <a:lumMod val="50000"/>
                            </a:schemeClr>
                          </a:solidFill>
                          <a:cs typeface="B Mitra" panose="00000400000000000000" pitchFamily="2" charset="-78"/>
                        </a:rPr>
                        <a:t>درصد ارجاع به هنگام تا 2 هفتگی به بیمارستان منتخب  </a:t>
                      </a:r>
                      <a:endParaRPr lang="en-US" sz="2000" b="1" dirty="0">
                        <a:solidFill>
                          <a:schemeClr val="accent3">
                            <a:lumMod val="50000"/>
                          </a:schemeClr>
                        </a:solidFill>
                        <a:cs typeface="B Mitra" panose="00000400000000000000" pitchFamily="2" charset="-78"/>
                      </a:endParaRPr>
                    </a:p>
                  </a:txBody>
                  <a:tcPr/>
                </a:tc>
                <a:extLst>
                  <a:ext uri="{0D108BD9-81ED-4DB2-BD59-A6C34878D82A}">
                    <a16:rowId xmlns:a16="http://schemas.microsoft.com/office/drawing/2014/main" xmlns="" val="3977374495"/>
                  </a:ext>
                </a:extLst>
              </a:tr>
              <a:tr h="916230">
                <a:tc>
                  <a:txBody>
                    <a:bodyPr/>
                    <a:lstStyle/>
                    <a:p>
                      <a:pPr algn="ctr"/>
                      <a:r>
                        <a:rPr lang="fa-IR" sz="2000" b="1" dirty="0" smtClean="0">
                          <a:solidFill>
                            <a:srgbClr val="CC3300"/>
                          </a:solidFill>
                        </a:rPr>
                        <a:t>3/4</a:t>
                      </a:r>
                      <a:endParaRPr lang="en-US" sz="2000" b="1" dirty="0">
                        <a:solidFill>
                          <a:srgbClr val="CC3300"/>
                        </a:solidFill>
                      </a:endParaRPr>
                    </a:p>
                  </a:txBody>
                  <a:tcPr/>
                </a:tc>
                <a:tc>
                  <a:txBody>
                    <a:bodyPr/>
                    <a:lstStyle/>
                    <a:p>
                      <a:pPr algn="ctr"/>
                      <a:r>
                        <a:rPr lang="fa-IR" sz="2000" b="1" dirty="0" smtClean="0">
                          <a:solidFill>
                            <a:srgbClr val="CC3300"/>
                          </a:solidFill>
                        </a:rPr>
                        <a:t>1/6</a:t>
                      </a:r>
                      <a:endParaRPr lang="en-US" sz="2000" b="1" dirty="0">
                        <a:solidFill>
                          <a:srgbClr val="CC3300"/>
                        </a:solidFill>
                      </a:endParaRPr>
                    </a:p>
                  </a:txBody>
                  <a:tcPr/>
                </a:tc>
                <a:tc>
                  <a:txBody>
                    <a:bodyPr/>
                    <a:lstStyle/>
                    <a:p>
                      <a:pPr algn="ctr"/>
                      <a:r>
                        <a:rPr lang="fa-IR" sz="2000" b="1" dirty="0" smtClean="0">
                          <a:solidFill>
                            <a:schemeClr val="accent3">
                              <a:lumMod val="50000"/>
                            </a:schemeClr>
                          </a:solidFill>
                          <a:cs typeface="B Mitra" panose="00000400000000000000" pitchFamily="2" charset="-78"/>
                        </a:rPr>
                        <a:t>میزان بروز بیماری فنیل کتونوری در ده هزار تولد </a:t>
                      </a:r>
                      <a:endParaRPr lang="en-US" sz="2000" b="1" dirty="0">
                        <a:solidFill>
                          <a:schemeClr val="accent3">
                            <a:lumMod val="50000"/>
                          </a:schemeClr>
                        </a:solidFill>
                        <a:cs typeface="B Mitra" panose="00000400000000000000" pitchFamily="2" charset="-78"/>
                      </a:endParaRPr>
                    </a:p>
                  </a:txBody>
                  <a:tcPr/>
                </a:tc>
                <a:extLst>
                  <a:ext uri="{0D108BD9-81ED-4DB2-BD59-A6C34878D82A}">
                    <a16:rowId xmlns:a16="http://schemas.microsoft.com/office/drawing/2014/main" xmlns="" val="2476518553"/>
                  </a:ext>
                </a:extLst>
              </a:tr>
              <a:tr h="916230">
                <a:tc>
                  <a:txBody>
                    <a:bodyPr/>
                    <a:lstStyle/>
                    <a:p>
                      <a:pPr algn="ctr"/>
                      <a:r>
                        <a:rPr lang="fa-IR" sz="2000" b="1" dirty="0" smtClean="0">
                          <a:solidFill>
                            <a:srgbClr val="CC3300"/>
                          </a:solidFill>
                        </a:rPr>
                        <a:t>6/5</a:t>
                      </a:r>
                      <a:endParaRPr lang="en-US" sz="2000" b="1" dirty="0">
                        <a:solidFill>
                          <a:srgbClr val="CC3300"/>
                        </a:solidFill>
                      </a:endParaRPr>
                    </a:p>
                  </a:txBody>
                  <a:tcPr/>
                </a:tc>
                <a:tc>
                  <a:txBody>
                    <a:bodyPr/>
                    <a:lstStyle/>
                    <a:p>
                      <a:pPr algn="ctr"/>
                      <a:r>
                        <a:rPr lang="fa-IR" sz="2000" b="1" dirty="0" smtClean="0">
                          <a:solidFill>
                            <a:srgbClr val="CC3300"/>
                          </a:solidFill>
                        </a:rPr>
                        <a:t>4/6</a:t>
                      </a:r>
                      <a:endParaRPr lang="en-US" sz="2000" b="1" dirty="0">
                        <a:solidFill>
                          <a:srgbClr val="CC3300"/>
                        </a:solidFill>
                      </a:endParaRPr>
                    </a:p>
                  </a:txBody>
                  <a:tcPr/>
                </a:tc>
                <a:tc>
                  <a:txBody>
                    <a:bodyPr/>
                    <a:lstStyle/>
                    <a:p>
                      <a:pPr algn="ctr"/>
                      <a:r>
                        <a:rPr lang="fa-IR" sz="2000" b="1" dirty="0" smtClean="0">
                          <a:solidFill>
                            <a:schemeClr val="accent3">
                              <a:lumMod val="50000"/>
                            </a:schemeClr>
                          </a:solidFill>
                          <a:cs typeface="B Mitra" panose="00000400000000000000" pitchFamily="2" charset="-78"/>
                        </a:rPr>
                        <a:t>شیوع در 100000 جمعیت ایرانی </a:t>
                      </a:r>
                      <a:endParaRPr lang="en-US" sz="2000" b="1" dirty="0">
                        <a:solidFill>
                          <a:schemeClr val="accent3">
                            <a:lumMod val="50000"/>
                          </a:schemeClr>
                        </a:solidFill>
                        <a:cs typeface="B Mitra" panose="00000400000000000000" pitchFamily="2" charset="-78"/>
                      </a:endParaRPr>
                    </a:p>
                  </a:txBody>
                  <a:tcPr/>
                </a:tc>
                <a:extLst>
                  <a:ext uri="{0D108BD9-81ED-4DB2-BD59-A6C34878D82A}">
                    <a16:rowId xmlns:a16="http://schemas.microsoft.com/office/drawing/2014/main" xmlns="" val="122884667"/>
                  </a:ext>
                </a:extLst>
              </a:tr>
            </a:tbl>
          </a:graphicData>
        </a:graphic>
      </p:graphicFrame>
    </p:spTree>
    <p:extLst>
      <p:ext uri="{BB962C8B-B14F-4D97-AF65-F5344CB8AC3E}">
        <p14:creationId xmlns:p14="http://schemas.microsoft.com/office/powerpoint/2010/main" val="245232647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nodePh="1">
                                  <p:stCondLst>
                                    <p:cond delay="0"/>
                                  </p:stCondLst>
                                  <p:endCondLst>
                                    <p:cond evt="begin" delay="0">
                                      <p:tn val="11"/>
                                    </p:cond>
                                  </p:end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fade">
                                      <p:cBhvr>
                                        <p:cTn id="13"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allAtOnce"/>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Wisp">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Custom 1">
      <a:majorFont>
        <a:latin typeface="BNAZANIN"/>
        <a:ea typeface=""/>
        <a:cs typeface=""/>
      </a:majorFont>
      <a:minorFont>
        <a:latin typeface="BNAZANIN"/>
        <a:ea typeface=""/>
        <a:cs typeface=""/>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Wisp" id="{7CB32D59-10C0-40DD-B7BD-2E94284A981C}" vid="{4F34B87B-9C7A-41AE-A6CB-48536223DFFD}"/>
    </a:ext>
  </a:extLst>
</a:theme>
</file>

<file path=ppt/theme/theme4.xml><?xml version="1.0" encoding="utf-8"?>
<a:theme xmlns:a="http://schemas.openxmlformats.org/drawingml/2006/main" name="1_Wisp">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Custom 1">
      <a:majorFont>
        <a:latin typeface="BNAZANIN"/>
        <a:ea typeface=""/>
        <a:cs typeface=""/>
      </a:majorFont>
      <a:minorFont>
        <a:latin typeface="BNAZANIN"/>
        <a:ea typeface=""/>
        <a:cs typeface=""/>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Wisp" id="{7CB32D59-10C0-40DD-B7BD-2E94284A981C}" vid="{4F34B87B-9C7A-41AE-A6CB-48536223DFFD}"/>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5915</TotalTime>
  <Words>4633</Words>
  <Application>Microsoft Office PowerPoint</Application>
  <PresentationFormat>On-screen Show (16:9)</PresentationFormat>
  <Paragraphs>614</Paragraphs>
  <Slides>73</Slides>
  <Notes>27</Notes>
  <HiddenSlides>0</HiddenSlides>
  <MMClips>0</MMClips>
  <ScaleCrop>false</ScaleCrop>
  <HeadingPairs>
    <vt:vector size="6" baseType="variant">
      <vt:variant>
        <vt:lpstr>Theme</vt:lpstr>
      </vt:variant>
      <vt:variant>
        <vt:i4>4</vt:i4>
      </vt:variant>
      <vt:variant>
        <vt:lpstr>Embedded OLE Servers</vt:lpstr>
      </vt:variant>
      <vt:variant>
        <vt:i4>1</vt:i4>
      </vt:variant>
      <vt:variant>
        <vt:lpstr>Slide Titles</vt:lpstr>
      </vt:variant>
      <vt:variant>
        <vt:i4>73</vt:i4>
      </vt:variant>
    </vt:vector>
  </HeadingPairs>
  <TitlesOfParts>
    <vt:vector size="78" baseType="lpstr">
      <vt:lpstr>Office Theme</vt:lpstr>
      <vt:lpstr>1_Office Theme</vt:lpstr>
      <vt:lpstr>Wisp</vt:lpstr>
      <vt:lpstr>1_Wisp</vt:lpstr>
      <vt:lpstr>Document</vt:lpstr>
      <vt:lpstr>PowerPoint Presentation</vt:lpstr>
      <vt:lpstr>PKU</vt:lpstr>
      <vt:lpstr>مباحث جلسه</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اهداف اجرای برنامه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چالش های برنامه ...PKU........</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Julian</dc:creator>
  <cp:lastModifiedBy>mohammad salah</cp:lastModifiedBy>
  <cp:revision>754</cp:revision>
  <dcterms:created xsi:type="dcterms:W3CDTF">2013-08-21T19:17:07Z</dcterms:created>
  <dcterms:modified xsi:type="dcterms:W3CDTF">2026-01-11T18:18:25Z</dcterms:modified>
</cp:coreProperties>
</file>