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notesMasterIdLst>
    <p:notesMasterId r:id="rId24"/>
  </p:notesMasterIdLst>
  <p:sldIdLst>
    <p:sldId id="261" r:id="rId2"/>
    <p:sldId id="264" r:id="rId3"/>
    <p:sldId id="265" r:id="rId4"/>
    <p:sldId id="287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96" r:id="rId13"/>
    <p:sldId id="284" r:id="rId14"/>
    <p:sldId id="258" r:id="rId15"/>
    <p:sldId id="272" r:id="rId16"/>
    <p:sldId id="297" r:id="rId17"/>
    <p:sldId id="298" r:id="rId18"/>
    <p:sldId id="256" r:id="rId19"/>
    <p:sldId id="257" r:id="rId20"/>
    <p:sldId id="276" r:id="rId21"/>
    <p:sldId id="269" r:id="rId22"/>
    <p:sldId id="286" r:id="rId23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66"/>
    <a:srgbClr val="FF66FF"/>
    <a:srgbClr val="3366FF"/>
    <a:srgbClr val="006600"/>
    <a:srgbClr val="CC0066"/>
    <a:srgbClr val="FFFF99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arg96\shakhes\kol\nemodar%20ko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arg96\shakhes\kol\nemodar%20kol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G:\&#1580;&#1583;&#1740;&#1583;\&#1585;&#1608;&#1606;&#1583;%20&#1605;&#1585;&#1711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G:\&#1580;&#1583;&#1740;&#1583;\&#1585;&#1608;&#1606;&#1583;%20&#1605;&#1585;&#1711;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34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2498177311169466E-2"/>
          <c:y val="3.6744887220686515E-2"/>
          <c:w val="0.83896787207154699"/>
          <c:h val="0.6175065947291215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'مقایسه 59-1 ماهه'!$C$3</c:f>
              <c:strCache>
                <c:ptCount val="1"/>
                <c:pt idx="0">
                  <c:v>96</c:v>
                </c:pt>
              </c:strCache>
            </c:strRef>
          </c:tx>
          <c:spPr>
            <a:solidFill>
              <a:srgbClr val="0070C0"/>
            </a:solidFill>
            <a:scene3d>
              <a:camera prst="orthographicFront"/>
              <a:lightRig rig="threePt" dir="t"/>
            </a:scene3d>
            <a:sp3d>
              <a:bevelT prst="relaxedInset"/>
            </a:sp3d>
          </c:spPr>
          <c:invertIfNegative val="0"/>
          <c:dLbls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-5400000" vert="horz"/>
                <a:lstStyle/>
                <a:p>
                  <a:pPr>
                    <a:defRPr lang="en-US" sz="14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-5400000" vert="horz"/>
                <a:lstStyle/>
                <a:p>
                  <a:pPr>
                    <a:defRPr lang="en-US" sz="14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spPr>
                <a:noFill/>
                <a:ln>
                  <a:noFill/>
                </a:ln>
                <a:effectLst/>
              </c:spPr>
              <c:txPr>
                <a:bodyPr rot="-5400000" vert="horz"/>
                <a:lstStyle/>
                <a:p>
                  <a:pPr>
                    <a:defRPr lang="en-US" sz="14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spPr>
                <a:noFill/>
                <a:ln>
                  <a:noFill/>
                </a:ln>
                <a:effectLst/>
              </c:spPr>
              <c:txPr>
                <a:bodyPr rot="-5400000" vert="horz"/>
                <a:lstStyle/>
                <a:p>
                  <a:pPr>
                    <a:defRPr lang="en-US" sz="14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spPr>
                <a:noFill/>
                <a:ln>
                  <a:noFill/>
                </a:ln>
                <a:effectLst/>
              </c:spPr>
              <c:txPr>
                <a:bodyPr rot="-5400000" vert="horz"/>
                <a:lstStyle/>
                <a:p>
                  <a:pPr>
                    <a:defRPr lang="en-US" sz="14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spPr>
                <a:noFill/>
                <a:ln>
                  <a:noFill/>
                </a:ln>
                <a:effectLst/>
              </c:spPr>
              <c:txPr>
                <a:bodyPr rot="-5400000" vert="horz"/>
                <a:lstStyle/>
                <a:p>
                  <a:pPr>
                    <a:defRPr lang="en-US" sz="14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lang="en-US" sz="14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'مقایسه 59-1 ماهه'!$B$5:$B$20</c:f>
              <c:strCache>
                <c:ptCount val="16"/>
                <c:pt idx="0">
                  <c:v>اختلال رفتاری</c:v>
                </c:pt>
                <c:pt idx="1">
                  <c:v>بیماری سیستم قلبی</c:v>
                </c:pt>
                <c:pt idx="2">
                  <c:v>بیماری ادراری تناسلی</c:v>
                </c:pt>
                <c:pt idx="3">
                  <c:v>بیماری سیستم گوارشی</c:v>
                </c:pt>
                <c:pt idx="4">
                  <c:v>تب و تشنج</c:v>
                </c:pt>
                <c:pt idx="5">
                  <c:v>اسهال و استفراغ</c:v>
                </c:pt>
                <c:pt idx="6">
                  <c:v>بیماری سیستم ایمنی و خونساز</c:v>
                </c:pt>
                <c:pt idx="7">
                  <c:v>نامعلوم</c:v>
                </c:pt>
                <c:pt idx="8">
                  <c:v>بیمای عفونی و انگلی</c:v>
                </c:pt>
                <c:pt idx="9">
                  <c:v>بیماری های حول تولد</c:v>
                </c:pt>
                <c:pt idx="10">
                  <c:v>سرطان</c:v>
                </c:pt>
                <c:pt idx="11">
                  <c:v>بیماری سیستم عصبی</c:v>
                </c:pt>
                <c:pt idx="12">
                  <c:v>بیماری سیستم تنفسی</c:v>
                </c:pt>
                <c:pt idx="13">
                  <c:v>بیماری تغذیه و غدد متابولیک</c:v>
                </c:pt>
                <c:pt idx="14">
                  <c:v>سوانح و حوادث</c:v>
                </c:pt>
                <c:pt idx="15">
                  <c:v>ناهنجاری مادرزادی</c:v>
                </c:pt>
              </c:strCache>
            </c:strRef>
          </c:cat>
          <c:val>
            <c:numRef>
              <c:f>'مقایسه 59-1 ماهه'!$C$5:$C$20</c:f>
              <c:numCache>
                <c:formatCode>General</c:formatCode>
                <c:ptCount val="16"/>
                <c:pt idx="0">
                  <c:v>0.30000000000000016</c:v>
                </c:pt>
                <c:pt idx="1">
                  <c:v>0.30000000000000016</c:v>
                </c:pt>
                <c:pt idx="2">
                  <c:v>0.8</c:v>
                </c:pt>
                <c:pt idx="3">
                  <c:v>1.1000000000000001</c:v>
                </c:pt>
                <c:pt idx="4">
                  <c:v>1.4</c:v>
                </c:pt>
                <c:pt idx="5">
                  <c:v>1.7</c:v>
                </c:pt>
                <c:pt idx="6">
                  <c:v>2.2000000000000002</c:v>
                </c:pt>
                <c:pt idx="7">
                  <c:v>2.8</c:v>
                </c:pt>
                <c:pt idx="8">
                  <c:v>3.1</c:v>
                </c:pt>
                <c:pt idx="9">
                  <c:v>3.1</c:v>
                </c:pt>
                <c:pt idx="10">
                  <c:v>3.9</c:v>
                </c:pt>
                <c:pt idx="11">
                  <c:v>5.3</c:v>
                </c:pt>
                <c:pt idx="12">
                  <c:v>7.3</c:v>
                </c:pt>
                <c:pt idx="13">
                  <c:v>9.3000000000000007</c:v>
                </c:pt>
                <c:pt idx="14">
                  <c:v>19.7</c:v>
                </c:pt>
                <c:pt idx="15">
                  <c:v>37.4</c:v>
                </c:pt>
              </c:numCache>
            </c:numRef>
          </c:val>
        </c:ser>
        <c:ser>
          <c:idx val="1"/>
          <c:order val="1"/>
          <c:tx>
            <c:strRef>
              <c:f>'مقایسه 59-1 ماهه'!$D$3</c:f>
              <c:strCache>
                <c:ptCount val="1"/>
                <c:pt idx="0">
                  <c:v>95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lang="en-US" sz="1400"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'مقایسه 59-1 ماهه'!$B$5:$B$20</c:f>
              <c:strCache>
                <c:ptCount val="16"/>
                <c:pt idx="0">
                  <c:v>اختلال رفتاری</c:v>
                </c:pt>
                <c:pt idx="1">
                  <c:v>بیماری سیستم قلبی</c:v>
                </c:pt>
                <c:pt idx="2">
                  <c:v>بیماری ادراری تناسلی</c:v>
                </c:pt>
                <c:pt idx="3">
                  <c:v>بیماری سیستم گوارشی</c:v>
                </c:pt>
                <c:pt idx="4">
                  <c:v>تب و تشنج</c:v>
                </c:pt>
                <c:pt idx="5">
                  <c:v>اسهال و استفراغ</c:v>
                </c:pt>
                <c:pt idx="6">
                  <c:v>بیماری سیستم ایمنی و خونساز</c:v>
                </c:pt>
                <c:pt idx="7">
                  <c:v>نامعلوم</c:v>
                </c:pt>
                <c:pt idx="8">
                  <c:v>بیمای عفونی و انگلی</c:v>
                </c:pt>
                <c:pt idx="9">
                  <c:v>بیماری های حول تولد</c:v>
                </c:pt>
                <c:pt idx="10">
                  <c:v>سرطان</c:v>
                </c:pt>
                <c:pt idx="11">
                  <c:v>بیماری سیستم عصبی</c:v>
                </c:pt>
                <c:pt idx="12">
                  <c:v>بیماری سیستم تنفسی</c:v>
                </c:pt>
                <c:pt idx="13">
                  <c:v>بیماری تغذیه و غدد متابولیک</c:v>
                </c:pt>
                <c:pt idx="14">
                  <c:v>سوانح و حوادث</c:v>
                </c:pt>
                <c:pt idx="15">
                  <c:v>ناهنجاری مادرزادی</c:v>
                </c:pt>
              </c:strCache>
            </c:strRef>
          </c:cat>
          <c:val>
            <c:numRef>
              <c:f>'مقایسه 59-1 ماهه'!$D$5:$D$20</c:f>
              <c:numCache>
                <c:formatCode>General</c:formatCode>
                <c:ptCount val="16"/>
                <c:pt idx="0">
                  <c:v>0</c:v>
                </c:pt>
                <c:pt idx="1">
                  <c:v>1.1000000000000001</c:v>
                </c:pt>
                <c:pt idx="2">
                  <c:v>0.8</c:v>
                </c:pt>
                <c:pt idx="3">
                  <c:v>2.2000000000000002</c:v>
                </c:pt>
                <c:pt idx="4">
                  <c:v>1.6</c:v>
                </c:pt>
                <c:pt idx="5">
                  <c:v>1.4</c:v>
                </c:pt>
                <c:pt idx="6">
                  <c:v>1.6</c:v>
                </c:pt>
                <c:pt idx="7">
                  <c:v>1.9000000000000001</c:v>
                </c:pt>
                <c:pt idx="8">
                  <c:v>5.7</c:v>
                </c:pt>
                <c:pt idx="9">
                  <c:v>3.3</c:v>
                </c:pt>
                <c:pt idx="10">
                  <c:v>6</c:v>
                </c:pt>
                <c:pt idx="11">
                  <c:v>3</c:v>
                </c:pt>
                <c:pt idx="12">
                  <c:v>8.2000000000000011</c:v>
                </c:pt>
                <c:pt idx="13">
                  <c:v>6.6</c:v>
                </c:pt>
                <c:pt idx="14">
                  <c:v>19.399999999999999</c:v>
                </c:pt>
                <c:pt idx="15">
                  <c:v>36.9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6150656"/>
        <c:axId val="96152192"/>
        <c:axId val="0"/>
      </c:bar3DChart>
      <c:catAx>
        <c:axId val="96150656"/>
        <c:scaling>
          <c:orientation val="maxMin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lang="en-US" sz="1100"/>
            </a:pPr>
            <a:endParaRPr lang="en-US"/>
          </a:p>
        </c:txPr>
        <c:crossAx val="96152192"/>
        <c:crosses val="autoZero"/>
        <c:auto val="1"/>
        <c:lblAlgn val="ctr"/>
        <c:lblOffset val="100"/>
        <c:noMultiLvlLbl val="0"/>
      </c:catAx>
      <c:valAx>
        <c:axId val="96152192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96150656"/>
        <c:crosses val="autoZero"/>
        <c:crossBetween val="between"/>
      </c:valAx>
    </c:plotArea>
    <c:legend>
      <c:legendPos val="l"/>
      <c:layout/>
      <c:overlay val="0"/>
      <c:txPr>
        <a:bodyPr/>
        <a:lstStyle/>
        <a:p>
          <a:pPr>
            <a:defRPr lang="en-US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200">
          <a:cs typeface="B Koodak" pitchFamily="2" charset="-78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34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7153567609604362E-2"/>
          <c:y val="3.2963813446994616E-2"/>
          <c:w val="0.89325155536113543"/>
          <c:h val="0.8587584564876031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'مقایسه 59-1 ماهه'!$C$43</c:f>
              <c:strCache>
                <c:ptCount val="1"/>
                <c:pt idx="0">
                  <c:v>96</c:v>
                </c:pt>
              </c:strCache>
            </c:strRef>
          </c:tx>
          <c:spPr>
            <a:solidFill>
              <a:srgbClr val="0070C0"/>
            </a:solidFill>
            <a:scene3d>
              <a:camera prst="orthographicFront"/>
              <a:lightRig rig="threePt" dir="t"/>
            </a:scene3d>
            <a:sp3d>
              <a:bevelT prst="convex"/>
            </a:sp3d>
          </c:spPr>
          <c:invertIfNegative val="0"/>
          <c:dLbls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-5400000" vert="horz"/>
                <a:lstStyle/>
                <a:p>
                  <a:pPr>
                    <a:defRPr lang="en-US" sz="14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-5400000" vert="horz"/>
                <a:lstStyle/>
                <a:p>
                  <a:pPr>
                    <a:defRPr lang="en-US" sz="14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-5400000" vert="horz"/>
                <a:lstStyle/>
                <a:p>
                  <a:pPr>
                    <a:defRPr lang="en-US" sz="14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-5400000" vert="horz"/>
                <a:lstStyle/>
                <a:p>
                  <a:pPr>
                    <a:defRPr lang="en-US" sz="14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spPr>
                <a:noFill/>
                <a:ln>
                  <a:noFill/>
                </a:ln>
                <a:effectLst/>
              </c:spPr>
              <c:txPr>
                <a:bodyPr rot="-5400000" vert="horz"/>
                <a:lstStyle/>
                <a:p>
                  <a:pPr>
                    <a:defRPr lang="en-US" sz="14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spPr>
                <a:noFill/>
                <a:ln>
                  <a:noFill/>
                </a:ln>
                <a:effectLst/>
              </c:spPr>
              <c:txPr>
                <a:bodyPr rot="-5400000" vert="horz"/>
                <a:lstStyle/>
                <a:p>
                  <a:pPr>
                    <a:defRPr lang="en-US" sz="14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spPr>
                <a:noFill/>
                <a:ln>
                  <a:noFill/>
                </a:ln>
                <a:effectLst/>
              </c:spPr>
              <c:txPr>
                <a:bodyPr rot="-5400000" vert="horz"/>
                <a:lstStyle/>
                <a:p>
                  <a:pPr>
                    <a:defRPr lang="en-US" sz="14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spPr>
                <a:noFill/>
                <a:ln>
                  <a:noFill/>
                </a:ln>
                <a:effectLst/>
              </c:spPr>
              <c:txPr>
                <a:bodyPr rot="-5400000" vert="horz"/>
                <a:lstStyle/>
                <a:p>
                  <a:pPr>
                    <a:defRPr lang="en-US" sz="14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spPr>
                <a:noFill/>
                <a:ln>
                  <a:noFill/>
                </a:ln>
                <a:effectLst/>
              </c:spPr>
              <c:txPr>
                <a:bodyPr rot="-5400000" vert="horz"/>
                <a:lstStyle/>
                <a:p>
                  <a:pPr>
                    <a:defRPr lang="en-US" sz="14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lang="en-US" sz="14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'مقایسه 59-1 ماهه'!$B$45:$B$57</c:f>
              <c:strCache>
                <c:ptCount val="13"/>
                <c:pt idx="0">
                  <c:v>عوارض دارویی</c:v>
                </c:pt>
                <c:pt idx="1">
                  <c:v>خشونت</c:v>
                </c:pt>
                <c:pt idx="2">
                  <c:v>عوارض درمانی</c:v>
                </c:pt>
                <c:pt idx="3">
                  <c:v>عوارض واکسن</c:v>
                </c:pt>
                <c:pt idx="4">
                  <c:v>برخورد اشیا مکانیکی بیجان</c:v>
                </c:pt>
                <c:pt idx="5">
                  <c:v>مسمومیت</c:v>
                </c:pt>
                <c:pt idx="6">
                  <c:v>سقوط جسم خارجی</c:v>
                </c:pt>
                <c:pt idx="7">
                  <c:v>سوختگی</c:v>
                </c:pt>
                <c:pt idx="8">
                  <c:v>خفگی</c:v>
                </c:pt>
                <c:pt idx="9">
                  <c:v>غرق شدگی</c:v>
                </c:pt>
                <c:pt idx="10">
                  <c:v>سقوط</c:v>
                </c:pt>
                <c:pt idx="11">
                  <c:v>آسپیراسیون</c:v>
                </c:pt>
                <c:pt idx="12">
                  <c:v>ترافیکی</c:v>
                </c:pt>
              </c:strCache>
            </c:strRef>
          </c:cat>
          <c:val>
            <c:numRef>
              <c:f>'مقایسه 59-1 ماهه'!$C$45:$C$57</c:f>
              <c:numCache>
                <c:formatCode>General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1.4</c:v>
                </c:pt>
                <c:pt idx="4">
                  <c:v>2.9</c:v>
                </c:pt>
                <c:pt idx="5">
                  <c:v>2.9</c:v>
                </c:pt>
                <c:pt idx="6">
                  <c:v>2.9</c:v>
                </c:pt>
                <c:pt idx="7">
                  <c:v>2.9</c:v>
                </c:pt>
                <c:pt idx="8">
                  <c:v>4.3</c:v>
                </c:pt>
                <c:pt idx="9">
                  <c:v>5.7</c:v>
                </c:pt>
                <c:pt idx="10">
                  <c:v>7.1</c:v>
                </c:pt>
                <c:pt idx="11">
                  <c:v>18.600000000000001</c:v>
                </c:pt>
                <c:pt idx="12">
                  <c:v>51.4</c:v>
                </c:pt>
              </c:numCache>
            </c:numRef>
          </c:val>
        </c:ser>
        <c:ser>
          <c:idx val="1"/>
          <c:order val="1"/>
          <c:tx>
            <c:strRef>
              <c:f>'مقایسه 59-1 ماهه'!$D$43</c:f>
              <c:strCache>
                <c:ptCount val="1"/>
                <c:pt idx="0">
                  <c:v>95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prst="angle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lang="en-US" sz="1400"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'مقایسه 59-1 ماهه'!$B$45:$B$57</c:f>
              <c:strCache>
                <c:ptCount val="13"/>
                <c:pt idx="0">
                  <c:v>عوارض دارویی</c:v>
                </c:pt>
                <c:pt idx="1">
                  <c:v>خشونت</c:v>
                </c:pt>
                <c:pt idx="2">
                  <c:v>عوارض درمانی</c:v>
                </c:pt>
                <c:pt idx="3">
                  <c:v>عوارض واکسن</c:v>
                </c:pt>
                <c:pt idx="4">
                  <c:v>برخورد اشیا مکانیکی بیجان</c:v>
                </c:pt>
                <c:pt idx="5">
                  <c:v>مسمومیت</c:v>
                </c:pt>
                <c:pt idx="6">
                  <c:v>سقوط جسم خارجی</c:v>
                </c:pt>
                <c:pt idx="7">
                  <c:v>سوختگی</c:v>
                </c:pt>
                <c:pt idx="8">
                  <c:v>خفگی</c:v>
                </c:pt>
                <c:pt idx="9">
                  <c:v>غرق شدگی</c:v>
                </c:pt>
                <c:pt idx="10">
                  <c:v>سقوط</c:v>
                </c:pt>
                <c:pt idx="11">
                  <c:v>آسپیراسیون</c:v>
                </c:pt>
                <c:pt idx="12">
                  <c:v>ترافیکی</c:v>
                </c:pt>
              </c:strCache>
            </c:strRef>
          </c:cat>
          <c:val>
            <c:numRef>
              <c:f>'مقایسه 59-1 ماهه'!$D$45:$D$57</c:f>
              <c:numCache>
                <c:formatCode>General</c:formatCode>
                <c:ptCount val="13"/>
                <c:pt idx="0">
                  <c:v>1.4</c:v>
                </c:pt>
                <c:pt idx="1">
                  <c:v>1.4</c:v>
                </c:pt>
                <c:pt idx="2">
                  <c:v>7</c:v>
                </c:pt>
                <c:pt idx="3">
                  <c:v>0</c:v>
                </c:pt>
                <c:pt idx="4">
                  <c:v>0</c:v>
                </c:pt>
                <c:pt idx="5">
                  <c:v>1.4</c:v>
                </c:pt>
                <c:pt idx="6">
                  <c:v>1.4</c:v>
                </c:pt>
                <c:pt idx="7">
                  <c:v>8.5</c:v>
                </c:pt>
                <c:pt idx="8">
                  <c:v>2.8</c:v>
                </c:pt>
                <c:pt idx="9">
                  <c:v>2.8</c:v>
                </c:pt>
                <c:pt idx="10">
                  <c:v>5.8</c:v>
                </c:pt>
                <c:pt idx="11">
                  <c:v>15.5</c:v>
                </c:pt>
                <c:pt idx="12">
                  <c:v>50.7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6216960"/>
        <c:axId val="96218496"/>
        <c:axId val="0"/>
      </c:bar3DChart>
      <c:catAx>
        <c:axId val="96216960"/>
        <c:scaling>
          <c:orientation val="maxMin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96218496"/>
        <c:crosses val="autoZero"/>
        <c:auto val="1"/>
        <c:lblAlgn val="ctr"/>
        <c:lblOffset val="100"/>
        <c:noMultiLvlLbl val="0"/>
      </c:catAx>
      <c:valAx>
        <c:axId val="96218496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96216960"/>
        <c:crosses val="autoZero"/>
        <c:crossBetween val="between"/>
      </c:valAx>
    </c:plotArea>
    <c:legend>
      <c:legendPos val="l"/>
      <c:layout/>
      <c:overlay val="0"/>
      <c:txPr>
        <a:bodyPr/>
        <a:lstStyle/>
        <a:p>
          <a:pPr>
            <a:defRPr lang="en-US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200">
          <a:cs typeface="B Koodak" pitchFamily="2" charset="-78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3449462685088895E-2"/>
          <c:y val="5.1400554097404488E-2"/>
          <c:w val="0.86791858564849222"/>
          <c:h val="0.83588363954505684"/>
        </c:manualLayout>
      </c:layout>
      <c:lineChart>
        <c:grouping val="standard"/>
        <c:varyColors val="0"/>
        <c:ser>
          <c:idx val="0"/>
          <c:order val="0"/>
          <c:tx>
            <c:strRef>
              <c:f>'59-1'!$B$61</c:f>
              <c:strCache>
                <c:ptCount val="1"/>
                <c:pt idx="0">
                  <c:v>حوادث ترافیکی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 sz="14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trendline>
            <c:spPr>
              <a:ln w="31750"/>
            </c:spPr>
            <c:trendlineType val="linear"/>
            <c:dispRSqr val="0"/>
            <c:dispEq val="0"/>
          </c:trendline>
          <c:cat>
            <c:numRef>
              <c:f>'59-1'!$C$60:$H$60</c:f>
              <c:numCache>
                <c:formatCode>General</c:formatCode>
                <c:ptCount val="6"/>
                <c:pt idx="0">
                  <c:v>1396</c:v>
                </c:pt>
                <c:pt idx="1">
                  <c:v>1395</c:v>
                </c:pt>
                <c:pt idx="2">
                  <c:v>1394</c:v>
                </c:pt>
                <c:pt idx="3">
                  <c:v>1393</c:v>
                </c:pt>
                <c:pt idx="4">
                  <c:v>1392</c:v>
                </c:pt>
                <c:pt idx="5">
                  <c:v>1391</c:v>
                </c:pt>
              </c:numCache>
            </c:numRef>
          </c:cat>
          <c:val>
            <c:numRef>
              <c:f>'59-1'!$C$61:$H$61</c:f>
              <c:numCache>
                <c:formatCode>General</c:formatCode>
                <c:ptCount val="6"/>
                <c:pt idx="0">
                  <c:v>51.4</c:v>
                </c:pt>
                <c:pt idx="1">
                  <c:v>50.7</c:v>
                </c:pt>
                <c:pt idx="2">
                  <c:v>47.7</c:v>
                </c:pt>
                <c:pt idx="3">
                  <c:v>45.6</c:v>
                </c:pt>
                <c:pt idx="4">
                  <c:v>54.5</c:v>
                </c:pt>
                <c:pt idx="5">
                  <c:v>44.6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6262016"/>
        <c:axId val="96263552"/>
      </c:lineChart>
      <c:catAx>
        <c:axId val="96262016"/>
        <c:scaling>
          <c:orientation val="maxMin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96263552"/>
        <c:crosses val="autoZero"/>
        <c:auto val="1"/>
        <c:lblAlgn val="ctr"/>
        <c:lblOffset val="100"/>
        <c:noMultiLvlLbl val="0"/>
      </c:catAx>
      <c:valAx>
        <c:axId val="96263552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96262016"/>
        <c:crosses val="autoZero"/>
        <c:crossBetween val="between"/>
      </c:valAx>
    </c:plotArea>
    <c:legend>
      <c:legendPos val="l"/>
      <c:layout>
        <c:manualLayout>
          <c:xMode val="edge"/>
          <c:yMode val="edge"/>
          <c:x val="6.9182389937106972E-2"/>
          <c:y val="0.64290826062873296"/>
          <c:w val="0.67770440251572328"/>
          <c:h val="0.21357311140192714"/>
        </c:manualLayout>
      </c:layout>
      <c:overlay val="0"/>
      <c:txPr>
        <a:bodyPr/>
        <a:lstStyle/>
        <a:p>
          <a:pPr>
            <a:defRPr lang="en-US"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200">
          <a:cs typeface="B Koodak" pitchFamily="2" charset="-78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2521602513747042E-2"/>
          <c:y val="3.6744887220686515E-2"/>
          <c:w val="0.85321300666167732"/>
          <c:h val="0.83950907243386697"/>
        </c:manualLayout>
      </c:layout>
      <c:lineChart>
        <c:grouping val="standard"/>
        <c:varyColors val="0"/>
        <c:ser>
          <c:idx val="0"/>
          <c:order val="0"/>
          <c:tx>
            <c:strRef>
              <c:f>'59-1'!$B$46</c:f>
              <c:strCache>
                <c:ptCount val="1"/>
                <c:pt idx="0">
                  <c:v>آسپیراسیون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 sz="14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trendline>
            <c:spPr>
              <a:ln w="31750"/>
            </c:spPr>
            <c:trendlineType val="linear"/>
            <c:dispRSqr val="0"/>
            <c:dispEq val="0"/>
          </c:trendline>
          <c:cat>
            <c:numRef>
              <c:f>'59-1'!$C$44:$G$44</c:f>
              <c:numCache>
                <c:formatCode>General</c:formatCode>
                <c:ptCount val="5"/>
                <c:pt idx="0">
                  <c:v>1396</c:v>
                </c:pt>
                <c:pt idx="1">
                  <c:v>1395</c:v>
                </c:pt>
                <c:pt idx="2">
                  <c:v>1394</c:v>
                </c:pt>
                <c:pt idx="3">
                  <c:v>1393</c:v>
                </c:pt>
                <c:pt idx="4">
                  <c:v>1392</c:v>
                </c:pt>
              </c:numCache>
            </c:numRef>
          </c:cat>
          <c:val>
            <c:numRef>
              <c:f>'59-1'!$C$46:$G$46</c:f>
              <c:numCache>
                <c:formatCode>General</c:formatCode>
                <c:ptCount val="5"/>
                <c:pt idx="0">
                  <c:v>18.600000000000001</c:v>
                </c:pt>
                <c:pt idx="1">
                  <c:v>15.5</c:v>
                </c:pt>
                <c:pt idx="2">
                  <c:v>13.6</c:v>
                </c:pt>
                <c:pt idx="3">
                  <c:v>15.2</c:v>
                </c:pt>
                <c:pt idx="4">
                  <c:v>16.399999999999999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6297728"/>
        <c:axId val="96299264"/>
      </c:lineChart>
      <c:catAx>
        <c:axId val="96297728"/>
        <c:scaling>
          <c:orientation val="maxMin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96299264"/>
        <c:crosses val="autoZero"/>
        <c:auto val="1"/>
        <c:lblAlgn val="ctr"/>
        <c:lblOffset val="100"/>
        <c:noMultiLvlLbl val="0"/>
      </c:catAx>
      <c:valAx>
        <c:axId val="96299264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96297728"/>
        <c:crosses val="autoZero"/>
        <c:crossBetween val="between"/>
      </c:valAx>
    </c:plotArea>
    <c:legend>
      <c:legendPos val="l"/>
      <c:layout>
        <c:manualLayout>
          <c:xMode val="edge"/>
          <c:yMode val="edge"/>
          <c:x val="5.0274941084053393E-2"/>
          <c:y val="0.64014420798402494"/>
          <c:w val="0.70180675569520812"/>
          <c:h val="0.21357311140192714"/>
        </c:manualLayout>
      </c:layout>
      <c:overlay val="0"/>
      <c:txPr>
        <a:bodyPr/>
        <a:lstStyle/>
        <a:p>
          <a:pPr>
            <a:defRPr lang="en-US"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200">
          <a:cs typeface="B Koodak" pitchFamily="2" charset="-78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solidFill>
                  <a:schemeClr val="accent2">
                    <a:alpha val="94000"/>
                  </a:schemeClr>
                </a:solidFill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dLbl>
              <c:idx val="0"/>
              <c:layout>
                <c:manualLayout>
                  <c:x val="-3.1269620709176056E-2"/>
                  <c:y val="1.1368393365859613E-4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4.0347769028871452E-2"/>
                  <c:y val="5.0956102720264358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B Koodak" panose="00000700000000000000" pitchFamily="2" charset="-78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Sheet2!$F$4:$F$8</c:f>
              <c:strCache>
                <c:ptCount val="5"/>
                <c:pt idx="0">
                  <c:v>مرکز درمانی</c:v>
                </c:pt>
                <c:pt idx="1">
                  <c:v>راه انتقال</c:v>
                </c:pt>
                <c:pt idx="2">
                  <c:v>منزل</c:v>
                </c:pt>
                <c:pt idx="3">
                  <c:v>محل حادثه</c:v>
                </c:pt>
                <c:pt idx="4">
                  <c:v>بیمارستان</c:v>
                </c:pt>
              </c:strCache>
            </c:strRef>
          </c:cat>
          <c:val>
            <c:numRef>
              <c:f>Sheet2!$G$4:$G$8</c:f>
              <c:numCache>
                <c:formatCode>General</c:formatCode>
                <c:ptCount val="5"/>
                <c:pt idx="0">
                  <c:v>1.4</c:v>
                </c:pt>
                <c:pt idx="1">
                  <c:v>5.7</c:v>
                </c:pt>
                <c:pt idx="2">
                  <c:v>10</c:v>
                </c:pt>
                <c:pt idx="3">
                  <c:v>31.4</c:v>
                </c:pt>
                <c:pt idx="4">
                  <c:v>51.4</c:v>
                </c:pt>
              </c:numCache>
            </c:numRef>
          </c:val>
        </c:ser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36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ysClr val="windowText" lastClr="000000"/>
          </a:solidFill>
          <a:cs typeface="B Koodak" panose="00000700000000000000" pitchFamily="2" charset="-78"/>
        </a:defRPr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273BA34-5ADD-46B5-AB4A-82C5FA4D5242}" type="datetimeFigureOut">
              <a:rPr lang="fa-IR" smtClean="0"/>
              <a:pPr/>
              <a:t>05/13/1440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6FC3598-FDA8-492F-A594-163348ECE9C0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074104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a-IR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8836F843-E09B-446A-8FF4-D9E56392F9D4}" type="slidenum">
              <a:rPr lang="fa-IR" smtClean="0"/>
              <a:pPr>
                <a:defRPr/>
              </a:pPr>
              <a:t>2</a:t>
            </a:fld>
            <a:endParaRPr lang="fa-IR" smtClean="0"/>
          </a:p>
        </p:txBody>
      </p:sp>
    </p:spTree>
    <p:extLst>
      <p:ext uri="{BB962C8B-B14F-4D97-AF65-F5344CB8AC3E}">
        <p14:creationId xmlns:p14="http://schemas.microsoft.com/office/powerpoint/2010/main" val="2811355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a-IR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4F35F46C-F8C6-486D-8D4D-630434776451}" type="slidenum">
              <a:rPr lang="fa-IR" smtClean="0"/>
              <a:pPr>
                <a:defRPr/>
              </a:pPr>
              <a:t>3</a:t>
            </a:fld>
            <a:endParaRPr lang="fa-IR" smtClean="0"/>
          </a:p>
        </p:txBody>
      </p:sp>
    </p:spTree>
    <p:extLst>
      <p:ext uri="{BB962C8B-B14F-4D97-AF65-F5344CB8AC3E}">
        <p14:creationId xmlns:p14="http://schemas.microsoft.com/office/powerpoint/2010/main" val="6221419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1- since injury is the leading cause of death in  children over 1 year</a:t>
            </a:r>
            <a:r>
              <a:rPr lang="en-US" baseline="30000" smtClean="0"/>
              <a:t> </a:t>
            </a:r>
            <a:r>
              <a:rPr lang="en-US" smtClean="0"/>
              <a:t>of age and motor vehicle</a:t>
            </a:r>
            <a:r>
              <a:rPr lang="en-US" baseline="30000" smtClean="0"/>
              <a:t> </a:t>
            </a:r>
            <a:r>
              <a:rPr lang="en-US" smtClean="0"/>
              <a:t>crashes are the most common cause of fatal childhood injuries;</a:t>
            </a:r>
            <a:r>
              <a:rPr lang="en-US" baseline="30000" smtClean="0"/>
              <a:t> </a:t>
            </a:r>
            <a:r>
              <a:rPr lang="en-US" smtClean="0"/>
              <a:t>targeted interventions, such as the use of child passenger safety</a:t>
            </a:r>
            <a:r>
              <a:rPr lang="en-US" baseline="30000" smtClean="0"/>
              <a:t> </a:t>
            </a:r>
            <a:r>
              <a:rPr lang="en-US" smtClean="0"/>
              <a:t>seats, can reduce the risk of death.</a:t>
            </a:r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F1B6D50-EC43-4F92-B80A-4DAEB9A1AD83}" type="slidenum">
              <a:rPr lang="ar-SA">
                <a:latin typeface="Calibri" panose="020F0502020204030204" pitchFamily="34" charset="0"/>
              </a:rPr>
              <a:pPr eaLnBrk="1" hangingPunct="1"/>
              <a:t>12</a:t>
            </a:fld>
            <a:endParaRPr 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639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56AC-FACE-4FD5-AAA9-1F797865A2ED}" type="datetimeFigureOut">
              <a:rPr lang="fa-IR" smtClean="0"/>
              <a:pPr/>
              <a:t>05/13/1440</a:t>
            </a:fld>
            <a:endParaRPr lang="fa-I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3248B15-9D3C-4C0B-8903-3663D1098E98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56AC-FACE-4FD5-AAA9-1F797865A2ED}" type="datetimeFigureOut">
              <a:rPr lang="fa-IR" smtClean="0"/>
              <a:pPr/>
              <a:t>05/13/1440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48B15-9D3C-4C0B-8903-3663D1098E98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56AC-FACE-4FD5-AAA9-1F797865A2ED}" type="datetimeFigureOut">
              <a:rPr lang="fa-IR" smtClean="0"/>
              <a:pPr/>
              <a:t>05/13/1440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48B15-9D3C-4C0B-8903-3663D1098E98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56AC-FACE-4FD5-AAA9-1F797865A2ED}" type="datetimeFigureOut">
              <a:rPr lang="fa-IR" smtClean="0"/>
              <a:pPr/>
              <a:t>05/13/1440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48B15-9D3C-4C0B-8903-3663D1098E98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56AC-FACE-4FD5-AAA9-1F797865A2ED}" type="datetimeFigureOut">
              <a:rPr lang="fa-IR" smtClean="0"/>
              <a:pPr/>
              <a:t>05/13/1440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fa-IR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3248B15-9D3C-4C0B-8903-3663D1098E98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56AC-FACE-4FD5-AAA9-1F797865A2ED}" type="datetimeFigureOut">
              <a:rPr lang="fa-IR" smtClean="0"/>
              <a:pPr/>
              <a:t>05/13/1440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48B15-9D3C-4C0B-8903-3663D1098E98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56AC-FACE-4FD5-AAA9-1F797865A2ED}" type="datetimeFigureOut">
              <a:rPr lang="fa-IR" smtClean="0"/>
              <a:pPr/>
              <a:t>05/13/1440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48B15-9D3C-4C0B-8903-3663D1098E98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56AC-FACE-4FD5-AAA9-1F797865A2ED}" type="datetimeFigureOut">
              <a:rPr lang="fa-IR" smtClean="0"/>
              <a:pPr/>
              <a:t>05/13/1440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48B15-9D3C-4C0B-8903-3663D1098E98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56AC-FACE-4FD5-AAA9-1F797865A2ED}" type="datetimeFigureOut">
              <a:rPr lang="fa-IR" smtClean="0"/>
              <a:pPr/>
              <a:t>05/13/1440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48B15-9D3C-4C0B-8903-3663D1098E98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56AC-FACE-4FD5-AAA9-1F797865A2ED}" type="datetimeFigureOut">
              <a:rPr lang="fa-IR" smtClean="0"/>
              <a:pPr/>
              <a:t>05/13/1440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48B15-9D3C-4C0B-8903-3663D1098E98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56AC-FACE-4FD5-AAA9-1F797865A2ED}" type="datetimeFigureOut">
              <a:rPr lang="fa-IR" smtClean="0"/>
              <a:pPr/>
              <a:t>05/13/1440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3248B15-9D3C-4C0B-8903-3663D1098E98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FB156AC-FACE-4FD5-AAA9-1F797865A2ED}" type="datetimeFigureOut">
              <a:rPr lang="fa-IR" smtClean="0"/>
              <a:pPr/>
              <a:t>05/13/1440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fa-IR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3248B15-9D3C-4C0B-8903-3663D1098E98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4500570"/>
            <a:ext cx="4038600" cy="17145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a-IR" sz="2000" dirty="0" smtClean="0">
                <a:solidFill>
                  <a:srgbClr val="CC0066"/>
                </a:solidFill>
                <a:cs typeface="B Titr" pitchFamily="2" charset="-78"/>
              </a:rPr>
              <a:t>گروه سلامت خانواده و جمعیت </a:t>
            </a:r>
          </a:p>
          <a:p>
            <a:pPr algn="ctr">
              <a:buNone/>
            </a:pPr>
            <a:r>
              <a:rPr lang="fa-IR" sz="2000" dirty="0" smtClean="0">
                <a:solidFill>
                  <a:srgbClr val="CC0066"/>
                </a:solidFill>
                <a:cs typeface="B Titr" pitchFamily="2" charset="-78"/>
              </a:rPr>
              <a:t>واحد سلامت کودکان </a:t>
            </a:r>
          </a:p>
          <a:p>
            <a:pPr algn="ctr">
              <a:buNone/>
            </a:pPr>
            <a:r>
              <a:rPr lang="fa-IR" sz="2000" dirty="0" smtClean="0">
                <a:solidFill>
                  <a:srgbClr val="CC0066"/>
                </a:solidFill>
                <a:cs typeface="B Titr" pitchFamily="2" charset="-78"/>
              </a:rPr>
              <a:t>آذرماه 1397</a:t>
            </a:r>
          </a:p>
          <a:p>
            <a:pPr>
              <a:buNone/>
            </a:pPr>
            <a:endParaRPr lang="fa-IR" sz="2000" dirty="0">
              <a:cs typeface="B Titr" pitchFamily="2" charset="-78"/>
            </a:endParaRPr>
          </a:p>
        </p:txBody>
      </p:sp>
      <p:pic>
        <p:nvPicPr>
          <p:cNvPr id="5" name="Content Placeholder 3" descr="untitled.bmp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 rot="20487596">
            <a:off x="4679703" y="975697"/>
            <a:ext cx="3714776" cy="4429156"/>
          </a:xfrm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142844" y="1714488"/>
            <a:ext cx="5214974" cy="2286017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marL="342900" marR="0" lvl="0" indent="-34290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a-IR" sz="3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B Titr" pitchFamily="2" charset="-78"/>
              </a:rPr>
              <a:t>کارگاه آموزشی احیا پایه کودکان </a:t>
            </a:r>
            <a:br>
              <a:rPr kumimoji="0" lang="fa-IR" sz="3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B Titr" pitchFamily="2" charset="-78"/>
              </a:rPr>
            </a:b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rPr>
              <a:t>BLS</a:t>
            </a:r>
            <a:r>
              <a:rPr kumimoji="0" lang="fa-IR" sz="3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B Titr" pitchFamily="2" charset="-78"/>
              </a:rPr>
              <a:t> </a:t>
            </a:r>
            <a:endParaRPr kumimoji="0" lang="fa-IR" sz="3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B Mitr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1282154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fa-IR" sz="3200" dirty="0" smtClean="0">
                <a:solidFill>
                  <a:schemeClr val="tx1"/>
                </a:solidFill>
                <a:cs typeface="B Titr" panose="00000700000000000000" pitchFamily="2" charset="-78"/>
              </a:rPr>
              <a:t>نمودار 6- توزیع فراوانی مرگ های حادثه ای کودکان 59-1 ماهه </a:t>
            </a:r>
            <a:r>
              <a:rPr lang="fa-IR" sz="3200" dirty="0" smtClean="0">
                <a:solidFill>
                  <a:srgbClr val="FF0000"/>
                </a:solidFill>
                <a:cs typeface="B Titr" panose="00000700000000000000" pitchFamily="2" charset="-78"/>
              </a:rPr>
              <a:t>کشور</a:t>
            </a:r>
            <a:r>
              <a:rPr lang="fa-IR" sz="3200" dirty="0" smtClean="0">
                <a:solidFill>
                  <a:schemeClr val="tx1"/>
                </a:solidFill>
                <a:cs typeface="B Titr" panose="00000700000000000000" pitchFamily="2" charset="-78"/>
              </a:rPr>
              <a:t> بر اساس محل فوت در سال 1396  </a:t>
            </a:r>
            <a:endParaRPr lang="fa-IR" sz="3200" dirty="0">
              <a:solidFill>
                <a:schemeClr val="tx1"/>
              </a:solidFill>
              <a:cs typeface="B Titr" panose="00000700000000000000" pitchFamily="2" charset="-78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"/>
          </p:nvPr>
        </p:nvPicPr>
        <p:blipFill rotWithShape="1">
          <a:blip r:embed="rId2"/>
          <a:srcRect l="19265" t="31489" r="17736" b="10836"/>
          <a:stretch/>
        </p:blipFill>
        <p:spPr>
          <a:xfrm>
            <a:off x="1043608" y="1700808"/>
            <a:ext cx="7056784" cy="39604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44008" y="6237312"/>
            <a:ext cx="3816424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1200" dirty="0" smtClean="0">
                <a:cs typeface="B Koodak" panose="00000700000000000000" pitchFamily="2" charset="-78"/>
              </a:rPr>
              <a:t>منبع: گزارش کشوری نظام مراقبت مرگ کودکان </a:t>
            </a:r>
            <a:endParaRPr lang="fa-IR" sz="1200" dirty="0">
              <a:cs typeface="B Koodak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873451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352928" cy="1210146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fa-IR" sz="2600" dirty="0">
                <a:solidFill>
                  <a:schemeClr val="tx1"/>
                </a:solidFill>
                <a:cs typeface="B Titr" panose="00000700000000000000" pitchFamily="2" charset="-78"/>
              </a:rPr>
              <a:t>نمودار </a:t>
            </a:r>
            <a:r>
              <a:rPr lang="fa-IR" sz="2600" dirty="0" smtClean="0">
                <a:solidFill>
                  <a:schemeClr val="tx1"/>
                </a:solidFill>
                <a:cs typeface="B Titr" panose="00000700000000000000" pitchFamily="2" charset="-78"/>
              </a:rPr>
              <a:t>7- </a:t>
            </a:r>
            <a:r>
              <a:rPr lang="fa-IR" sz="2600" dirty="0">
                <a:solidFill>
                  <a:schemeClr val="tx1"/>
                </a:solidFill>
                <a:cs typeface="B Titr" panose="00000700000000000000" pitchFamily="2" charset="-78"/>
              </a:rPr>
              <a:t>توزیع فراوانی مرگ های حادثه ای کودکان 59-1 ماهه </a:t>
            </a:r>
            <a:r>
              <a:rPr lang="fa-IR" sz="2600" dirty="0" smtClean="0">
                <a:solidFill>
                  <a:srgbClr val="FF0000"/>
                </a:solidFill>
                <a:cs typeface="B Titr" panose="00000700000000000000" pitchFamily="2" charset="-78"/>
              </a:rPr>
              <a:t>دانشگاه علوم پزشکی اصفهان </a:t>
            </a:r>
            <a:r>
              <a:rPr lang="fa-IR" sz="2600" dirty="0">
                <a:solidFill>
                  <a:schemeClr val="tx1"/>
                </a:solidFill>
                <a:cs typeface="B Titr" panose="00000700000000000000" pitchFamily="2" charset="-78"/>
              </a:rPr>
              <a:t>بر اساس محل فوت در سال 1396 </a:t>
            </a:r>
            <a:endParaRPr lang="fa-IR" sz="26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147790423"/>
              </p:ext>
            </p:extLst>
          </p:nvPr>
        </p:nvGraphicFramePr>
        <p:xfrm>
          <a:off x="558889" y="1700808"/>
          <a:ext cx="7772400" cy="4318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5072063" y="6165304"/>
            <a:ext cx="37861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eaLnBrk="0" hangingPunct="0">
              <a:defRPr/>
            </a:pPr>
            <a:r>
              <a:rPr lang="fa-IR" sz="1400" dirty="0">
                <a:latin typeface="B Tabassom" pitchFamily="2" charset="-78"/>
                <a:ea typeface="Times New Roman" pitchFamily="18" charset="0"/>
                <a:cs typeface="B Koodak" pitchFamily="2" charset="-78"/>
              </a:rPr>
              <a:t>منبع : نظام بررسی مراقبت مرگ </a:t>
            </a:r>
            <a:r>
              <a:rPr lang="fa-IR" sz="1400" dirty="0" smtClean="0">
                <a:latin typeface="B Tabassom" pitchFamily="2" charset="-78"/>
                <a:ea typeface="Times New Roman" pitchFamily="18" charset="0"/>
                <a:cs typeface="B Koodak" pitchFamily="2" charset="-78"/>
              </a:rPr>
              <a:t>کودکان کشور</a:t>
            </a:r>
            <a:endParaRPr lang="fa-IR" sz="1400" dirty="0">
              <a:latin typeface="B Tabassom" pitchFamily="2" charset="-78"/>
              <a:ea typeface="Times New Roman" pitchFamily="18" charset="0"/>
              <a:cs typeface="B Koodak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28377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81000" y="357188"/>
            <a:ext cx="7772400" cy="114776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0" dirty="0" smtClean="0">
                <a:solidFill>
                  <a:srgbClr val="006600"/>
                </a:solidFill>
                <a:cs typeface="B Titr" panose="00000700000000000000" pitchFamily="2" charset="-78"/>
              </a:rPr>
              <a:t>Pediatric Chain of Survival</a:t>
            </a:r>
            <a:br>
              <a:rPr lang="en-US" b="0" dirty="0" smtClean="0">
                <a:solidFill>
                  <a:srgbClr val="006600"/>
                </a:solidFill>
                <a:cs typeface="B Titr" panose="00000700000000000000" pitchFamily="2" charset="-78"/>
              </a:rPr>
            </a:br>
            <a:r>
              <a:rPr lang="fa-IR" b="0" dirty="0" smtClean="0">
                <a:solidFill>
                  <a:srgbClr val="006600"/>
                </a:solidFill>
                <a:cs typeface="B Titr" panose="00000700000000000000" pitchFamily="2" charset="-78"/>
              </a:rPr>
              <a:t> </a:t>
            </a:r>
            <a:r>
              <a:rPr lang="fa-IR" dirty="0" smtClean="0">
                <a:solidFill>
                  <a:srgbClr val="006600"/>
                </a:solidFill>
                <a:cs typeface="B Titr" pitchFamily="2" charset="-78"/>
              </a:rPr>
              <a:t>زنجیره بقای  کودکان </a:t>
            </a:r>
            <a:endParaRPr lang="en-US" dirty="0" smtClean="0">
              <a:solidFill>
                <a:srgbClr val="006600"/>
              </a:solidFill>
              <a:cs typeface="B Titr" pitchFamily="2" charset="-78"/>
            </a:endParaRPr>
          </a:p>
        </p:txBody>
      </p:sp>
      <p:pic>
        <p:nvPicPr>
          <p:cNvPr id="921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8688" y="1714500"/>
            <a:ext cx="6677025" cy="1419225"/>
          </a:xfrm>
        </p:spPr>
      </p:pic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214313" y="3212976"/>
            <a:ext cx="3637607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rtl="0" eaLnBrk="1" hangingPunct="1"/>
            <a:r>
              <a:rPr lang="en-US" sz="2400" dirty="0">
                <a:latin typeface="Trebuchet MS" panose="020B0603020202020204" pitchFamily="34" charset="0"/>
              </a:rPr>
              <a:t>1.prevention,</a:t>
            </a:r>
          </a:p>
          <a:p>
            <a:pPr algn="l" rtl="0" eaLnBrk="1" hangingPunct="1"/>
            <a:r>
              <a:rPr lang="en-US" sz="2400" dirty="0">
                <a:latin typeface="Trebuchet MS" panose="020B0603020202020204" pitchFamily="34" charset="0"/>
              </a:rPr>
              <a:t>2.early CPR,</a:t>
            </a:r>
          </a:p>
          <a:p>
            <a:pPr algn="l" rtl="0" eaLnBrk="1" hangingPunct="1"/>
            <a:r>
              <a:rPr lang="en-US" sz="2400" dirty="0">
                <a:latin typeface="Trebuchet MS" panose="020B0603020202020204" pitchFamily="34" charset="0"/>
              </a:rPr>
              <a:t>3.prompt access to the emergency   response system, </a:t>
            </a:r>
          </a:p>
          <a:p>
            <a:pPr algn="l" rtl="0" eaLnBrk="1" hangingPunct="1"/>
            <a:r>
              <a:rPr lang="en-US" sz="2400" dirty="0">
                <a:latin typeface="Trebuchet MS" panose="020B0603020202020204" pitchFamily="34" charset="0"/>
              </a:rPr>
              <a:t>4.rapid PALS,</a:t>
            </a:r>
          </a:p>
          <a:p>
            <a:pPr algn="l" rtl="0" eaLnBrk="1" hangingPunct="1"/>
            <a:r>
              <a:rPr lang="en-US" sz="2400" dirty="0">
                <a:latin typeface="Trebuchet MS" panose="020B0603020202020204" pitchFamily="34" charset="0"/>
              </a:rPr>
              <a:t>5. integrated post– cardiac arrest care. </a:t>
            </a:r>
          </a:p>
          <a:p>
            <a:pPr algn="l" rtl="0" eaLnBrk="1" hangingPunct="1"/>
            <a:r>
              <a:rPr lang="en-US" sz="2400" dirty="0">
                <a:solidFill>
                  <a:srgbClr val="FF0000"/>
                </a:solidFill>
                <a:latin typeface="Trebuchet MS" panose="020B0603020202020204" pitchFamily="34" charset="0"/>
              </a:rPr>
              <a:t>the first 3 links: BLS</a:t>
            </a:r>
          </a:p>
        </p:txBody>
      </p:sp>
      <p:sp>
        <p:nvSpPr>
          <p:cNvPr id="9221" name="TextBox 4"/>
          <p:cNvSpPr txBox="1">
            <a:spLocks noChangeArrowheads="1"/>
          </p:cNvSpPr>
          <p:nvPr/>
        </p:nvSpPr>
        <p:spPr bwMode="auto">
          <a:xfrm>
            <a:off x="3923928" y="3286125"/>
            <a:ext cx="4464496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buFont typeface="Trebuchet MS" panose="020B0603020202020204" pitchFamily="34" charset="0"/>
              <a:buAutoNum type="arabicPeriod"/>
            </a:pPr>
            <a:r>
              <a:rPr lang="fa-IR" sz="2600" b="1" dirty="0">
                <a:latin typeface="Trebuchet MS" panose="020B0603020202020204" pitchFamily="34" charset="0"/>
                <a:cs typeface="B Nazanin" panose="00000400000000000000" pitchFamily="2" charset="-78"/>
              </a:rPr>
              <a:t>پیشگیری </a:t>
            </a:r>
          </a:p>
          <a:p>
            <a:pPr algn="just" eaLnBrk="1" hangingPunct="1">
              <a:buFont typeface="Trebuchet MS" panose="020B0603020202020204" pitchFamily="34" charset="0"/>
              <a:buAutoNum type="arabicPeriod"/>
            </a:pPr>
            <a:r>
              <a:rPr lang="fa-IR" sz="2600" b="1" dirty="0">
                <a:latin typeface="Trebuchet MS" panose="020B0603020202020204" pitchFamily="34" charset="0"/>
                <a:cs typeface="B Nazanin" panose="00000400000000000000" pitchFamily="2" charset="-78"/>
              </a:rPr>
              <a:t>اجرای زود هنگام احیاء (</a:t>
            </a:r>
            <a:r>
              <a:rPr lang="en-US" sz="2600" b="1" dirty="0">
                <a:latin typeface="Trebuchet MS" panose="020B0603020202020204" pitchFamily="34" charset="0"/>
                <a:cs typeface="B Nazanin" panose="00000400000000000000" pitchFamily="2" charset="-78"/>
              </a:rPr>
              <a:t>CPR</a:t>
            </a:r>
            <a:r>
              <a:rPr lang="fa-IR" sz="2600" b="1" dirty="0">
                <a:latin typeface="Trebuchet MS" panose="020B0603020202020204" pitchFamily="34" charset="0"/>
                <a:cs typeface="B Nazanin" panose="00000400000000000000" pitchFamily="2" charset="-78"/>
              </a:rPr>
              <a:t>)</a:t>
            </a:r>
          </a:p>
          <a:p>
            <a:pPr algn="just" eaLnBrk="1" hangingPunct="1">
              <a:buFont typeface="Trebuchet MS" panose="020B0603020202020204" pitchFamily="34" charset="0"/>
              <a:buAutoNum type="arabicPeriod"/>
            </a:pPr>
            <a:r>
              <a:rPr lang="fa-IR" sz="2600" b="1" dirty="0">
                <a:latin typeface="Trebuchet MS" panose="020B0603020202020204" pitchFamily="34" charset="0"/>
                <a:cs typeface="B Nazanin" panose="00000400000000000000" pitchFamily="2" charset="-78"/>
              </a:rPr>
              <a:t>بهبود دسترسی به اورژانس </a:t>
            </a:r>
          </a:p>
          <a:p>
            <a:pPr eaLnBrk="1" hangingPunct="1">
              <a:buFont typeface="Trebuchet MS" panose="020B0603020202020204" pitchFamily="34" charset="0"/>
              <a:buAutoNum type="arabicPeriod"/>
            </a:pPr>
            <a:r>
              <a:rPr lang="fa-IR" sz="2600" b="1" dirty="0">
                <a:latin typeface="Trebuchet MS" panose="020B0603020202020204" pitchFamily="34" charset="0"/>
                <a:cs typeface="B Nazanin" panose="00000400000000000000" pitchFamily="2" charset="-78"/>
              </a:rPr>
              <a:t>اجرای سریع احیاءپیشرفته  کودکان</a:t>
            </a:r>
          </a:p>
          <a:p>
            <a:pPr algn="just" eaLnBrk="1" hangingPunct="1">
              <a:buFont typeface="Trebuchet MS" panose="020B0603020202020204" pitchFamily="34" charset="0"/>
              <a:buAutoNum type="arabicPeriod"/>
            </a:pPr>
            <a:r>
              <a:rPr lang="fa-IR" sz="2600" b="1" dirty="0">
                <a:latin typeface="Trebuchet MS" panose="020B0603020202020204" pitchFamily="34" charset="0"/>
                <a:cs typeface="B Nazanin" panose="00000400000000000000" pitchFamily="2" charset="-78"/>
              </a:rPr>
              <a:t>مراقبت از کودک دچار ایست قلبی  و تنفسی </a:t>
            </a:r>
          </a:p>
        </p:txBody>
      </p:sp>
    </p:spTree>
    <p:extLst>
      <p:ext uri="{BB962C8B-B14F-4D97-AF65-F5344CB8AC3E}">
        <p14:creationId xmlns:p14="http://schemas.microsoft.com/office/powerpoint/2010/main" val="234999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 smtClean="0">
                <a:solidFill>
                  <a:srgbClr val="006600"/>
                </a:solidFill>
                <a:cs typeface="B Titr" panose="00000700000000000000" pitchFamily="2" charset="-78"/>
              </a:rPr>
              <a:t>زنجیره بقای کودک</a:t>
            </a:r>
            <a:endParaRPr lang="fa-IR" dirty="0">
              <a:solidFill>
                <a:srgbClr val="006600"/>
              </a:solidFill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1560" y="1700808"/>
            <a:ext cx="8075240" cy="4318992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fa-IR" sz="2800" dirty="0" smtClean="0">
                <a:cs typeface="B Nazanin" panose="00000400000000000000" pitchFamily="2" charset="-78"/>
              </a:rPr>
              <a:t>در فرآیند کودکی که نیازمند احیا است، سلسله اقداماتی از جمله احیای سریع قلبی ریوی، دستیابی سریع به خدمات سرویس اورژانس،‌ انجام اقدامات احیای پیشرفته و نهایتاً مراقبت های تخصصی و فوق تخصصی بعد از ایست قلبی مورد نیاز است. این سلسله اقدامات در مجموع زنجیره بقا یا حیات کودک نامیده می شود. </a:t>
            </a:r>
            <a:r>
              <a:rPr lang="fa-IR" sz="2800" dirty="0">
                <a:cs typeface="B Nazanin" panose="00000400000000000000" pitchFamily="2" charset="-78"/>
              </a:rPr>
              <a:t>سه حلقه اول این زنجیره، احیای پایه کودکان را تشکیل می </a:t>
            </a:r>
            <a:r>
              <a:rPr lang="fa-IR" sz="2800" dirty="0" smtClean="0">
                <a:cs typeface="B Nazanin" panose="00000400000000000000" pitchFamily="2" charset="-78"/>
              </a:rPr>
              <a:t>دهد.</a:t>
            </a:r>
            <a:endParaRPr lang="fa-IR" sz="28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1111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71472" y="357166"/>
            <a:ext cx="8186766" cy="6096170"/>
          </a:xfrm>
        </p:spPr>
        <p:txBody>
          <a:bodyPr>
            <a:noAutofit/>
          </a:bodyPr>
          <a:lstStyle/>
          <a:p>
            <a:pPr algn="just">
              <a:lnSpc>
                <a:spcPct val="130000"/>
              </a:lnSpc>
              <a:buFont typeface="Wingdings" pitchFamily="2" charset="2"/>
              <a:buChar char="v"/>
            </a:pPr>
            <a:r>
              <a:rPr lang="fa-IR" sz="2400" dirty="0" smtClean="0">
                <a:cs typeface="B Nazanin" pitchFamily="2" charset="-78"/>
              </a:rPr>
              <a:t>به منظور برخورداری از بالاترین میزان بقا و بهبود کیفیت زندگی، احیای کودکان جزیی از یک تلاش اجتماعی محسوب می شود. تلاشی که از پیشگیری شروع       می شود. </a:t>
            </a:r>
          </a:p>
          <a:p>
            <a:pPr algn="just">
              <a:lnSpc>
                <a:spcPct val="130000"/>
              </a:lnSpc>
              <a:buFont typeface="Wingdings" pitchFamily="2" charset="2"/>
              <a:buChar char="v"/>
            </a:pPr>
            <a:r>
              <a:rPr lang="fa-IR" sz="2400" dirty="0" smtClean="0">
                <a:cs typeface="B Nazanin" pitchFamily="2" charset="-78"/>
              </a:rPr>
              <a:t>پیشگیری بسیار مهم است و دامنه وسیعی از سیاست های ملی در زمینه مقررات ترافیکی، نحوه مراقبت از کودکان سرنشین اتومبیل تا ایمنی محیط های اجتماعی همچون محل بازی کودکان، مهد کودک ها و مدارس تا ایمنی منزل گستره دارد. در این زمینه آموزش والدین و مراقبین کودکان از اهمیت به سزایی برخوردار است. به همین منظور:</a:t>
            </a:r>
          </a:p>
          <a:p>
            <a:pPr lvl="1" algn="just">
              <a:lnSpc>
                <a:spcPct val="130000"/>
              </a:lnSpc>
            </a:pPr>
            <a:r>
              <a:rPr lang="fa-IR" dirty="0" smtClean="0">
                <a:cs typeface="B Nazanin" pitchFamily="2" charset="-78"/>
              </a:rPr>
              <a:t>افزایش اگاهی خانواده ها  در زمینه پیشگیری از سوانح و حوادث </a:t>
            </a:r>
          </a:p>
          <a:p>
            <a:pPr lvl="1" algn="just">
              <a:lnSpc>
                <a:spcPct val="130000"/>
              </a:lnSpc>
            </a:pPr>
            <a:r>
              <a:rPr lang="fa-IR" dirty="0" smtClean="0">
                <a:cs typeface="B Nazanin" pitchFamily="2" charset="-78"/>
              </a:rPr>
              <a:t>افزایش آگاهی جامعه در خصوص برخورد با کودک آسیب دیده </a:t>
            </a:r>
          </a:p>
          <a:p>
            <a:pPr lvl="1" algn="just">
              <a:lnSpc>
                <a:spcPct val="130000"/>
              </a:lnSpc>
            </a:pPr>
            <a:r>
              <a:rPr lang="fa-IR" dirty="0" smtClean="0">
                <a:cs typeface="B Nazanin" pitchFamily="2" charset="-78"/>
              </a:rPr>
              <a:t>افزایش اگاهی ارائه دهندگان خدمت در زمینه پیشگیری از سوانح و حوادث و برخورد با کودک آسیب دیده </a:t>
            </a:r>
          </a:p>
          <a:p>
            <a:pPr algn="just">
              <a:lnSpc>
                <a:spcPct val="130000"/>
              </a:lnSpc>
              <a:buFont typeface="Wingdings" pitchFamily="2" charset="2"/>
              <a:buChar char="§"/>
            </a:pPr>
            <a:endParaRPr lang="fa-IR" sz="2400" dirty="0"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57158" y="1214422"/>
            <a:ext cx="8229600" cy="4525963"/>
          </a:xfrm>
        </p:spPr>
        <p:txBody>
          <a:bodyPr>
            <a:noAutofit/>
          </a:bodyPr>
          <a:lstStyle/>
          <a:p>
            <a:pPr algn="just">
              <a:lnSpc>
                <a:spcPct val="130000"/>
              </a:lnSpc>
            </a:pPr>
            <a:r>
              <a:rPr lang="fa-IR" sz="2400" dirty="0" smtClean="0">
                <a:cs typeface="B Nazanin" pitchFamily="2" charset="-78"/>
              </a:rPr>
              <a:t>توسعه سیستم های اثر بخش جمع آوری اطلاعات </a:t>
            </a:r>
          </a:p>
          <a:p>
            <a:pPr algn="just">
              <a:lnSpc>
                <a:spcPct val="130000"/>
              </a:lnSpc>
            </a:pPr>
            <a:r>
              <a:rPr lang="fa-IR" sz="2400" dirty="0" smtClean="0">
                <a:cs typeface="B Nazanin" pitchFamily="2" charset="-78"/>
              </a:rPr>
              <a:t>افزایش بهبود نظارت </a:t>
            </a:r>
          </a:p>
          <a:p>
            <a:pPr algn="just">
              <a:lnSpc>
                <a:spcPct val="130000"/>
              </a:lnSpc>
            </a:pPr>
            <a:r>
              <a:rPr lang="fa-IR" sz="2400" dirty="0" smtClean="0">
                <a:cs typeface="B Nazanin" pitchFamily="2" charset="-78"/>
              </a:rPr>
              <a:t>شناسایی انواع آسیب های رایج </a:t>
            </a:r>
          </a:p>
          <a:p>
            <a:pPr algn="just">
              <a:lnSpc>
                <a:spcPct val="130000"/>
              </a:lnSpc>
            </a:pPr>
            <a:r>
              <a:rPr lang="fa-IR" sz="2400" dirty="0" smtClean="0">
                <a:cs typeface="B Nazanin" pitchFamily="2" charset="-78"/>
              </a:rPr>
              <a:t>شناسایی سیاست های سلامت کودک برنامه ریزی و مداخلات خاص در مورد آسیب های شایع </a:t>
            </a:r>
          </a:p>
          <a:p>
            <a:pPr algn="just">
              <a:lnSpc>
                <a:spcPct val="130000"/>
              </a:lnSpc>
            </a:pPr>
            <a:r>
              <a:rPr lang="fa-IR" sz="2400" dirty="0" smtClean="0">
                <a:cs typeface="B Nazanin" pitchFamily="2" charset="-78"/>
              </a:rPr>
              <a:t>ایجاد و حفظ یک سیستم موثر مراقبت و امداد پیش بیمارستانی </a:t>
            </a:r>
          </a:p>
          <a:p>
            <a:pPr algn="just">
              <a:lnSpc>
                <a:spcPct val="130000"/>
              </a:lnSpc>
            </a:pPr>
            <a:r>
              <a:rPr lang="fa-IR" sz="2400" dirty="0" smtClean="0">
                <a:cs typeface="B Nazanin" pitchFamily="2" charset="-78"/>
              </a:rPr>
              <a:t>مدیریت مناسب کودکان آسیب دیده در بیمارستان ها و کلینیک ها با تجهیزات و داروهای مخصوص</a:t>
            </a:r>
          </a:p>
          <a:p>
            <a:pPr algn="just">
              <a:lnSpc>
                <a:spcPct val="130000"/>
              </a:lnSpc>
              <a:buNone/>
            </a:pPr>
            <a:r>
              <a:rPr lang="fa-IR" sz="2400" dirty="0" smtClean="0">
                <a:cs typeface="B Nazanin" pitchFamily="2" charset="-78"/>
              </a:rPr>
              <a:t> </a:t>
            </a:r>
            <a:endParaRPr lang="fa-IR" sz="2400" dirty="0"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a-IR" dirty="0">
                <a:solidFill>
                  <a:srgbClr val="006600"/>
                </a:solidFill>
                <a:cs typeface="B Titr" panose="00000700000000000000" pitchFamily="2" charset="-78"/>
              </a:rPr>
              <a:t>پیشگیری از ایست قلبی و تنفسی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fa-IR" dirty="0" smtClean="0"/>
              <a:t>در شیرخواران ناهنجاری مادرزادی، عوارض ناشی از نارس بودن و سندروم مرگ ناگهانی شیرخوار در راس علل مرگ و میر قرار دارند.در کودکان بزرگ تر از یک سال بر اساس آمارهای کشوری و نیز آمارهای جهانی، مصدومیت ناشی از سوانح و حوادث علت اصلی مرگ را به خود اختصاص می دهد. سهم مرگ کودکان ناشی از سوانح و حوادث در مقایسه با سایر علل آن با افزایش سن بیشتر می شود.به  دنبال ایست های قلبی ناشی از سوانح و حوادث بقای کودکان کم است. این موضوع خود اهمیت و تاکید بر پیشگیری از آسیب ها را در کاهش مر گ  و میر می رساند. </a:t>
            </a:r>
          </a:p>
        </p:txBody>
      </p:sp>
    </p:spTree>
    <p:extLst>
      <p:ext uri="{BB962C8B-B14F-4D97-AF65-F5344CB8AC3E}">
        <p14:creationId xmlns:p14="http://schemas.microsoft.com/office/powerpoint/2010/main" val="5132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692696"/>
            <a:ext cx="7772400" cy="5327104"/>
          </a:xfrm>
        </p:spPr>
        <p:txBody>
          <a:bodyPr/>
          <a:lstStyle/>
          <a:p>
            <a:r>
              <a:rPr lang="fa-IR" dirty="0"/>
              <a:t>حوادث وسایل نقلیه موتوری شایع ترین علت آسیب های منجر به فوت در کودکان می باشد و با مداخلات هدفمند نظیر استفاده از صندلی های ایمنی مسافرتی کودکان، می توان خطر این مرگ و میر را کاهش داد</a:t>
            </a:r>
            <a:r>
              <a:rPr lang="fa-IR" dirty="0" smtClean="0"/>
              <a:t>.</a:t>
            </a:r>
          </a:p>
          <a:p>
            <a:pPr marL="0" indent="0">
              <a:buNone/>
            </a:pPr>
            <a:endParaRPr lang="fa-IR" dirty="0" smtClean="0"/>
          </a:p>
          <a:p>
            <a:pPr algn="just"/>
            <a:r>
              <a:rPr lang="fa-IR" dirty="0" smtClean="0"/>
              <a:t>اقداماتی همچون وضع قوانین ترافیکی خاص کودکان، استفاده از صندلی ایمن و استاندارد کودک در اتومبیل و رعایت استاندارد های ایمنی در هر محیطی که محل آمد و شد کودکان و محل رشد آن ها است، می تواند به مقدار زیادی خطر مرگ ناشی از سوانح و حوادث در کودکان را کاهش دهد.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273324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2976" y="1785926"/>
            <a:ext cx="7572428" cy="1000132"/>
          </a:xfrm>
        </p:spPr>
        <p:txBody>
          <a:bodyPr>
            <a:normAutofit/>
          </a:bodyPr>
          <a:lstStyle/>
          <a:p>
            <a:r>
              <a:rPr lang="fa-IR" sz="3600" dirty="0" smtClean="0">
                <a:solidFill>
                  <a:srgbClr val="FFFF00"/>
                </a:solidFill>
                <a:cs typeface="B Titr" pitchFamily="2" charset="-78"/>
              </a:rPr>
              <a:t>اهمیت انجام احیاء به موقع </a:t>
            </a:r>
            <a:endParaRPr lang="fa-IR" sz="3600" dirty="0">
              <a:solidFill>
                <a:srgbClr val="FFFF00"/>
              </a:solidFill>
              <a:cs typeface="B Titr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0100" y="0"/>
            <a:ext cx="7772400" cy="1470025"/>
          </a:xfrm>
        </p:spPr>
        <p:txBody>
          <a:bodyPr/>
          <a:lstStyle/>
          <a:p>
            <a:r>
              <a:rPr lang="fa-IR" dirty="0" smtClean="0"/>
              <a:t> </a:t>
            </a:r>
            <a:endParaRPr lang="fa-IR" dirty="0"/>
          </a:p>
        </p:txBody>
      </p:sp>
      <p:sp>
        <p:nvSpPr>
          <p:cNvPr id="4" name="Rectangle 3"/>
          <p:cNvSpPr/>
          <p:nvPr/>
        </p:nvSpPr>
        <p:spPr>
          <a:xfrm>
            <a:off x="928662" y="3714752"/>
            <a:ext cx="7143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lvl="0" indent="-273050" algn="just" eaLnBrk="0" fontAlgn="base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SzPct val="73000"/>
              <a:defRPr/>
            </a:pPr>
            <a:r>
              <a:rPr lang="fa-IR" sz="2400" b="1" dirty="0" smtClean="0">
                <a:cs typeface="B Nazanin" pitchFamily="2" charset="-78"/>
              </a:rPr>
              <a:t>حدود 6 درصد از کودکان با یک ارست قلبی تنفسی در خارج از بیمارستان و 8 درصد از آنهایی که خدمات اورژانسی قبل از ورود به بیمارستان را دریافت می کنند می توانند زنده بمانند.</a:t>
            </a:r>
            <a:endParaRPr lang="en-US" sz="2400" b="1" dirty="0" smtClean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 smtClean="0">
                <a:solidFill>
                  <a:srgbClr val="006600"/>
                </a:solidFill>
                <a:cs typeface="B Titr" pitchFamily="2" charset="-78"/>
              </a:rPr>
              <a:t>مشکلات موجود </a:t>
            </a:r>
            <a:endParaRPr lang="fa-IR" dirty="0">
              <a:solidFill>
                <a:srgbClr val="006600"/>
              </a:solidFill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57158" y="2143116"/>
            <a:ext cx="8201028" cy="3714776"/>
          </a:xfrm>
        </p:spPr>
        <p:txBody>
          <a:bodyPr>
            <a:normAutofit/>
          </a:bodyPr>
          <a:lstStyle/>
          <a:p>
            <a:pPr algn="just">
              <a:lnSpc>
                <a:spcPct val="130000"/>
              </a:lnSpc>
            </a:pPr>
            <a:r>
              <a:rPr lang="fa-IR" dirty="0" smtClean="0">
                <a:cs typeface="B Nazanin" pitchFamily="2" charset="-78"/>
              </a:rPr>
              <a:t>هرچند عملیات احیای قلبی ریوی سریع می تواند میزان بقای عمر ناشی از ایست قلبی را در کودکان بهبود بخشد . </a:t>
            </a:r>
            <a:r>
              <a:rPr lang="fa-IR" dirty="0" smtClean="0">
                <a:solidFill>
                  <a:srgbClr val="0070C0"/>
                </a:solidFill>
                <a:cs typeface="B Nazanin" pitchFamily="2" charset="-78"/>
              </a:rPr>
              <a:t>متأسفانه تعداد زیادی از کودکان، احیای با کیفیت بالا را دریافت نمی کنند . </a:t>
            </a:r>
          </a:p>
        </p:txBody>
      </p:sp>
      <p:pic>
        <p:nvPicPr>
          <p:cNvPr id="30721" name="Picture 1" descr="C:\Users\toghyani\Pictures\untitled151.bmp"/>
          <p:cNvPicPr>
            <a:picLocks noChangeAspect="1" noChangeArrowheads="1"/>
          </p:cNvPicPr>
          <p:nvPr/>
        </p:nvPicPr>
        <p:blipFill>
          <a:blip r:embed="rId3"/>
          <a:srcRect r="46745"/>
          <a:stretch>
            <a:fillRect/>
          </a:stretch>
        </p:blipFill>
        <p:spPr bwMode="auto">
          <a:xfrm>
            <a:off x="214282" y="0"/>
            <a:ext cx="1357322" cy="207170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00430" y="4572008"/>
            <a:ext cx="2428892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4000" dirty="0" smtClean="0">
                <a:solidFill>
                  <a:srgbClr val="CC0066"/>
                </a:solidFill>
                <a:cs typeface="B Titr" pitchFamily="2" charset="-78"/>
              </a:rPr>
              <a:t>لذا </a:t>
            </a:r>
            <a:endParaRPr lang="fa-IR" sz="4000" dirty="0">
              <a:solidFill>
                <a:srgbClr val="CC0066"/>
              </a:solidFill>
              <a:cs typeface="B Titr" pitchFamily="2" charset="-7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fa-IR" sz="3600" dirty="0" smtClean="0">
                <a:solidFill>
                  <a:srgbClr val="265F00"/>
                </a:solidFill>
                <a:cs typeface="B Titr" pitchFamily="2" charset="-78"/>
              </a:rPr>
              <a:t>تعریف سلامت  </a:t>
            </a:r>
            <a:endParaRPr lang="fr-CA" sz="3600" dirty="0" smtClean="0">
              <a:solidFill>
                <a:srgbClr val="265F00"/>
              </a:solidFill>
              <a:cs typeface="B Titr" pitchFamily="2" charset="-78"/>
            </a:endParaRPr>
          </a:p>
        </p:txBody>
      </p:sp>
      <p:sp>
        <p:nvSpPr>
          <p:cNvPr id="512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500063" y="1143000"/>
            <a:ext cx="8229600" cy="2097088"/>
          </a:xfrm>
        </p:spPr>
        <p:txBody>
          <a:bodyPr/>
          <a:lstStyle/>
          <a:p>
            <a:pPr algn="just" rtl="1"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fa-IR" sz="2800" b="1" dirty="0" smtClean="0">
                <a:cs typeface="B Nazanin" pitchFamily="2" charset="-78"/>
              </a:rPr>
              <a:t>سازمان جهانی بهداشت در سال 1984سلامت را به معنی آسایش کامل جسمی ،روانی و اجتماعی نه فقط فقدان بیماری و ناتوانی  تعریف کرده است .</a:t>
            </a:r>
            <a:endParaRPr lang="fr-CA" sz="2800" b="1" dirty="0" smtClean="0">
              <a:cs typeface="B Nazanin" pitchFamily="2" charset="-78"/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428625" y="3000375"/>
            <a:ext cx="82296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rtl="0">
              <a:defRPr/>
            </a:pPr>
            <a:r>
              <a:rPr lang="fa-IR" sz="3600" dirty="0">
                <a:solidFill>
                  <a:srgbClr val="265F00"/>
                </a:solidFill>
                <a:latin typeface="+mj-lt"/>
                <a:ea typeface="+mj-ea"/>
                <a:cs typeface="B Titr" pitchFamily="2" charset="-78"/>
              </a:rPr>
              <a:t>تعریف آسیب </a:t>
            </a:r>
            <a:endParaRPr lang="fr-CA" sz="3600" dirty="0">
              <a:solidFill>
                <a:srgbClr val="265F00"/>
              </a:solidFill>
              <a:latin typeface="+mj-lt"/>
              <a:ea typeface="+mj-ea"/>
              <a:cs typeface="B Titr" pitchFamily="2" charset="-78"/>
            </a:endParaRP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 bwMode="auto">
          <a:xfrm>
            <a:off x="500063" y="3786188"/>
            <a:ext cx="8229600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lnSpc>
                <a:spcPct val="150000"/>
              </a:lnSpc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fa-IR" sz="2800" b="1" dirty="0">
                <a:latin typeface="+mn-lt"/>
                <a:cs typeface="B Nazanin" pitchFamily="2" charset="-78"/>
              </a:rPr>
              <a:t>جراحتی فیزیکی است که به دنبال ورود و اعمال ناگهانی یک انرژی بیش از حد آستانه تحمل </a:t>
            </a:r>
            <a:r>
              <a:rPr lang="fa-IR" sz="2800" b="1" dirty="0" smtClean="0">
                <a:latin typeface="+mn-lt"/>
                <a:cs typeface="B Nazanin" pitchFamily="2" charset="-78"/>
              </a:rPr>
              <a:t>بدن، بر </a:t>
            </a:r>
            <a:r>
              <a:rPr lang="fa-IR" sz="2800" b="1" dirty="0">
                <a:latin typeface="+mn-lt"/>
                <a:cs typeface="B Nazanin" pitchFamily="2" charset="-78"/>
              </a:rPr>
              <a:t>پیکر انسان یا نبود و کمبود یک یا چند عنصر حیاتی مثل اکسیژن ایجاد می شود. </a:t>
            </a:r>
            <a:endParaRPr lang="fr-CA" sz="2800" b="1" dirty="0">
              <a:latin typeface="+mn-lt"/>
              <a:cs typeface="B Nazanin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28596" y="857232"/>
            <a:ext cx="8429684" cy="5429288"/>
          </a:xfrm>
        </p:spPr>
        <p:txBody>
          <a:bodyPr>
            <a:normAutofit fontScale="92500"/>
          </a:bodyPr>
          <a:lstStyle/>
          <a:p>
            <a:pPr algn="just">
              <a:lnSpc>
                <a:spcPct val="130000"/>
              </a:lnSpc>
              <a:buNone/>
            </a:pPr>
            <a:r>
              <a:rPr lang="fa-IR" b="1" dirty="0" smtClean="0">
                <a:cs typeface="B Nazanin" pitchFamily="2" charset="-78"/>
              </a:rPr>
              <a:t>باید علاوه بر افزایش کیفیت عملیات احیای انجام شده توسط افراد حرفه ای و غیر حرفه ای ، تعداد افراد غیر حرفه ای که احیا را آموزش می بینند افزایش دهیم چراکه :</a:t>
            </a:r>
          </a:p>
          <a:p>
            <a:pPr algn="just">
              <a:lnSpc>
                <a:spcPct val="130000"/>
              </a:lnSpc>
              <a:buFont typeface="Wingdings" pitchFamily="2" charset="2"/>
              <a:buChar char="v"/>
            </a:pPr>
            <a:r>
              <a:rPr lang="fa-IR" b="1" dirty="0" smtClean="0">
                <a:solidFill>
                  <a:schemeClr val="accent6">
                    <a:lumMod val="75000"/>
                  </a:schemeClr>
                </a:solidFill>
                <a:cs typeface="B Nazanin" pitchFamily="2" charset="-78"/>
              </a:rPr>
              <a:t>عملیات احیا سریع و کارا توسط یک ناظر ( اعم از والدین ، مراقبین و یا هر فرد بزرگسال آموزش دیده حاضر در صحنه ) می تواند منجر به برگشت موفق و خود به خودی گردش خون و وضعیت عصبی کودک آسیب دیده گردد . </a:t>
            </a:r>
          </a:p>
          <a:p>
            <a:pPr algn="just">
              <a:lnSpc>
                <a:spcPct val="130000"/>
              </a:lnSpc>
              <a:buFont typeface="Wingdings" pitchFamily="2" charset="2"/>
              <a:buChar char="v"/>
            </a:pPr>
            <a:r>
              <a:rPr lang="fa-IR" b="1" dirty="0" smtClean="0">
                <a:solidFill>
                  <a:schemeClr val="accent6">
                    <a:lumMod val="75000"/>
                  </a:schemeClr>
                </a:solidFill>
                <a:cs typeface="B Nazanin" pitchFamily="2" charset="-78"/>
              </a:rPr>
              <a:t>احیایی که توسط افراد حاضر در صحنه ( خارج بیمارستان ) انجام شود از کارایی مناسبی برخوردار است به طوریکه برابر مستندات معتبر چنین اقدامی تا بیش از 70% منجر به شانس بقا همراه با عاقبت مطلوب وضعیت عصبی کودک نجات یافته شده است . </a:t>
            </a:r>
            <a:endParaRPr lang="fa-IR" b="1" dirty="0">
              <a:solidFill>
                <a:schemeClr val="accent6">
                  <a:lumMod val="75000"/>
                </a:schemeClr>
              </a:solidFill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a-IR" dirty="0" smtClean="0">
                <a:solidFill>
                  <a:srgbClr val="CC0066"/>
                </a:solidFill>
                <a:cs typeface="B Titr" pitchFamily="2" charset="-78"/>
              </a:rPr>
              <a:t>انتظارات </a:t>
            </a:r>
            <a:endParaRPr lang="fa-IR" dirty="0">
              <a:solidFill>
                <a:srgbClr val="CC0066"/>
              </a:solidFill>
              <a:cs typeface="B Titr" pitchFamily="2" charset="-78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283968" y="1428736"/>
            <a:ext cx="4431436" cy="4500594"/>
          </a:xfrm>
        </p:spPr>
        <p:txBody>
          <a:bodyPr>
            <a:normAutofit/>
          </a:bodyPr>
          <a:lstStyle/>
          <a:p>
            <a:pPr algn="just">
              <a:lnSpc>
                <a:spcPct val="130000"/>
              </a:lnSpc>
            </a:pPr>
            <a:r>
              <a:rPr lang="fa-IR" sz="2400" dirty="0" smtClean="0">
                <a:cs typeface="B Nazanin" pitchFamily="2" charset="-78"/>
              </a:rPr>
              <a:t>برگزاری جلسات آموزشی برای گروه های هدف (پرسنل ارائه دهنده خدمت، مربیان مهد کودک ها، ادارات و ارگان ها و ... ) با همکاری مرکز فوریت های شهرستان</a:t>
            </a:r>
          </a:p>
          <a:p>
            <a:pPr algn="just">
              <a:lnSpc>
                <a:spcPct val="130000"/>
              </a:lnSpc>
            </a:pPr>
            <a:r>
              <a:rPr lang="fa-IR" sz="2400" dirty="0" smtClean="0">
                <a:cs typeface="B Nazanin" pitchFamily="2" charset="-78"/>
              </a:rPr>
              <a:t>ارسال گزارشات اقدامات انجام شده به استان </a:t>
            </a:r>
          </a:p>
        </p:txBody>
      </p:sp>
      <p:pic>
        <p:nvPicPr>
          <p:cNvPr id="26625" name="Picture 1" descr="C:\Users\toghyani\Pictures\07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14422"/>
            <a:ext cx="3853662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1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ED926D-C427-4859-A2FD-7EB04114FFCA}" type="datetime1">
              <a:rPr lang="en-US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1/19/2019</a:t>
            </a:fld>
            <a:endParaRPr lang="en-US">
              <a:latin typeface="Arial" pitchFamily="34" charset="0"/>
            </a:endParaRPr>
          </a:p>
        </p:txBody>
      </p:sp>
      <p:sp>
        <p:nvSpPr>
          <p:cNvPr id="9219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latin typeface="Arial" pitchFamily="34" charset="0"/>
              </a:rPr>
              <a:t>ali reza   shafiee      </a:t>
            </a:r>
          </a:p>
        </p:txBody>
      </p:sp>
      <p:pic>
        <p:nvPicPr>
          <p:cNvPr id="8196" name="Picture 3" descr="20080520094856_00107pxp.sweet%20adolescenc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TextBox 6"/>
          <p:cNvSpPr txBox="1">
            <a:spLocks noChangeArrowheads="1"/>
          </p:cNvSpPr>
          <p:nvPr/>
        </p:nvSpPr>
        <p:spPr bwMode="auto">
          <a:xfrm>
            <a:off x="3635375" y="3357563"/>
            <a:ext cx="4968875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1" eaLnBrk="1" hangingPunct="1"/>
            <a:r>
              <a:rPr lang="ar-SA" sz="2800" b="1">
                <a:latin typeface="Times New Roman" panose="02020603050405020304" pitchFamily="18" charset="0"/>
                <a:ea typeface="MS Mincho" panose="02020609040205080304" pitchFamily="49" charset="-128"/>
                <a:cs typeface="B Nazanin" panose="00000400000000000000" pitchFamily="2" charset="-78"/>
              </a:rPr>
              <a:t>و هر كس يك انسان را از مرگ نجات دهد مثل اين است كه همه را از مرگ </a:t>
            </a:r>
            <a:r>
              <a:rPr lang="fa-IR" sz="2800" b="1">
                <a:latin typeface="Times New Roman" panose="02020603050405020304" pitchFamily="18" charset="0"/>
                <a:ea typeface="MS Mincho" panose="02020609040205080304" pitchFamily="49" charset="-128"/>
                <a:cs typeface="B Nazanin" panose="00000400000000000000" pitchFamily="2" charset="-78"/>
              </a:rPr>
              <a:t> </a:t>
            </a:r>
            <a:r>
              <a:rPr lang="ar-SA" sz="2800" b="1">
                <a:latin typeface="Times New Roman" panose="02020603050405020304" pitchFamily="18" charset="0"/>
                <a:ea typeface="MS Mincho" panose="02020609040205080304" pitchFamily="49" charset="-128"/>
                <a:cs typeface="B Nazanin" panose="00000400000000000000" pitchFamily="2" charset="-78"/>
              </a:rPr>
              <a:t>نجات </a:t>
            </a:r>
            <a:r>
              <a:rPr lang="ar-SA" sz="3200" b="1">
                <a:latin typeface="Times New Roman" panose="02020603050405020304" pitchFamily="18" charset="0"/>
                <a:ea typeface="MS Mincho" panose="02020609040205080304" pitchFamily="49" charset="-128"/>
                <a:cs typeface="B Nazanin" panose="00000400000000000000" pitchFamily="2" charset="-78"/>
              </a:rPr>
              <a:t>داده</a:t>
            </a:r>
            <a:r>
              <a:rPr lang="fa-IR" sz="3200" b="1">
                <a:latin typeface="Times New Roman" panose="02020603050405020304" pitchFamily="18" charset="0"/>
                <a:ea typeface="MS Mincho" panose="02020609040205080304" pitchFamily="49" charset="-128"/>
                <a:cs typeface="B Nazanin" panose="00000400000000000000" pitchFamily="2" charset="-78"/>
              </a:rPr>
              <a:t> است </a:t>
            </a:r>
            <a:r>
              <a:rPr lang="fa-IR" b="1">
                <a:latin typeface="Times New Roman" panose="02020603050405020304" pitchFamily="18" charset="0"/>
                <a:ea typeface="MS Mincho" panose="02020609040205080304" pitchFamily="49" charset="-128"/>
                <a:cs typeface="B Nazanin" panose="00000400000000000000" pitchFamily="2" charset="-78"/>
              </a:rPr>
              <a:t>(سوره مائده آیه 32)</a:t>
            </a:r>
            <a:endParaRPr lang="en-US" b="1">
              <a:latin typeface="Calibri" panose="020F0502020204030204" pitchFamily="34" charset="0"/>
              <a:ea typeface="MS Mincho" panose="02020609040205080304" pitchFamily="49" charset="-128"/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533346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fa-IR" sz="3600" dirty="0" smtClean="0">
                <a:solidFill>
                  <a:srgbClr val="265F00"/>
                </a:solidFill>
                <a:cs typeface="B Titr" pitchFamily="2" charset="-78"/>
              </a:rPr>
              <a:t>اهمیت  آسیب در کودکان  </a:t>
            </a:r>
            <a:endParaRPr lang="fr-CA" sz="3600" dirty="0" smtClean="0">
              <a:solidFill>
                <a:srgbClr val="265F00"/>
              </a:solidFill>
              <a:cs typeface="B Titr" pitchFamily="2" charset="-78"/>
            </a:endParaRPr>
          </a:p>
        </p:txBody>
      </p:sp>
      <p:sp>
        <p:nvSpPr>
          <p:cNvPr id="1126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28625" y="1714500"/>
            <a:ext cx="8301038" cy="2286000"/>
          </a:xfrm>
        </p:spPr>
        <p:txBody>
          <a:bodyPr/>
          <a:lstStyle/>
          <a:p>
            <a:pPr algn="just" rtl="1" eaLnBrk="1" hangingPunct="1">
              <a:lnSpc>
                <a:spcPct val="150000"/>
              </a:lnSpc>
              <a:buFont typeface="Wingdings" pitchFamily="2" charset="2"/>
              <a:buChar char="v"/>
            </a:pPr>
            <a:r>
              <a:rPr lang="fa-IR" sz="2400" b="1" dirty="0" smtClean="0">
                <a:cs typeface="B Nazanin" pitchFamily="2" charset="-78"/>
              </a:rPr>
              <a:t>آسیب های کودکان یکی از الویت های اساسی سلامت عمومی محسوب             می شود که نیازمند توجه ویژه ای می باشد. در سطح جهانی آسیب های    غیر عمدی و خشونت از اصلی ترین علل مرگ و میر کودکان است.</a:t>
            </a:r>
            <a:endParaRPr lang="fr-CA" sz="2400" b="1" dirty="0" smtClean="0">
              <a:cs typeface="B Nazanin" pitchFamily="2" charset="-78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 bwMode="auto">
          <a:xfrm>
            <a:off x="428625" y="435768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rtl="0">
              <a:defRPr/>
            </a:pPr>
            <a:r>
              <a:rPr lang="fa-IR" sz="4400" b="1" dirty="0">
                <a:solidFill>
                  <a:srgbClr val="265F00"/>
                </a:solidFill>
                <a:latin typeface="+mj-lt"/>
                <a:ea typeface="+mj-ea"/>
                <a:cs typeface="B Tabassom" pitchFamily="2" charset="-78"/>
              </a:rPr>
              <a:t>در کل بیش از 95 درصد آسیب های منجر به مرگ در کشورهای با در آمد متوسط و پایین اتفاق می افتد. </a:t>
            </a:r>
            <a:endParaRPr lang="fr-CA" sz="4400" b="1" dirty="0">
              <a:solidFill>
                <a:srgbClr val="265F00"/>
              </a:solidFill>
              <a:latin typeface="+mj-lt"/>
              <a:ea typeface="+mj-ea"/>
              <a:cs typeface="B Tabassom" pitchFamily="2" charset="-78"/>
            </a:endParaRPr>
          </a:p>
        </p:txBody>
      </p:sp>
      <p:pic>
        <p:nvPicPr>
          <p:cNvPr id="11269" name="Picture 5" descr="C:\Documents and Settings\Administrator\My Documents\My Pictures\9820138116229116142132172551622491952559023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285750"/>
            <a:ext cx="17145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fa-IR" sz="2800" dirty="0" smtClean="0">
                <a:cs typeface="B Nazanin" panose="00000400000000000000" pitchFamily="2" charset="-78"/>
              </a:rPr>
              <a:t>بر اساس گزارش سازمان جهانی بهداشت، سوانح و حوادث غیر عمدی یکی از مهمترین علل مرگ در بین کودکان زیر 5 سال است، علاوه بر این تعداد زیادی از کودکانی که از حوادث جان سالم به در می برند پیامدها و ناتوانیهای دراز مدتی را تحمل می کنند که بار معنوی و مادی زیادی را به خانواده ها و سیستم بهداشتی کشور تحمیل می کند. </a:t>
            </a:r>
          </a:p>
          <a:p>
            <a:pPr algn="just"/>
            <a:r>
              <a:rPr lang="fa-IR" sz="2800" dirty="0" smtClean="0">
                <a:cs typeface="B Nazanin" panose="00000400000000000000" pitchFamily="2" charset="-78"/>
              </a:rPr>
              <a:t>از طرفی به صفر رساندن مرگ های قابل اجتناب تا سال 1410 هجری شمسی از اهداف و الزامات بین المللی است که باید مد نظر قرار گیرد. </a:t>
            </a:r>
            <a:endParaRPr lang="fa-IR" sz="28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6203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280920" cy="1143000"/>
          </a:xfrm>
        </p:spPr>
        <p:txBody>
          <a:bodyPr>
            <a:normAutofit/>
          </a:bodyPr>
          <a:lstStyle/>
          <a:p>
            <a:pPr algn="ctr"/>
            <a:r>
              <a:rPr lang="fa-IR" sz="3200" dirty="0" smtClean="0">
                <a:solidFill>
                  <a:schemeClr val="tx1"/>
                </a:solidFill>
                <a:cs typeface="B Titr" panose="00000700000000000000" pitchFamily="2" charset="-78"/>
              </a:rPr>
              <a:t>نمودار1- مقایسه علل اصلی مرگ کودکان 59-1 ماهه </a:t>
            </a:r>
            <a:r>
              <a:rPr lang="fa-IR" sz="3200" dirty="0" smtClean="0">
                <a:solidFill>
                  <a:srgbClr val="FF0000"/>
                </a:solidFill>
                <a:cs typeface="B Titr" panose="00000700000000000000" pitchFamily="2" charset="-78"/>
              </a:rPr>
              <a:t>کشور</a:t>
            </a:r>
            <a:r>
              <a:rPr lang="fa-IR" sz="3200" dirty="0" smtClean="0">
                <a:solidFill>
                  <a:schemeClr val="tx1"/>
                </a:solidFill>
                <a:cs typeface="B Titr" panose="00000700000000000000" pitchFamily="2" charset="-78"/>
              </a:rPr>
              <a:t> بر اساس طبقه بندی </a:t>
            </a:r>
            <a:r>
              <a:rPr lang="en-US" sz="3200" dirty="0" smtClean="0">
                <a:solidFill>
                  <a:schemeClr val="tx1"/>
                </a:solidFill>
                <a:cs typeface="B Titr" panose="00000700000000000000" pitchFamily="2" charset="-78"/>
              </a:rPr>
              <a:t>ICD10</a:t>
            </a:r>
            <a:r>
              <a:rPr lang="fa-IR" sz="3200" dirty="0" smtClean="0">
                <a:solidFill>
                  <a:schemeClr val="tx1"/>
                </a:solidFill>
                <a:cs typeface="B Titr" panose="00000700000000000000" pitchFamily="2" charset="-78"/>
              </a:rPr>
              <a:t> در سال 1396</a:t>
            </a:r>
            <a:endParaRPr lang="fa-IR" sz="3200" dirty="0">
              <a:solidFill>
                <a:schemeClr val="tx1"/>
              </a:solidFill>
              <a:cs typeface="B Titr" panose="00000700000000000000" pitchFamily="2" charset="-78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 rotWithShape="1">
          <a:blip r:embed="rId2"/>
          <a:srcRect l="10000" t="22558" r="9397" b="5892"/>
          <a:stretch/>
        </p:blipFill>
        <p:spPr>
          <a:xfrm>
            <a:off x="611560" y="1700808"/>
            <a:ext cx="7992888" cy="39604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4008" y="6237312"/>
            <a:ext cx="3816424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1200" dirty="0" smtClean="0">
                <a:cs typeface="B Koodak" panose="00000700000000000000" pitchFamily="2" charset="-78"/>
              </a:rPr>
              <a:t>منبع: گزارش کشوری نظام مراقبت مرگ کودکان </a:t>
            </a:r>
            <a:endParaRPr lang="fa-IR" sz="1200" dirty="0">
              <a:cs typeface="B Koodak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391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a-IR" sz="3200" dirty="0" smtClean="0">
                <a:solidFill>
                  <a:schemeClr val="tx1"/>
                </a:solidFill>
                <a:cs typeface="B Titr" panose="00000700000000000000" pitchFamily="2" charset="-78"/>
              </a:rPr>
              <a:t>نمودار 2- توزیع علل سوانح و حوادث غیر عمدی کودکان 59-1 ماهه </a:t>
            </a:r>
            <a:r>
              <a:rPr lang="fa-IR" sz="3200" dirty="0" smtClean="0">
                <a:solidFill>
                  <a:srgbClr val="FF0000"/>
                </a:solidFill>
                <a:cs typeface="B Titr" panose="00000700000000000000" pitchFamily="2" charset="-78"/>
              </a:rPr>
              <a:t>کشور</a:t>
            </a:r>
            <a:r>
              <a:rPr lang="fa-IR" sz="3200" dirty="0" smtClean="0">
                <a:solidFill>
                  <a:schemeClr val="tx1"/>
                </a:solidFill>
                <a:cs typeface="B Titr" panose="00000700000000000000" pitchFamily="2" charset="-78"/>
              </a:rPr>
              <a:t> در سال 1396</a:t>
            </a:r>
            <a:endParaRPr lang="fa-IR" sz="3200" dirty="0">
              <a:solidFill>
                <a:schemeClr val="tx1"/>
              </a:solidFill>
              <a:cs typeface="B Titr" panose="00000700000000000000" pitchFamily="2" charset="-78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 rotWithShape="1">
          <a:blip r:embed="rId2"/>
          <a:srcRect l="16486" t="23251" r="13103" b="10836"/>
          <a:stretch/>
        </p:blipFill>
        <p:spPr>
          <a:xfrm>
            <a:off x="914400" y="1700808"/>
            <a:ext cx="7546032" cy="38164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4008" y="6237312"/>
            <a:ext cx="3816424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1200" dirty="0" smtClean="0">
                <a:cs typeface="B Koodak" panose="00000700000000000000" pitchFamily="2" charset="-78"/>
              </a:rPr>
              <a:t>منبع: گزارش کشوری نظام مراقبت مرگ کودکان </a:t>
            </a:r>
            <a:endParaRPr lang="fa-IR" sz="1200" dirty="0">
              <a:cs typeface="B Koodak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1331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-142900"/>
            <a:ext cx="8229600" cy="1428736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fa-IR" sz="2400" dirty="0" smtClean="0">
                <a:solidFill>
                  <a:schemeClr val="tx1"/>
                </a:solidFill>
                <a:effectLst/>
                <a:cs typeface="B Titr" pitchFamily="2" charset="-78"/>
              </a:rPr>
              <a:t>نمودار 3-مقایسه </a:t>
            </a:r>
            <a:r>
              <a:rPr lang="fa-IR" sz="2400" dirty="0">
                <a:solidFill>
                  <a:schemeClr val="tx1"/>
                </a:solidFill>
                <a:effectLst/>
                <a:cs typeface="B Titr" pitchFamily="2" charset="-78"/>
              </a:rPr>
              <a:t>علل مرگ کودکان 59-1 ماهه </a:t>
            </a:r>
            <a:r>
              <a:rPr lang="fa-IR" sz="2400" dirty="0">
                <a:solidFill>
                  <a:srgbClr val="FF0000"/>
                </a:solidFill>
                <a:effectLst/>
                <a:cs typeface="B Titr" pitchFamily="2" charset="-78"/>
              </a:rPr>
              <a:t>دانشگاه علوم پزشکی </a:t>
            </a:r>
            <a:r>
              <a:rPr lang="fa-IR" sz="2400" dirty="0" smtClean="0">
                <a:solidFill>
                  <a:srgbClr val="FF0000"/>
                </a:solidFill>
                <a:effectLst/>
                <a:cs typeface="B Titr" pitchFamily="2" charset="-78"/>
              </a:rPr>
              <a:t>اصفهان</a:t>
            </a:r>
            <a:r>
              <a:rPr lang="fa-IR" sz="2400" dirty="0">
                <a:solidFill>
                  <a:schemeClr val="tx1"/>
                </a:solidFill>
                <a:cs typeface="B Titr" pitchFamily="2" charset="-78"/>
              </a:rPr>
              <a:t> </a:t>
            </a:r>
            <a:r>
              <a:rPr lang="fa-IR" sz="2400" dirty="0" smtClean="0">
                <a:solidFill>
                  <a:schemeClr val="tx1"/>
                </a:solidFill>
                <a:effectLst/>
                <a:cs typeface="B Titr" pitchFamily="2" charset="-78"/>
              </a:rPr>
              <a:t>سال  96- 1395</a:t>
            </a:r>
            <a:endParaRPr lang="fa-IR" sz="2400" dirty="0">
              <a:solidFill>
                <a:schemeClr val="tx1"/>
              </a:solidFill>
              <a:effectLst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5072063" y="6165304"/>
            <a:ext cx="37861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eaLnBrk="0" hangingPunct="0">
              <a:defRPr/>
            </a:pPr>
            <a:r>
              <a:rPr lang="fa-IR" sz="1400" dirty="0">
                <a:latin typeface="B Tabassom" pitchFamily="2" charset="-78"/>
                <a:ea typeface="Times New Roman" pitchFamily="18" charset="0"/>
                <a:cs typeface="B Koodak" pitchFamily="2" charset="-78"/>
              </a:rPr>
              <a:t>منبع : نظام بررسی مراقبت مرگ </a:t>
            </a:r>
            <a:r>
              <a:rPr lang="fa-IR" sz="1400" dirty="0" smtClean="0">
                <a:latin typeface="B Tabassom" pitchFamily="2" charset="-78"/>
                <a:ea typeface="Times New Roman" pitchFamily="18" charset="0"/>
                <a:cs typeface="B Koodak" pitchFamily="2" charset="-78"/>
              </a:rPr>
              <a:t>کودکان کشور</a:t>
            </a:r>
            <a:endParaRPr lang="fa-IR" sz="1400" dirty="0">
              <a:latin typeface="B Tabassom" pitchFamily="2" charset="-78"/>
              <a:ea typeface="Times New Roman" pitchFamily="18" charset="0"/>
              <a:cs typeface="B Koodak" pitchFamily="2" charset="-78"/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610801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2993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60020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fa-IR" sz="2800" dirty="0" smtClean="0">
                <a:solidFill>
                  <a:schemeClr val="tx1"/>
                </a:solidFill>
                <a:cs typeface="B Titr" pitchFamily="2" charset="-78"/>
              </a:rPr>
              <a:t>نمودار 4- مقایسه </a:t>
            </a:r>
            <a:r>
              <a:rPr lang="fa-IR" sz="2800" dirty="0">
                <a:solidFill>
                  <a:schemeClr val="tx1"/>
                </a:solidFill>
                <a:cs typeface="B Titr" pitchFamily="2" charset="-78"/>
              </a:rPr>
              <a:t>مرگ کودکان 59-1 ماهه </a:t>
            </a:r>
            <a:r>
              <a:rPr lang="fa-IR" sz="2800" dirty="0">
                <a:solidFill>
                  <a:srgbClr val="FF0000"/>
                </a:solidFill>
                <a:cs typeface="B Titr" pitchFamily="2" charset="-78"/>
              </a:rPr>
              <a:t>دانشگاه علوم پزشکی اصفهان</a:t>
            </a:r>
            <a:r>
              <a:rPr lang="fa-IR" sz="2800" dirty="0">
                <a:solidFill>
                  <a:schemeClr val="tx1"/>
                </a:solidFill>
                <a:cs typeface="B Titr" pitchFamily="2" charset="-78"/>
              </a:rPr>
              <a:t> به تفکیک نوع حادثه در سال های </a:t>
            </a:r>
            <a:r>
              <a:rPr lang="fa-IR" sz="2800" dirty="0" smtClean="0">
                <a:solidFill>
                  <a:schemeClr val="tx1"/>
                </a:solidFill>
                <a:cs typeface="B Titr" pitchFamily="2" charset="-78"/>
              </a:rPr>
              <a:t>96- 1395</a:t>
            </a:r>
            <a:endParaRPr lang="fa-IR" sz="2800" dirty="0">
              <a:solidFill>
                <a:schemeClr val="tx1"/>
              </a:solidFill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5072063" y="6165304"/>
            <a:ext cx="37861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eaLnBrk="0" hangingPunct="0">
              <a:defRPr/>
            </a:pPr>
            <a:r>
              <a:rPr lang="fa-IR" sz="1400" dirty="0">
                <a:latin typeface="B Tabassom" pitchFamily="2" charset="-78"/>
                <a:ea typeface="Times New Roman" pitchFamily="18" charset="0"/>
                <a:cs typeface="B Koodak" pitchFamily="2" charset="-78"/>
              </a:rPr>
              <a:t>منبع : نظام بررسی مراقبت مرگ </a:t>
            </a:r>
            <a:r>
              <a:rPr lang="fa-IR" sz="1400" dirty="0" smtClean="0">
                <a:latin typeface="B Tabassom" pitchFamily="2" charset="-78"/>
                <a:ea typeface="Times New Roman" pitchFamily="18" charset="0"/>
                <a:cs typeface="B Koodak" pitchFamily="2" charset="-78"/>
              </a:rPr>
              <a:t>کودکان کشور</a:t>
            </a:r>
            <a:endParaRPr lang="fa-IR" sz="1400" dirty="0">
              <a:latin typeface="B Tabassom" pitchFamily="2" charset="-78"/>
              <a:ea typeface="Times New Roman" pitchFamily="18" charset="0"/>
              <a:cs typeface="B Koodak" pitchFamily="2" charset="-78"/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7141463"/>
              </p:ext>
            </p:extLst>
          </p:nvPr>
        </p:nvGraphicFramePr>
        <p:xfrm>
          <a:off x="500034" y="1600200"/>
          <a:ext cx="8186766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9488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1600200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fa-IR" sz="2800" dirty="0" smtClean="0">
                <a:solidFill>
                  <a:schemeClr val="tx1"/>
                </a:solidFill>
                <a:cs typeface="B Titr" pitchFamily="2" charset="-78"/>
              </a:rPr>
              <a:t>نمودار 5- روند تغییرات مرگ های حادثه ای کودکان </a:t>
            </a:r>
            <a:r>
              <a:rPr lang="fa-IR" sz="2800" dirty="0">
                <a:solidFill>
                  <a:schemeClr val="tx1"/>
                </a:solidFill>
                <a:cs typeface="B Titr" pitchFamily="2" charset="-78"/>
              </a:rPr>
              <a:t>59-1 ماهه </a:t>
            </a:r>
            <a:r>
              <a:rPr lang="fa-IR" sz="2800" dirty="0" smtClean="0">
                <a:solidFill>
                  <a:srgbClr val="FF0000"/>
                </a:solidFill>
                <a:cs typeface="B Titr" pitchFamily="2" charset="-78"/>
              </a:rPr>
              <a:t>دانشگاه علوم پزشکی اصفهان </a:t>
            </a:r>
            <a:r>
              <a:rPr lang="fa-IR" sz="2800" dirty="0" smtClean="0">
                <a:solidFill>
                  <a:schemeClr val="tx1"/>
                </a:solidFill>
                <a:cs typeface="B Titr" pitchFamily="2" charset="-78"/>
              </a:rPr>
              <a:t>طی </a:t>
            </a:r>
            <a:r>
              <a:rPr lang="fa-IR" sz="2800" dirty="0">
                <a:solidFill>
                  <a:schemeClr val="tx1"/>
                </a:solidFill>
                <a:cs typeface="B Titr" pitchFamily="2" charset="-78"/>
              </a:rPr>
              <a:t>سالهای </a:t>
            </a:r>
            <a:r>
              <a:rPr lang="fa-IR" sz="2800" dirty="0" smtClean="0">
                <a:solidFill>
                  <a:schemeClr val="tx1"/>
                </a:solidFill>
                <a:cs typeface="B Titr" pitchFamily="2" charset="-78"/>
              </a:rPr>
              <a:t>96- 1392</a:t>
            </a:r>
            <a:endParaRPr lang="fa-IR" sz="2800" dirty="0">
              <a:solidFill>
                <a:schemeClr val="tx1"/>
              </a:solidFill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5072063" y="6165304"/>
            <a:ext cx="37861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eaLnBrk="0" hangingPunct="0">
              <a:defRPr/>
            </a:pPr>
            <a:r>
              <a:rPr lang="fa-IR" sz="1400" dirty="0">
                <a:latin typeface="B Tabassom" pitchFamily="2" charset="-78"/>
                <a:ea typeface="Times New Roman" pitchFamily="18" charset="0"/>
                <a:cs typeface="B Koodak" pitchFamily="2" charset="-78"/>
              </a:rPr>
              <a:t>منبع : نظام بررسی مراقبت مرگ </a:t>
            </a:r>
            <a:r>
              <a:rPr lang="fa-IR" sz="1400" dirty="0" smtClean="0">
                <a:latin typeface="B Tabassom" pitchFamily="2" charset="-78"/>
                <a:ea typeface="Times New Roman" pitchFamily="18" charset="0"/>
                <a:cs typeface="B Koodak" pitchFamily="2" charset="-78"/>
              </a:rPr>
              <a:t>کودکان کشور</a:t>
            </a:r>
            <a:endParaRPr lang="fa-IR" sz="1400" dirty="0">
              <a:latin typeface="B Tabassom" pitchFamily="2" charset="-78"/>
              <a:ea typeface="Times New Roman" pitchFamily="18" charset="0"/>
              <a:cs typeface="B Koodak" pitchFamily="2" charset="-78"/>
            </a:endParaRPr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116290700"/>
              </p:ext>
            </p:extLst>
          </p:nvPr>
        </p:nvGraphicFramePr>
        <p:xfrm>
          <a:off x="4648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ontent Placeholder 11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976377407"/>
              </p:ext>
            </p:extLst>
          </p:nvPr>
        </p:nvGraphicFramePr>
        <p:xfrm>
          <a:off x="365125" y="1600200"/>
          <a:ext cx="4041775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5286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361</TotalTime>
  <Words>1310</Words>
  <Application>Microsoft Office PowerPoint</Application>
  <PresentationFormat>On-screen Show (4:3)</PresentationFormat>
  <Paragraphs>94</Paragraphs>
  <Slides>22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Equity</vt:lpstr>
      <vt:lpstr>PowerPoint Presentation</vt:lpstr>
      <vt:lpstr>تعریف سلامت  </vt:lpstr>
      <vt:lpstr>اهمیت  آسیب در کودکان  </vt:lpstr>
      <vt:lpstr>PowerPoint Presentation</vt:lpstr>
      <vt:lpstr>نمودار1- مقایسه علل اصلی مرگ کودکان 59-1 ماهه کشور بر اساس طبقه بندی ICD10 در سال 1396</vt:lpstr>
      <vt:lpstr>نمودار 2- توزیع علل سوانح و حوادث غیر عمدی کودکان 59-1 ماهه کشور در سال 1396</vt:lpstr>
      <vt:lpstr>نمودار 3-مقایسه علل مرگ کودکان 59-1 ماهه دانشگاه علوم پزشکی اصفهان سال  96- 1395</vt:lpstr>
      <vt:lpstr>نمودار 4- مقایسه مرگ کودکان 59-1 ماهه دانشگاه علوم پزشکی اصفهان به تفکیک نوع حادثه در سال های 96- 1395</vt:lpstr>
      <vt:lpstr>نمودار 5- روند تغییرات مرگ های حادثه ای کودکان 59-1 ماهه دانشگاه علوم پزشکی اصفهان طی سالهای 96- 1392</vt:lpstr>
      <vt:lpstr>نمودار 6- توزیع فراوانی مرگ های حادثه ای کودکان 59-1 ماهه کشور بر اساس محل فوت در سال 1396  </vt:lpstr>
      <vt:lpstr>نمودار 7- توزیع فراوانی مرگ های حادثه ای کودکان 59-1 ماهه دانشگاه علوم پزشکی اصفهان بر اساس محل فوت در سال 1396 </vt:lpstr>
      <vt:lpstr>Pediatric Chain of Survival  زنجیره بقای  کودکان </vt:lpstr>
      <vt:lpstr>زنجیره بقای کودک</vt:lpstr>
      <vt:lpstr>PowerPoint Presentation</vt:lpstr>
      <vt:lpstr>PowerPoint Presentation</vt:lpstr>
      <vt:lpstr>پیشگیری از ایست قلبی و تنفسی</vt:lpstr>
      <vt:lpstr>PowerPoint Presentation</vt:lpstr>
      <vt:lpstr> </vt:lpstr>
      <vt:lpstr>مشکلات موجود </vt:lpstr>
      <vt:lpstr>PowerPoint Presentation</vt:lpstr>
      <vt:lpstr>انتظارات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sara</dc:creator>
  <cp:lastModifiedBy>Tabashiri</cp:lastModifiedBy>
  <cp:revision>61</cp:revision>
  <dcterms:created xsi:type="dcterms:W3CDTF">2013-05-28T16:35:18Z</dcterms:created>
  <dcterms:modified xsi:type="dcterms:W3CDTF">2019-01-19T06:19:47Z</dcterms:modified>
</cp:coreProperties>
</file>