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1"/>
  </p:notesMasterIdLst>
  <p:sldIdLst>
    <p:sldId id="256" r:id="rId2"/>
    <p:sldId id="319" r:id="rId3"/>
    <p:sldId id="293" r:id="rId4"/>
    <p:sldId id="277" r:id="rId5"/>
    <p:sldId id="294" r:id="rId6"/>
    <p:sldId id="280" r:id="rId7"/>
    <p:sldId id="281" r:id="rId8"/>
    <p:sldId id="282" r:id="rId9"/>
    <p:sldId id="283" r:id="rId10"/>
    <p:sldId id="285" r:id="rId11"/>
    <p:sldId id="286" r:id="rId12"/>
    <p:sldId id="258" r:id="rId13"/>
    <p:sldId id="259" r:id="rId14"/>
    <p:sldId id="260" r:id="rId15"/>
    <p:sldId id="261" r:id="rId16"/>
    <p:sldId id="263" r:id="rId17"/>
    <p:sldId id="264" r:id="rId18"/>
    <p:sldId id="265" r:id="rId19"/>
    <p:sldId id="297" r:id="rId20"/>
    <p:sldId id="271" r:id="rId21"/>
    <p:sldId id="272" r:id="rId22"/>
    <p:sldId id="273" r:id="rId23"/>
    <p:sldId id="274" r:id="rId24"/>
    <p:sldId id="300" r:id="rId25"/>
    <p:sldId id="287" r:id="rId26"/>
    <p:sldId id="301" r:id="rId27"/>
    <p:sldId id="288" r:id="rId28"/>
    <p:sldId id="289" r:id="rId29"/>
    <p:sldId id="290" r:id="rId30"/>
    <p:sldId id="292" r:id="rId31"/>
    <p:sldId id="291" r:id="rId32"/>
    <p:sldId id="296" r:id="rId33"/>
    <p:sldId id="302" r:id="rId34"/>
    <p:sldId id="305" r:id="rId35"/>
    <p:sldId id="304" r:id="rId36"/>
    <p:sldId id="303"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318" r:id="rId5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79" autoAdjust="0"/>
    <p:restoredTop sz="89872" autoAdjust="0"/>
  </p:normalViewPr>
  <p:slideViewPr>
    <p:cSldViewPr>
      <p:cViewPr varScale="1">
        <p:scale>
          <a:sx n="64" d="100"/>
          <a:sy n="64" d="100"/>
        </p:scale>
        <p:origin x="840" y="60"/>
      </p:cViewPr>
      <p:guideLst>
        <p:guide orient="horz" pos="2160"/>
        <p:guide pos="2880"/>
      </p:guideLst>
    </p:cSldViewPr>
  </p:slideViewPr>
  <p:outlineViewPr>
    <p:cViewPr>
      <p:scale>
        <a:sx n="33" d="100"/>
        <a:sy n="33" d="100"/>
      </p:scale>
      <p:origin x="0" y="292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AC28E54-059B-4AC3-A893-2237A1AF3B93}" type="datetimeFigureOut">
              <a:rPr lang="fa-IR" smtClean="0"/>
              <a:t>13/01/1445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26E97DC-D7DC-4C73-92A9-97DFC49C9A7E}" type="slidenum">
              <a:rPr lang="fa-IR" smtClean="0"/>
              <a:t>‹#›</a:t>
            </a:fld>
            <a:endParaRPr lang="fa-IR"/>
          </a:p>
        </p:txBody>
      </p:sp>
    </p:spTree>
    <p:extLst>
      <p:ext uri="{BB962C8B-B14F-4D97-AF65-F5344CB8AC3E}">
        <p14:creationId xmlns:p14="http://schemas.microsoft.com/office/powerpoint/2010/main" val="101902535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خانمی به اشتباه با جنسیت مرد ثبت شده است، آیا امکان ویرایش جنسیت خدمت گیرنده وجود دارد؟</a:t>
            </a:r>
            <a:br>
              <a:rPr lang="fa-IR" dirty="0"/>
            </a:b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3</a:t>
            </a:fld>
            <a:endParaRPr lang="fa-IR"/>
          </a:p>
        </p:txBody>
      </p:sp>
    </p:spTree>
    <p:extLst>
      <p:ext uri="{BB962C8B-B14F-4D97-AF65-F5344CB8AC3E}">
        <p14:creationId xmlns:p14="http://schemas.microsoft.com/office/powerpoint/2010/main" val="3129765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 می توان گزارش جمعیت  تک عضوی را بدست آورد؟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24</a:t>
            </a:fld>
            <a:endParaRPr lang="fa-IR"/>
          </a:p>
        </p:txBody>
      </p:sp>
    </p:spTree>
    <p:extLst>
      <p:ext uri="{BB962C8B-B14F-4D97-AF65-F5344CB8AC3E}">
        <p14:creationId xmlns:p14="http://schemas.microsoft.com/office/powerpoint/2010/main" val="2280813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 می توان گزارش جمعیت تک عضوی  را بدست آورد؟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25</a:t>
            </a:fld>
            <a:endParaRPr lang="fa-IR"/>
          </a:p>
        </p:txBody>
      </p:sp>
    </p:spTree>
    <p:extLst>
      <p:ext uri="{BB962C8B-B14F-4D97-AF65-F5344CB8AC3E}">
        <p14:creationId xmlns:p14="http://schemas.microsoft.com/office/powerpoint/2010/main" val="2408129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 می توان گزارش جمعیت  بدون</a:t>
            </a:r>
            <a:r>
              <a:rPr lang="fa-IR" sz="1200" baseline="0" dirty="0">
                <a:cs typeface="B Titr" pitchFamily="2" charset="-78"/>
              </a:rPr>
              <a:t> کد خانوار </a:t>
            </a:r>
            <a:r>
              <a:rPr lang="fa-IR" sz="1200" dirty="0">
                <a:cs typeface="B Titr" pitchFamily="2" charset="-78"/>
              </a:rPr>
              <a:t>را بدست آورد؟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26</a:t>
            </a:fld>
            <a:endParaRPr lang="fa-IR"/>
          </a:p>
        </p:txBody>
      </p:sp>
    </p:spTree>
    <p:extLst>
      <p:ext uri="{BB962C8B-B14F-4D97-AF65-F5344CB8AC3E}">
        <p14:creationId xmlns:p14="http://schemas.microsoft.com/office/powerpoint/2010/main" val="2280813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 می توان گزارش جمعیت بدون کد خانوار را بدست آورد؟</a:t>
            </a:r>
            <a:endParaRPr lang="fa-IR" b="1" dirty="0"/>
          </a:p>
        </p:txBody>
      </p:sp>
      <p:sp>
        <p:nvSpPr>
          <p:cNvPr id="4" name="Slide Number Placeholder 3"/>
          <p:cNvSpPr>
            <a:spLocks noGrp="1"/>
          </p:cNvSpPr>
          <p:nvPr>
            <p:ph type="sldNum" sz="quarter" idx="10"/>
          </p:nvPr>
        </p:nvSpPr>
        <p:spPr/>
        <p:txBody>
          <a:bodyPr/>
          <a:lstStyle/>
          <a:p>
            <a:fld id="{726E97DC-D7DC-4C73-92A9-97DFC49C9A7E}" type="slidenum">
              <a:rPr lang="fa-IR" smtClean="0"/>
              <a:t>27</a:t>
            </a:fld>
            <a:endParaRPr lang="fa-IR"/>
          </a:p>
        </p:txBody>
      </p:sp>
    </p:spTree>
    <p:extLst>
      <p:ext uri="{BB962C8B-B14F-4D97-AF65-F5344CB8AC3E}">
        <p14:creationId xmlns:p14="http://schemas.microsoft.com/office/powerpoint/2010/main" val="2380947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 چگونه می توان گزارش جمعیت حداقل یک بار خدمت گرفته  زنان را بدست آورد؟</a:t>
            </a:r>
          </a:p>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28</a:t>
            </a:fld>
            <a:endParaRPr lang="fa-IR"/>
          </a:p>
        </p:txBody>
      </p:sp>
    </p:spTree>
    <p:extLst>
      <p:ext uri="{BB962C8B-B14F-4D97-AF65-F5344CB8AC3E}">
        <p14:creationId xmlns:p14="http://schemas.microsoft.com/office/powerpoint/2010/main" val="786161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a:t>
            </a:r>
            <a:r>
              <a:rPr lang="fa-IR" sz="1200" baseline="0" dirty="0">
                <a:cs typeface="B Titr" pitchFamily="2" charset="-78"/>
              </a:rPr>
              <a:t> </a:t>
            </a:r>
            <a:r>
              <a:rPr lang="fa-IR" sz="1200" dirty="0">
                <a:cs typeface="B Titr" pitchFamily="2" charset="-78"/>
              </a:rPr>
              <a:t>می توان گزارش جمعیت ثبت نام شده ها برحسب شهر و روستا را بدست آورد؟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30</a:t>
            </a:fld>
            <a:endParaRPr lang="fa-IR"/>
          </a:p>
        </p:txBody>
      </p:sp>
    </p:spTree>
    <p:extLst>
      <p:ext uri="{BB962C8B-B14F-4D97-AF65-F5344CB8AC3E}">
        <p14:creationId xmlns:p14="http://schemas.microsoft.com/office/powerpoint/2010/main" val="3963477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 نحوه اضافه کردن خانوار منتقل شده از پایگاهی دیگر به پایگاه جدید چیست؟</a:t>
            </a:r>
            <a:br>
              <a:rPr lang="fa-IR" dirty="0"/>
            </a:br>
            <a:endParaRPr lang="fa-IR" dirty="0"/>
          </a:p>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32</a:t>
            </a:fld>
            <a:endParaRPr lang="fa-IR"/>
          </a:p>
        </p:txBody>
      </p:sp>
    </p:spTree>
    <p:extLst>
      <p:ext uri="{BB962C8B-B14F-4D97-AF65-F5344CB8AC3E}">
        <p14:creationId xmlns:p14="http://schemas.microsoft.com/office/powerpoint/2010/main" val="3898535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 نحوه اضافه کردن یک فرد به خانوار چگونه است؟	</a:t>
            </a:r>
          </a:p>
        </p:txBody>
      </p:sp>
      <p:sp>
        <p:nvSpPr>
          <p:cNvPr id="4" name="Slide Number Placeholder 3"/>
          <p:cNvSpPr>
            <a:spLocks noGrp="1"/>
          </p:cNvSpPr>
          <p:nvPr>
            <p:ph type="sldNum" sz="quarter" idx="10"/>
          </p:nvPr>
        </p:nvSpPr>
        <p:spPr/>
        <p:txBody>
          <a:bodyPr/>
          <a:lstStyle/>
          <a:p>
            <a:fld id="{726E97DC-D7DC-4C73-92A9-97DFC49C9A7E}" type="slidenum">
              <a:rPr lang="fa-IR" smtClean="0"/>
              <a:t>33</a:t>
            </a:fld>
            <a:endParaRPr lang="fa-IR"/>
          </a:p>
        </p:txBody>
      </p:sp>
    </p:spTree>
    <p:extLst>
      <p:ext uri="{BB962C8B-B14F-4D97-AF65-F5344CB8AC3E}">
        <p14:creationId xmlns:p14="http://schemas.microsoft.com/office/powerpoint/2010/main" val="1631181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برای افزودن نام فرد به اعضای خانوار تحت پوشش چه اقدامی باید انجام داد ؟</a:t>
            </a:r>
          </a:p>
        </p:txBody>
      </p:sp>
      <p:sp>
        <p:nvSpPr>
          <p:cNvPr id="4" name="Slide Number Placeholder 3"/>
          <p:cNvSpPr>
            <a:spLocks noGrp="1"/>
          </p:cNvSpPr>
          <p:nvPr>
            <p:ph type="sldNum" sz="quarter" idx="10"/>
          </p:nvPr>
        </p:nvSpPr>
        <p:spPr/>
        <p:txBody>
          <a:bodyPr/>
          <a:lstStyle/>
          <a:p>
            <a:fld id="{726E97DC-D7DC-4C73-92A9-97DFC49C9A7E}" type="slidenum">
              <a:rPr lang="fa-IR" smtClean="0"/>
              <a:t>36</a:t>
            </a:fld>
            <a:endParaRPr lang="fa-IR"/>
          </a:p>
        </p:txBody>
      </p:sp>
    </p:spTree>
    <p:extLst>
      <p:ext uri="{BB962C8B-B14F-4D97-AF65-F5344CB8AC3E}">
        <p14:creationId xmlns:p14="http://schemas.microsoft.com/office/powerpoint/2010/main" val="1185825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چگونه کسی که یکسال پیش فوت شده و اعلام نگردیده است را در سامانه سیب ثبت کنیم؟ </a:t>
            </a:r>
          </a:p>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40</a:t>
            </a:fld>
            <a:endParaRPr lang="fa-IR"/>
          </a:p>
        </p:txBody>
      </p:sp>
    </p:spTree>
    <p:extLst>
      <p:ext uri="{BB962C8B-B14F-4D97-AF65-F5344CB8AC3E}">
        <p14:creationId xmlns:p14="http://schemas.microsoft.com/office/powerpoint/2010/main" val="1063327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4</a:t>
            </a:fld>
            <a:endParaRPr lang="fa-IR"/>
          </a:p>
        </p:txBody>
      </p:sp>
    </p:spTree>
    <p:extLst>
      <p:ext uri="{BB962C8B-B14F-4D97-AF65-F5344CB8AC3E}">
        <p14:creationId xmlns:p14="http://schemas.microsoft.com/office/powerpoint/2010/main" val="1308417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42</a:t>
            </a:fld>
            <a:endParaRPr lang="fa-IR"/>
          </a:p>
        </p:txBody>
      </p:sp>
    </p:spTree>
    <p:extLst>
      <p:ext uri="{BB962C8B-B14F-4D97-AF65-F5344CB8AC3E}">
        <p14:creationId xmlns:p14="http://schemas.microsoft.com/office/powerpoint/2010/main" val="1018243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از</a:t>
            </a:r>
            <a:r>
              <a:rPr lang="fa-IR" baseline="0" dirty="0"/>
              <a:t> مراقب سلامت قابل استخراج نیست.</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46</a:t>
            </a:fld>
            <a:endParaRPr lang="fa-IR"/>
          </a:p>
        </p:txBody>
      </p:sp>
    </p:spTree>
    <p:extLst>
      <p:ext uri="{BB962C8B-B14F-4D97-AF65-F5344CB8AC3E}">
        <p14:creationId xmlns:p14="http://schemas.microsoft.com/office/powerpoint/2010/main" val="1934683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آیا می توان جمعیت ثبت نام شده را با تاریخ  ثبت نام گزارش گیري کرد؟</a:t>
            </a:r>
          </a:p>
        </p:txBody>
      </p:sp>
      <p:sp>
        <p:nvSpPr>
          <p:cNvPr id="4" name="Slide Number Placeholder 3"/>
          <p:cNvSpPr>
            <a:spLocks noGrp="1"/>
          </p:cNvSpPr>
          <p:nvPr>
            <p:ph type="sldNum" sz="quarter" idx="10"/>
          </p:nvPr>
        </p:nvSpPr>
        <p:spPr/>
        <p:txBody>
          <a:bodyPr/>
          <a:lstStyle/>
          <a:p>
            <a:fld id="{726E97DC-D7DC-4C73-92A9-97DFC49C9A7E}" type="slidenum">
              <a:rPr lang="fa-IR" smtClean="0"/>
              <a:t>6</a:t>
            </a:fld>
            <a:endParaRPr lang="fa-IR"/>
          </a:p>
        </p:txBody>
      </p:sp>
    </p:spTree>
    <p:extLst>
      <p:ext uri="{BB962C8B-B14F-4D97-AF65-F5344CB8AC3E}">
        <p14:creationId xmlns:p14="http://schemas.microsoft.com/office/powerpoint/2010/main" val="3362389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چگونه می توان تعداد جمعیت خدمت گرفته را به تفکیک جمعیت عشایري و روستایی و شهري، جداگانه مشاهده نمود؟</a:t>
            </a:r>
            <a:br>
              <a:rPr lang="fa-IR" dirty="0"/>
            </a:b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8</a:t>
            </a:fld>
            <a:endParaRPr lang="fa-IR"/>
          </a:p>
        </p:txBody>
      </p:sp>
    </p:spTree>
    <p:extLst>
      <p:ext uri="{BB962C8B-B14F-4D97-AF65-F5344CB8AC3E}">
        <p14:creationId xmlns:p14="http://schemas.microsoft.com/office/powerpoint/2010/main" val="162711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dirty="0">
                <a:cs typeface="B Titr" pitchFamily="2" charset="-78"/>
              </a:rPr>
              <a:t>جمعیت  ثبت نام شده ها به تفکیک سن و جنس چطور بدست می آید؟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10</a:t>
            </a:fld>
            <a:endParaRPr lang="fa-IR"/>
          </a:p>
        </p:txBody>
      </p:sp>
    </p:spTree>
    <p:extLst>
      <p:ext uri="{BB962C8B-B14F-4D97-AF65-F5344CB8AC3E}">
        <p14:creationId xmlns:p14="http://schemas.microsoft.com/office/powerpoint/2010/main" val="4173893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کاربرد گزارش مهاجرت از منو ثبت نام و سرشماری چیست؟</a:t>
            </a:r>
            <a:br>
              <a:rPr lang="fa-IR" dirty="0"/>
            </a:b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12</a:t>
            </a:fld>
            <a:endParaRPr lang="fa-IR"/>
          </a:p>
        </p:txBody>
      </p:sp>
    </p:spTree>
    <p:extLst>
      <p:ext uri="{BB962C8B-B14F-4D97-AF65-F5344CB8AC3E}">
        <p14:creationId xmlns:p14="http://schemas.microsoft.com/office/powerpoint/2010/main" val="2656485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نحوه خروج یک خانوار از پایگاه چگونه است؟</a:t>
            </a:r>
            <a:br>
              <a:rPr lang="fa-IR" dirty="0"/>
            </a:b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14</a:t>
            </a:fld>
            <a:endParaRPr lang="fa-IR"/>
          </a:p>
        </p:txBody>
      </p:sp>
    </p:spTree>
    <p:extLst>
      <p:ext uri="{BB962C8B-B14F-4D97-AF65-F5344CB8AC3E}">
        <p14:creationId xmlns:p14="http://schemas.microsoft.com/office/powerpoint/2010/main" val="2479120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 نحوه حذف یک فرد از خانوار چگونه است؟ برای خروج نام فرد از جمعیت تحت پوشش چه اقدامی باید انجام داد ؟</a:t>
            </a:r>
          </a:p>
          <a:p>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16</a:t>
            </a:fld>
            <a:endParaRPr lang="fa-IR"/>
          </a:p>
        </p:txBody>
      </p:sp>
    </p:spTree>
    <p:extLst>
      <p:ext uri="{BB962C8B-B14F-4D97-AF65-F5344CB8AC3E}">
        <p14:creationId xmlns:p14="http://schemas.microsoft.com/office/powerpoint/2010/main" val="1690367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a:cs typeface="B Titr" pitchFamily="2" charset="-78"/>
              </a:rPr>
              <a:t>چگونه می توان گزارش جمعیت فاقد گروه خدمت را بدست آورد؟</a:t>
            </a:r>
            <a:endParaRPr lang="fa-IR" dirty="0"/>
          </a:p>
        </p:txBody>
      </p:sp>
      <p:sp>
        <p:nvSpPr>
          <p:cNvPr id="4" name="Slide Number Placeholder 3"/>
          <p:cNvSpPr>
            <a:spLocks noGrp="1"/>
          </p:cNvSpPr>
          <p:nvPr>
            <p:ph type="sldNum" sz="quarter" idx="10"/>
          </p:nvPr>
        </p:nvSpPr>
        <p:spPr/>
        <p:txBody>
          <a:bodyPr/>
          <a:lstStyle/>
          <a:p>
            <a:fld id="{726E97DC-D7DC-4C73-92A9-97DFC49C9A7E}" type="slidenum">
              <a:rPr lang="fa-IR" smtClean="0"/>
              <a:t>22</a:t>
            </a:fld>
            <a:endParaRPr lang="fa-IR"/>
          </a:p>
        </p:txBody>
      </p:sp>
    </p:spTree>
    <p:extLst>
      <p:ext uri="{BB962C8B-B14F-4D97-AF65-F5344CB8AC3E}">
        <p14:creationId xmlns:p14="http://schemas.microsoft.com/office/powerpoint/2010/main" val="2280813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F6165126-DDD9-4DE3-AA4C-4502E584D143}" type="datetimeFigureOut">
              <a:rPr lang="fa-IR" smtClean="0"/>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297001922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6165126-DDD9-4DE3-AA4C-4502E584D143}" type="datetimeFigureOut">
              <a:rPr lang="fa-IR" smtClean="0"/>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101595367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6165126-DDD9-4DE3-AA4C-4502E584D143}" type="datetimeFigureOut">
              <a:rPr lang="fa-IR" smtClean="0"/>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250458194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6165126-DDD9-4DE3-AA4C-4502E584D143}" type="datetimeFigureOut">
              <a:rPr lang="fa-IR" smtClean="0"/>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2645080340"/>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165126-DDD9-4DE3-AA4C-4502E584D143}" type="datetimeFigureOut">
              <a:rPr lang="fa-IR" smtClean="0"/>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3789565084"/>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F6165126-DDD9-4DE3-AA4C-4502E584D143}" type="datetimeFigureOut">
              <a:rPr lang="fa-IR" smtClean="0"/>
              <a:t>13/01/1445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150017249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F6165126-DDD9-4DE3-AA4C-4502E584D143}" type="datetimeFigureOut">
              <a:rPr lang="fa-IR" smtClean="0"/>
              <a:t>13/01/1445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347047422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F6165126-DDD9-4DE3-AA4C-4502E584D143}" type="datetimeFigureOut">
              <a:rPr lang="fa-IR" smtClean="0"/>
              <a:t>13/01/1445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3603506350"/>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165126-DDD9-4DE3-AA4C-4502E584D143}" type="datetimeFigureOut">
              <a:rPr lang="fa-IR" smtClean="0"/>
              <a:t>13/01/1445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380272808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6165126-DDD9-4DE3-AA4C-4502E584D143}" type="datetimeFigureOut">
              <a:rPr lang="fa-IR" smtClean="0"/>
              <a:t>13/01/1445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31069136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6165126-DDD9-4DE3-AA4C-4502E584D143}" type="datetimeFigureOut">
              <a:rPr lang="fa-IR" smtClean="0"/>
              <a:t>13/01/1445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087FA3D-87B5-4D4E-9B27-97B11D96E58C}" type="slidenum">
              <a:rPr lang="fa-IR" smtClean="0"/>
              <a:t>‹#›</a:t>
            </a:fld>
            <a:endParaRPr lang="fa-IR"/>
          </a:p>
        </p:txBody>
      </p:sp>
    </p:spTree>
    <p:extLst>
      <p:ext uri="{BB962C8B-B14F-4D97-AF65-F5344CB8AC3E}">
        <p14:creationId xmlns:p14="http://schemas.microsoft.com/office/powerpoint/2010/main" val="414262224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2000"/>
            <a:lum/>
          </a:blip>
          <a:srcRect/>
          <a:stretch>
            <a:fillRect l="12000" t="1000" r="15000" b="-1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6165126-DDD9-4DE3-AA4C-4502E584D143}" type="datetimeFigureOut">
              <a:rPr lang="fa-IR" smtClean="0"/>
              <a:t>13/01/1445</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87FA3D-87B5-4D4E-9B27-97B11D96E58C}" type="slidenum">
              <a:rPr lang="fa-IR" smtClean="0"/>
              <a:t>‹#›</a:t>
            </a:fld>
            <a:endParaRPr lang="fa-IR"/>
          </a:p>
        </p:txBody>
      </p:sp>
    </p:spTree>
    <p:extLst>
      <p:ext uri="{BB962C8B-B14F-4D97-AF65-F5344CB8AC3E}">
        <p14:creationId xmlns:p14="http://schemas.microsoft.com/office/powerpoint/2010/main" val="326164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4"/>
            <a:ext cx="7772400" cy="1368151"/>
          </a:xfrm>
        </p:spPr>
        <p:txBody>
          <a:bodyPr>
            <a:normAutofit/>
          </a:bodyPr>
          <a:lstStyle/>
          <a:p>
            <a:r>
              <a:rPr lang="fa-IR" sz="4800" dirty="0">
                <a:solidFill>
                  <a:srgbClr val="7030A0"/>
                </a:solidFill>
                <a:cs typeface="B Titr" pitchFamily="2" charset="-78"/>
              </a:rPr>
              <a:t>بسم الله الرحمن الرحیم</a:t>
            </a:r>
          </a:p>
        </p:txBody>
      </p:sp>
    </p:spTree>
    <p:extLst>
      <p:ext uri="{BB962C8B-B14F-4D97-AF65-F5344CB8AC3E}">
        <p14:creationId xmlns:p14="http://schemas.microsoft.com/office/powerpoint/2010/main" val="209337893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706090"/>
          </a:xfrm>
        </p:spPr>
        <p:txBody>
          <a:bodyPr>
            <a:noAutofit/>
          </a:bodyPr>
          <a:lstStyle/>
          <a:p>
            <a:r>
              <a:rPr lang="fa-IR" sz="2000" b="1" dirty="0">
                <a:cs typeface="B Titr" pitchFamily="2" charset="-78"/>
              </a:rPr>
              <a:t>جمعیت  ثبت نام شده ها به تفکیک سن و جنس</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87" t="12960" b="40459"/>
          <a:stretch/>
        </p:blipFill>
        <p:spPr>
          <a:xfrm>
            <a:off x="0" y="764704"/>
            <a:ext cx="9144000" cy="2974554"/>
          </a:xfrm>
          <a:prstGeom prst="rect">
            <a:avLst/>
          </a:prstGeom>
        </p:spPr>
      </p:pic>
      <p:sp>
        <p:nvSpPr>
          <p:cNvPr id="3" name="Rectangle 2"/>
          <p:cNvSpPr/>
          <p:nvPr/>
        </p:nvSpPr>
        <p:spPr>
          <a:xfrm>
            <a:off x="-252536" y="4437112"/>
            <a:ext cx="9252520" cy="338554"/>
          </a:xfrm>
          <a:prstGeom prst="rect">
            <a:avLst/>
          </a:prstGeom>
        </p:spPr>
        <p:txBody>
          <a:bodyPr wrap="square">
            <a:spAutoFit/>
          </a:bodyPr>
          <a:lstStyle/>
          <a:p>
            <a:pPr algn="ctr"/>
            <a:r>
              <a:rPr lang="fa-IR" sz="1600" dirty="0">
                <a:cs typeface="B Titr" pitchFamily="2" charset="-78"/>
              </a:rPr>
              <a:t>منوي گزارش ها- گزارش جمعیت شبکه- گزارش جمعیت ثبت نام شده  ها- گزارش جمعیت به تفکیک سنی</a:t>
            </a:r>
          </a:p>
        </p:txBody>
      </p:sp>
    </p:spTree>
    <p:extLst>
      <p:ext uri="{BB962C8B-B14F-4D97-AF65-F5344CB8AC3E}">
        <p14:creationId xmlns:p14="http://schemas.microsoft.com/office/powerpoint/2010/main" val="1072984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890" t="951" r="7021" b="22972"/>
          <a:stretch/>
        </p:blipFill>
        <p:spPr>
          <a:xfrm>
            <a:off x="106509" y="0"/>
            <a:ext cx="8929987" cy="6597352"/>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732784"/>
            <a:ext cx="1944216" cy="27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416588" y="3689415"/>
            <a:ext cx="4231704"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rot="20317626">
            <a:off x="935596" y="3936797"/>
            <a:ext cx="5976664" cy="369332"/>
          </a:xfrm>
          <a:prstGeom prst="rect">
            <a:avLst/>
          </a:prstGeom>
        </p:spPr>
        <p:txBody>
          <a:bodyPr wrap="square">
            <a:spAutoFit/>
          </a:bodyPr>
          <a:lstStyle/>
          <a:p>
            <a:pPr algn="ctr"/>
            <a:r>
              <a:rPr lang="fa-IR" dirty="0">
                <a:cs typeface="B Titr" pitchFamily="2" charset="-78"/>
              </a:rPr>
              <a:t>جمعیت برحسب  گروه های سنی و جنسیت قابل مشاهده است.</a:t>
            </a:r>
          </a:p>
        </p:txBody>
      </p:sp>
    </p:spTree>
    <p:extLst>
      <p:ext uri="{BB962C8B-B14F-4D97-AF65-F5344CB8AC3E}">
        <p14:creationId xmlns:p14="http://schemas.microsoft.com/office/powerpoint/2010/main" val="26005877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76064"/>
          </a:xfrm>
        </p:spPr>
        <p:txBody>
          <a:bodyPr>
            <a:noAutofit/>
          </a:bodyPr>
          <a:lstStyle/>
          <a:p>
            <a:r>
              <a:rPr lang="fa-IR" sz="2000" b="1" dirty="0">
                <a:cs typeface="B Titr" pitchFamily="2" charset="-78"/>
              </a:rPr>
              <a:t>گزارش مهاجرت از منو ثبت نام و سرشماری</a:t>
            </a:r>
            <a:br>
              <a:rPr lang="fa-IR" sz="2000" b="1" dirty="0">
                <a:cs typeface="B Titr" pitchFamily="2" charset="-78"/>
              </a:rPr>
            </a:br>
            <a:endParaRPr lang="fa-IR" sz="2000" dirty="0">
              <a:cs typeface="B Titr" pitchFamily="2" charset="-78"/>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043" t="4476" r="4532" b="41101"/>
          <a:stretch/>
        </p:blipFill>
        <p:spPr>
          <a:xfrm>
            <a:off x="25993" y="1124744"/>
            <a:ext cx="9154519" cy="3226919"/>
          </a:xfrm>
          <a:prstGeom prst="rect">
            <a:avLst/>
          </a:prstGeom>
        </p:spPr>
      </p:pic>
      <p:sp>
        <p:nvSpPr>
          <p:cNvPr id="5" name="TextBox 4"/>
          <p:cNvSpPr txBox="1"/>
          <p:nvPr/>
        </p:nvSpPr>
        <p:spPr>
          <a:xfrm>
            <a:off x="1146868" y="4767120"/>
            <a:ext cx="6912768" cy="369332"/>
          </a:xfrm>
          <a:prstGeom prst="rect">
            <a:avLst/>
          </a:prstGeom>
          <a:noFill/>
        </p:spPr>
        <p:txBody>
          <a:bodyPr wrap="square" rtlCol="1">
            <a:spAutoFit/>
          </a:bodyPr>
          <a:lstStyle/>
          <a:p>
            <a:pPr algn="ctr"/>
            <a:r>
              <a:rPr lang="fa-IR" dirty="0">
                <a:cs typeface="B Titr" pitchFamily="2" charset="-78"/>
              </a:rPr>
              <a:t>منوی ثبت نام و سرشماری- مهاجرت- گزارش مهاجرت های ثبت شده</a:t>
            </a:r>
          </a:p>
        </p:txBody>
      </p:sp>
    </p:spTree>
    <p:extLst>
      <p:ext uri="{BB962C8B-B14F-4D97-AF65-F5344CB8AC3E}">
        <p14:creationId xmlns:p14="http://schemas.microsoft.com/office/powerpoint/2010/main" val="180985050"/>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2690" r="2062" b="40263"/>
          <a:stretch/>
        </p:blipFill>
        <p:spPr>
          <a:xfrm>
            <a:off x="81045" y="14898"/>
            <a:ext cx="8955449" cy="3349129"/>
          </a:xfrm>
          <a:prstGeom prst="rect">
            <a:avLst/>
          </a:prstGeom>
        </p:spPr>
      </p:pic>
      <p:sp>
        <p:nvSpPr>
          <p:cNvPr id="2" name="Rectangle 1"/>
          <p:cNvSpPr/>
          <p:nvPr/>
        </p:nvSpPr>
        <p:spPr>
          <a:xfrm>
            <a:off x="0" y="3429000"/>
            <a:ext cx="9036494" cy="800219"/>
          </a:xfrm>
          <a:prstGeom prst="rect">
            <a:avLst/>
          </a:prstGeom>
        </p:spPr>
        <p:txBody>
          <a:bodyPr wrap="square">
            <a:spAutoFit/>
          </a:bodyPr>
          <a:lstStyle/>
          <a:p>
            <a:pPr>
              <a:lnSpc>
                <a:spcPct val="150000"/>
              </a:lnSpc>
            </a:pPr>
            <a:r>
              <a:rPr lang="fa-IR" sz="1600" dirty="0">
                <a:cs typeface="B Titr" pitchFamily="2" charset="-78"/>
              </a:rPr>
              <a:t> مهاجرت های ثبت شده را بر اساس انتخاب فرد خدمت گیرنده/ انتخاب خدمت دهنده خاص/ نقش خدمت دهنده/ نوع مهاجرت(ورود یا خروج)/ بازه مهاجرت ثبت شده نشان می دهد.</a:t>
            </a:r>
          </a:p>
        </p:txBody>
      </p:sp>
    </p:spTree>
    <p:extLst>
      <p:ext uri="{BB962C8B-B14F-4D97-AF65-F5344CB8AC3E}">
        <p14:creationId xmlns:p14="http://schemas.microsoft.com/office/powerpoint/2010/main" val="237936792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noAutofit/>
          </a:bodyPr>
          <a:lstStyle/>
          <a:p>
            <a:r>
              <a:rPr lang="fa-IR" sz="2000" dirty="0">
                <a:cs typeface="B Titr" pitchFamily="2" charset="-78"/>
              </a:rPr>
              <a:t>نحوه خروج یک خانوار از پایگاه</a:t>
            </a:r>
            <a:br>
              <a:rPr lang="fa-IR" sz="2000" dirty="0">
                <a:cs typeface="B Titr" pitchFamily="2" charset="-78"/>
              </a:rPr>
            </a:br>
            <a:endParaRPr lang="fa-IR" sz="2000" dirty="0">
              <a:cs typeface="B Titr" pitchFamily="2" charset="-78"/>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171" t="13251" r="1810" b="30351"/>
          <a:stretch/>
        </p:blipFill>
        <p:spPr>
          <a:xfrm>
            <a:off x="107504" y="836712"/>
            <a:ext cx="9001000" cy="3744416"/>
          </a:xfrm>
          <a:prstGeom prst="rect">
            <a:avLst/>
          </a:prstGeom>
        </p:spPr>
      </p:pic>
      <p:sp>
        <p:nvSpPr>
          <p:cNvPr id="3" name="Rectangle 2"/>
          <p:cNvSpPr/>
          <p:nvPr/>
        </p:nvSpPr>
        <p:spPr>
          <a:xfrm>
            <a:off x="107504" y="5013176"/>
            <a:ext cx="8856984" cy="430887"/>
          </a:xfrm>
          <a:prstGeom prst="rect">
            <a:avLst/>
          </a:prstGeom>
        </p:spPr>
        <p:txBody>
          <a:bodyPr wrap="square">
            <a:spAutoFit/>
          </a:bodyPr>
          <a:lstStyle/>
          <a:p>
            <a:pPr algn="ctr">
              <a:lnSpc>
                <a:spcPct val="150000"/>
              </a:lnSpc>
            </a:pPr>
            <a:r>
              <a:rPr lang="fa-IR" sz="1600" dirty="0">
                <a:cs typeface="B Titr" pitchFamily="2" charset="-78"/>
              </a:rPr>
              <a:t>منوی ثبت نام و سرشماری- مهاجرت- خروج خدمت گیرنده</a:t>
            </a:r>
          </a:p>
        </p:txBody>
      </p:sp>
    </p:spTree>
    <p:extLst>
      <p:ext uri="{BB962C8B-B14F-4D97-AF65-F5344CB8AC3E}">
        <p14:creationId xmlns:p14="http://schemas.microsoft.com/office/powerpoint/2010/main" val="132657666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622" r="6819" b="29746"/>
          <a:stretch/>
        </p:blipFill>
        <p:spPr>
          <a:xfrm>
            <a:off x="107504" y="260648"/>
            <a:ext cx="8856984" cy="4131998"/>
          </a:xfrm>
          <a:prstGeom prst="rect">
            <a:avLst/>
          </a:prstGeom>
        </p:spPr>
      </p:pic>
      <p:sp>
        <p:nvSpPr>
          <p:cNvPr id="4" name="Rectangle 3"/>
          <p:cNvSpPr/>
          <p:nvPr/>
        </p:nvSpPr>
        <p:spPr>
          <a:xfrm>
            <a:off x="-108520" y="4783899"/>
            <a:ext cx="9073008" cy="738664"/>
          </a:xfrm>
          <a:prstGeom prst="rect">
            <a:avLst/>
          </a:prstGeom>
        </p:spPr>
        <p:txBody>
          <a:bodyPr wrap="square">
            <a:spAutoFit/>
          </a:bodyPr>
          <a:lstStyle/>
          <a:p>
            <a:pPr>
              <a:lnSpc>
                <a:spcPct val="150000"/>
              </a:lnSpc>
            </a:pPr>
            <a:r>
              <a:rPr lang="fa-IR" sz="1400" dirty="0">
                <a:cs typeface="B Titr" pitchFamily="2" charset="-78"/>
              </a:rPr>
              <a:t> از قسمت مهاجرت خروج خانوار کد ملی یکی از اعضا را قید و سپس در خانوار به جستجوی خانوار با همان کدملی پرداخته و با تایید خروج خانوار کامل می شود.</a:t>
            </a:r>
          </a:p>
        </p:txBody>
      </p:sp>
    </p:spTree>
    <p:extLst>
      <p:ext uri="{BB962C8B-B14F-4D97-AF65-F5344CB8AC3E}">
        <p14:creationId xmlns:p14="http://schemas.microsoft.com/office/powerpoint/2010/main" val="126250830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6234" t="11170" r="2803" b="37945"/>
          <a:stretch/>
        </p:blipFill>
        <p:spPr>
          <a:xfrm>
            <a:off x="467544" y="1111611"/>
            <a:ext cx="8317735" cy="3613533"/>
          </a:xfrm>
          <a:prstGeom prst="rect">
            <a:avLst/>
          </a:prstGeom>
        </p:spPr>
      </p:pic>
      <p:sp>
        <p:nvSpPr>
          <p:cNvPr id="2" name="Rectangle 1"/>
          <p:cNvSpPr/>
          <p:nvPr/>
        </p:nvSpPr>
        <p:spPr>
          <a:xfrm>
            <a:off x="2555776" y="5219908"/>
            <a:ext cx="4572000" cy="369332"/>
          </a:xfrm>
          <a:prstGeom prst="rect">
            <a:avLst/>
          </a:prstGeom>
        </p:spPr>
        <p:txBody>
          <a:bodyPr>
            <a:spAutoFit/>
          </a:bodyPr>
          <a:lstStyle/>
          <a:p>
            <a:pPr algn="ctr"/>
            <a:r>
              <a:rPr lang="fa-IR" dirty="0">
                <a:cs typeface="B Titr" pitchFamily="2" charset="-78"/>
              </a:rPr>
              <a:t>منوی ثبت نام و سرشماری- فهرست خانوار ها</a:t>
            </a:r>
          </a:p>
        </p:txBody>
      </p:sp>
      <p:sp>
        <p:nvSpPr>
          <p:cNvPr id="4" name="Title 1"/>
          <p:cNvSpPr>
            <a:spLocks noGrp="1"/>
          </p:cNvSpPr>
          <p:nvPr>
            <p:ph type="title"/>
          </p:nvPr>
        </p:nvSpPr>
        <p:spPr>
          <a:xfrm>
            <a:off x="457200" y="274638"/>
            <a:ext cx="8229600" cy="706090"/>
          </a:xfrm>
        </p:spPr>
        <p:txBody>
          <a:bodyPr>
            <a:normAutofit/>
          </a:bodyPr>
          <a:lstStyle/>
          <a:p>
            <a:pPr>
              <a:lnSpc>
                <a:spcPct val="150000"/>
              </a:lnSpc>
            </a:pPr>
            <a:r>
              <a:rPr lang="fa-IR" sz="2000" dirty="0">
                <a:cs typeface="B Titr" pitchFamily="2" charset="-78"/>
              </a:rPr>
              <a:t> نحوه حذف یک فرد از خانوار تحت پوشش</a:t>
            </a:r>
          </a:p>
        </p:txBody>
      </p:sp>
    </p:spTree>
    <p:extLst>
      <p:ext uri="{BB962C8B-B14F-4D97-AF65-F5344CB8AC3E}">
        <p14:creationId xmlns:p14="http://schemas.microsoft.com/office/powerpoint/2010/main" val="228392166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3141" t="11088" r="3605" b="11955"/>
          <a:stretch/>
        </p:blipFill>
        <p:spPr>
          <a:xfrm>
            <a:off x="0" y="188640"/>
            <a:ext cx="9036496" cy="4968552"/>
          </a:xfrm>
          <a:prstGeom prst="rect">
            <a:avLst/>
          </a:prstGeom>
        </p:spPr>
      </p:pic>
      <p:sp>
        <p:nvSpPr>
          <p:cNvPr id="4" name="Rectangle 3"/>
          <p:cNvSpPr/>
          <p:nvPr/>
        </p:nvSpPr>
        <p:spPr>
          <a:xfrm>
            <a:off x="476329" y="5303102"/>
            <a:ext cx="8406468" cy="338554"/>
          </a:xfrm>
          <a:prstGeom prst="rect">
            <a:avLst/>
          </a:prstGeom>
        </p:spPr>
        <p:txBody>
          <a:bodyPr wrap="none">
            <a:spAutoFit/>
          </a:bodyPr>
          <a:lstStyle/>
          <a:p>
            <a:pPr algn="ctr"/>
            <a:r>
              <a:rPr lang="fa-IR" sz="1600" dirty="0">
                <a:cs typeface="B Titr" pitchFamily="2" charset="-78"/>
              </a:rPr>
              <a:t>پس از انتخاب فرد از خانوار، </a:t>
            </a:r>
            <a:r>
              <a:rPr lang="fa-IR" sz="1600" b="1" dirty="0">
                <a:cs typeface="B Titr" pitchFamily="2" charset="-78"/>
              </a:rPr>
              <a:t>با زدن علامت ضربدر قرمز و تایید حذف، فرد مورد نظر از خانوار حاضر خارج می‌شود.</a:t>
            </a:r>
            <a:r>
              <a:rPr lang="fa-IR" sz="1600" dirty="0">
                <a:cs typeface="B Titr" pitchFamily="2" charset="-78"/>
              </a:rPr>
              <a:t> </a:t>
            </a:r>
          </a:p>
        </p:txBody>
      </p:sp>
    </p:spTree>
    <p:extLst>
      <p:ext uri="{BB962C8B-B14F-4D97-AF65-F5344CB8AC3E}">
        <p14:creationId xmlns:p14="http://schemas.microsoft.com/office/powerpoint/2010/main" val="396458939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699" t="13173" r="2891" b="8755"/>
          <a:stretch/>
        </p:blipFill>
        <p:spPr>
          <a:xfrm>
            <a:off x="-36512" y="-27384"/>
            <a:ext cx="9144000" cy="5354199"/>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5699760"/>
            <a:ext cx="87915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098322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3933056"/>
            <a:ext cx="8496944" cy="1304203"/>
          </a:xfrm>
          <a:prstGeom prst="rect">
            <a:avLst/>
          </a:prstGeom>
          <a:effectLst>
            <a:glow rad="101600">
              <a:schemeClr val="accent5">
                <a:satMod val="175000"/>
                <a:alpha val="40000"/>
              </a:schemeClr>
            </a:glow>
          </a:effectLst>
        </p:spPr>
        <p:txBody>
          <a:bodyPr wrap="square">
            <a:spAutoFit/>
            <a:scene3d>
              <a:camera prst="orthographicFront"/>
              <a:lightRig rig="threePt" dir="t"/>
            </a:scene3d>
            <a:sp3d prstMaterial="clear"/>
          </a:bodyPr>
          <a:lstStyle/>
          <a:p>
            <a:pPr algn="just">
              <a:lnSpc>
                <a:spcPct val="150000"/>
              </a:lnSpc>
            </a:pPr>
            <a:r>
              <a:rPr lang="fa-IR" b="1" dirty="0">
                <a:cs typeface="B Titr" pitchFamily="2" charset="-78"/>
              </a:rPr>
              <a:t>برای خروج یک عضو خانوار ابتدا بایدکد خانوار فرد حذف و سپس از جمعیت خارج شود حال اگر قرار است فردی از خانواری به خانوار دیگری در همان پایگاه تحت پوشش انتقال یابد ابتدا از مسیر فهرست خانوار با علامت ضربدر از خانوار اول خارج و سپس با علامت </a:t>
            </a:r>
            <a:r>
              <a:rPr lang="fa-IR" sz="1400" b="1" dirty="0">
                <a:cs typeface="B Titr" pitchFamily="2" charset="-78"/>
              </a:rPr>
              <a:t>+ </a:t>
            </a:r>
            <a:r>
              <a:rPr lang="fa-IR" b="1" dirty="0">
                <a:cs typeface="B Titr" pitchFamily="2" charset="-78"/>
              </a:rPr>
              <a:t>به خانوار جدید اضافه می شود.</a:t>
            </a:r>
          </a:p>
        </p:txBody>
      </p:sp>
      <p:sp>
        <p:nvSpPr>
          <p:cNvPr id="4" name="Rectangle 3"/>
          <p:cNvSpPr/>
          <p:nvPr/>
        </p:nvSpPr>
        <p:spPr>
          <a:xfrm>
            <a:off x="7308304" y="1988840"/>
            <a:ext cx="891591" cy="684803"/>
          </a:xfrm>
          <a:prstGeom prst="rect">
            <a:avLst/>
          </a:prstGeom>
          <a:effectLst>
            <a:glow rad="965200">
              <a:schemeClr val="accent1">
                <a:alpha val="40000"/>
              </a:schemeClr>
            </a:glow>
            <a:reflection stA="45000" endPos="65000" dist="520700" dir="5400000" sy="-100000" algn="bl" rotWithShape="0"/>
            <a:softEdge rad="558800"/>
          </a:effectLst>
          <a:scene3d>
            <a:camera prst="orthographicFront"/>
            <a:lightRig rig="sunrise" dir="t"/>
          </a:scene3d>
          <a:sp3d prstMaterial="matte">
            <a:bevelT w="19050"/>
            <a:bevelB prst="relaxedInset"/>
          </a:sp3d>
        </p:spPr>
        <p:txBody>
          <a:bodyPr wrap="none">
            <a:spAutoFit/>
            <a:scene3d>
              <a:camera prst="orthographicFront"/>
              <a:lightRig rig="threePt" dir="t"/>
            </a:scene3d>
            <a:sp3d/>
          </a:bodyPr>
          <a:lstStyle/>
          <a:p>
            <a:pPr lvl="0" algn="just">
              <a:lnSpc>
                <a:spcPct val="150000"/>
              </a:lnSpc>
            </a:pPr>
            <a:r>
              <a:rPr lang="fa-IR" sz="2800" b="1" dirty="0">
                <a:solidFill>
                  <a:srgbClr val="FF0000"/>
                </a:solidFill>
                <a:cs typeface="B Titr" pitchFamily="2" charset="-78"/>
              </a:rPr>
              <a:t>نکته: </a:t>
            </a:r>
          </a:p>
        </p:txBody>
      </p:sp>
    </p:spTree>
    <p:extLst>
      <p:ext uri="{BB962C8B-B14F-4D97-AF65-F5344CB8AC3E}">
        <p14:creationId xmlns:p14="http://schemas.microsoft.com/office/powerpoint/2010/main" val="408563160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AD7499-F60E-46BD-B1D0-348E76AE5A96}"/>
              </a:ext>
            </a:extLst>
          </p:cNvPr>
          <p:cNvSpPr>
            <a:spLocks noGrp="1"/>
          </p:cNvSpPr>
          <p:nvPr>
            <p:ph idx="1"/>
          </p:nvPr>
        </p:nvSpPr>
        <p:spPr>
          <a:xfrm>
            <a:off x="457200" y="764704"/>
            <a:ext cx="8229600" cy="5361459"/>
          </a:xfrm>
        </p:spPr>
        <p:txBody>
          <a:bodyPr>
            <a:normAutofit/>
          </a:bodyPr>
          <a:lstStyle/>
          <a:p>
            <a:pPr marL="0" lvl="0" indent="0" algn="ctr">
              <a:buNone/>
            </a:pPr>
            <a:r>
              <a:rPr lang="fa-IR" sz="4800" dirty="0">
                <a:solidFill>
                  <a:srgbClr val="7030A0"/>
                </a:solidFill>
                <a:cs typeface="B Titr" pitchFamily="2" charset="-78"/>
              </a:rPr>
              <a:t>سامانه یکپارچه بهداشت (سیب)</a:t>
            </a:r>
          </a:p>
          <a:p>
            <a:pPr marL="0" lvl="0" indent="0" algn="ctr">
              <a:buNone/>
            </a:pPr>
            <a:br>
              <a:rPr lang="fa-IR" sz="4300" dirty="0">
                <a:solidFill>
                  <a:srgbClr val="7030A0"/>
                </a:solidFill>
                <a:cs typeface="B Titr" pitchFamily="2" charset="-78"/>
              </a:rPr>
            </a:br>
            <a:r>
              <a:rPr lang="fa-IR" sz="3600" dirty="0">
                <a:solidFill>
                  <a:srgbClr val="7030A0"/>
                </a:solidFill>
                <a:cs typeface="B Titr" pitchFamily="2" charset="-78"/>
              </a:rPr>
              <a:t>واحد آمار</a:t>
            </a:r>
            <a:br>
              <a:rPr lang="fa-IR" sz="3600" dirty="0">
                <a:solidFill>
                  <a:srgbClr val="7030A0"/>
                </a:solidFill>
                <a:cs typeface="B Titr" pitchFamily="2" charset="-78"/>
              </a:rPr>
            </a:br>
            <a:br>
              <a:rPr lang="fa-IR" sz="2800" dirty="0">
                <a:solidFill>
                  <a:srgbClr val="7030A0"/>
                </a:solidFill>
                <a:cs typeface="B Titr" pitchFamily="2" charset="-78"/>
              </a:rPr>
            </a:br>
            <a:br>
              <a:rPr lang="fa-IR" sz="2000" dirty="0">
                <a:solidFill>
                  <a:srgbClr val="7030A0"/>
                </a:solidFill>
                <a:cs typeface="B Titr" pitchFamily="2" charset="-78"/>
              </a:rPr>
            </a:br>
            <a:br>
              <a:rPr lang="fa-IR" sz="1800" dirty="0">
                <a:solidFill>
                  <a:srgbClr val="7030A0"/>
                </a:solidFill>
                <a:cs typeface="B Titr" pitchFamily="2" charset="-78"/>
              </a:rPr>
            </a:br>
            <a:endParaRPr lang="fa-IR" dirty="0"/>
          </a:p>
        </p:txBody>
      </p:sp>
    </p:spTree>
    <p:extLst>
      <p:ext uri="{BB962C8B-B14F-4D97-AF65-F5344CB8AC3E}">
        <p14:creationId xmlns:p14="http://schemas.microsoft.com/office/powerpoint/2010/main" val="69143139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143000"/>
          </a:xfrm>
        </p:spPr>
        <p:txBody>
          <a:bodyPr>
            <a:noAutofit/>
          </a:bodyPr>
          <a:lstStyle/>
          <a:p>
            <a:r>
              <a:rPr lang="fa-IR" sz="1800" dirty="0">
                <a:cs typeface="B Titr" pitchFamily="2" charset="-78"/>
              </a:rPr>
              <a:t>هرم سنی جمعیت مرکز</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685" t="6645" r="3920" b="44883"/>
          <a:stretch/>
        </p:blipFill>
        <p:spPr>
          <a:xfrm>
            <a:off x="0" y="692696"/>
            <a:ext cx="9144000" cy="3374572"/>
          </a:xfrm>
          <a:prstGeom prst="rect">
            <a:avLst/>
          </a:prstGeom>
        </p:spPr>
      </p:pic>
      <p:sp>
        <p:nvSpPr>
          <p:cNvPr id="3" name="TextBox 2"/>
          <p:cNvSpPr txBox="1"/>
          <p:nvPr/>
        </p:nvSpPr>
        <p:spPr>
          <a:xfrm>
            <a:off x="2555776" y="4417020"/>
            <a:ext cx="4752528" cy="369332"/>
          </a:xfrm>
          <a:prstGeom prst="rect">
            <a:avLst/>
          </a:prstGeom>
          <a:noFill/>
        </p:spPr>
        <p:txBody>
          <a:bodyPr wrap="square" rtlCol="1">
            <a:spAutoFit/>
          </a:bodyPr>
          <a:lstStyle/>
          <a:p>
            <a:pPr algn="ctr"/>
            <a:r>
              <a:rPr lang="fa-IR" dirty="0">
                <a:cs typeface="B Titr" pitchFamily="2" charset="-78"/>
              </a:rPr>
              <a:t>منوی ثبت نام و سرشماری- هرم سنی جمعیت</a:t>
            </a:r>
          </a:p>
        </p:txBody>
      </p:sp>
    </p:spTree>
    <p:extLst>
      <p:ext uri="{BB962C8B-B14F-4D97-AF65-F5344CB8AC3E}">
        <p14:creationId xmlns:p14="http://schemas.microsoft.com/office/powerpoint/2010/main" val="1623946240"/>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937" t="13230" r="7060" b="19280"/>
          <a:stretch/>
        </p:blipFill>
        <p:spPr>
          <a:xfrm>
            <a:off x="0" y="692696"/>
            <a:ext cx="9144000" cy="5611091"/>
          </a:xfrm>
        </p:spPr>
      </p:pic>
    </p:spTree>
    <p:extLst>
      <p:ext uri="{BB962C8B-B14F-4D97-AF65-F5344CB8AC3E}">
        <p14:creationId xmlns:p14="http://schemas.microsoft.com/office/powerpoint/2010/main" val="4107558005"/>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634082"/>
          </a:xfrm>
        </p:spPr>
        <p:txBody>
          <a:bodyPr>
            <a:normAutofit/>
          </a:bodyPr>
          <a:lstStyle/>
          <a:p>
            <a:r>
              <a:rPr lang="fa-IR" sz="1600" dirty="0">
                <a:cs typeface="B Titr" pitchFamily="2" charset="-78"/>
              </a:rPr>
              <a:t>نحوه گزارش گیری جمعیت فاقد گروه خدمت</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688"/>
            <a:ext cx="9144000" cy="2926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91680" y="3789040"/>
            <a:ext cx="6120680" cy="307777"/>
          </a:xfrm>
          <a:prstGeom prst="rect">
            <a:avLst/>
          </a:prstGeom>
          <a:noFill/>
        </p:spPr>
        <p:txBody>
          <a:bodyPr wrap="square" rtlCol="1">
            <a:spAutoFit/>
          </a:bodyPr>
          <a:lstStyle/>
          <a:p>
            <a:pPr algn="ctr"/>
            <a:r>
              <a:rPr lang="fa-IR" sz="1400" b="1" dirty="0">
                <a:cs typeface="B Titr" pitchFamily="2" charset="-78"/>
              </a:rPr>
              <a:t>ورود به بخش انتخاب خدمت گیرنده- انتخاب خدمت گیرنده تحت پوشش</a:t>
            </a:r>
          </a:p>
        </p:txBody>
      </p:sp>
    </p:spTree>
    <p:extLst>
      <p:ext uri="{BB962C8B-B14F-4D97-AF65-F5344CB8AC3E}">
        <p14:creationId xmlns:p14="http://schemas.microsoft.com/office/powerpoint/2010/main" val="65433325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023" t="7866" r="9405" b="17403"/>
          <a:stretch/>
        </p:blipFill>
        <p:spPr>
          <a:xfrm>
            <a:off x="-13319" y="0"/>
            <a:ext cx="9157319" cy="5791200"/>
          </a:xfrm>
        </p:spPr>
      </p:pic>
      <p:sp>
        <p:nvSpPr>
          <p:cNvPr id="5" name="Rounded Rectangle 4"/>
          <p:cNvSpPr/>
          <p:nvPr/>
        </p:nvSpPr>
        <p:spPr>
          <a:xfrm>
            <a:off x="4572000" y="2708920"/>
            <a:ext cx="1584176" cy="576064"/>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
        <p:nvSpPr>
          <p:cNvPr id="3" name="TextBox 2"/>
          <p:cNvSpPr txBox="1"/>
          <p:nvPr/>
        </p:nvSpPr>
        <p:spPr>
          <a:xfrm>
            <a:off x="755576" y="6093296"/>
            <a:ext cx="6336704" cy="307777"/>
          </a:xfrm>
          <a:prstGeom prst="rect">
            <a:avLst/>
          </a:prstGeom>
          <a:noFill/>
        </p:spPr>
        <p:txBody>
          <a:bodyPr wrap="square" rtlCol="1">
            <a:spAutoFit/>
          </a:bodyPr>
          <a:lstStyle/>
          <a:p>
            <a:r>
              <a:rPr lang="fa-IR" sz="1400" dirty="0">
                <a:cs typeface="B Titr" pitchFamily="2" charset="-78"/>
              </a:rPr>
              <a:t>انتخاب دکمه پیشرفته- انتخاب  گزینه  فاقد گروه خدمت از منوی گروه خدمت</a:t>
            </a:r>
          </a:p>
        </p:txBody>
      </p:sp>
      <p:sp>
        <p:nvSpPr>
          <p:cNvPr id="7" name="Rounded Rectangle 4">
            <a:extLst>
              <a:ext uri="{FF2B5EF4-FFF2-40B4-BE49-F238E27FC236}">
                <a16:creationId xmlns:a16="http://schemas.microsoft.com/office/drawing/2014/main" id="{5E1A59C9-8A78-45B6-9D9F-35C00EA0D3DC}"/>
              </a:ext>
            </a:extLst>
          </p:cNvPr>
          <p:cNvSpPr/>
          <p:nvPr/>
        </p:nvSpPr>
        <p:spPr>
          <a:xfrm>
            <a:off x="-108520" y="764704"/>
            <a:ext cx="1656184" cy="504056"/>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Tree>
    <p:extLst>
      <p:ext uri="{BB962C8B-B14F-4D97-AF65-F5344CB8AC3E}">
        <p14:creationId xmlns:p14="http://schemas.microsoft.com/office/powerpoint/2010/main" val="2501430580"/>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688"/>
            <a:ext cx="9144000" cy="2926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91680" y="3789040"/>
            <a:ext cx="6120680" cy="307777"/>
          </a:xfrm>
          <a:prstGeom prst="rect">
            <a:avLst/>
          </a:prstGeom>
          <a:noFill/>
        </p:spPr>
        <p:txBody>
          <a:bodyPr wrap="square" rtlCol="1">
            <a:spAutoFit/>
          </a:bodyPr>
          <a:lstStyle/>
          <a:p>
            <a:pPr algn="ctr"/>
            <a:r>
              <a:rPr lang="fa-IR" sz="1400" b="1" dirty="0">
                <a:cs typeface="B Titr" pitchFamily="2" charset="-78"/>
              </a:rPr>
              <a:t>ورود به بخش انتخاب خدمت گیرنده- انتخاب خدمت گیرنده تحت پوشش</a:t>
            </a:r>
          </a:p>
        </p:txBody>
      </p:sp>
      <p:sp>
        <p:nvSpPr>
          <p:cNvPr id="6" name="Title 1"/>
          <p:cNvSpPr txBox="1">
            <a:spLocks/>
          </p:cNvSpPr>
          <p:nvPr/>
        </p:nvSpPr>
        <p:spPr>
          <a:xfrm>
            <a:off x="755576" y="58614"/>
            <a:ext cx="8229600" cy="634082"/>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fa-IR" sz="1800" dirty="0">
                <a:cs typeface="B Titr" pitchFamily="2" charset="-78"/>
              </a:rPr>
              <a:t>	نحوه گزارش گیری جمعیت تک عضوی</a:t>
            </a:r>
          </a:p>
        </p:txBody>
      </p:sp>
    </p:spTree>
    <p:extLst>
      <p:ext uri="{BB962C8B-B14F-4D97-AF65-F5344CB8AC3E}">
        <p14:creationId xmlns:p14="http://schemas.microsoft.com/office/powerpoint/2010/main" val="307919819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71400"/>
            <a:ext cx="9144000" cy="7128792"/>
          </a:xfrm>
        </p:spPr>
      </p:pic>
      <p:sp>
        <p:nvSpPr>
          <p:cNvPr id="6" name="TextBox 5"/>
          <p:cNvSpPr txBox="1"/>
          <p:nvPr/>
        </p:nvSpPr>
        <p:spPr>
          <a:xfrm>
            <a:off x="755576" y="6385177"/>
            <a:ext cx="6336704" cy="307777"/>
          </a:xfrm>
          <a:prstGeom prst="rect">
            <a:avLst/>
          </a:prstGeom>
          <a:noFill/>
        </p:spPr>
        <p:txBody>
          <a:bodyPr wrap="square" rtlCol="1">
            <a:spAutoFit/>
          </a:bodyPr>
          <a:lstStyle/>
          <a:p>
            <a:r>
              <a:rPr lang="fa-IR" sz="1400" dirty="0">
                <a:cs typeface="B Titr" pitchFamily="2" charset="-78"/>
              </a:rPr>
              <a:t>انتخاب دکمه پیشرفته- تیک   گزینه  1 عضو   از منوی خانوار </a:t>
            </a:r>
          </a:p>
        </p:txBody>
      </p:sp>
      <p:sp>
        <p:nvSpPr>
          <p:cNvPr id="7" name="Rounded Rectangle 6"/>
          <p:cNvSpPr/>
          <p:nvPr/>
        </p:nvSpPr>
        <p:spPr>
          <a:xfrm>
            <a:off x="2987824" y="3573016"/>
            <a:ext cx="1728192" cy="360040"/>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Tree>
    <p:extLst>
      <p:ext uri="{BB962C8B-B14F-4D97-AF65-F5344CB8AC3E}">
        <p14:creationId xmlns:p14="http://schemas.microsoft.com/office/powerpoint/2010/main" val="91212442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688"/>
            <a:ext cx="9144000" cy="2926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91680" y="3789040"/>
            <a:ext cx="6120680" cy="307777"/>
          </a:xfrm>
          <a:prstGeom prst="rect">
            <a:avLst/>
          </a:prstGeom>
          <a:noFill/>
        </p:spPr>
        <p:txBody>
          <a:bodyPr wrap="square" rtlCol="1">
            <a:spAutoFit/>
          </a:bodyPr>
          <a:lstStyle/>
          <a:p>
            <a:pPr algn="ctr"/>
            <a:r>
              <a:rPr lang="fa-IR" sz="1400" b="1" dirty="0">
                <a:cs typeface="B Titr" pitchFamily="2" charset="-78"/>
              </a:rPr>
              <a:t>ورود به بخش انتخاب خدمت گیرنده- انتخاب خدمت گیرنده تحت پوشش</a:t>
            </a:r>
          </a:p>
        </p:txBody>
      </p:sp>
      <p:sp>
        <p:nvSpPr>
          <p:cNvPr id="6" name="Title 1"/>
          <p:cNvSpPr txBox="1">
            <a:spLocks/>
          </p:cNvSpPr>
          <p:nvPr/>
        </p:nvSpPr>
        <p:spPr>
          <a:xfrm>
            <a:off x="755576" y="58614"/>
            <a:ext cx="8229600" cy="634082"/>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fa-IR" sz="1800" dirty="0">
                <a:cs typeface="B Titr" pitchFamily="2" charset="-78"/>
              </a:rPr>
              <a:t>	نحوه گزارش گیری جمعیت بدون کد خانوار</a:t>
            </a:r>
          </a:p>
        </p:txBody>
      </p:sp>
    </p:spTree>
    <p:extLst>
      <p:ext uri="{BB962C8B-B14F-4D97-AF65-F5344CB8AC3E}">
        <p14:creationId xmlns:p14="http://schemas.microsoft.com/office/powerpoint/2010/main" val="368550821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418058"/>
          </a:xfrm>
        </p:spPr>
        <p:txBody>
          <a:bodyPr>
            <a:noAutofit/>
          </a:bodyPr>
          <a:lstStyle/>
          <a:p>
            <a:r>
              <a:rPr lang="fa-IR" sz="2000" dirty="0">
                <a:cs typeface="B Titr" pitchFamily="2" charset="-78"/>
              </a:rPr>
              <a:t>نحوه گزارش گیری جمعیت بدون کد خانوار</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953" t="11336" r="953" b="7863"/>
          <a:stretch/>
        </p:blipFill>
        <p:spPr>
          <a:xfrm>
            <a:off x="174172" y="764704"/>
            <a:ext cx="8969828" cy="5159829"/>
          </a:xfrm>
          <a:prstGeom prst="rect">
            <a:avLst/>
          </a:prstGeom>
        </p:spPr>
      </p:pic>
      <p:sp>
        <p:nvSpPr>
          <p:cNvPr id="5" name="TextBox 4"/>
          <p:cNvSpPr txBox="1"/>
          <p:nvPr/>
        </p:nvSpPr>
        <p:spPr>
          <a:xfrm>
            <a:off x="755576" y="6093296"/>
            <a:ext cx="6336704" cy="307777"/>
          </a:xfrm>
          <a:prstGeom prst="rect">
            <a:avLst/>
          </a:prstGeom>
          <a:noFill/>
        </p:spPr>
        <p:txBody>
          <a:bodyPr wrap="square" rtlCol="1">
            <a:spAutoFit/>
          </a:bodyPr>
          <a:lstStyle/>
          <a:p>
            <a:r>
              <a:rPr lang="fa-IR" sz="1400" dirty="0">
                <a:cs typeface="B Titr" pitchFamily="2" charset="-78"/>
              </a:rPr>
              <a:t>انتخاب دکمه پیشرفته- تیک   گزینه بدون کد خانوار از منوی خانوار </a:t>
            </a:r>
          </a:p>
        </p:txBody>
      </p:sp>
      <p:sp>
        <p:nvSpPr>
          <p:cNvPr id="6" name="Rounded Rectangle 5"/>
          <p:cNvSpPr/>
          <p:nvPr/>
        </p:nvSpPr>
        <p:spPr>
          <a:xfrm>
            <a:off x="3059832" y="2996952"/>
            <a:ext cx="1728192" cy="504056"/>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Tree>
    <p:extLst>
      <p:ext uri="{BB962C8B-B14F-4D97-AF65-F5344CB8AC3E}">
        <p14:creationId xmlns:p14="http://schemas.microsoft.com/office/powerpoint/2010/main" val="82679448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576" y="188640"/>
            <a:ext cx="7704856" cy="369332"/>
          </a:xfrm>
          <a:prstGeom prst="rect">
            <a:avLst/>
          </a:prstGeom>
        </p:spPr>
        <p:txBody>
          <a:bodyPr wrap="square">
            <a:spAutoFit/>
          </a:bodyPr>
          <a:lstStyle/>
          <a:p>
            <a:pPr lvl="0" algn="ctr"/>
            <a:r>
              <a:rPr lang="fa-IR" dirty="0">
                <a:cs typeface="B Titr" pitchFamily="2" charset="-78"/>
              </a:rPr>
              <a:t>نحوه گزارش گیری جمعیت حداقل یک بار خدمت گرفته  زنان</a:t>
            </a:r>
            <a:endParaRPr lang="en-US" dirty="0">
              <a:cs typeface="B Titr" pitchFamily="2" charset="-78"/>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656" t="13090" r="7641" b="44729"/>
          <a:stretch/>
        </p:blipFill>
        <p:spPr>
          <a:xfrm>
            <a:off x="0" y="908720"/>
            <a:ext cx="9144000" cy="3528392"/>
          </a:xfrm>
          <a:prstGeom prst="rect">
            <a:avLst/>
          </a:prstGeom>
        </p:spPr>
      </p:pic>
      <p:sp>
        <p:nvSpPr>
          <p:cNvPr id="2" name="TextBox 1"/>
          <p:cNvSpPr txBox="1"/>
          <p:nvPr/>
        </p:nvSpPr>
        <p:spPr>
          <a:xfrm>
            <a:off x="107504" y="5157192"/>
            <a:ext cx="8928992" cy="338554"/>
          </a:xfrm>
          <a:prstGeom prst="rect">
            <a:avLst/>
          </a:prstGeom>
          <a:noFill/>
        </p:spPr>
        <p:txBody>
          <a:bodyPr wrap="square" rtlCol="1">
            <a:spAutoFit/>
          </a:bodyPr>
          <a:lstStyle/>
          <a:p>
            <a:r>
              <a:rPr lang="fa-IR" sz="1600" dirty="0">
                <a:cs typeface="B Titr" pitchFamily="2" charset="-78"/>
              </a:rPr>
              <a:t>منوی گزارش ها- گزارش جمعیت شبکه – گزارش جمعیتی که حداقل یک بار خدمت گرفته اند- گزارش به تفکیک جنسیت </a:t>
            </a:r>
          </a:p>
        </p:txBody>
      </p:sp>
    </p:spTree>
    <p:extLst>
      <p:ext uri="{BB962C8B-B14F-4D97-AF65-F5344CB8AC3E}">
        <p14:creationId xmlns:p14="http://schemas.microsoft.com/office/powerpoint/2010/main" val="1056659324"/>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0806" t="13021" r="2869" b="35945"/>
          <a:stretch/>
        </p:blipFill>
        <p:spPr>
          <a:xfrm>
            <a:off x="18236" y="846138"/>
            <a:ext cx="9144000" cy="4248472"/>
          </a:xfrm>
        </p:spPr>
      </p:pic>
      <p:sp>
        <p:nvSpPr>
          <p:cNvPr id="5" name="TextBox 4"/>
          <p:cNvSpPr txBox="1"/>
          <p:nvPr/>
        </p:nvSpPr>
        <p:spPr>
          <a:xfrm>
            <a:off x="1621406" y="5301208"/>
            <a:ext cx="5328592" cy="338554"/>
          </a:xfrm>
          <a:prstGeom prst="rect">
            <a:avLst/>
          </a:prstGeom>
          <a:noFill/>
        </p:spPr>
        <p:txBody>
          <a:bodyPr wrap="square" rtlCol="1">
            <a:spAutoFit/>
          </a:bodyPr>
          <a:lstStyle/>
          <a:p>
            <a:pPr algn="ctr"/>
            <a:r>
              <a:rPr lang="fa-IR" sz="1600" dirty="0">
                <a:cs typeface="B Titr" pitchFamily="2" charset="-78"/>
              </a:rPr>
              <a:t>انتخاب دکمه جستجو و مشاهده جمعیت  به تفکیک جنسیت </a:t>
            </a:r>
          </a:p>
        </p:txBody>
      </p:sp>
      <p:sp>
        <p:nvSpPr>
          <p:cNvPr id="6" name="Rounded Rectangle 5"/>
          <p:cNvSpPr/>
          <p:nvPr/>
        </p:nvSpPr>
        <p:spPr>
          <a:xfrm>
            <a:off x="611560" y="3176972"/>
            <a:ext cx="864096" cy="504056"/>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Tree>
    <p:extLst>
      <p:ext uri="{BB962C8B-B14F-4D97-AF65-F5344CB8AC3E}">
        <p14:creationId xmlns:p14="http://schemas.microsoft.com/office/powerpoint/2010/main" val="112307410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188640"/>
            <a:ext cx="4042792" cy="634082"/>
          </a:xfrm>
        </p:spPr>
        <p:txBody>
          <a:bodyPr>
            <a:normAutofit/>
          </a:bodyPr>
          <a:lstStyle/>
          <a:p>
            <a:r>
              <a:rPr lang="fa-IR" sz="2000" b="1" dirty="0">
                <a:cs typeface="B Titr" pitchFamily="2" charset="-78"/>
              </a:rPr>
              <a:t> ویرایش جنسیت خدمت گیرنده</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052736"/>
            <a:ext cx="9051962" cy="3456384"/>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2852936"/>
            <a:ext cx="1404698"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47664" y="4797152"/>
            <a:ext cx="6120680" cy="307777"/>
          </a:xfrm>
          <a:prstGeom prst="rect">
            <a:avLst/>
          </a:prstGeom>
          <a:noFill/>
        </p:spPr>
        <p:txBody>
          <a:bodyPr wrap="square" rtlCol="1">
            <a:spAutoFit/>
          </a:bodyPr>
          <a:lstStyle/>
          <a:p>
            <a:pPr algn="ctr"/>
            <a:r>
              <a:rPr lang="fa-IR" sz="1400" b="1" dirty="0">
                <a:cs typeface="B Titr" pitchFamily="2" charset="-78"/>
              </a:rPr>
              <a:t>ورود به بخش انتخاب خدمت گیرنده- انتخاب خدمت گیرنده تحت پوشش</a:t>
            </a:r>
          </a:p>
        </p:txBody>
      </p:sp>
    </p:spTree>
    <p:extLst>
      <p:ext uri="{BB962C8B-B14F-4D97-AF65-F5344CB8AC3E}">
        <p14:creationId xmlns:p14="http://schemas.microsoft.com/office/powerpoint/2010/main" val="265573917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3408"/>
            <a:ext cx="8229600" cy="1143000"/>
          </a:xfrm>
        </p:spPr>
        <p:txBody>
          <a:bodyPr>
            <a:normAutofit/>
          </a:bodyPr>
          <a:lstStyle/>
          <a:p>
            <a:r>
              <a:rPr lang="fa-IR" sz="1800" dirty="0">
                <a:cs typeface="B Titr" pitchFamily="2" charset="-78"/>
              </a:rPr>
              <a:t>نحوه گزارش گیری جمعیت ثبت نام شده ها برحسب شهر و روستا</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5254" t="14502" r="3288" b="56818"/>
          <a:stretch/>
        </p:blipFill>
        <p:spPr>
          <a:xfrm>
            <a:off x="102697" y="1196752"/>
            <a:ext cx="9041304" cy="3312368"/>
          </a:xfrm>
        </p:spPr>
      </p:pic>
      <p:sp>
        <p:nvSpPr>
          <p:cNvPr id="5" name="TextBox 4"/>
          <p:cNvSpPr txBox="1"/>
          <p:nvPr/>
        </p:nvSpPr>
        <p:spPr>
          <a:xfrm>
            <a:off x="76682" y="5168711"/>
            <a:ext cx="8928992" cy="338554"/>
          </a:xfrm>
          <a:prstGeom prst="rect">
            <a:avLst/>
          </a:prstGeom>
          <a:noFill/>
        </p:spPr>
        <p:txBody>
          <a:bodyPr wrap="square" rtlCol="1">
            <a:spAutoFit/>
          </a:bodyPr>
          <a:lstStyle/>
          <a:p>
            <a:pPr algn="ctr"/>
            <a:r>
              <a:rPr lang="fa-IR" sz="1600" dirty="0">
                <a:cs typeface="B Titr" pitchFamily="2" charset="-78"/>
              </a:rPr>
              <a:t>منوی گزارش ها- گزارش جمعیت شبکه – گزارش جمعیت ثبت نام شده ها- گزارش به تفکیک نوع جمعیت  </a:t>
            </a:r>
          </a:p>
        </p:txBody>
      </p:sp>
    </p:spTree>
    <p:extLst>
      <p:ext uri="{BB962C8B-B14F-4D97-AF65-F5344CB8AC3E}">
        <p14:creationId xmlns:p14="http://schemas.microsoft.com/office/powerpoint/2010/main" val="382660461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833" r="4132" b="33167"/>
          <a:stretch/>
        </p:blipFill>
        <p:spPr>
          <a:xfrm>
            <a:off x="0" y="125730"/>
            <a:ext cx="9144000" cy="4457700"/>
          </a:xfrm>
          <a:prstGeom prst="rect">
            <a:avLst/>
          </a:prstGeom>
        </p:spPr>
      </p:pic>
      <p:sp>
        <p:nvSpPr>
          <p:cNvPr id="4" name="Rounded Rectangle 3"/>
          <p:cNvSpPr/>
          <p:nvPr/>
        </p:nvSpPr>
        <p:spPr>
          <a:xfrm>
            <a:off x="5925274" y="2650634"/>
            <a:ext cx="864096" cy="504056"/>
          </a:xfrm>
          <a:prstGeom prst="roundRect">
            <a:avLst>
              <a:gd name="adj" fmla="val 38086"/>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ln w="76200">
                <a:solidFill>
                  <a:schemeClr val="tx1"/>
                </a:solidFill>
              </a:ln>
            </a:endParaRPr>
          </a:p>
        </p:txBody>
      </p:sp>
      <p:sp>
        <p:nvSpPr>
          <p:cNvPr id="7" name="TextBox 6"/>
          <p:cNvSpPr txBox="1"/>
          <p:nvPr/>
        </p:nvSpPr>
        <p:spPr>
          <a:xfrm>
            <a:off x="1907704" y="4761240"/>
            <a:ext cx="5328592" cy="338554"/>
          </a:xfrm>
          <a:prstGeom prst="rect">
            <a:avLst/>
          </a:prstGeom>
          <a:noFill/>
        </p:spPr>
        <p:txBody>
          <a:bodyPr wrap="square" rtlCol="1">
            <a:spAutoFit/>
          </a:bodyPr>
          <a:lstStyle/>
          <a:p>
            <a:pPr algn="ctr"/>
            <a:r>
              <a:rPr lang="fa-IR" sz="1600" dirty="0">
                <a:cs typeface="B Titr" pitchFamily="2" charset="-78"/>
              </a:rPr>
              <a:t>انتخاب دکمه جستجو و مشاهده جمعیت  به تفکیک شهر و روستا</a:t>
            </a:r>
          </a:p>
        </p:txBody>
      </p:sp>
    </p:spTree>
    <p:extLst>
      <p:ext uri="{BB962C8B-B14F-4D97-AF65-F5344CB8AC3E}">
        <p14:creationId xmlns:p14="http://schemas.microsoft.com/office/powerpoint/2010/main" val="325711416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Autofit/>
          </a:bodyPr>
          <a:lstStyle/>
          <a:p>
            <a:r>
              <a:rPr lang="fa-IR" sz="2000" dirty="0">
                <a:cs typeface="B Titr" pitchFamily="2" charset="-78"/>
              </a:rPr>
              <a:t> نحوه اضافه کردن خانوار منتقل شده از پایگاهی دیگر به پایگاه جدید</a:t>
            </a:r>
            <a:br>
              <a:rPr lang="fa-IR" sz="2000" dirty="0">
                <a:cs typeface="B Titr" pitchFamily="2" charset="-78"/>
              </a:rPr>
            </a:br>
            <a:endParaRPr lang="fa-IR" sz="2000" dirty="0">
              <a:cs typeface="B Titr" pitchFamily="2" charset="-78"/>
            </a:endParaRPr>
          </a:p>
        </p:txBody>
      </p:sp>
      <p:sp>
        <p:nvSpPr>
          <p:cNvPr id="3" name="Rectangle 2"/>
          <p:cNvSpPr/>
          <p:nvPr/>
        </p:nvSpPr>
        <p:spPr>
          <a:xfrm>
            <a:off x="611560" y="6093296"/>
            <a:ext cx="8424936" cy="646331"/>
          </a:xfrm>
          <a:prstGeom prst="rect">
            <a:avLst/>
          </a:prstGeom>
        </p:spPr>
        <p:txBody>
          <a:bodyPr wrap="square">
            <a:spAutoFit/>
          </a:bodyPr>
          <a:lstStyle/>
          <a:p>
            <a:r>
              <a:rPr lang="fa-IR" dirty="0">
                <a:solidFill>
                  <a:srgbClr val="FF0000"/>
                </a:solidFill>
                <a:cs typeface="B Nazanin" pitchFamily="2" charset="-78"/>
              </a:rPr>
              <a:t>در صورت نداشتن کد خانوار از مسیر جستجوی خدمت گیرنده، با جستجوی کد ملی یکی از اعضا، کد خانوار قابل دستیابی است)</a:t>
            </a:r>
            <a:endParaRPr lang="fa-IR" dirty="0">
              <a:cs typeface="B Nazanin"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980728"/>
            <a:ext cx="9144000" cy="3752585"/>
          </a:xfrm>
          <a:prstGeom prst="rect">
            <a:avLst/>
          </a:prstGeom>
        </p:spPr>
      </p:pic>
      <p:sp>
        <p:nvSpPr>
          <p:cNvPr id="6" name="Rectangle 5"/>
          <p:cNvSpPr/>
          <p:nvPr/>
        </p:nvSpPr>
        <p:spPr>
          <a:xfrm>
            <a:off x="905334" y="4923264"/>
            <a:ext cx="7837388" cy="842538"/>
          </a:xfrm>
          <a:prstGeom prst="rect">
            <a:avLst/>
          </a:prstGeom>
        </p:spPr>
        <p:txBody>
          <a:bodyPr wrap="square">
            <a:spAutoFit/>
          </a:bodyPr>
          <a:lstStyle/>
          <a:p>
            <a:pPr>
              <a:lnSpc>
                <a:spcPct val="150000"/>
              </a:lnSpc>
            </a:pPr>
            <a:r>
              <a:rPr lang="fa-IR" sz="1600" dirty="0">
                <a:solidFill>
                  <a:prstClr val="black"/>
                </a:solidFill>
                <a:cs typeface="B Titr" pitchFamily="2" charset="-78"/>
              </a:rPr>
              <a:t>منوی ثبت نام و  سرشماری-قسمت مهاجرت ، ورود خدمت گیرنده؛ </a:t>
            </a:r>
          </a:p>
          <a:p>
            <a:pPr>
              <a:lnSpc>
                <a:spcPct val="150000"/>
              </a:lnSpc>
            </a:pPr>
            <a:r>
              <a:rPr lang="fa-IR" sz="1600" dirty="0">
                <a:solidFill>
                  <a:srgbClr val="FF0000"/>
                </a:solidFill>
                <a:cs typeface="B Titr" pitchFamily="2" charset="-78"/>
              </a:rPr>
              <a:t>کد ملی  تک تک  اعضا به همراه کد خانوار ثبت می شود.</a:t>
            </a:r>
          </a:p>
        </p:txBody>
      </p:sp>
    </p:spTree>
    <p:extLst>
      <p:ext uri="{BB962C8B-B14F-4D97-AF65-F5344CB8AC3E}">
        <p14:creationId xmlns:p14="http://schemas.microsoft.com/office/powerpoint/2010/main" val="59353279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51720" y="260648"/>
            <a:ext cx="4572000" cy="369332"/>
          </a:xfrm>
          <a:prstGeom prst="rect">
            <a:avLst/>
          </a:prstGeom>
        </p:spPr>
        <p:txBody>
          <a:bodyPr>
            <a:spAutoFit/>
          </a:bodyPr>
          <a:lstStyle/>
          <a:p>
            <a:pPr algn="ctr"/>
            <a:r>
              <a:rPr lang="fa-IR" dirty="0">
                <a:cs typeface="B Titr" pitchFamily="2" charset="-78"/>
              </a:rPr>
              <a:t> نحوه اضافه کردن یک فرد به خانوار	</a:t>
            </a:r>
          </a:p>
        </p:txBody>
      </p:sp>
      <p:sp>
        <p:nvSpPr>
          <p:cNvPr id="5" name="Rectangle 4"/>
          <p:cNvSpPr/>
          <p:nvPr/>
        </p:nvSpPr>
        <p:spPr>
          <a:xfrm>
            <a:off x="539552" y="1052736"/>
            <a:ext cx="8136904" cy="923330"/>
          </a:xfrm>
          <a:prstGeom prst="rect">
            <a:avLst/>
          </a:prstGeom>
        </p:spPr>
        <p:txBody>
          <a:bodyPr wrap="square">
            <a:spAutoFit/>
          </a:bodyPr>
          <a:lstStyle/>
          <a:p>
            <a:r>
              <a:rPr lang="fa-IR" b="1" dirty="0">
                <a:cs typeface="B Nazanin" pitchFamily="2" charset="-78"/>
              </a:rPr>
              <a:t>الف) اگر قبلا در سیب ثبت نام نشده، ابتدا از مسیر ثبت نام و سرشماری، برای ثبت نام اقدام و با ثبت کد ملی یکی از اعضای خانوار به عنوان معرف به همان خانوار اضافه می شود.</a:t>
            </a:r>
          </a:p>
          <a:p>
            <a:endParaRPr lang="fa-IR" b="1" dirty="0">
              <a:cs typeface="B Nazanin" pitchFamily="2" charset="-78"/>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2120"/>
            <a:ext cx="9144000" cy="3413760"/>
          </a:xfrm>
          <a:prstGeom prst="rect">
            <a:avLst/>
          </a:prstGeom>
        </p:spPr>
      </p:pic>
    </p:spTree>
    <p:extLst>
      <p:ext uri="{BB962C8B-B14F-4D97-AF65-F5344CB8AC3E}">
        <p14:creationId xmlns:p14="http://schemas.microsoft.com/office/powerpoint/2010/main" val="382299723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00" y="0"/>
            <a:ext cx="9144000" cy="4668850"/>
          </a:xfrm>
          <a:prstGeom prst="rect">
            <a:avLst/>
          </a:prstGeom>
        </p:spPr>
      </p:pic>
    </p:spTree>
    <p:extLst>
      <p:ext uri="{BB962C8B-B14F-4D97-AF65-F5344CB8AC3E}">
        <p14:creationId xmlns:p14="http://schemas.microsoft.com/office/powerpoint/2010/main" val="107721252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19258" y="764704"/>
            <a:ext cx="4743671" cy="1631216"/>
          </a:xfrm>
          <a:prstGeom prst="rect">
            <a:avLst/>
          </a:prstGeom>
        </p:spPr>
        <p:txBody>
          <a:bodyPr wrap="none">
            <a:spAutoFit/>
          </a:bodyPr>
          <a:lstStyle/>
          <a:p>
            <a:endParaRPr lang="fa-IR" sz="2000" dirty="0">
              <a:cs typeface="B Titr" panose="00000700000000000000" pitchFamily="2" charset="-78"/>
            </a:endParaRPr>
          </a:p>
          <a:p>
            <a:endParaRPr lang="fa-IR" sz="2000" dirty="0">
              <a:cs typeface="B Titr" panose="00000700000000000000" pitchFamily="2" charset="-78"/>
            </a:endParaRPr>
          </a:p>
          <a:p>
            <a:endParaRPr lang="fa-IR" sz="2000" dirty="0">
              <a:cs typeface="B Titr" panose="00000700000000000000" pitchFamily="2" charset="-78"/>
            </a:endParaRPr>
          </a:p>
          <a:p>
            <a:endParaRPr lang="fa-IR" sz="2000" dirty="0">
              <a:cs typeface="B Titr" panose="00000700000000000000" pitchFamily="2" charset="-78"/>
            </a:endParaRPr>
          </a:p>
          <a:p>
            <a:r>
              <a:rPr lang="fa-IR" sz="2000" dirty="0">
                <a:cs typeface="B Titr" panose="00000700000000000000" pitchFamily="2" charset="-78"/>
              </a:rPr>
              <a:t>ب) اگر قبلا ثبت نام شده باشد 2 حالت پیدا می کند.</a:t>
            </a:r>
          </a:p>
        </p:txBody>
      </p:sp>
    </p:spTree>
    <p:extLst>
      <p:ext uri="{BB962C8B-B14F-4D97-AF65-F5344CB8AC3E}">
        <p14:creationId xmlns:p14="http://schemas.microsoft.com/office/powerpoint/2010/main" val="3938782455"/>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65423"/>
            <a:ext cx="7704856" cy="369332"/>
          </a:xfrm>
          <a:prstGeom prst="rect">
            <a:avLst/>
          </a:prstGeom>
        </p:spPr>
        <p:txBody>
          <a:bodyPr wrap="square">
            <a:spAutoFit/>
          </a:bodyPr>
          <a:lstStyle/>
          <a:p>
            <a:pPr algn="ctr"/>
            <a:r>
              <a:rPr lang="fa-IR" dirty="0">
                <a:cs typeface="B Titr" pitchFamily="2" charset="-78"/>
              </a:rPr>
              <a:t>افزودن نام فرد به اعضای خانوار تحت پوشش</a:t>
            </a:r>
          </a:p>
        </p:txBody>
      </p:sp>
      <p:sp>
        <p:nvSpPr>
          <p:cNvPr id="2" name="Rectangle 1"/>
          <p:cNvSpPr/>
          <p:nvPr/>
        </p:nvSpPr>
        <p:spPr>
          <a:xfrm>
            <a:off x="647564" y="5085184"/>
            <a:ext cx="8208912" cy="1061829"/>
          </a:xfrm>
          <a:prstGeom prst="rect">
            <a:avLst/>
          </a:prstGeom>
        </p:spPr>
        <p:txBody>
          <a:bodyPr wrap="square">
            <a:spAutoFit/>
          </a:bodyPr>
          <a:lstStyle/>
          <a:p>
            <a:pPr>
              <a:lnSpc>
                <a:spcPct val="150000"/>
              </a:lnSpc>
            </a:pPr>
            <a:r>
              <a:rPr lang="fa-IR" sz="1400" dirty="0">
                <a:cs typeface="B Titr" pitchFamily="2" charset="-78"/>
              </a:rPr>
              <a:t>منوی ثبت نام و سرشماری-فهرست خانوارها-ورود کدملی یکی از اعضای خانوار-جستجو-انتخاب باکس کدخانوار-در تعریف خانوار ،ثبت کدملی فرد،تعیین نسبت ایشان و در نهایت ثبت انجام می گیرد.اگر فرد از محل دیگری مهاجرت کرده است مهاجرت به داخل نیز تکمیل گردد.</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4704"/>
            <a:ext cx="9144000" cy="4320480"/>
          </a:xfrm>
          <a:prstGeom prst="rect">
            <a:avLst/>
          </a:prstGeom>
        </p:spPr>
      </p:pic>
    </p:spTree>
    <p:extLst>
      <p:ext uri="{BB962C8B-B14F-4D97-AF65-F5344CB8AC3E}">
        <p14:creationId xmlns:p14="http://schemas.microsoft.com/office/powerpoint/2010/main" val="43001419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5589240"/>
          </a:xfrm>
        </p:spPr>
      </p:pic>
    </p:spTree>
    <p:extLst>
      <p:ext uri="{BB962C8B-B14F-4D97-AF65-F5344CB8AC3E}">
        <p14:creationId xmlns:p14="http://schemas.microsoft.com/office/powerpoint/2010/main" val="226002203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764704"/>
            <a:ext cx="9182100" cy="4509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038082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548680"/>
            <a:ext cx="9144000" cy="5011168"/>
          </a:xfrm>
        </p:spPr>
      </p:pic>
    </p:spTree>
    <p:extLst>
      <p:ext uri="{BB962C8B-B14F-4D97-AF65-F5344CB8AC3E}">
        <p14:creationId xmlns:p14="http://schemas.microsoft.com/office/powerpoint/2010/main" val="199546276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332656"/>
            <a:ext cx="9144000" cy="3672408"/>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2420888"/>
            <a:ext cx="1656184" cy="607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2360" y="3194067"/>
            <a:ext cx="1298897" cy="843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752" y="4609534"/>
            <a:ext cx="8928992" cy="430887"/>
          </a:xfrm>
          <a:prstGeom prst="rect">
            <a:avLst/>
          </a:prstGeom>
          <a:noFill/>
        </p:spPr>
        <p:txBody>
          <a:bodyPr wrap="square" rtlCol="1">
            <a:spAutoFit/>
          </a:bodyPr>
          <a:lstStyle/>
          <a:p>
            <a:pPr algn="just">
              <a:lnSpc>
                <a:spcPct val="150000"/>
              </a:lnSpc>
            </a:pPr>
            <a:r>
              <a:rPr lang="fa-IR" sz="1600" dirty="0">
                <a:cs typeface="B Titr" pitchFamily="2" charset="-78"/>
              </a:rPr>
              <a:t>تایپ کدملی فردی که به اشتباه جنسیت آن ثبت شده است و کلیک روی دکمه جستجو ، سپس روی دکمه ویرایش کلیک کنید.</a:t>
            </a:r>
          </a:p>
        </p:txBody>
      </p:sp>
      <p:sp>
        <p:nvSpPr>
          <p:cNvPr id="5" name="Oval 4"/>
          <p:cNvSpPr/>
          <p:nvPr/>
        </p:nvSpPr>
        <p:spPr>
          <a:xfrm>
            <a:off x="5891572" y="2239615"/>
            <a:ext cx="313184" cy="303783"/>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dirty="0">
                <a:solidFill>
                  <a:srgbClr val="FF0000"/>
                </a:solidFill>
                <a:cs typeface="B Titr" pitchFamily="2" charset="-78"/>
              </a:rPr>
              <a:t>1</a:t>
            </a:r>
          </a:p>
        </p:txBody>
      </p:sp>
      <p:sp>
        <p:nvSpPr>
          <p:cNvPr id="9" name="Oval 8"/>
          <p:cNvSpPr/>
          <p:nvPr/>
        </p:nvSpPr>
        <p:spPr>
          <a:xfrm>
            <a:off x="8461366" y="3042176"/>
            <a:ext cx="313184" cy="303783"/>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dirty="0">
                <a:solidFill>
                  <a:srgbClr val="FF0000"/>
                </a:solidFill>
                <a:cs typeface="B Titr" pitchFamily="2" charset="-78"/>
              </a:rPr>
              <a:t>2</a:t>
            </a:r>
          </a:p>
        </p:txBody>
      </p:sp>
    </p:spTree>
    <p:extLst>
      <p:ext uri="{BB962C8B-B14F-4D97-AF65-F5344CB8AC3E}">
        <p14:creationId xmlns:p14="http://schemas.microsoft.com/office/powerpoint/2010/main" val="400819888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9926"/>
            <a:ext cx="9180512" cy="3804169"/>
          </a:xfrm>
          <a:prstGeom prst="rect">
            <a:avLst/>
          </a:prstGeom>
        </p:spPr>
      </p:pic>
      <p:sp>
        <p:nvSpPr>
          <p:cNvPr id="5" name="TextBox 4"/>
          <p:cNvSpPr txBox="1"/>
          <p:nvPr/>
        </p:nvSpPr>
        <p:spPr>
          <a:xfrm>
            <a:off x="1583668" y="332656"/>
            <a:ext cx="5976664" cy="369332"/>
          </a:xfrm>
          <a:prstGeom prst="rect">
            <a:avLst/>
          </a:prstGeom>
          <a:noFill/>
        </p:spPr>
        <p:txBody>
          <a:bodyPr wrap="square" rtlCol="1">
            <a:spAutoFit/>
          </a:bodyPr>
          <a:lstStyle/>
          <a:p>
            <a:pPr algn="ctr"/>
            <a:r>
              <a:rPr lang="fa-IR" dirty="0">
                <a:cs typeface="B Titr" pitchFamily="2" charset="-78"/>
              </a:rPr>
              <a:t>ثبت فوت های  ثبت نشده قبلی</a:t>
            </a:r>
          </a:p>
        </p:txBody>
      </p:sp>
      <p:sp>
        <p:nvSpPr>
          <p:cNvPr id="7" name="TextBox 6"/>
          <p:cNvSpPr txBox="1"/>
          <p:nvPr/>
        </p:nvSpPr>
        <p:spPr>
          <a:xfrm>
            <a:off x="2339752" y="5589240"/>
            <a:ext cx="504056" cy="461665"/>
          </a:xfrm>
          <a:prstGeom prst="rect">
            <a:avLst/>
          </a:prstGeom>
          <a:noFill/>
        </p:spPr>
        <p:txBody>
          <a:bodyPr wrap="square" rtlCol="1">
            <a:spAutoFit/>
          </a:bodyPr>
          <a:lstStyle/>
          <a:p>
            <a:r>
              <a:rPr lang="fa-IR" sz="2400" b="1" dirty="0">
                <a:solidFill>
                  <a:srgbClr val="FF0000"/>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266990137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6534" y="1556792"/>
            <a:ext cx="2746648" cy="580926"/>
          </a:xfrm>
        </p:spPr>
        <p:txBody>
          <a:bodyPr>
            <a:normAutofit fontScale="90000"/>
          </a:bodyPr>
          <a:lstStyle/>
          <a:p>
            <a:br>
              <a:rPr lang="fa-IR" sz="2400" dirty="0">
                <a:cs typeface="B Titr" pitchFamily="2" charset="-78"/>
              </a:rPr>
            </a:br>
            <a:r>
              <a:rPr lang="fa-IR" sz="2400" dirty="0">
                <a:cs typeface="B Titr" pitchFamily="2" charset="-78"/>
              </a:rPr>
              <a:t>نحوه ثبت مرده زایی</a:t>
            </a:r>
          </a:p>
        </p:txBody>
      </p:sp>
      <p:sp>
        <p:nvSpPr>
          <p:cNvPr id="4" name="TextBox 3"/>
          <p:cNvSpPr txBox="1"/>
          <p:nvPr/>
        </p:nvSpPr>
        <p:spPr>
          <a:xfrm flipH="1">
            <a:off x="4441826" y="2967335"/>
            <a:ext cx="288032" cy="461665"/>
          </a:xfrm>
          <a:prstGeom prst="rect">
            <a:avLst/>
          </a:prstGeom>
          <a:noFill/>
        </p:spPr>
        <p:txBody>
          <a:bodyPr wrap="square" rtlCol="1">
            <a:spAutoFit/>
          </a:bodyPr>
          <a:lstStyle/>
          <a:p>
            <a:r>
              <a:rPr lang="fa-IR" sz="2400" dirty="0">
                <a:solidFill>
                  <a:srgbClr val="FF0000"/>
                </a:solidFill>
              </a:rPr>
              <a:t>؟</a:t>
            </a:r>
          </a:p>
        </p:txBody>
      </p:sp>
      <p:sp>
        <p:nvSpPr>
          <p:cNvPr id="5" name="TextBox 4"/>
          <p:cNvSpPr txBox="1"/>
          <p:nvPr/>
        </p:nvSpPr>
        <p:spPr>
          <a:xfrm>
            <a:off x="1187624" y="4077072"/>
            <a:ext cx="6480720" cy="369332"/>
          </a:xfrm>
          <a:prstGeom prst="rect">
            <a:avLst/>
          </a:prstGeom>
          <a:noFill/>
        </p:spPr>
        <p:txBody>
          <a:bodyPr wrap="square" rtlCol="1">
            <a:spAutoFit/>
          </a:bodyPr>
          <a:lstStyle/>
          <a:p>
            <a:pPr algn="ctr"/>
            <a:r>
              <a:rPr lang="fa-IR" b="1" dirty="0">
                <a:cs typeface="B Nazanin" pitchFamily="2" charset="-78"/>
              </a:rPr>
              <a:t>منوی ثبت وقایع- ثبت زایمان-وضعیت نوزاد را مرده انتخاب و ثبت کنید.</a:t>
            </a:r>
          </a:p>
        </p:txBody>
      </p:sp>
    </p:spTree>
    <p:extLst>
      <p:ext uri="{BB962C8B-B14F-4D97-AF65-F5344CB8AC3E}">
        <p14:creationId xmlns:p14="http://schemas.microsoft.com/office/powerpoint/2010/main" val="111730405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br>
              <a:rPr lang="fa-IR" sz="2000" dirty="0">
                <a:cs typeface="B Titr" pitchFamily="2" charset="-78"/>
              </a:rPr>
            </a:br>
            <a:r>
              <a:rPr lang="fa-IR" sz="2000" dirty="0">
                <a:cs typeface="B Titr" pitchFamily="2" charset="-78"/>
              </a:rPr>
              <a:t>اضافه کردن  خانواری که قبلا در دانشگاه ثبت شده به جمعیت تحت پوشش </a:t>
            </a:r>
          </a:p>
        </p:txBody>
      </p:sp>
      <p:sp>
        <p:nvSpPr>
          <p:cNvPr id="3" name="Content Placeholder 2"/>
          <p:cNvSpPr>
            <a:spLocks noGrp="1"/>
          </p:cNvSpPr>
          <p:nvPr>
            <p:ph idx="1"/>
          </p:nvPr>
        </p:nvSpPr>
        <p:spPr>
          <a:xfrm>
            <a:off x="457200" y="2132856"/>
            <a:ext cx="8229600" cy="3456383"/>
          </a:xfrm>
        </p:spPr>
        <p:txBody>
          <a:bodyPr>
            <a:normAutofit/>
          </a:bodyPr>
          <a:lstStyle/>
          <a:p>
            <a:pPr marL="0" indent="0">
              <a:buNone/>
            </a:pPr>
            <a:endParaRPr lang="fa-IR" sz="2000" dirty="0">
              <a:cs typeface="B Nazanin" pitchFamily="2" charset="-78"/>
            </a:endParaRPr>
          </a:p>
          <a:p>
            <a:pPr marL="0" indent="0">
              <a:buNone/>
            </a:pPr>
            <a:endParaRPr lang="fa-IR" sz="2000" dirty="0">
              <a:cs typeface="B Nazanin" pitchFamily="2" charset="-78"/>
            </a:endParaRPr>
          </a:p>
          <a:p>
            <a:pPr marL="0" indent="0">
              <a:buNone/>
            </a:pPr>
            <a:endParaRPr lang="fa-IR" sz="2000" dirty="0">
              <a:cs typeface="B Nazanin" pitchFamily="2" charset="-78"/>
            </a:endParaRPr>
          </a:p>
          <a:p>
            <a:pPr marL="0" indent="0">
              <a:buNone/>
            </a:pPr>
            <a:endParaRPr lang="fa-IR" sz="2000" dirty="0">
              <a:cs typeface="B Nazanin" pitchFamily="2" charset="-78"/>
            </a:endParaRPr>
          </a:p>
          <a:p>
            <a:pPr marL="0" indent="0">
              <a:buNone/>
            </a:pPr>
            <a:endParaRPr lang="fa-IR" sz="2000" dirty="0">
              <a:cs typeface="B Nazanin" pitchFamily="2" charset="-78"/>
            </a:endParaRPr>
          </a:p>
          <a:p>
            <a:pPr marL="0" indent="0">
              <a:buNone/>
            </a:pPr>
            <a:endParaRPr lang="fa-IR" sz="2000" dirty="0">
              <a:cs typeface="B Nazanin" pitchFamily="2" charset="-78"/>
            </a:endParaRPr>
          </a:p>
          <a:p>
            <a:pPr marL="0" indent="0" algn="ctr">
              <a:buNone/>
            </a:pPr>
            <a:r>
              <a:rPr lang="fa-IR" sz="1800" b="1" dirty="0">
                <a:cs typeface="B Nazanin" pitchFamily="2" charset="-78"/>
              </a:rPr>
              <a:t>منوی ثبت نام و سرشماری – مهاجرت- ورود خدمت گیرنده-تک تک اعضای خانوار ورود زده شود</a:t>
            </a:r>
            <a:r>
              <a:rPr lang="fa-IR" sz="1800" dirty="0">
                <a:cs typeface="B Nazanin" pitchFamily="2" charset="-78"/>
              </a:rPr>
              <a:t>.</a:t>
            </a:r>
          </a:p>
        </p:txBody>
      </p:sp>
    </p:spTree>
    <p:extLst>
      <p:ext uri="{BB962C8B-B14F-4D97-AF65-F5344CB8AC3E}">
        <p14:creationId xmlns:p14="http://schemas.microsoft.com/office/powerpoint/2010/main" val="273109409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000" dirty="0">
                <a:cs typeface="B Titr" pitchFamily="2" charset="-78"/>
              </a:rPr>
              <a:t>افزودن افراد بدون کد خانوار به خانوارهای خودشان</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6825"/>
            <a:ext cx="9144000" cy="43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4544" y="5859680"/>
            <a:ext cx="9361040" cy="307777"/>
          </a:xfrm>
          <a:prstGeom prst="rect">
            <a:avLst/>
          </a:prstGeom>
          <a:noFill/>
        </p:spPr>
        <p:txBody>
          <a:bodyPr wrap="square" rtlCol="1">
            <a:spAutoFit/>
          </a:bodyPr>
          <a:lstStyle/>
          <a:p>
            <a:r>
              <a:rPr lang="fa-IR" sz="1400" b="1" dirty="0">
                <a:cs typeface="B Nazanin" pitchFamily="2" charset="-78"/>
              </a:rPr>
              <a:t>منوی ثبت نام و سرشماری- فهرست خانوار- جستجوی نام سرپرست یا یکی از اعضای خانوار-یافتن خانوار مربوطه- افزودن فرد به خانوار </a:t>
            </a:r>
          </a:p>
        </p:txBody>
      </p:sp>
    </p:spTree>
    <p:extLst>
      <p:ext uri="{BB962C8B-B14F-4D97-AF65-F5344CB8AC3E}">
        <p14:creationId xmlns:p14="http://schemas.microsoft.com/office/powerpoint/2010/main" val="104541376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12" y="1124744"/>
            <a:ext cx="9197071" cy="4547477"/>
          </a:xfrm>
        </p:spPr>
      </p:pic>
    </p:spTree>
    <p:extLst>
      <p:ext uri="{BB962C8B-B14F-4D97-AF65-F5344CB8AC3E}">
        <p14:creationId xmlns:p14="http://schemas.microsoft.com/office/powerpoint/2010/main" val="469829354"/>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12" y="404664"/>
            <a:ext cx="9144000" cy="4320480"/>
          </a:xfrm>
        </p:spPr>
      </p:pic>
    </p:spTree>
    <p:extLst>
      <p:ext uri="{BB962C8B-B14F-4D97-AF65-F5344CB8AC3E}">
        <p14:creationId xmlns:p14="http://schemas.microsoft.com/office/powerpoint/2010/main" val="290472939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3728" y="2204864"/>
            <a:ext cx="4176464" cy="369332"/>
          </a:xfrm>
          <a:prstGeom prst="rect">
            <a:avLst/>
          </a:prstGeom>
          <a:noFill/>
        </p:spPr>
        <p:txBody>
          <a:bodyPr wrap="square" rtlCol="1">
            <a:spAutoFit/>
          </a:bodyPr>
          <a:lstStyle/>
          <a:p>
            <a:r>
              <a:rPr lang="fa-IR" b="1" dirty="0">
                <a:cs typeface="B Titr" pitchFamily="2" charset="-78"/>
              </a:rPr>
              <a:t>نحوه محاسبه  میانگین خدمت در سامانه</a:t>
            </a:r>
          </a:p>
        </p:txBody>
      </p:sp>
      <p:sp>
        <p:nvSpPr>
          <p:cNvPr id="5" name="TextBox 4"/>
          <p:cNvSpPr txBox="1"/>
          <p:nvPr/>
        </p:nvSpPr>
        <p:spPr>
          <a:xfrm>
            <a:off x="305780" y="4131741"/>
            <a:ext cx="8244408" cy="1446550"/>
          </a:xfrm>
          <a:prstGeom prst="rect">
            <a:avLst/>
          </a:prstGeom>
          <a:noFill/>
        </p:spPr>
        <p:txBody>
          <a:bodyPr wrap="square" rtlCol="1">
            <a:spAutoFit/>
          </a:bodyPr>
          <a:lstStyle/>
          <a:p>
            <a:pPr algn="ctr"/>
            <a:r>
              <a:rPr lang="fa-IR" sz="2000" b="1" dirty="0">
                <a:cs typeface="B Nazanin" pitchFamily="2" charset="-78"/>
              </a:rPr>
              <a:t>تعداد کل خدمت ثبت شده در شبکه یا واحد مورد نظر تقسیم بر </a:t>
            </a:r>
          </a:p>
          <a:p>
            <a:pPr algn="ctr"/>
            <a:r>
              <a:rPr lang="fa-IR" sz="2000" b="1" dirty="0">
                <a:cs typeface="B Nazanin" pitchFamily="2" charset="-78"/>
              </a:rPr>
              <a:t>تعداد گیرندگان خدمت در آن شبکه یا واحد</a:t>
            </a:r>
          </a:p>
          <a:p>
            <a:pPr algn="ctr"/>
            <a:endParaRPr lang="fa-IR" sz="2000" b="1" dirty="0">
              <a:cs typeface="B Nazanin" pitchFamily="2" charset="-78"/>
            </a:endParaRPr>
          </a:p>
          <a:p>
            <a:pPr algn="ctr"/>
            <a:r>
              <a:rPr lang="en-US" sz="2800" b="1" dirty="0">
                <a:solidFill>
                  <a:srgbClr val="FF0000"/>
                </a:solidFill>
                <a:effectLst>
                  <a:outerShdw blurRad="38100" dist="38100" dir="2700000" algn="tl">
                    <a:srgbClr val="000000">
                      <a:alpha val="43137"/>
                    </a:srgbClr>
                  </a:outerShdw>
                </a:effectLst>
                <a:cs typeface="B Nazanin" pitchFamily="2" charset="-78"/>
              </a:rPr>
              <a:t>?</a:t>
            </a:r>
            <a:endParaRPr lang="fa-IR" sz="2000" b="1" dirty="0">
              <a:solidFill>
                <a:srgbClr val="FF0000"/>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344373988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0848"/>
            <a:ext cx="8229600" cy="1368152"/>
          </a:xfrm>
        </p:spPr>
        <p:txBody>
          <a:bodyPr>
            <a:normAutofit/>
          </a:bodyPr>
          <a:lstStyle/>
          <a:p>
            <a:r>
              <a:rPr lang="fa-IR" sz="2800" dirty="0">
                <a:cs typeface="B Titr" pitchFamily="2" charset="-78"/>
              </a:rPr>
              <a:t>نحوه ثبت ازدواج  در سامانه</a:t>
            </a:r>
          </a:p>
        </p:txBody>
      </p:sp>
      <p:sp>
        <p:nvSpPr>
          <p:cNvPr id="3" name="Content Placeholder 2"/>
          <p:cNvSpPr>
            <a:spLocks noGrp="1"/>
          </p:cNvSpPr>
          <p:nvPr>
            <p:ph idx="1"/>
          </p:nvPr>
        </p:nvSpPr>
        <p:spPr>
          <a:xfrm>
            <a:off x="457200" y="4293096"/>
            <a:ext cx="8229600" cy="2016224"/>
          </a:xfrm>
        </p:spPr>
        <p:txBody>
          <a:bodyPr>
            <a:normAutofit/>
          </a:bodyPr>
          <a:lstStyle/>
          <a:p>
            <a:pPr marL="0" indent="0">
              <a:lnSpc>
                <a:spcPct val="150000"/>
              </a:lnSpc>
              <a:buNone/>
            </a:pPr>
            <a:r>
              <a:rPr lang="fa-IR" sz="2000" b="1" dirty="0">
                <a:cs typeface="B Nazanin" pitchFamily="2" charset="-78"/>
              </a:rPr>
              <a:t>در صورتی که همسر قبلا در سامانه ثبت نام شده باشد، ثبت ازدواج بدون مشکل انجام خواهد شد. در غیر این صورت پیغام</a:t>
            </a:r>
            <a:r>
              <a:rPr lang="en-US" sz="2000" b="1" dirty="0">
                <a:cs typeface="B Nazanin" pitchFamily="2" charset="-78"/>
              </a:rPr>
              <a:t>”</a:t>
            </a:r>
            <a:r>
              <a:rPr lang="fa-IR" sz="2000" b="1" dirty="0">
                <a:cs typeface="B Nazanin" pitchFamily="2" charset="-78"/>
              </a:rPr>
              <a:t> کد ملی اشتباه است</a:t>
            </a:r>
            <a:r>
              <a:rPr lang="en-US" sz="2000" b="1" dirty="0">
                <a:cs typeface="B Nazanin" pitchFamily="2" charset="-78"/>
              </a:rPr>
              <a:t>”</a:t>
            </a:r>
            <a:r>
              <a:rPr lang="fa-IR" sz="2000" b="1" dirty="0">
                <a:cs typeface="B Nazanin" pitchFamily="2" charset="-78"/>
              </a:rPr>
              <a:t> نمایش داده خواهد شد و باید همسر در این پایگاه ثبت نام شود.</a:t>
            </a:r>
          </a:p>
        </p:txBody>
      </p:sp>
    </p:spTree>
    <p:extLst>
      <p:ext uri="{BB962C8B-B14F-4D97-AF65-F5344CB8AC3E}">
        <p14:creationId xmlns:p14="http://schemas.microsoft.com/office/powerpoint/2010/main" val="1596131915"/>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dirty="0">
                <a:cs typeface="B Titr" pitchFamily="2" charset="-78"/>
              </a:rPr>
              <a:t>نحوه گزارش گیری وضعیت تاهل تعیین نشده</a:t>
            </a:r>
          </a:p>
        </p:txBody>
      </p:sp>
      <p:sp>
        <p:nvSpPr>
          <p:cNvPr id="3" name="Content Placeholder 2"/>
          <p:cNvSpPr>
            <a:spLocks noGrp="1"/>
          </p:cNvSpPr>
          <p:nvPr>
            <p:ph idx="1"/>
          </p:nvPr>
        </p:nvSpPr>
        <p:spPr>
          <a:xfrm>
            <a:off x="611560" y="5661248"/>
            <a:ext cx="8229600" cy="748680"/>
          </a:xfrm>
        </p:spPr>
        <p:txBody>
          <a:bodyPr>
            <a:normAutofit/>
          </a:bodyPr>
          <a:lstStyle/>
          <a:p>
            <a:pPr marL="0" indent="0">
              <a:buNone/>
            </a:pPr>
            <a:r>
              <a:rPr lang="fa-IR" sz="2000" b="1" dirty="0">
                <a:cs typeface="B Nazanin" pitchFamily="2" charset="-78"/>
              </a:rPr>
              <a:t>منوی گزارش ها- قسمت گزارش جمعیت تحت پوشش - به تفکیک وضعیت تاهل</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66" y="1628800"/>
            <a:ext cx="9235026" cy="3888432"/>
          </a:xfrm>
          <a:prstGeom prst="rect">
            <a:avLst/>
          </a:prstGeom>
        </p:spPr>
      </p:pic>
    </p:spTree>
    <p:extLst>
      <p:ext uri="{BB962C8B-B14F-4D97-AF65-F5344CB8AC3E}">
        <p14:creationId xmlns:p14="http://schemas.microsoft.com/office/powerpoint/2010/main" val="4605215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404664"/>
            <a:ext cx="9144000" cy="4598098"/>
          </a:xfrm>
          <a:prstGeom prst="rect">
            <a:avLst/>
          </a:prstGeom>
        </p:spPr>
      </p:pic>
      <p:sp>
        <p:nvSpPr>
          <p:cNvPr id="5" name="Rectangle 4"/>
          <p:cNvSpPr/>
          <p:nvPr/>
        </p:nvSpPr>
        <p:spPr>
          <a:xfrm>
            <a:off x="1187624" y="5301208"/>
            <a:ext cx="7128792" cy="369332"/>
          </a:xfrm>
          <a:prstGeom prst="rect">
            <a:avLst/>
          </a:prstGeom>
        </p:spPr>
        <p:txBody>
          <a:bodyPr wrap="square">
            <a:spAutoFit/>
          </a:bodyPr>
          <a:lstStyle/>
          <a:p>
            <a:r>
              <a:rPr lang="fa-IR" b="1" dirty="0">
                <a:solidFill>
                  <a:srgbClr val="FF0000"/>
                </a:solidFill>
                <a:cs typeface="B Nazanin" pitchFamily="2" charset="-78"/>
              </a:rPr>
              <a:t>نکته: گروه سنی  </a:t>
            </a:r>
            <a:r>
              <a:rPr lang="fa-IR" b="1">
                <a:solidFill>
                  <a:srgbClr val="FF0000"/>
                </a:solidFill>
                <a:cs typeface="B Nazanin" pitchFamily="2" charset="-78"/>
              </a:rPr>
              <a:t>زیر 10سال </a:t>
            </a:r>
            <a:r>
              <a:rPr lang="fa-IR" b="1" dirty="0">
                <a:solidFill>
                  <a:srgbClr val="FF0000"/>
                </a:solidFill>
                <a:cs typeface="B Nazanin" pitchFamily="2" charset="-78"/>
              </a:rPr>
              <a:t>وضعیت تاهلشان  با عنوان سه نقطه مشخص می شود.</a:t>
            </a:r>
          </a:p>
        </p:txBody>
      </p:sp>
    </p:spTree>
    <p:extLst>
      <p:ext uri="{BB962C8B-B14F-4D97-AF65-F5344CB8AC3E}">
        <p14:creationId xmlns:p14="http://schemas.microsoft.com/office/powerpoint/2010/main" val="4286695006"/>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28373"/>
            <a:ext cx="8964488" cy="3638334"/>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7804" y="2192290"/>
            <a:ext cx="1728192" cy="5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488737" y="4571147"/>
            <a:ext cx="4166525" cy="369332"/>
          </a:xfrm>
          <a:prstGeom prst="rect">
            <a:avLst/>
          </a:prstGeom>
        </p:spPr>
        <p:txBody>
          <a:bodyPr wrap="none">
            <a:spAutoFit/>
          </a:bodyPr>
          <a:lstStyle/>
          <a:p>
            <a:r>
              <a:rPr lang="fa-IR" dirty="0">
                <a:cs typeface="B Titr" pitchFamily="2" charset="-78"/>
              </a:rPr>
              <a:t>روي دریافت اطلاعات از ثبت احوال کلیک نمایید. </a:t>
            </a:r>
          </a:p>
        </p:txBody>
      </p:sp>
      <p:sp>
        <p:nvSpPr>
          <p:cNvPr id="8" name="Oval 7"/>
          <p:cNvSpPr/>
          <p:nvPr/>
        </p:nvSpPr>
        <p:spPr>
          <a:xfrm>
            <a:off x="3358716" y="1980964"/>
            <a:ext cx="313184" cy="303783"/>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dirty="0">
                <a:solidFill>
                  <a:srgbClr val="FF0000"/>
                </a:solidFill>
                <a:cs typeface="B Titr" pitchFamily="2" charset="-78"/>
              </a:rPr>
              <a:t>3</a:t>
            </a:r>
          </a:p>
        </p:txBody>
      </p:sp>
    </p:spTree>
    <p:extLst>
      <p:ext uri="{BB962C8B-B14F-4D97-AF65-F5344CB8AC3E}">
        <p14:creationId xmlns:p14="http://schemas.microsoft.com/office/powerpoint/2010/main" val="104988607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Autofit/>
          </a:bodyPr>
          <a:lstStyle/>
          <a:p>
            <a:r>
              <a:rPr lang="fa-IR" sz="2000" dirty="0">
                <a:cs typeface="B Titr" pitchFamily="2" charset="-78"/>
              </a:rPr>
              <a:t>نحوه گزارش گیري جمعیت ثبت نام شده با تاریخ  ثبت نام</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72" t="11157" r="4234" b="40879"/>
          <a:stretch/>
        </p:blipFill>
        <p:spPr>
          <a:xfrm>
            <a:off x="0" y="864475"/>
            <a:ext cx="9144000" cy="3356613"/>
          </a:xfrm>
          <a:prstGeom prst="rect">
            <a:avLst/>
          </a:prstGeom>
        </p:spPr>
      </p:pic>
      <p:sp>
        <p:nvSpPr>
          <p:cNvPr id="3" name="Rectangle 2"/>
          <p:cNvSpPr/>
          <p:nvPr/>
        </p:nvSpPr>
        <p:spPr>
          <a:xfrm>
            <a:off x="251520" y="4509120"/>
            <a:ext cx="8352928" cy="369332"/>
          </a:xfrm>
          <a:prstGeom prst="rect">
            <a:avLst/>
          </a:prstGeom>
        </p:spPr>
        <p:txBody>
          <a:bodyPr wrap="square">
            <a:spAutoFit/>
          </a:bodyPr>
          <a:lstStyle/>
          <a:p>
            <a:r>
              <a:rPr lang="fa-IR" dirty="0">
                <a:cs typeface="B Titr" pitchFamily="2" charset="-78"/>
              </a:rPr>
              <a:t>منوی گزارش ها-گزارش جمعیت شبکه-گزارش جمعیت ثبت نام شده- گزارش به تفکیک جنسیت</a:t>
            </a:r>
          </a:p>
        </p:txBody>
      </p:sp>
    </p:spTree>
    <p:extLst>
      <p:ext uri="{BB962C8B-B14F-4D97-AF65-F5344CB8AC3E}">
        <p14:creationId xmlns:p14="http://schemas.microsoft.com/office/powerpoint/2010/main" val="387392214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174" t="6453" r="4390" b="36506"/>
          <a:stretch/>
        </p:blipFill>
        <p:spPr>
          <a:xfrm>
            <a:off x="107504" y="818752"/>
            <a:ext cx="9036496" cy="3778785"/>
          </a:xfr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2708145"/>
            <a:ext cx="2419958" cy="57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408554" y="4725144"/>
            <a:ext cx="4394152" cy="369332"/>
          </a:xfrm>
          <a:prstGeom prst="rect">
            <a:avLst/>
          </a:prstGeom>
        </p:spPr>
        <p:txBody>
          <a:bodyPr wrap="none">
            <a:spAutoFit/>
          </a:bodyPr>
          <a:lstStyle/>
          <a:p>
            <a:r>
              <a:rPr lang="fa-IR" dirty="0">
                <a:cs typeface="B Titr" pitchFamily="2" charset="-78"/>
              </a:rPr>
              <a:t>در فیلد  تاریخ ثبت نام، تاریخ مورد نظر را تایپ کنید.</a:t>
            </a:r>
          </a:p>
        </p:txBody>
      </p:sp>
    </p:spTree>
    <p:extLst>
      <p:ext uri="{BB962C8B-B14F-4D97-AF65-F5344CB8AC3E}">
        <p14:creationId xmlns:p14="http://schemas.microsoft.com/office/powerpoint/2010/main" val="118074322"/>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507288" cy="1143000"/>
          </a:xfrm>
        </p:spPr>
        <p:txBody>
          <a:bodyPr>
            <a:noAutofit/>
          </a:bodyPr>
          <a:lstStyle/>
          <a:p>
            <a:r>
              <a:rPr lang="fa-IR" sz="1600" dirty="0">
                <a:cs typeface="B Titr" pitchFamily="2" charset="-78"/>
              </a:rPr>
              <a:t>نحوه  گزارش گیری جمعیت خدمت گرفته را به تفکیک جمعیت عشایري و روستایی و شهري</a:t>
            </a:r>
            <a:br>
              <a:rPr lang="en-US" sz="1600" dirty="0">
                <a:cs typeface="B Titr" pitchFamily="2" charset="-78"/>
              </a:rPr>
            </a:br>
            <a:endParaRPr lang="fa-IR" sz="1600" dirty="0">
              <a:cs typeface="B Titr" pitchFamily="2" charset="-78"/>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852" t="13130" r="3037" b="40594"/>
          <a:stretch/>
        </p:blipFill>
        <p:spPr>
          <a:xfrm>
            <a:off x="251520" y="836712"/>
            <a:ext cx="8626207" cy="3168352"/>
          </a:xfrm>
        </p:spPr>
      </p:pic>
      <p:sp>
        <p:nvSpPr>
          <p:cNvPr id="3" name="Rectangle 2"/>
          <p:cNvSpPr/>
          <p:nvPr/>
        </p:nvSpPr>
        <p:spPr>
          <a:xfrm>
            <a:off x="-180528" y="4293096"/>
            <a:ext cx="9324528" cy="430887"/>
          </a:xfrm>
          <a:prstGeom prst="rect">
            <a:avLst/>
          </a:prstGeom>
        </p:spPr>
        <p:txBody>
          <a:bodyPr wrap="square">
            <a:spAutoFit/>
          </a:bodyPr>
          <a:lstStyle/>
          <a:p>
            <a:pPr algn="ctr">
              <a:lnSpc>
                <a:spcPct val="150000"/>
              </a:lnSpc>
            </a:pPr>
            <a:r>
              <a:rPr lang="fa-IR" sz="1600" dirty="0">
                <a:cs typeface="B Titr" pitchFamily="2" charset="-78"/>
              </a:rPr>
              <a:t>از منوي گزارش ها-گزارش مراقبت ها -گزارش خدمت گیرندگان را بزنید.</a:t>
            </a:r>
          </a:p>
        </p:txBody>
      </p:sp>
    </p:spTree>
    <p:extLst>
      <p:ext uri="{BB962C8B-B14F-4D97-AF65-F5344CB8AC3E}">
        <p14:creationId xmlns:p14="http://schemas.microsoft.com/office/powerpoint/2010/main" val="1588287065"/>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401" t="1894" r="7633" b="31465"/>
          <a:stretch/>
        </p:blipFill>
        <p:spPr>
          <a:xfrm>
            <a:off x="0" y="188640"/>
            <a:ext cx="9144000" cy="4990641"/>
          </a:xfrm>
        </p:spPr>
      </p:pic>
      <p:sp>
        <p:nvSpPr>
          <p:cNvPr id="3" name="Rectangle 2"/>
          <p:cNvSpPr/>
          <p:nvPr/>
        </p:nvSpPr>
        <p:spPr>
          <a:xfrm>
            <a:off x="827584" y="5445224"/>
            <a:ext cx="7056784" cy="369332"/>
          </a:xfrm>
          <a:prstGeom prst="rect">
            <a:avLst/>
          </a:prstGeom>
        </p:spPr>
        <p:txBody>
          <a:bodyPr wrap="square">
            <a:spAutoFit/>
          </a:bodyPr>
          <a:lstStyle/>
          <a:p>
            <a:pPr algn="ctr"/>
            <a:r>
              <a:rPr lang="fa-IR" dirty="0">
                <a:cs typeface="B Titr" pitchFamily="2" charset="-78"/>
              </a:rPr>
              <a:t>در فیلد جمعیت، جمعیت مورد نظر را  تیک بزنید و نتایج را مشاهده کنید.</a:t>
            </a:r>
          </a:p>
        </p:txBody>
      </p:sp>
    </p:spTree>
    <p:extLst>
      <p:ext uri="{BB962C8B-B14F-4D97-AF65-F5344CB8AC3E}">
        <p14:creationId xmlns:p14="http://schemas.microsoft.com/office/powerpoint/2010/main" val="191426673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1685</TotalTime>
  <Words>1272</Words>
  <Application>Microsoft Office PowerPoint</Application>
  <PresentationFormat>On-screen Show (4:3)</PresentationFormat>
  <Paragraphs>126</Paragraphs>
  <Slides>49</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49</vt:i4>
      </vt:variant>
    </vt:vector>
  </HeadingPairs>
  <TitlesOfParts>
    <vt:vector size="52" baseType="lpstr">
      <vt:lpstr>Arial</vt:lpstr>
      <vt:lpstr>Calibri</vt:lpstr>
      <vt:lpstr>Office Theme</vt:lpstr>
      <vt:lpstr>بسم الله الرحمن الرحیم</vt:lpstr>
      <vt:lpstr>PowerPoint Presentation</vt:lpstr>
      <vt:lpstr> ویرایش جنسیت خدمت گیرنده</vt:lpstr>
      <vt:lpstr>PowerPoint Presentation</vt:lpstr>
      <vt:lpstr>PowerPoint Presentation</vt:lpstr>
      <vt:lpstr>نحوه گزارش گیري جمعیت ثبت نام شده با تاریخ  ثبت نام</vt:lpstr>
      <vt:lpstr>PowerPoint Presentation</vt:lpstr>
      <vt:lpstr>نحوه  گزارش گیری جمعیت خدمت گرفته را به تفکیک جمعیت عشایري و روستایی و شهري </vt:lpstr>
      <vt:lpstr>PowerPoint Presentation</vt:lpstr>
      <vt:lpstr>جمعیت  ثبت نام شده ها به تفکیک سن و جنس</vt:lpstr>
      <vt:lpstr>PowerPoint Presentation</vt:lpstr>
      <vt:lpstr>گزارش مهاجرت از منو ثبت نام و سرشماری </vt:lpstr>
      <vt:lpstr>PowerPoint Presentation</vt:lpstr>
      <vt:lpstr>نحوه خروج یک خانوار از پایگاه </vt:lpstr>
      <vt:lpstr>PowerPoint Presentation</vt:lpstr>
      <vt:lpstr> نحوه حذف یک فرد از خانوار تحت پوشش</vt:lpstr>
      <vt:lpstr>PowerPoint Presentation</vt:lpstr>
      <vt:lpstr>PowerPoint Presentation</vt:lpstr>
      <vt:lpstr>PowerPoint Presentation</vt:lpstr>
      <vt:lpstr>هرم سنی جمعیت مرکز</vt:lpstr>
      <vt:lpstr>PowerPoint Presentation</vt:lpstr>
      <vt:lpstr>نحوه گزارش گیری جمعیت فاقد گروه خدمت</vt:lpstr>
      <vt:lpstr>PowerPoint Presentation</vt:lpstr>
      <vt:lpstr>PowerPoint Presentation</vt:lpstr>
      <vt:lpstr>PowerPoint Presentation</vt:lpstr>
      <vt:lpstr>PowerPoint Presentation</vt:lpstr>
      <vt:lpstr>نحوه گزارش گیری جمعیت بدون کد خانوار</vt:lpstr>
      <vt:lpstr>PowerPoint Presentation</vt:lpstr>
      <vt:lpstr>PowerPoint Presentation</vt:lpstr>
      <vt:lpstr>نحوه گزارش گیری جمعیت ثبت نام شده ها برحسب شهر و روستا</vt:lpstr>
      <vt:lpstr>PowerPoint Presentation</vt:lpstr>
      <vt:lpstr> نحوه اضافه کردن خانوار منتقل شده از پایگاهی دیگر به پایگاه جدید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نحوه ثبت مرده زایی</vt:lpstr>
      <vt:lpstr>          اضافه کردن  خانواری که قبلا در دانشگاه ثبت شده به جمعیت تحت پوشش </vt:lpstr>
      <vt:lpstr>افزودن افراد بدون کد خانوار به خانوارهای خودشان</vt:lpstr>
      <vt:lpstr>PowerPoint Presentation</vt:lpstr>
      <vt:lpstr>PowerPoint Presentation</vt:lpstr>
      <vt:lpstr>PowerPoint Presentation</vt:lpstr>
      <vt:lpstr>نحوه ثبت ازدواج  در سامانه</vt:lpstr>
      <vt:lpstr>نحوه گزارش گیری وضعیت تاهل تعیین نشده</vt:lpstr>
      <vt:lpstr>PowerPoint Presentation</vt:lpstr>
    </vt:vector>
  </TitlesOfParts>
  <Company>P30Download.com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ام البنین سرکاری</dc:creator>
  <cp:lastModifiedBy>M.Saberi</cp:lastModifiedBy>
  <cp:revision>125</cp:revision>
  <dcterms:created xsi:type="dcterms:W3CDTF">2018-10-18T07:33:32Z</dcterms:created>
  <dcterms:modified xsi:type="dcterms:W3CDTF">2023-07-30T07:56:21Z</dcterms:modified>
</cp:coreProperties>
</file>